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1"/>
            <a:ext cx="6172200" cy="1894363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3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3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2"/>
            <a:ext cx="6172200" cy="2053591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1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3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1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and Programming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Zackary Gill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2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Data Science Languages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/>
              <a:t>Analytics India </a:t>
            </a:r>
            <a:r>
              <a:rPr lang="en-US" sz="2000" dirty="0" smtClean="0"/>
              <a:t>Magazine website)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Python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smtClean="0"/>
              <a:t>Java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smtClean="0"/>
              <a:t>R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smtClean="0"/>
              <a:t>Julia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smtClean="0"/>
              <a:t>SAS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smtClean="0"/>
              <a:t>SQL</a:t>
            </a:r>
            <a:endParaRPr lang="en-US" dirty="0"/>
          </a:p>
          <a:p>
            <a:r>
              <a:rPr lang="en-US" dirty="0"/>
              <a:t>7. </a:t>
            </a:r>
            <a:r>
              <a:rPr lang="en-US" dirty="0" smtClean="0"/>
              <a:t>MATLAB</a:t>
            </a:r>
            <a:endParaRPr lang="en-US" dirty="0"/>
          </a:p>
          <a:p>
            <a:r>
              <a:rPr lang="en-US" dirty="0"/>
              <a:t>8. </a:t>
            </a:r>
            <a:r>
              <a:rPr lang="en-US" dirty="0" smtClean="0"/>
              <a:t>Scala</a:t>
            </a:r>
            <a:endParaRPr lang="en-US" dirty="0"/>
          </a:p>
          <a:p>
            <a:r>
              <a:rPr lang="en-US" dirty="0"/>
              <a:t>9. C	</a:t>
            </a:r>
          </a:p>
          <a:p>
            <a:r>
              <a:rPr lang="en-US" dirty="0"/>
              <a:t>10. F</a:t>
            </a:r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Data Science </a:t>
            </a:r>
            <a:r>
              <a:rPr lang="en-US" dirty="0" smtClean="0"/>
              <a:t>Languages</a:t>
            </a:r>
            <a:br>
              <a:rPr lang="en-US" dirty="0" smtClean="0"/>
            </a:br>
            <a:r>
              <a:rPr lang="en-US" sz="2000" dirty="0" smtClean="0"/>
              <a:t>(multiple websites)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 smtClean="0">
                <a:solidFill>
                  <a:srgbClr val="FF0000"/>
                </a:solidFill>
              </a:rPr>
              <a:t>Python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 smtClean="0">
                <a:solidFill>
                  <a:srgbClr val="FF0000"/>
                </a:solidFill>
              </a:rPr>
              <a:t>Java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4. </a:t>
            </a:r>
            <a:r>
              <a:rPr lang="en-US" dirty="0" smtClean="0">
                <a:solidFill>
                  <a:srgbClr val="FF0000"/>
                </a:solidFill>
              </a:rPr>
              <a:t>Julia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en-US" dirty="0" smtClean="0">
                <a:solidFill>
                  <a:srgbClr val="FF0000"/>
                </a:solidFill>
              </a:rPr>
              <a:t>SAS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6.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7. </a:t>
            </a:r>
            <a:r>
              <a:rPr lang="en-US" dirty="0" smtClean="0">
                <a:solidFill>
                  <a:srgbClr val="FF0000"/>
                </a:solidFill>
              </a:rPr>
              <a:t>MATLAB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8. </a:t>
            </a:r>
            <a:r>
              <a:rPr lang="en-US" dirty="0" smtClean="0">
                <a:solidFill>
                  <a:srgbClr val="FF0000"/>
                </a:solidFill>
              </a:rPr>
              <a:t>Scala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9. C	</a:t>
            </a:r>
          </a:p>
          <a:p>
            <a:r>
              <a:rPr lang="en-US" dirty="0"/>
              <a:t>10. F</a:t>
            </a:r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361127"/>
          </a:xfrm>
        </p:spPr>
        <p:txBody>
          <a:bodyPr>
            <a:normAutofit/>
          </a:bodyPr>
          <a:lstStyle/>
          <a:p>
            <a:r>
              <a:rPr lang="en-US" sz="1600" dirty="0"/>
              <a:t>“The index is updated once a month. The ratings are based on the number of skilled engineers world-wide, courses and third party vendors. Popular search engines such as Google, Bing, Yahoo!, Wikipedia, Amazon, YouTube and Baidu are used to calculate the ratings.”</a:t>
            </a:r>
          </a:p>
          <a:p>
            <a:endParaRPr lang="en-US" sz="16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5544" t="23457" r="28712" b="23759"/>
          <a:stretch/>
        </p:blipFill>
        <p:spPr bwMode="auto">
          <a:xfrm>
            <a:off x="809445" y="2340346"/>
            <a:ext cx="7039155" cy="44414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</p:spPr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Programming Languages</a:t>
            </a:r>
            <a:br>
              <a:rPr lang="en-US" dirty="0" smtClean="0"/>
            </a:b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09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Data Science Languages</a:t>
            </a:r>
            <a:br>
              <a:rPr lang="en-US" dirty="0" smtClean="0"/>
            </a:br>
            <a:r>
              <a:rPr lang="en-US" sz="2000" dirty="0" smtClean="0"/>
              <a:t>(paired with overall popularity)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 smtClean="0">
                <a:solidFill>
                  <a:srgbClr val="FF0000"/>
                </a:solidFill>
              </a:rPr>
              <a:t>Python		4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 smtClean="0">
                <a:solidFill>
                  <a:srgbClr val="FF0000"/>
                </a:solidFill>
              </a:rPr>
              <a:t>Java		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smtClean="0">
                <a:solidFill>
                  <a:srgbClr val="FF0000"/>
                </a:solidFill>
              </a:rPr>
              <a:t>R			14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4. </a:t>
            </a:r>
            <a:r>
              <a:rPr lang="en-US" dirty="0" smtClean="0">
                <a:solidFill>
                  <a:srgbClr val="FF0000"/>
                </a:solidFill>
              </a:rPr>
              <a:t>Julia		-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en-US" dirty="0" smtClean="0">
                <a:solidFill>
                  <a:srgbClr val="FF0000"/>
                </a:solidFill>
              </a:rPr>
              <a:t>SAS		-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6. </a:t>
            </a:r>
            <a:r>
              <a:rPr lang="en-US" dirty="0" smtClean="0">
                <a:solidFill>
                  <a:srgbClr val="FF0000"/>
                </a:solidFill>
              </a:rPr>
              <a:t>SQL		9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7. </a:t>
            </a:r>
            <a:r>
              <a:rPr lang="en-US" dirty="0" smtClean="0">
                <a:solidFill>
                  <a:srgbClr val="FF0000"/>
                </a:solidFill>
              </a:rPr>
              <a:t>MATLAB	-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8. </a:t>
            </a:r>
            <a:r>
              <a:rPr lang="en-US" dirty="0" smtClean="0">
                <a:solidFill>
                  <a:srgbClr val="FF0000"/>
                </a:solidFill>
              </a:rPr>
              <a:t>Scala		-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9. C	</a:t>
            </a:r>
            <a:r>
              <a:rPr lang="en-US" dirty="0" smtClean="0"/>
              <a:t>		2</a:t>
            </a:r>
            <a:endParaRPr lang="en-US" dirty="0"/>
          </a:p>
          <a:p>
            <a:r>
              <a:rPr lang="en-US" dirty="0"/>
              <a:t>10. F</a:t>
            </a:r>
            <a:r>
              <a:rPr lang="en-US" dirty="0" smtClean="0"/>
              <a:t>#		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Information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Python, R, SAS</a:t>
            </a:r>
          </a:p>
          <a:p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W3Schools.com</a:t>
            </a:r>
          </a:p>
          <a:p>
            <a:r>
              <a:rPr lang="en-US" dirty="0" smtClean="0"/>
              <a:t>Julia</a:t>
            </a:r>
          </a:p>
          <a:p>
            <a:pPr lvl="1"/>
            <a:r>
              <a:rPr lang="en-US" dirty="0" smtClean="0"/>
              <a:t>Similar to R / Python</a:t>
            </a:r>
          </a:p>
          <a:p>
            <a:r>
              <a:rPr lang="en-US" dirty="0" smtClean="0"/>
              <a:t>MATLAB</a:t>
            </a:r>
          </a:p>
          <a:p>
            <a:pPr lvl="1"/>
            <a:r>
              <a:rPr lang="en-US" dirty="0" smtClean="0"/>
              <a:t>Heavy-duty mathematics</a:t>
            </a:r>
          </a:p>
          <a:p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Java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Generally Popular</a:t>
            </a:r>
          </a:p>
          <a:p>
            <a:pPr lvl="1"/>
            <a:r>
              <a:rPr lang="en-US" dirty="0" smtClean="0"/>
              <a:t>Established Language</a:t>
            </a:r>
          </a:p>
          <a:p>
            <a:pPr lvl="1"/>
            <a:r>
              <a:rPr lang="en-US" dirty="0" smtClean="0"/>
              <a:t>Java/C# </a:t>
            </a:r>
            <a:r>
              <a:rPr lang="en-US" dirty="0" smtClean="0">
                <a:sym typeface="Wingdings" panose="05000000000000000000" pitchFamily="2" charset="2"/>
              </a:rPr>
              <a:t> C++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https://www.educba.com/academy/wp-content/uploads/2015/11/3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057400"/>
            <a:ext cx="4058239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4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 smtClean="0">
                <a:solidFill>
                  <a:srgbClr val="FF0000"/>
                </a:solidFill>
              </a:rPr>
              <a:t>Python		4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 smtClean="0">
                <a:solidFill>
                  <a:srgbClr val="FF0000"/>
                </a:solidFill>
              </a:rPr>
              <a:t>Java		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smtClean="0">
                <a:solidFill>
                  <a:srgbClr val="FF0000"/>
                </a:solidFill>
              </a:rPr>
              <a:t>R			14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smtClean="0">
                <a:solidFill>
                  <a:srgbClr val="FF0000"/>
                </a:solidFill>
              </a:rPr>
              <a:t>SQL		9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W3Schools</a:t>
            </a:r>
          </a:p>
          <a:p>
            <a:endParaRPr lang="en-US" dirty="0" smtClean="0"/>
          </a:p>
          <a:p>
            <a:r>
              <a:rPr lang="en-US" dirty="0" smtClean="0"/>
              <a:t>Java is Popular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https://www.analyticsindiamag.com/top-10-programming-languages-data-scientists-learn-2018/</a:t>
            </a:r>
          </a:p>
          <a:p>
            <a:r>
              <a:rPr lang="en-US" sz="1600" dirty="0"/>
              <a:t>https://www.tiobe.com/tiobe-index/ </a:t>
            </a:r>
            <a:endParaRPr lang="en-US" sz="1600" dirty="0" smtClean="0"/>
          </a:p>
          <a:p>
            <a:r>
              <a:rPr lang="en-US" sz="1600" dirty="0"/>
              <a:t>https://www.educba.com/high-level-languages-vs-low-level-languages/</a:t>
            </a:r>
          </a:p>
          <a:p>
            <a:r>
              <a:rPr lang="en-US" sz="1600" dirty="0" smtClean="0"/>
              <a:t>https</a:t>
            </a:r>
            <a:r>
              <a:rPr lang="en-US" sz="1600" dirty="0"/>
              <a:t>://www.cs.waikato.ac.nz/ml/weka/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57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</TotalTime>
  <Words>184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Data Science and Programming Languages</vt:lpstr>
      <vt:lpstr>Popular Data Science Languages (Analytics India Magazine website)</vt:lpstr>
      <vt:lpstr>Popular Data Science Languages (multiple websites)</vt:lpstr>
      <vt:lpstr>Popular Programming Languages  </vt:lpstr>
      <vt:lpstr>Popular Data Science Languages (paired with overall popularity)</vt:lpstr>
      <vt:lpstr>Programming Language Information </vt:lpstr>
      <vt:lpstr>Conclusion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Programming Languages</dc:title>
  <dc:creator>Zack</dc:creator>
  <cp:lastModifiedBy>Windows User</cp:lastModifiedBy>
  <cp:revision>4</cp:revision>
  <dcterms:created xsi:type="dcterms:W3CDTF">2006-08-16T00:00:00Z</dcterms:created>
  <dcterms:modified xsi:type="dcterms:W3CDTF">2018-11-13T23:10:59Z</dcterms:modified>
</cp:coreProperties>
</file>