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6" r:id="rId3"/>
    <p:sldId id="260" r:id="rId4"/>
    <p:sldId id="257" r:id="rId5"/>
    <p:sldId id="277" r:id="rId6"/>
    <p:sldId id="278" r:id="rId7"/>
    <p:sldId id="258" r:id="rId8"/>
    <p:sldId id="259" r:id="rId9"/>
    <p:sldId id="279" r:id="rId10"/>
    <p:sldId id="280" r:id="rId11"/>
    <p:sldId id="281" r:id="rId12"/>
    <p:sldId id="261" r:id="rId13"/>
    <p:sldId id="262" r:id="rId14"/>
    <p:sldId id="263" r:id="rId15"/>
    <p:sldId id="282" r:id="rId16"/>
    <p:sldId id="270" r:id="rId17"/>
    <p:sldId id="265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D2550-8031-4BA2-90E5-AAD1CE3EB108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04F8-C590-467E-8DFF-5E40A0BF55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5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6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3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6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5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73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4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8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713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73268D-D783-4C69-BF3B-0A883FBF7F75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8C554A-9AC6-4396-8993-E13B0F155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3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science-environment-47267081" TargetMode="External"/><Relationship Id="rId2" Type="http://schemas.openxmlformats.org/officeDocument/2006/relationships/hyperlink" Target="https://towardsdatascience.com/the-reproducibility-crisis-and-why-its-bad-for-ai-c8179b0f5d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tewarden.com/2018/03/19/the-machine-learning-reproducibility-crisi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2%D0%B5%D0%BB%D0%BB%D0%B5%D0%BA%D1%82" TargetMode="External"/><Relationship Id="rId3" Type="http://schemas.openxmlformats.org/officeDocument/2006/relationships/hyperlink" Target="https://ru.wikipedia.org/wiki/%D0%98%D0%BD%D1%82%D0%B5%D0%BB%D0%BB%D0%B5%D0%BA%D1%82%D1%83%D0%B0%D0%BB%D1%8C%D0%BD%D0%B0%D1%8F_%D1%81%D0%B8%D1%81%D1%82%D0%B5%D0%BC%D0%B0" TargetMode="External"/><Relationship Id="rId7" Type="http://schemas.openxmlformats.org/officeDocument/2006/relationships/hyperlink" Target="https://ru.wikipedia.org/wiki/%D0%9C%D0%B0%D1%88%D0%B8%D0%BD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2%D0%B5%D1%85%D0%BD%D0%BE%D0%BB%D0%BE%D0%B3%D0%B8%D1%8F" TargetMode="External"/><Relationship Id="rId5" Type="http://schemas.openxmlformats.org/officeDocument/2006/relationships/hyperlink" Target="https://ru.wikipedia.org/wiki/%D0%9D%D0%B0%D1%83%D0%BA%D0%B0" TargetMode="External"/><Relationship Id="rId4" Type="http://schemas.openxmlformats.org/officeDocument/2006/relationships/hyperlink" Target="https://ru.wikipedia.org/wiki/%D0%A2%D0%B2%D0%BE%D1%80%D1%87%D0%B5%D1%81%D1%82%D0%B2%D0%BE" TargetMode="External"/><Relationship Id="rId9" Type="http://schemas.openxmlformats.org/officeDocument/2006/relationships/hyperlink" Target="https://ru.wikipedia.org/wiki/%D0%9A%D0%BE%D0%BC%D0%BF%D1%8C%D1%8E%D1%82%D0%B5%D1%80%D0%BD%D0%B0%D1%8F_%D0%BF%D1%80%D0%BE%D0%B3%D1%80%D0%B0%D0%BC%D0%BC%D0%B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uman_mind" TargetMode="External"/><Relationship Id="rId3" Type="http://schemas.openxmlformats.org/officeDocument/2006/relationships/hyperlink" Target="https://en.wikipedia.org/wiki/Intelligence" TargetMode="External"/><Relationship Id="rId7" Type="http://schemas.openxmlformats.org/officeDocument/2006/relationships/hyperlink" Target="https://en.wikipedia.org/wiki/Intelligent_agent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nimal_cognition" TargetMode="External"/><Relationship Id="rId5" Type="http://schemas.openxmlformats.org/officeDocument/2006/relationships/hyperlink" Target="https://en.wikipedia.org/wiki/Human_intelligence" TargetMode="External"/><Relationship Id="rId4" Type="http://schemas.openxmlformats.org/officeDocument/2006/relationships/hyperlink" Target="https://en.wikipedia.org/wiki/Machi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Избегаем </a:t>
            </a:r>
            <a:r>
              <a:rPr lang="ru-RU" dirty="0" err="1" smtClean="0"/>
              <a:t>хайпа</a:t>
            </a:r>
            <a:r>
              <a:rPr lang="ru-RU" dirty="0" smtClean="0"/>
              <a:t> вокруг </a:t>
            </a:r>
            <a:r>
              <a:rPr lang="ru-RU" dirty="0" err="1" smtClean="0"/>
              <a:t>ии</a:t>
            </a:r>
            <a:r>
              <a:rPr lang="ru-RU" dirty="0" smtClean="0"/>
              <a:t> и </a:t>
            </a:r>
            <a:r>
              <a:rPr lang="ru-RU" dirty="0" err="1" smtClean="0"/>
              <a:t>дл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metya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ДЛ для маркетинга</a:t>
            </a:r>
            <a:endParaRPr lang="ru-RU" dirty="0"/>
          </a:p>
        </p:txBody>
      </p:sp>
      <p:sp>
        <p:nvSpPr>
          <p:cNvPr id="7" name="AutoShape 6" descr="Картинки по запросу &quot;perceptron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Картинки по запросу &quot;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68" y="2014194"/>
            <a:ext cx="4847272" cy="25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артинки по запросу &quot;deep learni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83" y="1725209"/>
            <a:ext cx="3635872" cy="204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&quot;deep learn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98" y="2393285"/>
            <a:ext cx="3415263" cy="17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&quot;deep learni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53" y="3771686"/>
            <a:ext cx="3415739" cy="19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ДЛ для маркетинга</a:t>
            </a:r>
            <a:endParaRPr lang="ru-RU" dirty="0"/>
          </a:p>
        </p:txBody>
      </p:sp>
      <p:sp>
        <p:nvSpPr>
          <p:cNvPr id="7" name="AutoShape 6" descr="Картинки по запросу &quot;perceptron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Картинки по запросу &quot;космический мозг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34" y="1740378"/>
            <a:ext cx="2994635" cy="19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ртинки по запросу &quot;космический мозг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09" y="2569234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Картинки по запросу &quot;космический мозг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4" y="3562050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&quot;космический мозг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21" y="3735237"/>
            <a:ext cx="2661786" cy="19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Вехи ДЛ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1943 - </a:t>
            </a:r>
            <a:r>
              <a:rPr lang="ru-RU" dirty="0" err="1" smtClean="0"/>
              <a:t>Уолтер</a:t>
            </a:r>
            <a:r>
              <a:rPr lang="ru-RU" dirty="0" smtClean="0"/>
              <a:t> </a:t>
            </a:r>
            <a:r>
              <a:rPr lang="ru-RU" dirty="0" err="1" smtClean="0"/>
              <a:t>Питтс</a:t>
            </a:r>
            <a:r>
              <a:rPr lang="ru-RU" dirty="0" smtClean="0"/>
              <a:t> и Уоррен Мак-</a:t>
            </a:r>
            <a:r>
              <a:rPr lang="ru-RU" dirty="0" err="1" smtClean="0"/>
              <a:t>Каллок</a:t>
            </a:r>
            <a:r>
              <a:rPr lang="ru-RU" dirty="0" smtClean="0"/>
              <a:t>, - </a:t>
            </a:r>
            <a:r>
              <a:rPr lang="ru-RU" dirty="0" err="1" smtClean="0"/>
              <a:t>матмодель</a:t>
            </a:r>
            <a:r>
              <a:rPr lang="ru-RU" dirty="0" smtClean="0"/>
              <a:t> нейрона</a:t>
            </a:r>
          </a:p>
          <a:p>
            <a:r>
              <a:rPr lang="ru-RU" dirty="0" smtClean="0"/>
              <a:t>1949 – Дональд </a:t>
            </a:r>
            <a:r>
              <a:rPr lang="ru-RU" dirty="0" err="1" smtClean="0"/>
              <a:t>Хебб</a:t>
            </a:r>
            <a:r>
              <a:rPr lang="ru-RU" dirty="0" smtClean="0"/>
              <a:t> – способ «обучения» нейрона</a:t>
            </a:r>
          </a:p>
          <a:p>
            <a:r>
              <a:rPr lang="ru-RU" dirty="0" smtClean="0"/>
              <a:t>1957 - Фрэнк </a:t>
            </a:r>
            <a:r>
              <a:rPr lang="ru-RU" dirty="0" err="1" smtClean="0"/>
              <a:t>Розенблат</a:t>
            </a:r>
            <a:r>
              <a:rPr lang="ru-RU" dirty="0" smtClean="0"/>
              <a:t> - продолжение идей и многослойность</a:t>
            </a:r>
          </a:p>
          <a:p>
            <a:r>
              <a:rPr lang="ru-RU" dirty="0" smtClean="0"/>
              <a:t>1958-60 – Марк 1 – Реализация в железе</a:t>
            </a:r>
          </a:p>
          <a:p>
            <a:r>
              <a:rPr lang="ru-RU" dirty="0" smtClean="0"/>
              <a:t>1960 – Дельта правило Бернарда </a:t>
            </a:r>
            <a:r>
              <a:rPr lang="ru-RU" dirty="0" err="1" smtClean="0"/>
              <a:t>Уидроу</a:t>
            </a:r>
            <a:r>
              <a:rPr lang="ru-RU" dirty="0" smtClean="0"/>
              <a:t> (градиентный спуск)</a:t>
            </a:r>
          </a:p>
          <a:p>
            <a:r>
              <a:rPr lang="ru-RU" dirty="0" smtClean="0"/>
              <a:t>1969 – </a:t>
            </a:r>
            <a:r>
              <a:rPr lang="ru-RU" dirty="0" err="1" smtClean="0"/>
              <a:t>Марвин</a:t>
            </a:r>
            <a:r>
              <a:rPr lang="ru-RU" dirty="0" smtClean="0"/>
              <a:t> </a:t>
            </a:r>
            <a:r>
              <a:rPr lang="ru-RU" dirty="0" err="1" smtClean="0"/>
              <a:t>Мински</a:t>
            </a:r>
            <a:r>
              <a:rPr lang="ru-RU" dirty="0" smtClean="0"/>
              <a:t> и «зима» (которой не было) «ИИ» (которого нет) и разработки символьных методов</a:t>
            </a:r>
          </a:p>
          <a:p>
            <a:r>
              <a:rPr lang="ru-RU" dirty="0" smtClean="0"/>
              <a:t>1972 – Сети </a:t>
            </a:r>
            <a:r>
              <a:rPr lang="ru-RU" dirty="0" err="1" smtClean="0"/>
              <a:t>Кохонена</a:t>
            </a:r>
            <a:r>
              <a:rPr lang="ru-RU" dirty="0" smtClean="0"/>
              <a:t> и другие штуки с самоорганизацией</a:t>
            </a:r>
            <a:endParaRPr lang="ru-RU" dirty="0"/>
          </a:p>
          <a:p>
            <a:r>
              <a:rPr lang="ru-RU" dirty="0" smtClean="0"/>
              <a:t>1973 – Применение НН для медицины</a:t>
            </a:r>
          </a:p>
          <a:p>
            <a:r>
              <a:rPr lang="ru-RU" dirty="0" smtClean="0"/>
              <a:t>1974 – </a:t>
            </a:r>
            <a:r>
              <a:rPr lang="ru-RU" dirty="0" err="1" smtClean="0"/>
              <a:t>Бэкпроп</a:t>
            </a:r>
            <a:r>
              <a:rPr lang="ru-RU" dirty="0" smtClean="0"/>
              <a:t> от Галушкина</a:t>
            </a:r>
          </a:p>
          <a:p>
            <a:r>
              <a:rPr lang="ru-RU" dirty="0" smtClean="0"/>
              <a:t>1982 – </a:t>
            </a:r>
            <a:r>
              <a:rPr lang="ru-RU" dirty="0" err="1" smtClean="0"/>
              <a:t>Хопфильд</a:t>
            </a:r>
            <a:r>
              <a:rPr lang="ru-RU" dirty="0" smtClean="0"/>
              <a:t> – Сеть его имени (</a:t>
            </a:r>
            <a:r>
              <a:rPr lang="en-US" dirty="0" smtClean="0"/>
              <a:t>energy based</a:t>
            </a:r>
            <a:r>
              <a:rPr lang="ru-RU" dirty="0" smtClean="0"/>
              <a:t>) и по сути РНН</a:t>
            </a:r>
            <a:endParaRPr lang="en-US" dirty="0" smtClean="0"/>
          </a:p>
          <a:p>
            <a:r>
              <a:rPr lang="en-US" dirty="0" smtClean="0"/>
              <a:t>1986 – </a:t>
            </a:r>
            <a:r>
              <a:rPr lang="ru-RU" dirty="0" smtClean="0"/>
              <a:t>Улучшение </a:t>
            </a:r>
            <a:r>
              <a:rPr lang="ru-RU" dirty="0" err="1" smtClean="0"/>
              <a:t>бэкпропа</a:t>
            </a:r>
            <a:r>
              <a:rPr lang="ru-RU" dirty="0" smtClean="0"/>
              <a:t> </a:t>
            </a:r>
            <a:r>
              <a:rPr lang="ru-RU" dirty="0" err="1" smtClean="0"/>
              <a:t>Хинтоном</a:t>
            </a:r>
            <a:r>
              <a:rPr lang="ru-RU" dirty="0" smtClean="0"/>
              <a:t>, </a:t>
            </a:r>
            <a:r>
              <a:rPr lang="ru-RU" dirty="0" err="1" smtClean="0"/>
              <a:t>Барцевым</a:t>
            </a:r>
            <a:endParaRPr lang="ru-RU" dirty="0" smtClean="0"/>
          </a:p>
          <a:p>
            <a:r>
              <a:rPr lang="ru-RU" dirty="0" smtClean="0"/>
              <a:t>1988 – </a:t>
            </a:r>
            <a:r>
              <a:rPr lang="ru-RU" dirty="0" err="1" smtClean="0"/>
              <a:t>Ле</a:t>
            </a:r>
            <a:r>
              <a:rPr lang="ru-RU" dirty="0" smtClean="0"/>
              <a:t> кун - Свертки </a:t>
            </a:r>
          </a:p>
        </p:txBody>
      </p:sp>
    </p:spTree>
    <p:extLst>
      <p:ext uri="{BB962C8B-B14F-4D97-AF65-F5344CB8AC3E}">
        <p14:creationId xmlns:p14="http://schemas.microsoft.com/office/powerpoint/2010/main" val="42123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трансформер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Скалярное произведение двух матриц нормированное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Ну ладно, еще на один вектор, чтобы получить нужное нам значение</a:t>
            </a:r>
            <a:endParaRPr lang="ru-RU" dirty="0"/>
          </a:p>
        </p:txBody>
      </p:sp>
      <p:pic>
        <p:nvPicPr>
          <p:cNvPr id="6146" name="Picture 2" descr="Картинки по запросу &quot;attention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15" y="2496598"/>
            <a:ext cx="4746010" cy="188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iro.medium.com/max/1050/1*Vm6fH8C_9EBP_tQPYwDM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15" y="4922456"/>
            <a:ext cx="4425051" cy="111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311515" y="6307672"/>
            <a:ext cx="7390525" cy="274320"/>
          </a:xfrm>
        </p:spPr>
        <p:txBody>
          <a:bodyPr/>
          <a:lstStyle/>
          <a:p>
            <a:pPr algn="l"/>
            <a:r>
              <a:rPr lang="en-US" dirty="0" smtClean="0"/>
              <a:t>https://medium.com/inside-machine-learning/what-is-a-transformer-d07dd1fbec04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3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Давайте теперь поговорим о зарплатах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66800" y="6117891"/>
            <a:ext cx="5212080" cy="274320"/>
          </a:xfrm>
        </p:spPr>
        <p:txBody>
          <a:bodyPr/>
          <a:lstStyle/>
          <a:p>
            <a:pPr algn="l"/>
            <a:r>
              <a:rPr lang="en-US" dirty="0" smtClean="0"/>
              <a:t>https://habr.com/ru/company/habr_career/blog/485146/</a:t>
            </a:r>
            <a:endParaRPr lang="ru-RU" dirty="0"/>
          </a:p>
        </p:txBody>
      </p:sp>
      <p:pic>
        <p:nvPicPr>
          <p:cNvPr id="7174" name="Picture 6" descr="https://habrastorage.org/getpro/habr/post_images/b5d/4f9/daa/b5d4f9daaffaa95b5f1a14fa94c61c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4194"/>
            <a:ext cx="10420394" cy="32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23417"/>
            <a:ext cx="10058400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ЗП других специальностей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66800" y="6117891"/>
            <a:ext cx="5212080" cy="274320"/>
          </a:xfrm>
        </p:spPr>
        <p:txBody>
          <a:bodyPr/>
          <a:lstStyle/>
          <a:p>
            <a:pPr algn="l"/>
            <a:r>
              <a:rPr lang="en-US" dirty="0" smtClean="0"/>
              <a:t>https://habr.com/ru/company/habr_career/blog/485146/</a:t>
            </a:r>
            <a:endParaRPr lang="ru-RU" dirty="0"/>
          </a:p>
        </p:txBody>
      </p:sp>
      <p:pic>
        <p:nvPicPr>
          <p:cNvPr id="8194" name="Picture 2" descr="https://habrastorage.org/getpro/habr/post_images/335/4fe/258/3354fe2582bd182501f062e8c1bbab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60" y="1429682"/>
            <a:ext cx="7226525" cy="46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 больше специалистов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 меньше будет зарплата и менее интересные задачи.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20" y="2425438"/>
            <a:ext cx="4559780" cy="410601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5440" y="6257133"/>
            <a:ext cx="2479518" cy="274320"/>
          </a:xfrm>
        </p:spPr>
        <p:txBody>
          <a:bodyPr/>
          <a:lstStyle/>
          <a:p>
            <a:pPr algn="l"/>
            <a:r>
              <a:rPr lang="ru-RU" dirty="0" smtClean="0"/>
              <a:t>личное мнение автора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7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4885592" cy="5392446"/>
          </a:xfrm>
        </p:spPr>
        <p:txBody>
          <a:bodyPr>
            <a:normAutofit/>
          </a:bodyPr>
          <a:lstStyle/>
          <a:p>
            <a:r>
              <a:rPr lang="ru-RU" dirty="0"/>
              <a:t>ЗП нормальных чуваков, которые что то </a:t>
            </a:r>
            <a:r>
              <a:rPr lang="ru-RU" dirty="0" smtClean="0"/>
              <a:t>делать умеют. </a:t>
            </a:r>
            <a:endParaRPr lang="ru-RU" dirty="0"/>
          </a:p>
        </p:txBody>
      </p:sp>
      <p:pic>
        <p:nvPicPr>
          <p:cNvPr id="10242" name="Picture 2" descr="https://habrastorage.org/getpro/habr/post_images/fab/f2e/8d7/fabf2e8d7fdc7a71b65211cd8c7012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96" y="238063"/>
            <a:ext cx="5756116" cy="640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err="1" smtClean="0"/>
              <a:t>cool_face_classifier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hugging_face_transformer_for_chats</a:t>
            </a:r>
            <a:endParaRPr lang="en-US" dirty="0" smtClean="0"/>
          </a:p>
          <a:p>
            <a:r>
              <a:rPr lang="ru-RU" dirty="0" smtClean="0"/>
              <a:t>«Слушай, тут есть идейка прикольная, давай на лица людей рисовать шапки из газет? Продадимся </a:t>
            </a:r>
            <a:r>
              <a:rPr lang="ru-RU" dirty="0" err="1" smtClean="0"/>
              <a:t>снэпчату</a:t>
            </a:r>
            <a:r>
              <a:rPr lang="ru-RU" dirty="0" smtClean="0"/>
              <a:t> потом»</a:t>
            </a:r>
          </a:p>
          <a:p>
            <a:r>
              <a:rPr lang="ru-RU" dirty="0" smtClean="0"/>
              <a:t>«Тут по десяти снимкам просят создать искусственный </a:t>
            </a:r>
            <a:r>
              <a:rPr lang="ru-RU" dirty="0" err="1" smtClean="0"/>
              <a:t>интелект</a:t>
            </a:r>
            <a:r>
              <a:rPr lang="ru-RU" dirty="0" smtClean="0"/>
              <a:t>, для распознавания болезни коров. Сможем сделать?»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err="1" smtClean="0"/>
              <a:t>cool_cow_classifier</a:t>
            </a:r>
            <a:endParaRPr lang="en-US" dirty="0" smtClean="0"/>
          </a:p>
          <a:p>
            <a:r>
              <a:rPr lang="ru-RU" dirty="0" smtClean="0"/>
              <a:t>Правка кучи багов, чтобы завелось хотя бы что то.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проблемы?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 на самом деле:</a:t>
            </a:r>
          </a:p>
          <a:p>
            <a:r>
              <a:rPr lang="ru-RU" dirty="0" smtClean="0"/>
              <a:t>Вся ваша работа будет заключаться в разметке и обработке данных. </a:t>
            </a:r>
          </a:p>
          <a:p>
            <a:r>
              <a:rPr lang="ru-RU" dirty="0" smtClean="0"/>
              <a:t>Много, очень много, очень </a:t>
            </a:r>
            <a:r>
              <a:rPr lang="ru-RU" dirty="0" err="1" smtClean="0"/>
              <a:t>очень</a:t>
            </a:r>
            <a:r>
              <a:rPr lang="ru-RU" dirty="0" smtClean="0"/>
              <a:t> много работы с файликами. Эти файлы будут испорчены, плохо размечены, </a:t>
            </a:r>
            <a:r>
              <a:rPr lang="ru-RU" dirty="0" err="1" smtClean="0"/>
              <a:t>невалидными</a:t>
            </a:r>
            <a:r>
              <a:rPr lang="ru-RU" dirty="0" smtClean="0"/>
              <a:t>, негде их хранить, тонны мусора.</a:t>
            </a:r>
          </a:p>
          <a:p>
            <a:r>
              <a:rPr lang="ru-RU" dirty="0" smtClean="0"/>
              <a:t>Вашей главное задачей станет знание о том, как делать разметку, как следить за людьми, которые делают разметку, следить за качеством, высчитывать и аналитик кросс разметку и прочие прелести работы с плохо контролируемыми людьми, работающими за хлеб. Ну либо размечать самому. МНОГО. </a:t>
            </a:r>
          </a:p>
          <a:p>
            <a:r>
              <a:rPr lang="ru-RU" dirty="0" smtClean="0"/>
              <a:t>После этого, будет очень долгое разбирательство того, почему ничего не учится, не сходится, и ковыряние в малопонятных шаманских практиках. Ведь про </a:t>
            </a:r>
            <a:r>
              <a:rPr lang="ru-RU" dirty="0" err="1" smtClean="0"/>
              <a:t>репродуцируемость</a:t>
            </a:r>
            <a:r>
              <a:rPr lang="ru-RU" dirty="0" smtClean="0"/>
              <a:t> мало кто задумывается.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Дисклеймер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доклад носит скорее саркастически-иронический характер, все приведенные здесь доводы надо рассматривать как мнение автора, который с одной стороны немного подустал от нездорового неоправданного оживленного интереса со стороны не специалистов со стороны обывателей и прочего бизнеса в сторону терминов, которые не совсем понятны как им, так и специалистам внутри области, а с другой стороны, автор любит и старается с </a:t>
            </a:r>
            <a:r>
              <a:rPr lang="ru-RU" dirty="0"/>
              <a:t>ю</a:t>
            </a:r>
            <a:r>
              <a:rPr lang="ru-RU" dirty="0" smtClean="0"/>
              <a:t>мором относится ко всему происходящему. Также все материалы сильно упрощены и гиперболизированы.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0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Академия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24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там в академии. </a:t>
            </a:r>
          </a:p>
          <a:p>
            <a:r>
              <a:rPr lang="ru-RU" dirty="0" smtClean="0"/>
              <a:t>Во первых кризис </a:t>
            </a:r>
            <a:r>
              <a:rPr lang="ru-RU" dirty="0" err="1" smtClean="0"/>
              <a:t>воспроизводимости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Во вторых слепое </a:t>
            </a:r>
            <a:r>
              <a:rPr lang="ru-RU" dirty="0" err="1" smtClean="0"/>
              <a:t>тыкание</a:t>
            </a:r>
            <a:r>
              <a:rPr lang="ru-RU" dirty="0" smtClean="0"/>
              <a:t> в потемках.</a:t>
            </a:r>
          </a:p>
          <a:p>
            <a:r>
              <a:rPr lang="ru-RU" dirty="0" smtClean="0"/>
              <a:t>Эксперименты напоминают психологию или фармацевтику. </a:t>
            </a:r>
          </a:p>
          <a:p>
            <a:r>
              <a:rPr lang="ru-RU" dirty="0" smtClean="0"/>
              <a:t>Благо провести их легче, но от этого ничего понятней и лучше не становится.</a:t>
            </a:r>
          </a:p>
          <a:p>
            <a:r>
              <a:rPr lang="ru-RU" dirty="0" smtClean="0"/>
              <a:t>Все </a:t>
            </a:r>
            <a:r>
              <a:rPr lang="ru-RU" dirty="0" err="1" smtClean="0"/>
              <a:t>фигачат</a:t>
            </a:r>
            <a:r>
              <a:rPr lang="ru-RU" dirty="0" smtClean="0"/>
              <a:t> статья как угорелые, часто в статье заключена одна маленькая идея</a:t>
            </a:r>
          </a:p>
          <a:p>
            <a:r>
              <a:rPr lang="ru-RU" dirty="0" smtClean="0"/>
              <a:t>Которая часто, </a:t>
            </a:r>
            <a:r>
              <a:rPr lang="ru-RU" dirty="0" err="1" smtClean="0"/>
              <a:t>сурприз</a:t>
            </a:r>
            <a:r>
              <a:rPr lang="ru-RU" dirty="0" smtClean="0"/>
              <a:t>, невоспроизводима!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227608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towardsdatascience.com/the-reproducibility-crisis-and-why-its-bad-for-ai-c8179b0f5d38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www.bbc.com/news/science-environment-47267081</a:t>
            </a:r>
            <a:endParaRPr lang="ru-RU" sz="1400" dirty="0" smtClean="0"/>
          </a:p>
          <a:p>
            <a:r>
              <a:rPr lang="en-US" sz="1400" dirty="0">
                <a:hlinkClick r:id="rId4"/>
              </a:rPr>
              <a:t>https://petewarden.com/2018/03/19/the-machine-learning-reproducibility-crisis</a:t>
            </a:r>
            <a:r>
              <a:rPr lang="en-US" sz="1400" dirty="0" smtClean="0">
                <a:hlinkClick r:id="rId4"/>
              </a:rPr>
              <a:t>/</a:t>
            </a:r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324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Академия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много </a:t>
            </a:r>
            <a:r>
              <a:rPr lang="ru-RU" dirty="0" err="1" smtClean="0"/>
              <a:t>папиров</a:t>
            </a:r>
            <a:r>
              <a:rPr lang="ru-RU" dirty="0" smtClean="0"/>
              <a:t> каждый день, почти все они бесполезное барахло. </a:t>
            </a:r>
          </a:p>
          <a:p>
            <a:r>
              <a:rPr lang="ru-RU" dirty="0" smtClean="0"/>
              <a:t>Но читать надо все равно. Иначе отстанешь, и все, выпал из контекста. </a:t>
            </a:r>
          </a:p>
          <a:p>
            <a:r>
              <a:rPr lang="ru-RU" dirty="0" smtClean="0"/>
              <a:t>Выпал из контекста, не смог сделать ничего нового, или оценить зарождающуюся идею. </a:t>
            </a:r>
            <a:endParaRPr lang="ru-RU" dirty="0"/>
          </a:p>
          <a:p>
            <a:r>
              <a:rPr lang="ru-RU" dirty="0" smtClean="0"/>
              <a:t>Не смог выцепить идею или придумать свою, не написал </a:t>
            </a:r>
            <a:r>
              <a:rPr lang="ru-RU" dirty="0" err="1" smtClean="0"/>
              <a:t>папир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Прощай карьера </a:t>
            </a:r>
            <a:r>
              <a:rPr lang="ru-RU" dirty="0" err="1" smtClean="0"/>
              <a:t>саентиста</a:t>
            </a:r>
            <a:r>
              <a:rPr lang="ru-RU" dirty="0" smtClean="0"/>
              <a:t> в области. </a:t>
            </a:r>
          </a:p>
        </p:txBody>
      </p:sp>
    </p:spTree>
    <p:extLst>
      <p:ext uri="{BB962C8B-B14F-4D97-AF65-F5344CB8AC3E}">
        <p14:creationId xmlns:p14="http://schemas.microsoft.com/office/powerpoint/2010/main" val="14526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Академия в другом 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Интересные </a:t>
            </a:r>
            <a:r>
              <a:rPr lang="ru-RU" dirty="0" err="1" smtClean="0"/>
              <a:t>папиры</a:t>
            </a:r>
            <a:r>
              <a:rPr lang="ru-RU" dirty="0" smtClean="0"/>
              <a:t>, полные </a:t>
            </a:r>
            <a:r>
              <a:rPr lang="ru-RU" dirty="0" err="1" smtClean="0"/>
              <a:t>матеши</a:t>
            </a:r>
            <a:r>
              <a:rPr lang="ru-RU" dirty="0" smtClean="0"/>
              <a:t> и классных идей. </a:t>
            </a:r>
          </a:p>
          <a:p>
            <a:r>
              <a:rPr lang="ru-RU" dirty="0" smtClean="0"/>
              <a:t>Выходят редко, читать интересно. </a:t>
            </a:r>
          </a:p>
          <a:p>
            <a:r>
              <a:rPr lang="ru-RU" dirty="0" smtClean="0"/>
              <a:t>Каждый из них – интересный вклад и в науку, и в индустрию.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7796266" cy="274320"/>
          </a:xfrm>
        </p:spPr>
        <p:txBody>
          <a:bodyPr/>
          <a:lstStyle/>
          <a:p>
            <a:pPr algn="l"/>
            <a:r>
              <a:rPr lang="ru-RU" dirty="0" smtClean="0"/>
              <a:t>личное мнение автора, составленное по шапочным знакомствам с научными статьями из других областей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4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ПХД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Поступить крайне сложно. Почти невозможно. Надо иметь за плечами две три работы на </a:t>
            </a:r>
            <a:r>
              <a:rPr lang="ru-RU" dirty="0" err="1" smtClean="0"/>
              <a:t>топовых</a:t>
            </a:r>
            <a:r>
              <a:rPr lang="ru-RU" dirty="0" smtClean="0"/>
              <a:t> конференциях.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32" y="2415397"/>
            <a:ext cx="4681646" cy="4043240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1925" y="5908234"/>
            <a:ext cx="5348377" cy="546952"/>
          </a:xfrm>
        </p:spPr>
        <p:txBody>
          <a:bodyPr/>
          <a:lstStyle/>
          <a:p>
            <a:r>
              <a:rPr lang="en-US" dirty="0" smtClean="0"/>
              <a:t>https://medium.com/@andreas_madsen/becoming-an-independent-researcher-and-getting-published-in-iclr-with-spotlight-c93ef0b39b8b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81" y="3683988"/>
            <a:ext cx="4346771" cy="9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Высококонкурентная</a:t>
            </a:r>
            <a:r>
              <a:rPr lang="ru-RU" dirty="0" smtClean="0"/>
              <a:t>, </a:t>
            </a:r>
            <a:r>
              <a:rPr lang="ru-RU" dirty="0" err="1" smtClean="0"/>
              <a:t>низкомаржинальная</a:t>
            </a:r>
            <a:r>
              <a:rPr lang="ru-RU" dirty="0" smtClean="0"/>
              <a:t>, сложная, и </a:t>
            </a:r>
            <a:r>
              <a:rPr lang="ru-RU" dirty="0" err="1" smtClean="0"/>
              <a:t>расхайпленная</a:t>
            </a:r>
            <a:r>
              <a:rPr lang="ru-RU" dirty="0" smtClean="0"/>
              <a:t> профессия, которая не стоит своего времени, сил, и главное совершенно разочаровывающая по задачам и обратной связи. </a:t>
            </a:r>
          </a:p>
          <a:p>
            <a:r>
              <a:rPr lang="ru-RU" dirty="0" smtClean="0"/>
              <a:t>Надо делать в первую очередь продукт, где ДЛ будет в нем все лишь маленьким инструментов, фактически готовой библиотекой.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6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830" y="257385"/>
            <a:ext cx="5526653" cy="6333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1819" y="2014194"/>
            <a:ext cx="335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t.me/metya</a:t>
            </a:r>
            <a:endParaRPr lang="ru-RU" dirty="0" smtClean="0"/>
          </a:p>
          <a:p>
            <a:r>
              <a:rPr lang="en-US" dirty="0" smtClean="0"/>
              <a:t>t.me/</a:t>
            </a:r>
            <a:r>
              <a:rPr lang="en-US" dirty="0" err="1" smtClean="0"/>
              <a:t>opendatascience</a:t>
            </a:r>
            <a:endParaRPr lang="ru-RU" dirty="0" smtClean="0"/>
          </a:p>
          <a:p>
            <a:r>
              <a:rPr lang="en-US" dirty="0" smtClean="0"/>
              <a:t>t.me/</a:t>
            </a:r>
            <a:r>
              <a:rPr lang="en-US" dirty="0" err="1" smtClean="0"/>
              <a:t>ods_pet_projects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Кто </a:t>
            </a:r>
            <a:r>
              <a:rPr lang="ru-RU" dirty="0"/>
              <a:t>из вас тут математик?</a:t>
            </a:r>
          </a:p>
        </p:txBody>
      </p:sp>
    </p:spTree>
    <p:extLst>
      <p:ext uri="{BB962C8B-B14F-4D97-AF65-F5344CB8AC3E}">
        <p14:creationId xmlns:p14="http://schemas.microsoft.com/office/powerpoint/2010/main" val="41584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Иску́сственный</a:t>
            </a:r>
            <a:r>
              <a:rPr lang="ru-RU" b="1" dirty="0"/>
              <a:t> </a:t>
            </a:r>
            <a:r>
              <a:rPr lang="ru-RU" b="1" dirty="0" err="1"/>
              <a:t>интелле́кт</a:t>
            </a:r>
            <a:r>
              <a:rPr lang="ru-RU" dirty="0"/>
              <a:t> (</a:t>
            </a:r>
            <a:r>
              <a:rPr lang="ru-RU" b="1" dirty="0"/>
              <a:t>ИИ</a:t>
            </a:r>
            <a:r>
              <a:rPr lang="ru-RU" dirty="0"/>
              <a:t>;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artificial</a:t>
            </a:r>
            <a:r>
              <a:rPr lang="ru-RU" i="1" dirty="0"/>
              <a:t> </a:t>
            </a:r>
            <a:r>
              <a:rPr lang="ru-RU" i="1" dirty="0" err="1"/>
              <a:t>intelligence</a:t>
            </a:r>
            <a:r>
              <a:rPr lang="ru-RU" i="1" dirty="0"/>
              <a:t>, AI</a:t>
            </a:r>
            <a:r>
              <a:rPr lang="ru-RU" dirty="0"/>
              <a:t>) — </a:t>
            </a:r>
            <a:r>
              <a:rPr lang="ru-RU" b="1" dirty="0"/>
              <a:t>свойство </a:t>
            </a:r>
            <a:r>
              <a:rPr lang="ru-RU" b="1" dirty="0">
                <a:hlinkClick r:id="rId3" tooltip="Интеллектуальная система"/>
              </a:rPr>
              <a:t>интеллектуальных систем</a:t>
            </a:r>
            <a:r>
              <a:rPr lang="ru-RU" b="1" dirty="0"/>
              <a:t> выполнять </a:t>
            </a:r>
            <a:r>
              <a:rPr lang="ru-RU" b="1" dirty="0">
                <a:hlinkClick r:id="rId4" tooltip="Творчество"/>
              </a:rPr>
              <a:t>творческие</a:t>
            </a:r>
            <a:r>
              <a:rPr lang="ru-RU" b="1" dirty="0"/>
              <a:t> функции, которые традиционно считаются прерогативой </a:t>
            </a:r>
            <a:r>
              <a:rPr lang="ru-RU" b="1" dirty="0" smtClean="0"/>
              <a:t>человека;</a:t>
            </a:r>
            <a:r>
              <a:rPr lang="ru-RU" dirty="0"/>
              <a:t> </a:t>
            </a:r>
            <a:r>
              <a:rPr lang="ru-RU" dirty="0">
                <a:hlinkClick r:id="rId5" tooltip="Наука"/>
              </a:rPr>
              <a:t>наука</a:t>
            </a:r>
            <a:r>
              <a:rPr lang="ru-RU" dirty="0"/>
              <a:t> и </a:t>
            </a:r>
            <a:r>
              <a:rPr lang="ru-RU" dirty="0">
                <a:hlinkClick r:id="rId6" tooltip="Технология"/>
              </a:rPr>
              <a:t>технология</a:t>
            </a:r>
            <a:r>
              <a:rPr lang="ru-RU" dirty="0"/>
              <a:t> создания интеллектуальных </a:t>
            </a:r>
            <a:r>
              <a:rPr lang="ru-RU" dirty="0">
                <a:hlinkClick r:id="rId7" tooltip="Машина"/>
              </a:rPr>
              <a:t>машин</a:t>
            </a:r>
            <a:r>
              <a:rPr lang="ru-RU" dirty="0"/>
              <a:t>, особенно </a:t>
            </a:r>
            <a:r>
              <a:rPr lang="ru-RU" dirty="0">
                <a:hlinkClick r:id="rId8" tooltip="Интеллект"/>
              </a:rPr>
              <a:t>интеллектуальных</a:t>
            </a:r>
            <a:r>
              <a:rPr lang="ru-RU" dirty="0"/>
              <a:t> </a:t>
            </a:r>
            <a:r>
              <a:rPr lang="ru-RU" dirty="0">
                <a:hlinkClick r:id="rId9" tooltip="Компьютерная программа"/>
              </a:rPr>
              <a:t>компьютерных </a:t>
            </a:r>
            <a:r>
              <a:rPr lang="ru-RU" dirty="0" smtClean="0">
                <a:hlinkClick r:id="rId9" tooltip="Компьютерная программа"/>
              </a:rPr>
              <a:t>программ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066800" y="6123966"/>
            <a:ext cx="3577950" cy="274320"/>
          </a:xfrm>
        </p:spPr>
        <p:txBody>
          <a:bodyPr/>
          <a:lstStyle/>
          <a:p>
            <a:pPr algn="l"/>
            <a:r>
              <a:rPr lang="en-US" dirty="0" smtClean="0"/>
              <a:t>https://ru.wikipedia.org/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4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Computer science"/>
              </a:rPr>
              <a:t>computer science</a:t>
            </a:r>
            <a:r>
              <a:rPr lang="en-US" dirty="0"/>
              <a:t>, </a:t>
            </a:r>
            <a:r>
              <a:rPr lang="en-US" b="1" dirty="0"/>
              <a:t>artificial intelligence</a:t>
            </a:r>
            <a:r>
              <a:rPr lang="en-US" dirty="0"/>
              <a:t> (</a:t>
            </a:r>
            <a:r>
              <a:rPr lang="en-US" b="1" dirty="0"/>
              <a:t>AI</a:t>
            </a:r>
            <a:r>
              <a:rPr lang="en-US" dirty="0"/>
              <a:t>), sometimes called </a:t>
            </a:r>
            <a:r>
              <a:rPr lang="en-US" b="1" dirty="0"/>
              <a:t>machine intelligence</a:t>
            </a:r>
            <a:r>
              <a:rPr lang="en-US" dirty="0"/>
              <a:t>, is </a:t>
            </a:r>
            <a:r>
              <a:rPr lang="en-US" dirty="0">
                <a:hlinkClick r:id="rId3" tooltip="Intelligence"/>
              </a:rPr>
              <a:t>intelligence</a:t>
            </a:r>
            <a:r>
              <a:rPr lang="en-US" dirty="0"/>
              <a:t> demonstrated by </a:t>
            </a:r>
            <a:r>
              <a:rPr lang="en-US" dirty="0">
                <a:hlinkClick r:id="rId4" tooltip="Machine"/>
              </a:rPr>
              <a:t>machines</a:t>
            </a:r>
            <a:r>
              <a:rPr lang="en-US" dirty="0"/>
              <a:t>, in contrast to the </a:t>
            </a:r>
            <a:r>
              <a:rPr lang="en-US" b="1" dirty="0"/>
              <a:t>natural intelligence</a:t>
            </a:r>
            <a:r>
              <a:rPr lang="en-US" dirty="0"/>
              <a:t> displayed by </a:t>
            </a:r>
            <a:r>
              <a:rPr lang="en-US" dirty="0">
                <a:hlinkClick r:id="rId5" tooltip="Human intelligence"/>
              </a:rPr>
              <a:t>humans</a:t>
            </a:r>
            <a:r>
              <a:rPr lang="en-US" dirty="0"/>
              <a:t> and </a:t>
            </a:r>
            <a:r>
              <a:rPr lang="en-US" dirty="0">
                <a:hlinkClick r:id="rId6" tooltip="Animal cognition"/>
              </a:rPr>
              <a:t>animals</a:t>
            </a:r>
            <a:r>
              <a:rPr lang="en-US" dirty="0"/>
              <a:t>. Leading AI textbooks define the field as the study of "</a:t>
            </a:r>
            <a:r>
              <a:rPr lang="en-US" dirty="0">
                <a:hlinkClick r:id="rId7" tooltip="Intelligent agent"/>
              </a:rPr>
              <a:t>intelligent agents</a:t>
            </a:r>
            <a:r>
              <a:rPr lang="en-US" dirty="0"/>
              <a:t>": any device that perceives its environment and takes actions that maximize its chance of successfully achieving its goals</a:t>
            </a:r>
            <a:r>
              <a:rPr lang="en-US" dirty="0" smtClean="0"/>
              <a:t>.</a:t>
            </a:r>
            <a:r>
              <a:rPr lang="en-US" dirty="0"/>
              <a:t> Colloquially, the term "artificial intelligence" is often used to describe machines (or computers) that mimic "cognitive" functions that humans associate with the </a:t>
            </a:r>
            <a:r>
              <a:rPr lang="en-US" dirty="0">
                <a:hlinkClick r:id="rId8" tooltip="Human mind"/>
              </a:rPr>
              <a:t>human mind</a:t>
            </a:r>
            <a:r>
              <a:rPr lang="en-US" dirty="0"/>
              <a:t>, such as "learning" and "problem solving".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066800" y="6212782"/>
            <a:ext cx="5212080" cy="274320"/>
          </a:xfrm>
        </p:spPr>
        <p:txBody>
          <a:bodyPr/>
          <a:lstStyle/>
          <a:p>
            <a:pPr algn="l"/>
            <a:r>
              <a:rPr lang="en-US" smtClean="0"/>
              <a:t>https://en.wikipedia.org/wiki/Artificial_intelligence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надо </a:t>
            </a:r>
            <a:r>
              <a:rPr lang="ru-RU" dirty="0" err="1" smtClean="0"/>
              <a:t>подитожить</a:t>
            </a:r>
            <a:r>
              <a:rPr lang="ru-RU" dirty="0" smtClean="0"/>
              <a:t>, что мол ИИ это что то, что выполняется какие то сложные творческие действия, может принимать решения, и работает по ситуации в обширном поле действий и окружений. </a:t>
            </a:r>
          </a:p>
          <a:p>
            <a:r>
              <a:rPr lang="ru-RU" dirty="0" smtClean="0"/>
              <a:t>ИИ в играх как самый </a:t>
            </a:r>
            <a:r>
              <a:rPr lang="ru-RU" dirty="0" err="1" smtClean="0"/>
              <a:t>трушный</a:t>
            </a:r>
            <a:r>
              <a:rPr lang="ru-RU" dirty="0" smtClean="0"/>
              <a:t> ИИ на сегодня.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43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ИИ с точки зрения индустрии</a:t>
            </a:r>
            <a:endParaRPr lang="ru-RU" dirty="0"/>
          </a:p>
        </p:txBody>
      </p:sp>
      <p:pic>
        <p:nvPicPr>
          <p:cNvPr id="1028" name="Picture 4" descr="Картинки по запросу &quot;if else ai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6" y="2126337"/>
            <a:ext cx="2751527" cy="38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if else a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42" y="1846717"/>
            <a:ext cx="56007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if else ai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77" y="3939821"/>
            <a:ext cx="2212301" cy="22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ртинки по запросу &quot;if else ai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92" y="3604868"/>
            <a:ext cx="2207599" cy="22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&quot;if else ai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953" y="2229853"/>
            <a:ext cx="2908995" cy="385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ДЛ</a:t>
            </a:r>
            <a:endParaRPr lang="ru-RU" dirty="0"/>
          </a:p>
        </p:txBody>
      </p:sp>
      <p:sp>
        <p:nvSpPr>
          <p:cNvPr id="7" name="AutoShape 6" descr="Картинки по запросу &quot;perceptron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Картинки по запросу &quot;perceptr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13292"/>
            <a:ext cx="3408267" cy="31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74166" y="5840083"/>
            <a:ext cx="194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Искусственный нейрон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65163" y="579391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</a:t>
            </a:r>
            <a:r>
              <a:rPr lang="ru-RU" dirty="0" err="1" smtClean="0"/>
              <a:t>ерцептрон</a:t>
            </a:r>
            <a:endParaRPr lang="ru-RU" dirty="0"/>
          </a:p>
        </p:txBody>
      </p:sp>
      <p:pic>
        <p:nvPicPr>
          <p:cNvPr id="2062" name="Picture 14" descr="Картинки по запросу &quot;perceptr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8" y="1777698"/>
            <a:ext cx="3554451" cy="386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ДЛ</a:t>
            </a:r>
            <a:endParaRPr lang="ru-RU" dirty="0"/>
          </a:p>
        </p:txBody>
      </p:sp>
      <p:sp>
        <p:nvSpPr>
          <p:cNvPr id="7" name="AutoShape 6" descr="Картинки по запросу &quot;perceptron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Картинки по запросу &quot;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7" y="2143590"/>
            <a:ext cx="7825421" cy="29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066800" y="5824593"/>
            <a:ext cx="7485715" cy="274320"/>
          </a:xfrm>
        </p:spPr>
        <p:txBody>
          <a:bodyPr/>
          <a:lstStyle/>
          <a:p>
            <a:pPr algn="l"/>
            <a:r>
              <a:rPr lang="en-US" dirty="0" smtClean="0"/>
              <a:t>https://becominghuman.ai/deep-learning-made-easy-with-deep-cognition-403fbe445351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2966</TotalTime>
  <Words>992</Words>
  <Application>Microsoft Office PowerPoint</Application>
  <PresentationFormat>Широкоэкранный</PresentationFormat>
  <Paragraphs>98</Paragraphs>
  <Slides>25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Garamond</vt:lpstr>
      <vt:lpstr>Савон</vt:lpstr>
      <vt:lpstr>Избегаем хайпа вокруг ии и дл</vt:lpstr>
      <vt:lpstr>Дисклеймер</vt:lpstr>
      <vt:lpstr>Вопрос</vt:lpstr>
      <vt:lpstr>Что такое ИИ?</vt:lpstr>
      <vt:lpstr>Что такое ИИ?</vt:lpstr>
      <vt:lpstr>Игры</vt:lpstr>
      <vt:lpstr>Что такое ИИ с точки зрения индустрии</vt:lpstr>
      <vt:lpstr>Что такое ДЛ</vt:lpstr>
      <vt:lpstr>Что такое ДЛ</vt:lpstr>
      <vt:lpstr>Что такое ДЛ для маркетинга</vt:lpstr>
      <vt:lpstr>Что такое ДЛ для маркетинга</vt:lpstr>
      <vt:lpstr>Вехи ДЛ</vt:lpstr>
      <vt:lpstr>Что такое трансформер</vt:lpstr>
      <vt:lpstr>Давайте теперь поговорим о зарплатах</vt:lpstr>
      <vt:lpstr>ЗП других специальностей</vt:lpstr>
      <vt:lpstr>Чем больше специалистов</vt:lpstr>
      <vt:lpstr>ЗП нормальных чуваков, которые что то делать умеют. </vt:lpstr>
      <vt:lpstr>Задачи</vt:lpstr>
      <vt:lpstr>Какие проблемы?</vt:lpstr>
      <vt:lpstr>Академия </vt:lpstr>
      <vt:lpstr>Академия</vt:lpstr>
      <vt:lpstr>Академия в другом КС</vt:lpstr>
      <vt:lpstr>ПХД</vt:lpstr>
      <vt:lpstr>Итог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Избегаем хайпа вокруг ии и дл</dc:title>
  <dc:creator>metya tm</dc:creator>
  <cp:lastModifiedBy>metya tm</cp:lastModifiedBy>
  <cp:revision>25</cp:revision>
  <dcterms:created xsi:type="dcterms:W3CDTF">2020-03-09T15:30:18Z</dcterms:created>
  <dcterms:modified xsi:type="dcterms:W3CDTF">2020-03-11T16:56:48Z</dcterms:modified>
</cp:coreProperties>
</file>