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843194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686388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372775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9215969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48">
          <p15:clr>
            <a:srgbClr val="A4A3A4"/>
          </p15:clr>
        </p15:guide>
        <p15:guide id="2" orient="horz" pos="10368">
          <p15:clr>
            <a:srgbClr val="A4A3A4"/>
          </p15:clr>
        </p15:guide>
        <p15:guide id="3" pos="14127">
          <p15:clr>
            <a:srgbClr val="A4A3A4"/>
          </p15:clr>
        </p15:guide>
        <p15:guide id="4" pos="26338">
          <p15:clr>
            <a:srgbClr val="A4A3A4"/>
          </p15:clr>
        </p15:guide>
        <p15:guide id="5" pos="7743">
          <p15:clr>
            <a:srgbClr val="A4A3A4"/>
          </p15:clr>
        </p15:guide>
        <p15:guide id="6" pos="1217">
          <p15:clr>
            <a:srgbClr val="A4A3A4"/>
          </p15:clr>
        </p15:guide>
        <p15:guide id="7" pos="211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3BF24"/>
    <a:srgbClr val="E05529"/>
    <a:srgbClr val="004348"/>
    <a:srgbClr val="F1BDCF"/>
    <a:srgbClr val="8E9089"/>
    <a:srgbClr val="212121"/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94710" autoAdjust="0"/>
  </p:normalViewPr>
  <p:slideViewPr>
    <p:cSldViewPr snapToGrid="0" snapToObjects="1">
      <p:cViewPr varScale="1">
        <p:scale>
          <a:sx n="17" d="100"/>
          <a:sy n="17" d="100"/>
        </p:scale>
        <p:origin x="1277" y="77"/>
      </p:cViewPr>
      <p:guideLst>
        <p:guide orient="horz" pos="13248"/>
        <p:guide orient="horz" pos="10368"/>
        <p:guide pos="14127"/>
        <p:guide pos="26338"/>
        <p:guide pos="7743"/>
        <p:guide pos="1217"/>
        <p:guide pos="21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BBF67-3F34-7B4F-9D22-6C5AACED205D}" type="datetimeFigureOut">
              <a:rPr lang="en-US" smtClean="0">
                <a:latin typeface="Verdana Regular" charset="0"/>
              </a:rPr>
              <a:t>12/3/2019</a:t>
            </a:fld>
            <a:endParaRPr lang="en-US" dirty="0">
              <a:latin typeface="Verdana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4DB99-E856-3648-B51B-50059185FFD2}" type="slidenum">
              <a:rPr lang="en-US" smtClean="0">
                <a:latin typeface="Verdana Regular" charset="0"/>
              </a:rPr>
              <a:t>‹#›</a:t>
            </a:fld>
            <a:endParaRPr lang="en-US" dirty="0">
              <a:latin typeface="Verdan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4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9CF59EBC-EC05-6B4D-B166-DDFA6A1EDCB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DD9D7D82-3AAB-FE4F-A8B8-55362074E5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1pPr>
    <a:lvl2pPr marL="1843194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2pPr>
    <a:lvl3pPr marL="3686388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3pPr>
    <a:lvl4pPr marL="5529582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4pPr>
    <a:lvl5pPr marL="7372775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5pPr>
    <a:lvl6pPr marL="9215969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D7D82-3AAB-FE4F-A8B8-55362074E59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3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931987" y="8919137"/>
            <a:ext cx="19381645" cy="17519487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429930" y="20092879"/>
            <a:ext cx="9080739" cy="10954304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429930" y="8919140"/>
            <a:ext cx="19381645" cy="10018964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732758" y="1731788"/>
            <a:ext cx="42425683" cy="3049166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2280010" y="720448"/>
            <a:ext cx="30878431" cy="18287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endParaRPr lang="en-US" sz="5400" b="1" i="0" cap="none" spc="170" dirty="0">
              <a:latin typeface="Impact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06000" y="720448"/>
            <a:ext cx="33252441" cy="1828799"/>
          </a:xfrm>
          <a:prstGeom prst="rect">
            <a:avLst/>
          </a:prstGeom>
          <a:solidFill>
            <a:srgbClr val="F3B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 userDrawn="1"/>
        </p:nvSpPr>
        <p:spPr>
          <a:xfrm>
            <a:off x="12280010" y="758646"/>
            <a:ext cx="30878431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5400" cap="none" spc="520" baseline="0" dirty="0">
                <a:latin typeface="Impact" charset="0"/>
                <a:ea typeface="Impact" charset="0"/>
                <a:cs typeface="Impact" charset="0"/>
              </a:rPr>
              <a:t>Electrical Engineering and Computer Science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732759" y="720448"/>
            <a:ext cx="10353949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1920240" y="758646"/>
            <a:ext cx="11897360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en-US" sz="5400" spc="520" baseline="0" dirty="0">
                <a:latin typeface="Impact" charset="0"/>
                <a:ea typeface="Impact" charset="0"/>
                <a:cs typeface="Impact" charset="0"/>
              </a:rPr>
              <a:t>COLLEGE OF ENGINEERING</a:t>
            </a:r>
          </a:p>
        </p:txBody>
      </p:sp>
      <p:pic>
        <p:nvPicPr>
          <p:cNvPr id="4" name="Picture 3" descr="OSU_horizontal_2C_O_over_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20" y="28559364"/>
            <a:ext cx="7046629" cy="2247216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12280010" y="720448"/>
            <a:ext cx="30878431" cy="18287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endParaRPr lang="en-US" sz="5400" b="1" i="0" cap="none" spc="170" dirty="0">
              <a:latin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eallch" TargetMode="External"/><Relationship Id="rId13" Type="http://schemas.openxmlformats.org/officeDocument/2006/relationships/hyperlink" Target="https://github.com/metzgerb/cs467-project" TargetMode="External"/><Relationship Id="rId3" Type="http://schemas.openxmlformats.org/officeDocument/2006/relationships/image" Target="../media/image2.jpg"/><Relationship Id="rId7" Type="http://schemas.openxmlformats.org/officeDocument/2006/relationships/hyperlink" Target="mailto:beallch@oregonstate.edu?subject=GCrawler%20Project" TargetMode="External"/><Relationship Id="rId12" Type="http://schemas.openxmlformats.org/officeDocument/2006/relationships/hyperlink" Target="https://github.com/metzger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crawler-test.herokuapp.com/search" TargetMode="External"/><Relationship Id="rId11" Type="http://schemas.openxmlformats.org/officeDocument/2006/relationships/hyperlink" Target="mailto:metzgerb@oregonstate.edu?subject=GCrawler%20Project" TargetMode="External"/><Relationship Id="rId5" Type="http://schemas.openxmlformats.org/officeDocument/2006/relationships/image" Target="../media/image4.JPG"/><Relationship Id="rId10" Type="http://schemas.openxmlformats.org/officeDocument/2006/relationships/hyperlink" Target="https://github.com/hyjiang7" TargetMode="External"/><Relationship Id="rId4" Type="http://schemas.openxmlformats.org/officeDocument/2006/relationships/image" Target="../media/image3.PNG"/><Relationship Id="rId9" Type="http://schemas.openxmlformats.org/officeDocument/2006/relationships/hyperlink" Target="mailto:jianghel@oregonstate.edu?subject=GCrawler%20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GCrawler Data Flow and Code Samples">
            <a:extLst>
              <a:ext uri="{FF2B5EF4-FFF2-40B4-BE49-F238E27FC236}">
                <a16:creationId xmlns:a16="http://schemas.microsoft.com/office/drawing/2014/main" id="{2B94CB35-FE0B-4AAF-9787-90E8320394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1931988" y="8919140"/>
            <a:ext cx="19778343" cy="16103550"/>
          </a:xfrm>
        </p:spPr>
      </p:pic>
      <p:pic>
        <p:nvPicPr>
          <p:cNvPr id="16" name="Picture Placeholder 15" descr="GCrawler Search Form">
            <a:extLst>
              <a:ext uri="{FF2B5EF4-FFF2-40B4-BE49-F238E27FC236}">
                <a16:creationId xmlns:a16="http://schemas.microsoft.com/office/drawing/2014/main" id="{30067219-4AFF-4739-87BE-BC1ABA6106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66" r="66"/>
          <a:stretch>
            <a:fillRect/>
          </a:stretch>
        </p:blipFill>
        <p:spPr>
          <a:xfrm>
            <a:off x="22429930" y="19503474"/>
            <a:ext cx="9569335" cy="11543709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9D1BA2C-0A7B-4E24-B3F7-63B38160075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/>
          <a:srcRect/>
          <a:stretch/>
        </p:blipFill>
        <p:spPr>
          <a:xfrm>
            <a:off x="22429930" y="9401344"/>
            <a:ext cx="19381645" cy="9054556"/>
          </a:xfrm>
        </p:spPr>
      </p:pic>
      <p:sp>
        <p:nvSpPr>
          <p:cNvPr id="5" name="Text Placeholder 16"/>
          <p:cNvSpPr txBox="1">
            <a:spLocks/>
          </p:cNvSpPr>
          <p:nvPr/>
        </p:nvSpPr>
        <p:spPr>
          <a:xfrm>
            <a:off x="32508274" y="19503474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gcrawler features:</a:t>
            </a:r>
          </a:p>
        </p:txBody>
      </p:sp>
      <p:sp>
        <p:nvSpPr>
          <p:cNvPr id="6" name="Text Placeholder 18"/>
          <p:cNvSpPr txBox="1">
            <a:spLocks/>
          </p:cNvSpPr>
          <p:nvPr/>
        </p:nvSpPr>
        <p:spPr>
          <a:xfrm>
            <a:off x="32508274" y="20342285"/>
            <a:ext cx="9418320" cy="104554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indent="-45720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b="1" dirty="0">
                <a:latin typeface="Verdana Regular" charset="0"/>
                <a:ea typeface="Verdana Regular" charset="0"/>
                <a:cs typeface="Verdana Regular" charset="0"/>
              </a:rPr>
              <a:t>Intuitive: 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Complete a simple form to crawl any website. Supply a keyword to search for text on each page. GCrawler will halt when it finds the keyword. (</a:t>
            </a:r>
            <a:r>
              <a:rPr lang="en-US" i="1" dirty="0">
                <a:latin typeface="Verdana Regular" charset="0"/>
                <a:ea typeface="Verdana Regular" charset="0"/>
                <a:cs typeface="Verdana Regular" charset="0"/>
              </a:rPr>
              <a:t>left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).</a:t>
            </a:r>
          </a:p>
          <a:p>
            <a:pPr>
              <a:spcAft>
                <a:spcPts val="2600"/>
              </a:spcAft>
            </a:pPr>
            <a:r>
              <a:rPr lang="en-US" b="1" dirty="0">
                <a:latin typeface="Verdana Regular" charset="0"/>
                <a:ea typeface="Verdana Regular" charset="0"/>
                <a:cs typeface="Verdana Regular" charset="0"/>
              </a:rPr>
              <a:t>Retentive: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GCrawler stores your sessions’ past searches on the History tab for easy re-use. </a:t>
            </a:r>
            <a:endParaRPr lang="en-US" b="1" dirty="0">
              <a:latin typeface="Verdana Regular" charset="0"/>
              <a:ea typeface="Verdana Regular" charset="0"/>
              <a:cs typeface="Verdana Regular" charset="0"/>
            </a:endParaRPr>
          </a:p>
          <a:p>
            <a:pPr>
              <a:spcAft>
                <a:spcPts val="2600"/>
              </a:spcAft>
            </a:pPr>
            <a:r>
              <a:rPr lang="en-US" b="1" dirty="0">
                <a:latin typeface="Verdana Regular" charset="0"/>
                <a:ea typeface="Verdana Regular" charset="0"/>
                <a:cs typeface="Verdana Regular" charset="0"/>
              </a:rPr>
              <a:t>Flexible: 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Choose from Depth First Search or Breadth First Search methods. Depth First Search will follow a random link on each page until the specified page limit (1-10) is reached. Breadth First Search will follow all links on each page until the specified depth limit (1-3) is reached. (</a:t>
            </a:r>
            <a:r>
              <a:rPr lang="en-US" i="1" dirty="0">
                <a:latin typeface="Verdana Regular" charset="0"/>
                <a:ea typeface="Verdana Regular" charset="0"/>
                <a:cs typeface="Verdana Regular" charset="0"/>
              </a:rPr>
              <a:t>left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)</a:t>
            </a:r>
          </a:p>
          <a:p>
            <a:pPr>
              <a:spcAft>
                <a:spcPts val="2600"/>
              </a:spcAft>
            </a:pPr>
            <a:r>
              <a:rPr lang="en-US" b="1" dirty="0">
                <a:latin typeface="Verdana Regular" charset="0"/>
                <a:ea typeface="Verdana Regular" charset="0"/>
                <a:cs typeface="Verdana Regular" charset="0"/>
              </a:rPr>
              <a:t>Informative: 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GCrawler’s color-coded results display the title of each page on the node. The URL can be seen by hovering over the node. A user can click the node to open the page. (</a:t>
            </a:r>
            <a:r>
              <a:rPr lang="en-US" i="1" dirty="0">
                <a:latin typeface="Verdana Regular" charset="0"/>
                <a:ea typeface="Verdana Regular" charset="0"/>
                <a:cs typeface="Verdana Regular" charset="0"/>
              </a:rPr>
              <a:t>above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)</a:t>
            </a:r>
          </a:p>
          <a:p>
            <a:pPr>
              <a:spcAft>
                <a:spcPts val="2600"/>
              </a:spcAft>
            </a:pPr>
            <a:r>
              <a:rPr lang="en-US" b="1" dirty="0">
                <a:latin typeface="Verdana Regular" charset="0"/>
                <a:ea typeface="Verdana Regular" charset="0"/>
                <a:cs typeface="Verdana Regular" charset="0"/>
              </a:rPr>
              <a:t>Good Bot: 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GCrawler adheres to the Robot Exclusion Protocol by reading a page’s robots.txt file and abiding by its rules. It also evaluates pages and links for other indicators that it should not crawl the page or follow the links.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31989" y="5503233"/>
            <a:ext cx="39879586" cy="3800745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4389120" rtl="0" eaLnBrk="1" latinLnBrk="0" hangingPunct="1">
              <a:lnSpc>
                <a:spcPts val="864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b="0" i="0" kern="1200" spc="200" baseline="0">
                <a:solidFill>
                  <a:schemeClr val="tx1"/>
                </a:solidFill>
                <a:latin typeface="Rufina-Stencil-Regular"/>
                <a:ea typeface="+mn-ea"/>
                <a:cs typeface="Rufina-Stencil-Regular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The GCrawler project is a graphical web crawler which crawls a user-supplied website, following links on each page as it goes. It displays a color-coded graph of what pages were crawled and how it reached each page. Try it: 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  <a:hlinkClick r:id="rId6"/>
              </a:rPr>
              <a:t>https://gcrawler-test.herokuapp.com/search</a:t>
            </a:r>
            <a:endParaRPr lang="en-US" sz="7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10759438" y="28226921"/>
            <a:ext cx="10950893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Connect with the </a:t>
            </a:r>
            <a:r>
              <a:rPr lang="en-US" dirty="0" err="1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gcrawlers</a:t>
            </a:r>
            <a:r>
              <a:rPr lang="en-US" dirty="0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:</a:t>
            </a: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10759439" y="29037034"/>
            <a:ext cx="10950893" cy="1956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  <a:hlinkClick r:id="rId7"/>
              </a:rPr>
              <a:t>Christopher Beall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(Data Transfer): </a:t>
            </a:r>
            <a:r>
              <a:rPr lang="en-US" dirty="0">
                <a:hlinkClick r:id="rId8"/>
              </a:rPr>
              <a:t>https://github.com/beallch</a:t>
            </a:r>
            <a:endParaRPr lang="en-US" dirty="0">
              <a:latin typeface="Verdana Regular" charset="0"/>
              <a:ea typeface="Verdana Regular" charset="0"/>
              <a:cs typeface="Verdana Regular" charset="0"/>
            </a:endParaRP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  <a:hlinkClick r:id="rId9"/>
              </a:rPr>
              <a:t>Helen Jiang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(UI/Website): </a:t>
            </a:r>
            <a:r>
              <a:rPr lang="en-US" dirty="0">
                <a:hlinkClick r:id="rId10"/>
              </a:rPr>
              <a:t>https://github.com/hyjiang7</a:t>
            </a:r>
            <a:endParaRPr lang="en-US" dirty="0">
              <a:latin typeface="Verdana Regular" charset="0"/>
              <a:ea typeface="Verdana Regular" charset="0"/>
              <a:cs typeface="Verdana Regular" charset="0"/>
            </a:endParaRP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  <a:hlinkClick r:id="rId11"/>
              </a:rPr>
              <a:t>Brian Metzger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(Crawler): </a:t>
            </a:r>
            <a:r>
              <a:rPr lang="en-US" dirty="0">
                <a:hlinkClick r:id="rId12"/>
              </a:rPr>
              <a:t>https://github.com/metzgerb</a:t>
            </a:r>
            <a:endParaRPr lang="en-US" dirty="0">
              <a:latin typeface="Verdana Regular" charset="0"/>
              <a:ea typeface="Verdana Regular" charset="0"/>
              <a:cs typeface="Verdana Regular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31989" y="3463917"/>
            <a:ext cx="29211512" cy="154267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pc="100" dirty="0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Gcrawler: Graphical web crawler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0379BF-3B0C-4778-BA54-25154BD9FE07}"/>
              </a:ext>
            </a:extLst>
          </p:cNvPr>
          <p:cNvSpPr txBox="1"/>
          <p:nvPr/>
        </p:nvSpPr>
        <p:spPr>
          <a:xfrm>
            <a:off x="1931988" y="25275328"/>
            <a:ext cx="19778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latin typeface="Georgia" panose="02040502050405020303" pitchFamily="18" charset="0"/>
              </a:rPr>
              <a:t>GCrawler</a:t>
            </a:r>
            <a:r>
              <a:rPr lang="en-US" sz="7200" dirty="0">
                <a:latin typeface="Georgia" panose="02040502050405020303" pitchFamily="18" charset="0"/>
              </a:rPr>
              <a:t> Code Repository: </a:t>
            </a:r>
            <a:r>
              <a:rPr lang="en-US" sz="7200" dirty="0">
                <a:latin typeface="Georgia" panose="02040502050405020303" pitchFamily="18" charset="0"/>
                <a:hlinkClick r:id="rId13"/>
              </a:rPr>
              <a:t>https://github.com/metzgerb/cs467-project</a:t>
            </a:r>
            <a:endParaRPr lang="en-US" sz="7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021639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_poster_template-48x36">
  <a:themeElements>
    <a:clrScheme name="OSU COE">
      <a:dk1>
        <a:sysClr val="windowText" lastClr="000000"/>
      </a:dk1>
      <a:lt1>
        <a:sysClr val="window" lastClr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_poster_template-48x36" id="{0FFAA6C9-1816-164A-913C-442D436FEA80}" vid="{D21D638B-596F-CB49-840C-9C72AB38A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313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Georgia</vt:lpstr>
      <vt:lpstr>Impact</vt:lpstr>
      <vt:lpstr>KievitPro-Regular</vt:lpstr>
      <vt:lpstr>Verdana</vt:lpstr>
      <vt:lpstr>Verdana Regular</vt:lpstr>
      <vt:lpstr>research_poster_template-48x36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Metzger, Brian David</cp:lastModifiedBy>
  <cp:revision>65</cp:revision>
  <dcterms:created xsi:type="dcterms:W3CDTF">2017-04-19T21:01:26Z</dcterms:created>
  <dcterms:modified xsi:type="dcterms:W3CDTF">2019-12-04T00:06:19Z</dcterms:modified>
</cp:coreProperties>
</file>