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2" r:id="rId3"/>
    <p:sldId id="264" r:id="rId4"/>
    <p:sldId id="266" r:id="rId5"/>
    <p:sldId id="258" r:id="rId6"/>
    <p:sldId id="262" r:id="rId7"/>
    <p:sldId id="270" r:id="rId8"/>
    <p:sldId id="265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767676"/>
    <a:srgbClr val="156082"/>
    <a:srgbClr val="F8F8F8"/>
    <a:srgbClr val="F6F9F9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1"/>
    <p:restoredTop sz="96271"/>
  </p:normalViewPr>
  <p:slideViewPr>
    <p:cSldViewPr snapToGrid="0">
      <p:cViewPr varScale="1">
        <p:scale>
          <a:sx n="122" d="100"/>
          <a:sy n="122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CED6FA2-FEAF-5165-42AC-E15BDD9DB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164" b="10629"/>
          <a:stretch/>
        </p:blipFill>
        <p:spPr>
          <a:xfrm>
            <a:off x="6223000" y="694084"/>
            <a:ext cx="5969000" cy="616391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7B8706-2157-AA4E-C8F8-7745F02E62B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2443334"/>
              </p:ext>
            </p:extLst>
          </p:nvPr>
        </p:nvGraphicFramePr>
        <p:xfrm>
          <a:off x="2300288" y="2042610"/>
          <a:ext cx="7591424" cy="2112868"/>
        </p:xfrm>
        <a:graphic>
          <a:graphicData uri="http://schemas.openxmlformats.org/drawingml/2006/table">
            <a:tbl>
              <a:tblPr firstRow="1" bandRow="1"/>
              <a:tblGrid>
                <a:gridCol w="7591424">
                  <a:extLst>
                    <a:ext uri="{9D8B030D-6E8A-4147-A177-3AD203B41FA5}">
                      <a16:colId xmlns:a16="http://schemas.microsoft.com/office/drawing/2014/main" val="337424445"/>
                    </a:ext>
                  </a:extLst>
                </a:gridCol>
              </a:tblGrid>
              <a:tr h="2112868">
                <a:tc>
                  <a:txBody>
                    <a:bodyPr/>
                    <a:lstStyle/>
                    <a:p>
                      <a:pPr algn="l"/>
                      <a:endParaRPr kumimoji="0" lang="en-US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Inter SemiBold" panose="020B0502030000000004" pitchFamily="34" charset="0"/>
                        <a:cs typeface="Arial"/>
                        <a:sym typeface="Arial"/>
                      </a:endParaRPr>
                    </a:p>
                  </a:txBody>
                  <a:tcPr marL="0" marR="0" marT="457200" marB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40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C65D16-73AC-413A-F757-67BDB56FC7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6930536"/>
              </p:ext>
            </p:extLst>
          </p:nvPr>
        </p:nvGraphicFramePr>
        <p:xfrm>
          <a:off x="2300287" y="4155478"/>
          <a:ext cx="7591422" cy="1094232"/>
        </p:xfrm>
        <a:graphic>
          <a:graphicData uri="http://schemas.openxmlformats.org/drawingml/2006/table">
            <a:tbl>
              <a:tblPr firstRow="1" bandRow="1"/>
              <a:tblGrid>
                <a:gridCol w="7591422">
                  <a:extLst>
                    <a:ext uri="{9D8B030D-6E8A-4147-A177-3AD203B41FA5}">
                      <a16:colId xmlns:a16="http://schemas.microsoft.com/office/drawing/2014/main" val="116257098"/>
                    </a:ext>
                  </a:extLst>
                </a:gridCol>
              </a:tblGrid>
              <a:tr h="92688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0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82296" marT="82296" marB="173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342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68C214-B298-3E98-33E1-B874CE4887BB}"/>
              </a:ext>
            </a:extLst>
          </p:cNvPr>
          <p:cNvSpPr txBox="1"/>
          <p:nvPr userDrawn="1"/>
        </p:nvSpPr>
        <p:spPr>
          <a:xfrm>
            <a:off x="2300286" y="2186447"/>
            <a:ext cx="7591421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TITLE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6FB63-504A-F405-8BE2-101DDB5A4897}"/>
              </a:ext>
            </a:extLst>
          </p:cNvPr>
          <p:cNvSpPr txBox="1"/>
          <p:nvPr userDrawn="1"/>
        </p:nvSpPr>
        <p:spPr>
          <a:xfrm>
            <a:off x="2300283" y="4212166"/>
            <a:ext cx="759142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SUBTITLE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2281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6F25-CBAE-56A9-1AFC-2A06F701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36AC-9C01-563C-185A-AB811FDA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2B9A-2347-7944-323F-3B24CB04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80D6-5507-A6A2-BBF8-D25E499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5604-4A0F-200A-1FBE-5BDE1C2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2385-0816-D6FD-5718-369C414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7BB4-2C8C-9C77-F252-E7C6639E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7B7D-7AB2-A6EC-BF7F-11C9D1F6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AF70-70DA-83C6-D513-0EC963E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5120-3D5D-D9B7-C9FD-B9BA308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B177-D377-B206-7C27-9409FD01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6E6-D849-BA57-1A75-F2673264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DE51-DC54-6CC6-7F31-8DA00767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557C-20EE-4A13-0DF3-983A27D1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BF5E9-8456-106C-377C-5CABB351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41588-3462-4C44-F066-50DA27C1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A800E-0D25-9898-800E-A85356E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5C44A-5CCE-A0F9-1562-C42C20D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90C0-AF2E-EC63-BFF2-85E6E0D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6748-3CA9-F657-1CD3-B3E43579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636A3-28E7-2B7C-E7F9-E496C9BF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0E17C-3664-2361-6AE4-7264C14E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546A0-C11A-C272-12C4-AF0CEA88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1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F164F-86A9-EB6F-E979-FCA2A40E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D7DF-C7CA-725A-C13D-4D3DBAB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29CF2-410D-25C6-B9C2-8AB67E96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9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F3AA-4FA6-AE4A-A11E-67AF1A44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33E1-2904-5219-069B-32615A4F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05D5-BCED-ECD3-5569-C3BAF62A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8EE4-FCA0-B8FE-0E63-0921229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88D0-A3A6-E2F2-1368-9E7412FE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3FB9-F59D-554F-40D3-2CAC832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6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33A-C8A7-0FC4-D2DF-9668C953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497B-5D6F-5DB7-CAEE-09A60028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2BBB5-AAF6-3A85-F0BC-A8CEB220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4F31-3170-48E1-6552-D114694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080A-1118-EBF3-FEAE-2DEC2FB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C9AA-3339-8E46-4AB6-C946A870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51EC-8341-A410-3F7E-EDFCA1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A08D-4194-295D-68EE-A2D0C686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55AE-D744-BBE4-13EE-02AD972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7F40-446C-807D-3312-4403EF17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D3FB-83FC-12AD-1BE2-141093B7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3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4008D-62EB-C458-2DB9-6F47323A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36F7-E4FF-2971-0835-DF95FB37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AC2B-8594-FECB-95D7-3BDBA85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4F02-BCBC-8F95-7999-950B9A5F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CD2F-314F-A9E3-2B09-C84E546D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8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B6A2-EB13-28B5-D2FA-B9E3886E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25A7F-7E62-C418-DC8D-E4F0A71B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AF0B-A1CC-1DA1-E64B-F202725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94E7-F874-8BB0-D539-278A12D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24F8-CEDC-8F50-4E6D-C6B7EEDD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F0565-FDA2-0D36-2A1E-58AA07859C9A}"/>
              </a:ext>
            </a:extLst>
          </p:cNvPr>
          <p:cNvSpPr txBox="1"/>
          <p:nvPr userDrawn="1"/>
        </p:nvSpPr>
        <p:spPr>
          <a:xfrm>
            <a:off x="5034667" y="109418"/>
            <a:ext cx="2122697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What is the status?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57FA2-D46E-53CE-6204-4103AC75ABC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8577939"/>
              </p:ext>
            </p:extLst>
          </p:nvPr>
        </p:nvGraphicFramePr>
        <p:xfrm>
          <a:off x="0" y="602672"/>
          <a:ext cx="12192000" cy="277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</a:tblGrid>
              <a:tr h="277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THIS INFORMATION IS INTERNAL-ONLY AND WILL NOT BE MADE PUBLIC</a:t>
                      </a:r>
                    </a:p>
                  </a:txBody>
                  <a:tcPr marL="9144" marR="9144" marT="9144" marB="9144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584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B17C2C-EC9C-D5D2-495B-B1905032A8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4102280"/>
              </p:ext>
            </p:extLst>
          </p:nvPr>
        </p:nvGraphicFramePr>
        <p:xfrm>
          <a:off x="0" y="1932857"/>
          <a:ext cx="12192000" cy="41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99">
                  <a:extLst>
                    <a:ext uri="{9D8B030D-6E8A-4147-A177-3AD203B41FA5}">
                      <a16:colId xmlns:a16="http://schemas.microsoft.com/office/drawing/2014/main" val="2738665693"/>
                    </a:ext>
                  </a:extLst>
                </a:gridCol>
                <a:gridCol w="11231301">
                  <a:extLst>
                    <a:ext uri="{9D8B030D-6E8A-4147-A177-3AD203B41FA5}">
                      <a16:colId xmlns:a16="http://schemas.microsoft.com/office/drawing/2014/main" val="3557024266"/>
                    </a:ext>
                  </a:extLst>
                </a:gridCol>
              </a:tblGrid>
              <a:tr h="67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500" b="1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Ahead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300" b="0" dirty="0">
                          <a:solidFill>
                            <a:srgbClr val="76767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 toward this goal seems ahead of where you expected it to be</a:t>
                      </a:r>
                      <a:endParaRPr lang="en-US" sz="1300" b="0" dirty="0">
                        <a:solidFill>
                          <a:srgbClr val="767676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67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500" b="1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 toward this goal seems right about where you expected it to be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67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500" b="1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Delayed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 toward this goal seems “delayed”—progress is behind where you expected it to be but you do not consider it blocked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67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500" b="1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 toward this goal seems “blocked”—something is preventing the goal team from making meaningful progress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67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500" b="1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 toward this goal seems “complete”—you consider the goal achieved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2286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B940F2-5782-F5D6-B079-179F4D321BE9}"/>
              </a:ext>
            </a:extLst>
          </p:cNvPr>
          <p:cNvSpPr txBox="1"/>
          <p:nvPr userDrawn="1"/>
        </p:nvSpPr>
        <p:spPr>
          <a:xfrm>
            <a:off x="127322" y="1015522"/>
            <a:ext cx="1206467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</a:pPr>
            <a:r>
              <a:rPr lang="en-US" sz="2200" dirty="0">
                <a:solidFill>
                  <a:srgbClr val="1C1D1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“We think progress toward the goal is…”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Finish the sentence. </a:t>
            </a:r>
            <a:r>
              <a:rPr lang="en-US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the option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best represents what you would say to a colleague, based on your professional judgment about the progress made this quarter.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7AE-CCC9-DA77-3539-4573A4AC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AF06-4755-619C-6041-109A1476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5BAD-0F7E-8B69-1B00-F55F422C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AD2C-B0A1-A93F-79B1-DCAB8A23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A62A-D5FE-1452-629A-64B39CC3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6F25-CBAE-56A9-1AFC-2A06F701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36AC-9C01-563C-185A-AB811FDA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2B9A-2347-7944-323F-3B24CB04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80D6-5507-A6A2-BBF8-D25E499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5604-4A0F-200A-1FBE-5BDE1C2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5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2385-0816-D6FD-5718-369C414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7BB4-2C8C-9C77-F252-E7C6639E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7B7D-7AB2-A6EC-BF7F-11C9D1F6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AF70-70DA-83C6-D513-0EC963E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5120-3D5D-D9B7-C9FD-B9BA308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B177-D377-B206-7C27-9409FD01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5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6E6-D849-BA57-1A75-F2673264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DE51-DC54-6CC6-7F31-8DA00767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557C-20EE-4A13-0DF3-983A27D1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BF5E9-8456-106C-377C-5CABB351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41588-3462-4C44-F066-50DA27C1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A800E-0D25-9898-800E-A85356E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5C44A-5CCE-A0F9-1562-C42C20D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90C0-AF2E-EC63-BFF2-85E6E0D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9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6748-3CA9-F657-1CD3-B3E43579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636A3-28E7-2B7C-E7F9-E496C9BF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0E17C-3664-2361-6AE4-7264C14E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546A0-C11A-C272-12C4-AF0CEA88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9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F164F-86A9-EB6F-E979-FCA2A40E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D7DF-C7CA-725A-C13D-4D3DBAB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29CF2-410D-25C6-B9C2-8AB67E96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6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F3AA-4FA6-AE4A-A11E-67AF1A44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33E1-2904-5219-069B-32615A4F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05D5-BCED-ECD3-5569-C3BAF62A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8EE4-FCA0-B8FE-0E63-0921229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88D0-A3A6-E2F2-1368-9E7412FE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3FB9-F59D-554F-40D3-2CAC832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2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33A-C8A7-0FC4-D2DF-9668C953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497B-5D6F-5DB7-CAEE-09A60028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2BBB5-AAF6-3A85-F0BC-A8CEB220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4F31-3170-48E1-6552-D114694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080A-1118-EBF3-FEAE-2DEC2FB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C9AA-3339-8E46-4AB6-C946A870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5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51EC-8341-A410-3F7E-EDFCA1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A08D-4194-295D-68EE-A2D0C686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55AE-D744-BBE4-13EE-02AD972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7F40-446C-807D-3312-4403EF17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D3FB-83FC-12AD-1BE2-141093B7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0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4008D-62EB-C458-2DB9-6F47323A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36F7-E4FF-2971-0835-DF95FB37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AC2B-8594-FECB-95D7-3BDBA85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4F02-BCBC-8F95-7999-950B9A5F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CD2F-314F-A9E3-2B09-C84E546D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8D3BC7-306A-6957-5416-E55964B95D9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3523439"/>
              </p:ext>
            </p:extLst>
          </p:nvPr>
        </p:nvGraphicFramePr>
        <p:xfrm>
          <a:off x="0" y="602672"/>
          <a:ext cx="12192000" cy="625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738665693"/>
                    </a:ext>
                  </a:extLst>
                </a:gridCol>
                <a:gridCol w="2817668">
                  <a:extLst>
                    <a:ext uri="{9D8B030D-6E8A-4147-A177-3AD203B41FA5}">
                      <a16:colId xmlns:a16="http://schemas.microsoft.com/office/drawing/2014/main" val="3557024266"/>
                    </a:ext>
                  </a:extLst>
                </a:gridCol>
                <a:gridCol w="2817668">
                  <a:extLst>
                    <a:ext uri="{9D8B030D-6E8A-4147-A177-3AD203B41FA5}">
                      <a16:colId xmlns:a16="http://schemas.microsoft.com/office/drawing/2014/main" val="230294856"/>
                    </a:ext>
                  </a:extLst>
                </a:gridCol>
              </a:tblGrid>
              <a:tr h="568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 a short, memorable description that rallies potential contributors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the top achievements you will measure progress toward (up to 5)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solidFill>
                          <a:srgbClr val="5154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58457"/>
                  </a:ext>
                </a:extLst>
              </a:tr>
              <a:tr h="642345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Achievement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9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Footnote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5154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5154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100889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100889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100889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100889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100889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7D1B3F-B287-5BF4-B05A-80635CA69463}"/>
              </a:ext>
            </a:extLst>
          </p:cNvPr>
          <p:cNvSpPr txBox="1"/>
          <p:nvPr userDrawn="1"/>
        </p:nvSpPr>
        <p:spPr>
          <a:xfrm>
            <a:off x="5126826" y="109418"/>
            <a:ext cx="1938352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What is the goal?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8A5CBE-EBA0-425A-B113-D4E8F5A98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89" y="1434666"/>
            <a:ext cx="5485821" cy="3636097"/>
          </a:xfrm>
          <a:solidFill>
            <a:srgbClr val="F8F8F8"/>
          </a:solidFill>
          <a:ln>
            <a:solidFill>
              <a:schemeClr val="tx1"/>
            </a:solidFill>
            <a:prstDash val="dash"/>
          </a:ln>
        </p:spPr>
        <p:txBody>
          <a:bodyPr/>
          <a:lstStyle>
            <a:lvl1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1EA3E-89BF-C763-EFDC-7338A7F9DAFC}"/>
              </a:ext>
            </a:extLst>
          </p:cNvPr>
          <p:cNvSpPr txBox="1"/>
          <p:nvPr userDrawn="1"/>
        </p:nvSpPr>
        <p:spPr>
          <a:xfrm>
            <a:off x="0" y="1157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➀</a:t>
            </a:r>
            <a:endParaRPr lang="en-US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5DC680-7DFC-F1C1-981A-425A909A43E1}"/>
              </a:ext>
            </a:extLst>
          </p:cNvPr>
          <p:cNvGrpSpPr/>
          <p:nvPr userDrawn="1"/>
        </p:nvGrpSpPr>
        <p:grpSpPr>
          <a:xfrm>
            <a:off x="1775586" y="109418"/>
            <a:ext cx="8640828" cy="369332"/>
            <a:chOff x="4351783" y="109418"/>
            <a:chExt cx="864082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D1B3F-B287-5BF4-B05A-80635CA69463}"/>
                </a:ext>
              </a:extLst>
            </p:cNvPr>
            <p:cNvSpPr txBox="1"/>
            <p:nvPr userDrawn="1"/>
          </p:nvSpPr>
          <p:spPr>
            <a:xfrm>
              <a:off x="4351783" y="109418"/>
              <a:ext cx="3488455" cy="3693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How will you measure progress?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74E527-609C-38AA-FDF0-07B9F4EB0508}"/>
                </a:ext>
              </a:extLst>
            </p:cNvPr>
            <p:cNvSpPr txBox="1"/>
            <p:nvPr userDrawn="1"/>
          </p:nvSpPr>
          <p:spPr>
            <a:xfrm>
              <a:off x="7840238" y="109418"/>
              <a:ext cx="5152373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Define your top performance indicators (up to 5)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EC90F-8356-8A3E-B019-3739CFD475C6}"/>
              </a:ext>
            </a:extLst>
          </p:cNvPr>
          <p:cNvSpPr txBox="1"/>
          <p:nvPr userDrawn="1"/>
        </p:nvSpPr>
        <p:spPr>
          <a:xfrm>
            <a:off x="0" y="1157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➁</a:t>
            </a:r>
            <a:endParaRPr lang="en-US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8D3BC7-306A-6957-5416-E55964B95D9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8395064"/>
              </p:ext>
            </p:extLst>
          </p:nvPr>
        </p:nvGraphicFramePr>
        <p:xfrm>
          <a:off x="0" y="602672"/>
          <a:ext cx="1110953" cy="625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53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</a:tblGrid>
              <a:tr h="609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Headshot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76767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76767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7226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0941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09872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97245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63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7D1B3F-B287-5BF4-B05A-80635CA69463}"/>
              </a:ext>
            </a:extLst>
          </p:cNvPr>
          <p:cNvSpPr txBox="1"/>
          <p:nvPr userDrawn="1"/>
        </p:nvSpPr>
        <p:spPr>
          <a:xfrm>
            <a:off x="4955307" y="109418"/>
            <a:ext cx="228139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Who leads this goal?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522BE3-97D4-C04C-21A7-0298656B1BAA}"/>
              </a:ext>
            </a:extLst>
          </p:cNvPr>
          <p:cNvSpPr/>
          <p:nvPr userDrawn="1"/>
        </p:nvSpPr>
        <p:spPr>
          <a:xfrm>
            <a:off x="327303" y="1298645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C49A96-A4B9-B1BF-BD38-B9988117B6C2}"/>
              </a:ext>
            </a:extLst>
          </p:cNvPr>
          <p:cNvSpPr/>
          <p:nvPr userDrawn="1"/>
        </p:nvSpPr>
        <p:spPr>
          <a:xfrm>
            <a:off x="327303" y="185139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E43DA-C8A3-3279-A73E-3DE37E782B98}"/>
              </a:ext>
            </a:extLst>
          </p:cNvPr>
          <p:cNvSpPr/>
          <p:nvPr userDrawn="1"/>
        </p:nvSpPr>
        <p:spPr>
          <a:xfrm>
            <a:off x="327303" y="240758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7258B1-F27D-6610-44F3-E74C7C2138FD}"/>
              </a:ext>
            </a:extLst>
          </p:cNvPr>
          <p:cNvSpPr/>
          <p:nvPr userDrawn="1"/>
        </p:nvSpPr>
        <p:spPr>
          <a:xfrm>
            <a:off x="327303" y="2974159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0D4609-E5CE-E7EB-1C07-F2DE946A6FBA}"/>
              </a:ext>
            </a:extLst>
          </p:cNvPr>
          <p:cNvSpPr/>
          <p:nvPr userDrawn="1"/>
        </p:nvSpPr>
        <p:spPr>
          <a:xfrm>
            <a:off x="327303" y="353378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0D7932-D6FF-10FA-24E3-6F0A75E74036}"/>
              </a:ext>
            </a:extLst>
          </p:cNvPr>
          <p:cNvSpPr/>
          <p:nvPr userDrawn="1"/>
        </p:nvSpPr>
        <p:spPr>
          <a:xfrm>
            <a:off x="327303" y="409692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758F-31A4-6F45-595F-C2F726111F55}"/>
              </a:ext>
            </a:extLst>
          </p:cNvPr>
          <p:cNvSpPr/>
          <p:nvPr userDrawn="1"/>
        </p:nvSpPr>
        <p:spPr>
          <a:xfrm>
            <a:off x="327303" y="4656549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D51C10-C286-778A-CC96-FE5566968A8F}"/>
              </a:ext>
            </a:extLst>
          </p:cNvPr>
          <p:cNvSpPr/>
          <p:nvPr userDrawn="1"/>
        </p:nvSpPr>
        <p:spPr>
          <a:xfrm>
            <a:off x="327303" y="521976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27CBA-0CC9-F6F7-E43A-FC94257AB897}"/>
              </a:ext>
            </a:extLst>
          </p:cNvPr>
          <p:cNvSpPr/>
          <p:nvPr userDrawn="1"/>
        </p:nvSpPr>
        <p:spPr>
          <a:xfrm>
            <a:off x="327303" y="5782829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B19386-5F23-839C-9527-9D01C47400D1}"/>
              </a:ext>
            </a:extLst>
          </p:cNvPr>
          <p:cNvSpPr/>
          <p:nvPr userDrawn="1"/>
        </p:nvSpPr>
        <p:spPr>
          <a:xfrm>
            <a:off x="327303" y="6349407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A5D1E-F2A2-FD4D-89F9-1A146572637D}"/>
              </a:ext>
            </a:extLst>
          </p:cNvPr>
          <p:cNvSpPr txBox="1"/>
          <p:nvPr userDrawn="1"/>
        </p:nvSpPr>
        <p:spPr>
          <a:xfrm>
            <a:off x="0" y="1157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7676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➂</a:t>
            </a:r>
            <a:endParaRPr lang="en-US" dirty="0">
              <a:solidFill>
                <a:srgbClr val="767676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CFEF17-1E28-8A07-90BE-27E7DC42A3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8280" y="1298645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36683387-3334-3124-9983-4994ABFE7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8280" y="1847956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9FE814BA-DEF3-82FA-D859-72AA16B3C7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8280" y="2406077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C88BB278-1F0F-CCE5-BB62-9FAD3610BB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8280" y="2963818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8F6FF35F-D125-DCF7-F4A1-2BAFCBC459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8280" y="3533168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9843BF1B-4F36-203E-0B51-8C584760F4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8280" y="4089971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E8A192D5-4B6E-AFF8-C8D9-6F11CE74DCB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5580" y="4659371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40C3A19-B930-81FD-2D8F-7A226C51CE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8280" y="5216071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32F7871E-72DE-DFA7-9185-C2A2DC4EB6F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8280" y="5772771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36511258-AB0E-2BCC-5440-2E23FD39F90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8280" y="6342171"/>
            <a:ext cx="457200" cy="457200"/>
          </a:xfrm>
        </p:spPr>
        <p:txBody>
          <a:bodyPr wrap="square"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91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8D3BC7-306A-6957-5416-E55964B95D9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2967944"/>
              </p:ext>
            </p:extLst>
          </p:nvPr>
        </p:nvGraphicFramePr>
        <p:xfrm>
          <a:off x="0" y="602672"/>
          <a:ext cx="12192000" cy="75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</a:tblGrid>
              <a:tr h="568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Potential contributors want to understand the state of progress and how they can help, but they’re busy.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Imagine you have 2 minutes with them. Summarize how this quarter went—only the most important details—and what would help the most right now.</a:t>
                      </a: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5845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5688B39-7971-8693-E0F1-4A7770FF1B6D}"/>
              </a:ext>
            </a:extLst>
          </p:cNvPr>
          <p:cNvGrpSpPr/>
          <p:nvPr userDrawn="1"/>
        </p:nvGrpSpPr>
        <p:grpSpPr>
          <a:xfrm>
            <a:off x="3607818" y="109418"/>
            <a:ext cx="4976364" cy="369332"/>
            <a:chOff x="4001363" y="109418"/>
            <a:chExt cx="497636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DB7F61-E5A4-F7A4-1F41-206B0593BDC1}"/>
                </a:ext>
              </a:extLst>
            </p:cNvPr>
            <p:cNvSpPr txBox="1"/>
            <p:nvPr userDrawn="1"/>
          </p:nvSpPr>
          <p:spPr>
            <a:xfrm>
              <a:off x="4001363" y="109418"/>
              <a:ext cx="2701382" cy="3693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How did last quarter go?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EDF024-6C82-6726-B343-4F93FEDBE39C}"/>
                </a:ext>
              </a:extLst>
            </p:cNvPr>
            <p:cNvSpPr txBox="1"/>
            <p:nvPr userDrawn="1"/>
          </p:nvSpPr>
          <p:spPr>
            <a:xfrm>
              <a:off x="6702745" y="109418"/>
              <a:ext cx="227498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Bottom line up front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B2440F-7EC3-7EF0-2BC7-D1550914C02A}"/>
              </a:ext>
            </a:extLst>
          </p:cNvPr>
          <p:cNvSpPr txBox="1"/>
          <p:nvPr userDrawn="1"/>
        </p:nvSpPr>
        <p:spPr>
          <a:xfrm>
            <a:off x="0" y="10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676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➃</a:t>
            </a:r>
            <a:endParaRPr lang="en-US" sz="1800" b="0" dirty="0">
              <a:solidFill>
                <a:srgbClr val="76767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8D3BC7-306A-6957-5416-E55964B95D9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699157"/>
              </p:ext>
            </p:extLst>
          </p:nvPr>
        </p:nvGraphicFramePr>
        <p:xfrm>
          <a:off x="0" y="602672"/>
          <a:ext cx="12192000" cy="75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</a:tblGrid>
              <a:tr h="568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the topic(s)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 to your goal.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Simply consider whether you’d like the goal to appear among results when people filter by the topic.</a:t>
                      </a:r>
                    </a:p>
                  </a:txBody>
                  <a:tcPr marL="137160" marR="137160" marT="137160" marB="137160" anchor="ctr"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58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DB7F61-E5A4-F7A4-1F41-206B0593BDC1}"/>
              </a:ext>
            </a:extLst>
          </p:cNvPr>
          <p:cNvSpPr txBox="1"/>
          <p:nvPr userDrawn="1"/>
        </p:nvSpPr>
        <p:spPr>
          <a:xfrm>
            <a:off x="4136169" y="109418"/>
            <a:ext cx="391966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What topics are related to this goal?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8346D-BB31-359F-7D42-17D07E4A49A6}"/>
              </a:ext>
            </a:extLst>
          </p:cNvPr>
          <p:cNvSpPr txBox="1"/>
          <p:nvPr userDrawn="1"/>
        </p:nvSpPr>
        <p:spPr>
          <a:xfrm>
            <a:off x="0" y="10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676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➄</a:t>
            </a:r>
            <a:endParaRPr lang="en-US" sz="1800" b="0" dirty="0">
              <a:solidFill>
                <a:srgbClr val="76767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B6A2-EB13-28B5-D2FA-B9E3886E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25A7F-7E62-C418-DC8D-E4F0A71B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AF0B-A1CC-1DA1-E64B-F202725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94E7-F874-8BB0-D539-278A12D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24F8-CEDC-8F50-4E6D-C6B7EEDD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7AE-CCC9-DA77-3539-4573A4AC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AF06-4755-619C-6041-109A1476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5BAD-0F7E-8B69-1B00-F55F422C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AD2C-B0A1-A93F-79B1-DCAB8A23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A62A-D5FE-1452-629A-64B39CC3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7C889-D46D-F489-CE0F-52A06875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B2AE-E602-51D3-B5D8-F7FFA0EE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341B-450C-A3D1-CEFB-57557824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0FCA-3A5A-230F-416E-538B05CA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91C5-F6DB-8A12-B433-97F422C6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6" r:id="rId2"/>
    <p:sldLayoutId id="2147483672" r:id="rId3"/>
    <p:sldLayoutId id="2147483674" r:id="rId4"/>
    <p:sldLayoutId id="2147483673" r:id="rId5"/>
    <p:sldLayoutId id="2147483678" r:id="rId6"/>
    <p:sldLayoutId id="2147483680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7C889-D46D-F489-CE0F-52A06875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B2AE-E602-51D3-B5D8-F7FFA0EE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341B-450C-A3D1-CEFB-57557824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8358F-7926-BA48-83C5-A0A465D5849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0FCA-3A5A-230F-416E-538B05CA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91C5-F6DB-8A12-B433-97F422C6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41EDE-66AE-3349-89D3-FC3300CE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A/US-performance-reporting/wiki/3.-Reporting-Guidanc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AC51B04-6CE9-284C-9ABB-6C76B30DCC4C}"/>
              </a:ext>
            </a:extLst>
          </p:cNvPr>
          <p:cNvSpPr txBox="1">
            <a:spLocks/>
          </p:cNvSpPr>
          <p:nvPr/>
        </p:nvSpPr>
        <p:spPr>
          <a:xfrm>
            <a:off x="2300282" y="2551288"/>
            <a:ext cx="7591421" cy="14711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182880" tIns="182880" rIns="182880" bIns="18288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5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9E98ACE-447F-BD2C-2667-9B136D4B9CD9}"/>
              </a:ext>
            </a:extLst>
          </p:cNvPr>
          <p:cNvSpPr txBox="1">
            <a:spLocks/>
          </p:cNvSpPr>
          <p:nvPr/>
        </p:nvSpPr>
        <p:spPr>
          <a:xfrm>
            <a:off x="2300282" y="4565445"/>
            <a:ext cx="7591421" cy="4773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182880" tIns="91440" rIns="182880" bIns="9144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3B895A4-11AD-B4DC-4FC9-5EB9BD26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3727"/>
              </p:ext>
            </p:extLst>
          </p:nvPr>
        </p:nvGraphicFramePr>
        <p:xfrm>
          <a:off x="-8" y="0"/>
          <a:ext cx="12192000" cy="112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4189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0222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7391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935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0474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897568"/>
                    </a:ext>
                  </a:extLst>
                </a:gridCol>
              </a:tblGrid>
              <a:tr h="4040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Period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1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2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Fiscal Year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34252"/>
                  </a:ext>
                </a:extLst>
              </a:tr>
              <a:tr h="6669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Priority Goal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FY2024–25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3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9ECFF8B-30C2-18F3-8E9D-4E1E31D6C4F7}"/>
              </a:ext>
            </a:extLst>
          </p:cNvPr>
          <p:cNvSpPr txBox="1">
            <a:spLocks/>
          </p:cNvSpPr>
          <p:nvPr/>
        </p:nvSpPr>
        <p:spPr>
          <a:xfrm>
            <a:off x="488067" y="2131752"/>
            <a:ext cx="457200" cy="45720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prstDash val="solid"/>
          </a:ln>
        </p:spPr>
        <p:txBody>
          <a:bodyPr lIns="9144" tIns="9144" rIns="9144" bIns="9144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67FF97D3-4E9C-6822-A532-3E3F227441A6}"/>
              </a:ext>
            </a:extLst>
          </p:cNvPr>
          <p:cNvSpPr txBox="1">
            <a:spLocks/>
          </p:cNvSpPr>
          <p:nvPr/>
        </p:nvSpPr>
        <p:spPr>
          <a:xfrm>
            <a:off x="488067" y="2925500"/>
            <a:ext cx="457200" cy="45720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prstDash val="solid"/>
          </a:ln>
        </p:spPr>
        <p:txBody>
          <a:bodyPr lIns="9144" tIns="9144" rIns="9144" bIns="9144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89B858E-227D-B8DE-89C0-A9915D111E92}"/>
              </a:ext>
            </a:extLst>
          </p:cNvPr>
          <p:cNvSpPr txBox="1">
            <a:spLocks/>
          </p:cNvSpPr>
          <p:nvPr/>
        </p:nvSpPr>
        <p:spPr>
          <a:xfrm>
            <a:off x="488067" y="3730823"/>
            <a:ext cx="457200" cy="45720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prstDash val="solid"/>
          </a:ln>
        </p:spPr>
        <p:txBody>
          <a:bodyPr lIns="9144" tIns="9144" rIns="9144" bIns="9144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0506B918-B6BB-FCEA-A097-EFD1F33AFFC0}"/>
              </a:ext>
            </a:extLst>
          </p:cNvPr>
          <p:cNvSpPr txBox="1">
            <a:spLocks/>
          </p:cNvSpPr>
          <p:nvPr/>
        </p:nvSpPr>
        <p:spPr>
          <a:xfrm>
            <a:off x="488067" y="4536146"/>
            <a:ext cx="457200" cy="45720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prstDash val="solid"/>
          </a:ln>
        </p:spPr>
        <p:txBody>
          <a:bodyPr lIns="9144" tIns="9144" rIns="9144" bIns="9144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1BB70F7-C7EE-0A41-6422-AA941067E1D4}"/>
              </a:ext>
            </a:extLst>
          </p:cNvPr>
          <p:cNvSpPr txBox="1">
            <a:spLocks/>
          </p:cNvSpPr>
          <p:nvPr/>
        </p:nvSpPr>
        <p:spPr>
          <a:xfrm>
            <a:off x="488067" y="5341469"/>
            <a:ext cx="457200" cy="45720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prstDash val="solid"/>
          </a:ln>
        </p:spPr>
        <p:txBody>
          <a:bodyPr lIns="9144" tIns="9144" rIns="9144" bIns="9144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8B665595-34CA-0B3C-F6F9-5AB447E7FA78}"/>
              </a:ext>
            </a:extLst>
          </p:cNvPr>
          <p:cNvSpPr txBox="1">
            <a:spLocks/>
          </p:cNvSpPr>
          <p:nvPr/>
        </p:nvSpPr>
        <p:spPr>
          <a:xfrm>
            <a:off x="214131" y="6165092"/>
            <a:ext cx="11763738" cy="567160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  <a:prstDash val="dash"/>
          </a:ln>
        </p:spPr>
        <p:txBody>
          <a:bodyPr lIns="137160" tIns="137160" rIns="137160" bIns="13716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Notes about goal status go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26525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ACB7D-ED67-A50F-E465-4AEC5F52E21F}"/>
              </a:ext>
            </a:extLst>
          </p:cNvPr>
          <p:cNvSpPr txBox="1"/>
          <p:nvPr/>
        </p:nvSpPr>
        <p:spPr>
          <a:xfrm>
            <a:off x="5134839" y="1507213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Topline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64C00-5CFE-A89F-C30A-9C0C6B05E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85583"/>
              </p:ext>
            </p:extLst>
          </p:nvPr>
        </p:nvGraphicFramePr>
        <p:xfrm>
          <a:off x="3467100" y="2525785"/>
          <a:ext cx="5312410" cy="2732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1443116349"/>
                    </a:ext>
                  </a:extLst>
                </a:gridCol>
                <a:gridCol w="5012690">
                  <a:extLst>
                    <a:ext uri="{9D8B030D-6E8A-4147-A177-3AD203B41FA5}">
                      <a16:colId xmlns:a16="http://schemas.microsoft.com/office/drawing/2014/main" val="1918562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➀</a:t>
                      </a:r>
                      <a:endParaRPr 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goal? →</a:t>
                      </a:r>
                      <a:endParaRPr lang="en-US" sz="1800" b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➁</a:t>
                      </a:r>
                      <a:endParaRPr 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will you measure progress? →</a:t>
                      </a:r>
                      <a:endParaRPr lang="en-US" sz="1800" b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➂</a:t>
                      </a:r>
                      <a:endParaRPr 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leads the goal? →</a:t>
                      </a:r>
                      <a:endParaRPr lang="en-US" sz="1800" b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18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➃</a:t>
                      </a:r>
                      <a:endParaRPr 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did last quarter go? →</a:t>
                      </a:r>
                      <a:endParaRPr lang="en-US" sz="1800" b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44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➄</a:t>
                      </a:r>
                      <a:endParaRPr 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topics are related to this goal? → </a:t>
                      </a:r>
                      <a:endParaRPr lang="en-US" sz="1800" b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4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DBC208-5E52-9AB6-E1C1-FD0552D2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58810"/>
              </p:ext>
            </p:extLst>
          </p:nvPr>
        </p:nvGraphicFramePr>
        <p:xfrm>
          <a:off x="6096000" y="1171185"/>
          <a:ext cx="6096000" cy="568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4">
                  <a:extLst>
                    <a:ext uri="{9D8B030D-6E8A-4147-A177-3AD203B41FA5}">
                      <a16:colId xmlns:a16="http://schemas.microsoft.com/office/drawing/2014/main" val="2738665693"/>
                    </a:ext>
                  </a:extLst>
                </a:gridCol>
                <a:gridCol w="2817668">
                  <a:extLst>
                    <a:ext uri="{9D8B030D-6E8A-4147-A177-3AD203B41FA5}">
                      <a16:colId xmlns:a16="http://schemas.microsoft.com/office/drawing/2014/main" val="3557024266"/>
                    </a:ext>
                  </a:extLst>
                </a:gridCol>
                <a:gridCol w="2817668">
                  <a:extLst>
                    <a:ext uri="{9D8B030D-6E8A-4147-A177-3AD203B41FA5}">
                      <a16:colId xmlns:a16="http://schemas.microsoft.com/office/drawing/2014/main" val="230294856"/>
                    </a:ext>
                  </a:extLst>
                </a:gridCol>
              </a:tblGrid>
              <a:tr h="642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Achievement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 • </a:t>
                      </a:r>
                      <a:r>
                        <a:rPr lang="en-US" sz="9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 with a verb</a:t>
                      </a:r>
                      <a:endParaRPr lang="en-US" sz="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Footnote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76767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76767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100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</a:tbl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E1D810F3-16A2-BA43-2AF1-397E5796F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89" y="1434666"/>
            <a:ext cx="5485821" cy="4420034"/>
          </a:xfrm>
          <a:solidFill>
            <a:srgbClr val="F8F8F8"/>
          </a:solidFill>
          <a:ln>
            <a:solidFill>
              <a:schemeClr val="tx1"/>
            </a:solidFill>
            <a:prstDash val="dash"/>
          </a:ln>
        </p:spPr>
        <p:txBody>
          <a:bodyPr lIns="274320" tIns="274320" rIns="274320" bIns="274320">
            <a:normAutofit/>
          </a:bodyPr>
          <a:lstStyle>
            <a:lvl1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>
              <a:buNone/>
            </a:pPr>
            <a:r>
              <a:rPr lang="en-US" sz="1800" dirty="0"/>
              <a:t>Start typing</a:t>
            </a:r>
          </a:p>
        </p:txBody>
      </p:sp>
    </p:spTree>
    <p:extLst>
      <p:ext uri="{BB962C8B-B14F-4D97-AF65-F5344CB8AC3E}">
        <p14:creationId xmlns:p14="http://schemas.microsoft.com/office/powerpoint/2010/main" val="291276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28131F-6281-E3F8-6FCE-ED1E48BBE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19360"/>
              </p:ext>
            </p:extLst>
          </p:nvPr>
        </p:nvGraphicFramePr>
        <p:xfrm>
          <a:off x="0" y="602672"/>
          <a:ext cx="12192005" cy="625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83">
                  <a:extLst>
                    <a:ext uri="{9D8B030D-6E8A-4147-A177-3AD203B41FA5}">
                      <a16:colId xmlns:a16="http://schemas.microsoft.com/office/drawing/2014/main" val="3545378924"/>
                    </a:ext>
                  </a:extLst>
                </a:gridCol>
                <a:gridCol w="1399760">
                  <a:extLst>
                    <a:ext uri="{9D8B030D-6E8A-4147-A177-3AD203B41FA5}">
                      <a16:colId xmlns:a16="http://schemas.microsoft.com/office/drawing/2014/main" val="633086393"/>
                    </a:ext>
                  </a:extLst>
                </a:gridCol>
                <a:gridCol w="1399760">
                  <a:extLst>
                    <a:ext uri="{9D8B030D-6E8A-4147-A177-3AD203B41FA5}">
                      <a16:colId xmlns:a16="http://schemas.microsoft.com/office/drawing/2014/main" val="2101989770"/>
                    </a:ext>
                  </a:extLst>
                </a:gridCol>
                <a:gridCol w="1002250">
                  <a:extLst>
                    <a:ext uri="{9D8B030D-6E8A-4147-A177-3AD203B41FA5}">
                      <a16:colId xmlns:a16="http://schemas.microsoft.com/office/drawing/2014/main" val="3199442832"/>
                    </a:ext>
                  </a:extLst>
                </a:gridCol>
                <a:gridCol w="850021">
                  <a:extLst>
                    <a:ext uri="{9D8B030D-6E8A-4147-A177-3AD203B41FA5}">
                      <a16:colId xmlns:a16="http://schemas.microsoft.com/office/drawing/2014/main" val="2353269277"/>
                    </a:ext>
                  </a:extLst>
                </a:gridCol>
                <a:gridCol w="850021">
                  <a:extLst>
                    <a:ext uri="{9D8B030D-6E8A-4147-A177-3AD203B41FA5}">
                      <a16:colId xmlns:a16="http://schemas.microsoft.com/office/drawing/2014/main" val="3561943621"/>
                    </a:ext>
                  </a:extLst>
                </a:gridCol>
                <a:gridCol w="850021">
                  <a:extLst>
                    <a:ext uri="{9D8B030D-6E8A-4147-A177-3AD203B41FA5}">
                      <a16:colId xmlns:a16="http://schemas.microsoft.com/office/drawing/2014/main" val="501868943"/>
                    </a:ext>
                  </a:extLst>
                </a:gridCol>
                <a:gridCol w="850021">
                  <a:extLst>
                    <a:ext uri="{9D8B030D-6E8A-4147-A177-3AD203B41FA5}">
                      <a16:colId xmlns:a16="http://schemas.microsoft.com/office/drawing/2014/main" val="1526815516"/>
                    </a:ext>
                  </a:extLst>
                </a:gridCol>
                <a:gridCol w="1107544">
                  <a:extLst>
                    <a:ext uri="{9D8B030D-6E8A-4147-A177-3AD203B41FA5}">
                      <a16:colId xmlns:a16="http://schemas.microsoft.com/office/drawing/2014/main" val="3223559820"/>
                    </a:ext>
                  </a:extLst>
                </a:gridCol>
                <a:gridCol w="1980230">
                  <a:extLst>
                    <a:ext uri="{9D8B030D-6E8A-4147-A177-3AD203B41FA5}">
                      <a16:colId xmlns:a16="http://schemas.microsoft.com/office/drawing/2014/main" val="1105538034"/>
                    </a:ext>
                  </a:extLst>
                </a:gridCol>
                <a:gridCol w="1513494">
                  <a:extLst>
                    <a:ext uri="{9D8B030D-6E8A-4147-A177-3AD203B41FA5}">
                      <a16:colId xmlns:a16="http://schemas.microsoft.com/office/drawing/2014/main" val="547135402"/>
                    </a:ext>
                  </a:extLst>
                </a:gridCol>
              </a:tblGrid>
              <a:tr h="8173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Indicator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Text</a:t>
                      </a:r>
                      <a:endParaRPr lang="en-US" sz="9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Units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Text • Required unless target is binary</a:t>
                      </a:r>
                      <a:endParaRPr lang="en-US" sz="9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 direction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View options</a:t>
                      </a:r>
                      <a:endParaRPr kumimoji="0" 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 value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 only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 value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 only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Current value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 only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 of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MM/DD/YY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Frequency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View options</a:t>
                      </a:r>
                      <a:endParaRPr kumimoji="0" 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Footnote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5154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3D4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 related achievement(s)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Separate IDs by comma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1087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Food-insecure households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of all households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Decrease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05/01/24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Annually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1087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Launch rocket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05/01/24</a:t>
                      </a: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Quarterly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1087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1087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1087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37160" marR="137160" marT="137160" marB="1371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3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4AC3D0-C175-FB16-02A5-BFAD49007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6E2D-4408-698C-BDEF-AA3A26958A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1C8451-5F28-5898-58F7-C43B3D7810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2439E8-9615-B130-92CC-69930C979E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83FA05-319A-1F2C-A659-387A9FD0FA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DE40BB-5DA3-1B13-E6C6-43D3BDCFCB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B23F22-E1EB-8208-B75D-76CD068A1F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046DEA-52C1-1BEC-6176-73485081A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A94F75F-0117-5170-7965-C63A83BCC4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E6FF94-2838-D062-0CA4-7F13FE48097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36DC4C-C5D7-D934-901E-AC6E36F5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36533"/>
              </p:ext>
            </p:extLst>
          </p:nvPr>
        </p:nvGraphicFramePr>
        <p:xfrm>
          <a:off x="1110980" y="602852"/>
          <a:ext cx="11081020" cy="625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56">
                  <a:extLst>
                    <a:ext uri="{9D8B030D-6E8A-4147-A177-3AD203B41FA5}">
                      <a16:colId xmlns:a16="http://schemas.microsoft.com/office/drawing/2014/main" val="3241775921"/>
                    </a:ext>
                  </a:extLst>
                </a:gridCol>
                <a:gridCol w="1668415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  <a:gridCol w="1668415">
                  <a:extLst>
                    <a:ext uri="{9D8B030D-6E8A-4147-A177-3AD203B41FA5}">
                      <a16:colId xmlns:a16="http://schemas.microsoft.com/office/drawing/2014/main" val="4220446407"/>
                    </a:ext>
                  </a:extLst>
                </a:gridCol>
                <a:gridCol w="736406">
                  <a:extLst>
                    <a:ext uri="{9D8B030D-6E8A-4147-A177-3AD203B41FA5}">
                      <a16:colId xmlns:a16="http://schemas.microsoft.com/office/drawing/2014/main" val="2588461925"/>
                    </a:ext>
                  </a:extLst>
                </a:gridCol>
                <a:gridCol w="1611569">
                  <a:extLst>
                    <a:ext uri="{9D8B030D-6E8A-4147-A177-3AD203B41FA5}">
                      <a16:colId xmlns:a16="http://schemas.microsoft.com/office/drawing/2014/main" val="1765984563"/>
                    </a:ext>
                  </a:extLst>
                </a:gridCol>
                <a:gridCol w="1611569">
                  <a:extLst>
                    <a:ext uri="{9D8B030D-6E8A-4147-A177-3AD203B41FA5}">
                      <a16:colId xmlns:a16="http://schemas.microsoft.com/office/drawing/2014/main" val="3495092658"/>
                    </a:ext>
                  </a:extLst>
                </a:gridCol>
                <a:gridCol w="1424295">
                  <a:extLst>
                    <a:ext uri="{9D8B030D-6E8A-4147-A177-3AD203B41FA5}">
                      <a16:colId xmlns:a16="http://schemas.microsoft.com/office/drawing/2014/main" val="3606635095"/>
                    </a:ext>
                  </a:extLst>
                </a:gridCol>
                <a:gridCol w="1424295">
                  <a:extLst>
                    <a:ext uri="{9D8B030D-6E8A-4147-A177-3AD203B41FA5}">
                      <a16:colId xmlns:a16="http://schemas.microsoft.com/office/drawing/2014/main" val="313365643"/>
                    </a:ext>
                  </a:extLst>
                </a:gridCol>
              </a:tblGrid>
              <a:tr h="609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Honorific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76767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76767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First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Last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M.I.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76767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76767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Division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Subdivision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0" dirty="0">
                          <a:solidFill>
                            <a:srgbClr val="76767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Optional</a:t>
                      </a:r>
                      <a:endParaRPr lang="en-US" sz="900" b="0" dirty="0">
                        <a:solidFill>
                          <a:srgbClr val="76767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Deputy?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Required • </a:t>
                      </a:r>
                      <a:r>
                        <a:rPr lang="en-US" sz="9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if yes</a:t>
                      </a:r>
                      <a:endParaRPr lang="en-US" sz="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7226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0941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09872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97245"/>
                  </a:ext>
                </a:extLst>
              </a:tr>
              <a:tr h="56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2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C449822-4F91-1B8B-948B-F215991564B6}"/>
              </a:ext>
            </a:extLst>
          </p:cNvPr>
          <p:cNvSpPr txBox="1">
            <a:spLocks/>
          </p:cNvSpPr>
          <p:nvPr/>
        </p:nvSpPr>
        <p:spPr>
          <a:xfrm>
            <a:off x="4369595" y="1736971"/>
            <a:ext cx="5017473" cy="4305014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  <a:prstDash val="dash"/>
          </a:ln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Start typing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D01177-5FB4-3017-56F3-0843E9FF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86742"/>
              </p:ext>
            </p:extLst>
          </p:nvPr>
        </p:nvGraphicFramePr>
        <p:xfrm>
          <a:off x="1568362" y="1749314"/>
          <a:ext cx="2662646" cy="1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23">
                  <a:extLst>
                    <a:ext uri="{9D8B030D-6E8A-4147-A177-3AD203B41FA5}">
                      <a16:colId xmlns:a16="http://schemas.microsoft.com/office/drawing/2014/main" val="3419707314"/>
                    </a:ext>
                  </a:extLst>
                </a:gridCol>
                <a:gridCol w="1331323">
                  <a:extLst>
                    <a:ext uri="{9D8B030D-6E8A-4147-A177-3AD203B41FA5}">
                      <a16:colId xmlns:a16="http://schemas.microsoft.com/office/drawing/2014/main" val="1278822742"/>
                    </a:ext>
                  </a:extLst>
                </a:gridCol>
              </a:tblGrid>
              <a:tr h="4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Fiscal Year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137160" marR="137160" marT="137160" marB="1371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Quarter</a:t>
                      </a:r>
                      <a:r>
                        <a:rPr lang="en-US" sz="11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US" sz="1100" b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8140"/>
                  </a:ext>
                </a:extLst>
              </a:tr>
              <a:tr h="478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137160" marR="137160" marT="137160" marB="1371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137160" marR="137160" marT="137160" marB="1371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6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0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42F377-E64C-7374-A6DA-641ABF70B3F6}"/>
              </a:ext>
            </a:extLst>
          </p:cNvPr>
          <p:cNvSpPr/>
          <p:nvPr/>
        </p:nvSpPr>
        <p:spPr>
          <a:xfrm>
            <a:off x="8145844" y="3920359"/>
            <a:ext cx="4056666" cy="293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34825-752D-E801-8F6A-EF433C88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37712"/>
              </p:ext>
            </p:extLst>
          </p:nvPr>
        </p:nvGraphicFramePr>
        <p:xfrm>
          <a:off x="0" y="1359597"/>
          <a:ext cx="2711778" cy="54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0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4220446407"/>
                    </a:ext>
                  </a:extLst>
                </a:gridCol>
              </a:tblGrid>
              <a:tr h="61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defense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Veterans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Cybersecurity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Economy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Commerce &amp; trade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Workers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722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094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Housing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0987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Social services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972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security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63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B065F-10AF-EF38-F39B-DD91E255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74004"/>
              </p:ext>
            </p:extLst>
          </p:nvPr>
        </p:nvGraphicFramePr>
        <p:xfrm>
          <a:off x="2711778" y="1359597"/>
          <a:ext cx="2711778" cy="54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0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4220446407"/>
                    </a:ext>
                  </a:extLst>
                </a:gridCol>
              </a:tblGrid>
              <a:tr h="61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Immigration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safety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722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094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Science &amp; technology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0987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Space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972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6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E64E2C-8FF0-1BC4-38DA-2D8323FE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61127"/>
              </p:ext>
            </p:extLst>
          </p:nvPr>
        </p:nvGraphicFramePr>
        <p:xfrm>
          <a:off x="5423556" y="1359599"/>
          <a:ext cx="2711778" cy="54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0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  <a:gridCol w="876088">
                  <a:extLst>
                    <a:ext uri="{9D8B030D-6E8A-4147-A177-3AD203B41FA5}">
                      <a16:colId xmlns:a16="http://schemas.microsoft.com/office/drawing/2014/main" val="4220446407"/>
                    </a:ext>
                  </a:extLst>
                </a:gridCol>
              </a:tblGrid>
              <a:tr h="61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Medicare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Medicaid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Social security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980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affairs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5620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Contracting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722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experience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094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Federal personnel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09872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Grants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972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compliance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63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331B83-D271-250C-39D0-7D9F4A57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1902"/>
              </p:ext>
            </p:extLst>
          </p:nvPr>
        </p:nvGraphicFramePr>
        <p:xfrm>
          <a:off x="8145844" y="1359599"/>
          <a:ext cx="4056666" cy="257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38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  <a:gridCol w="871828">
                  <a:extLst>
                    <a:ext uri="{9D8B030D-6E8A-4147-A177-3AD203B41FA5}">
                      <a16:colId xmlns:a16="http://schemas.microsoft.com/office/drawing/2014/main" val="4220446407"/>
                    </a:ext>
                  </a:extLst>
                </a:gridCol>
              </a:tblGrid>
              <a:tr h="619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3B3D4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 of justice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70879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Native American &amp; tribal communities  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9545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&amp; regional development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30951"/>
                  </a:ext>
                </a:extLst>
              </a:tr>
              <a:tr h="487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&amp; statistics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015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533509-1009-BFB5-001B-3F620DC59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37712"/>
              </p:ext>
            </p:extLst>
          </p:nvPr>
        </p:nvGraphicFramePr>
        <p:xfrm>
          <a:off x="8145844" y="3942212"/>
          <a:ext cx="4056666" cy="47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666">
                  <a:extLst>
                    <a:ext uri="{9D8B030D-6E8A-4147-A177-3AD203B41FA5}">
                      <a16:colId xmlns:a16="http://schemas.microsoft.com/office/drawing/2014/main" val="629842737"/>
                    </a:ext>
                  </a:extLst>
                </a:gridCol>
              </a:tblGrid>
              <a:tr h="473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 your own topics (separate each by comma)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84166"/>
                  </a:ext>
                </a:extLst>
              </a:tr>
            </a:tbl>
          </a:graphicData>
        </a:graphic>
      </p:graphicFrame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F50BB30-65D1-ABCE-FEE8-D0A59F3B960E}"/>
              </a:ext>
            </a:extLst>
          </p:cNvPr>
          <p:cNvSpPr txBox="1">
            <a:spLocks/>
          </p:cNvSpPr>
          <p:nvPr/>
        </p:nvSpPr>
        <p:spPr>
          <a:xfrm>
            <a:off x="8313683" y="4599432"/>
            <a:ext cx="3731172" cy="2074636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  <a:prstDash val="dash"/>
          </a:ln>
        </p:spPr>
        <p:txBody>
          <a:bodyPr lIns="137160" tIns="137160" rIns="137160" bIns="13716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Topic, topic, topic</a:t>
            </a:r>
          </a:p>
        </p:txBody>
      </p:sp>
    </p:spTree>
    <p:extLst>
      <p:ext uri="{BB962C8B-B14F-4D97-AF65-F5344CB8AC3E}">
        <p14:creationId xmlns:p14="http://schemas.microsoft.com/office/powerpoint/2010/main" val="94412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7A34-920B-D59B-274E-B196E47EE75E}"/>
              </a:ext>
            </a:extLst>
          </p:cNvPr>
          <p:cNvSpPr txBox="1"/>
          <p:nvPr/>
        </p:nvSpPr>
        <p:spPr>
          <a:xfrm>
            <a:off x="5210180" y="2721114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0157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295</Words>
  <Application>Microsoft Macintosh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Georgia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Metzger</dc:creator>
  <cp:lastModifiedBy>Ivan Metzger</cp:lastModifiedBy>
  <cp:revision>146</cp:revision>
  <dcterms:created xsi:type="dcterms:W3CDTF">2024-03-26T00:46:57Z</dcterms:created>
  <dcterms:modified xsi:type="dcterms:W3CDTF">2024-04-04T17:53:31Z</dcterms:modified>
</cp:coreProperties>
</file>