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16" r:id="rId2"/>
    <p:sldId id="256" r:id="rId3"/>
    <p:sldId id="309" r:id="rId4"/>
    <p:sldId id="260" r:id="rId5"/>
    <p:sldId id="276" r:id="rId6"/>
    <p:sldId id="261" r:id="rId7"/>
    <p:sldId id="262" r:id="rId8"/>
    <p:sldId id="291" r:id="rId9"/>
    <p:sldId id="302" r:id="rId10"/>
    <p:sldId id="292" r:id="rId11"/>
    <p:sldId id="303" r:id="rId12"/>
    <p:sldId id="310" r:id="rId13"/>
    <p:sldId id="293" r:id="rId14"/>
    <p:sldId id="304" r:id="rId15"/>
    <p:sldId id="294" r:id="rId16"/>
    <p:sldId id="295" r:id="rId17"/>
    <p:sldId id="305" r:id="rId18"/>
    <p:sldId id="314" r:id="rId19"/>
    <p:sldId id="311" r:id="rId20"/>
    <p:sldId id="312" r:id="rId21"/>
    <p:sldId id="313" r:id="rId22"/>
    <p:sldId id="315" r:id="rId23"/>
    <p:sldId id="299" r:id="rId24"/>
    <p:sldId id="300" r:id="rId25"/>
    <p:sldId id="301" r:id="rId26"/>
  </p:sldIdLst>
  <p:sldSz cx="9144000" cy="6858000" type="screen4x3"/>
  <p:notesSz cx="6858000" cy="9144000"/>
  <p:defaultTextStyle>
    <a:defPPr>
      <a:defRPr lang="nl-B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9D23"/>
    <a:srgbClr val="F72B15"/>
    <a:srgbClr val="EB8621"/>
    <a:srgbClr val="DCE844"/>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1BB8E97F-E5FA-40FD-9294-4E4B1D6947BF}" type="datetimeFigureOut">
              <a:rPr lang="en-US"/>
              <a:pPr>
                <a:defRPr/>
              </a:pPr>
              <a:t>10/1/2019</a:t>
            </a:fld>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400FB2D-7057-4F41-90CD-72F507AAFD6E}"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Exemple : épave de véhicules abattus par des munitions à l’uranium appauvri , tirées par des tanks , avions , missiles.</a:t>
            </a:r>
          </a:p>
        </p:txBody>
      </p:sp>
      <p:sp>
        <p:nvSpPr>
          <p:cNvPr id="4" name="Espace réservé du numéro de diapositive 3"/>
          <p:cNvSpPr>
            <a:spLocks noGrp="1"/>
          </p:cNvSpPr>
          <p:nvPr>
            <p:ph type="sldNum" sz="quarter" idx="5"/>
          </p:nvPr>
        </p:nvSpPr>
        <p:spPr/>
        <p:txBody>
          <a:bodyPr/>
          <a:lstStyle/>
          <a:p>
            <a:pPr>
              <a:defRPr/>
            </a:pPr>
            <a:fld id="{6400FB2D-7057-4F41-90CD-72F507AAFD6E}" type="slidenum">
              <a:rPr lang="en-US" smtClean="0"/>
              <a:pPr>
                <a:defRPr/>
              </a:pPr>
              <a:t>7</a:t>
            </a:fld>
            <a:endParaRPr lang="en-US"/>
          </a:p>
        </p:txBody>
      </p:sp>
    </p:spTree>
    <p:extLst>
      <p:ext uri="{BB962C8B-B14F-4D97-AF65-F5344CB8AC3E}">
        <p14:creationId xmlns:p14="http://schemas.microsoft.com/office/powerpoint/2010/main" val="146400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Vêtements de protection : MAG , masque anti-poussière , linge humide sur visage</a:t>
            </a:r>
          </a:p>
          <a:p>
            <a:r>
              <a:rPr lang="fr-BE" dirty="0"/>
              <a:t>Couvrez la peau nue : manches longues , gants .</a:t>
            </a:r>
          </a:p>
          <a:p>
            <a:r>
              <a:rPr lang="fr-BE" dirty="0"/>
              <a:t>Seul le brossage sera d’application pour enlever la contamination.</a:t>
            </a:r>
          </a:p>
          <a:p>
            <a:endParaRPr lang="fr-BE" dirty="0"/>
          </a:p>
        </p:txBody>
      </p:sp>
      <p:sp>
        <p:nvSpPr>
          <p:cNvPr id="4" name="Espace réservé du numéro de diapositive 3"/>
          <p:cNvSpPr>
            <a:spLocks noGrp="1"/>
          </p:cNvSpPr>
          <p:nvPr>
            <p:ph type="sldNum" sz="quarter" idx="5"/>
          </p:nvPr>
        </p:nvSpPr>
        <p:spPr/>
        <p:txBody>
          <a:bodyPr/>
          <a:lstStyle/>
          <a:p>
            <a:pPr>
              <a:defRPr/>
            </a:pPr>
            <a:fld id="{6400FB2D-7057-4F41-90CD-72F507AAFD6E}" type="slidenum">
              <a:rPr lang="en-US" smtClean="0"/>
              <a:pPr>
                <a:defRPr/>
              </a:pPr>
              <a:t>16</a:t>
            </a:fld>
            <a:endParaRPr lang="en-US"/>
          </a:p>
        </p:txBody>
      </p:sp>
    </p:spTree>
    <p:extLst>
      <p:ext uri="{BB962C8B-B14F-4D97-AF65-F5344CB8AC3E}">
        <p14:creationId xmlns:p14="http://schemas.microsoft.com/office/powerpoint/2010/main" val="2538455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Vigilance : attaque direct , symptômes inhabituels , signaux d’alerte et ne surtout pas toucher !!!</a:t>
            </a:r>
          </a:p>
          <a:p>
            <a:r>
              <a:rPr lang="fr-BE" dirty="0"/>
              <a:t>Abri : protection CBRN et un max de matériel à l’abri</a:t>
            </a:r>
          </a:p>
          <a:p>
            <a:r>
              <a:rPr lang="fr-BE" dirty="0"/>
              <a:t>Camouflage : pas vu pas pris , pris tant pis</a:t>
            </a:r>
          </a:p>
          <a:p>
            <a:r>
              <a:rPr lang="fr-BE" dirty="0"/>
              <a:t>Hygiène : couvrir les blessures , manger et boire ABL</a:t>
            </a:r>
          </a:p>
          <a:p>
            <a:r>
              <a:rPr lang="fr-BE" dirty="0"/>
              <a:t>Equipement : connaissance , entretien et drills d’utilisation</a:t>
            </a:r>
          </a:p>
        </p:txBody>
      </p:sp>
      <p:sp>
        <p:nvSpPr>
          <p:cNvPr id="4" name="Espace réservé du numéro de diapositive 3"/>
          <p:cNvSpPr>
            <a:spLocks noGrp="1"/>
          </p:cNvSpPr>
          <p:nvPr>
            <p:ph type="sldNum" sz="quarter" idx="5"/>
          </p:nvPr>
        </p:nvSpPr>
        <p:spPr/>
        <p:txBody>
          <a:bodyPr/>
          <a:lstStyle/>
          <a:p>
            <a:pPr>
              <a:defRPr/>
            </a:pPr>
            <a:fld id="{6400FB2D-7057-4F41-90CD-72F507AAFD6E}" type="slidenum">
              <a:rPr lang="en-US" smtClean="0"/>
              <a:pPr>
                <a:defRPr/>
              </a:pPr>
              <a:t>18</a:t>
            </a:fld>
            <a:endParaRPr lang="en-US"/>
          </a:p>
        </p:txBody>
      </p:sp>
    </p:spTree>
    <p:extLst>
      <p:ext uri="{BB962C8B-B14F-4D97-AF65-F5344CB8AC3E}">
        <p14:creationId xmlns:p14="http://schemas.microsoft.com/office/powerpoint/2010/main" val="525519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BE"/>
          </a:p>
        </p:txBody>
      </p:sp>
      <p:sp>
        <p:nvSpPr>
          <p:cNvPr id="4" name="Date Placeholder 3"/>
          <p:cNvSpPr>
            <a:spLocks noGrp="1"/>
          </p:cNvSpPr>
          <p:nvPr>
            <p:ph type="dt" sz="half" idx="10"/>
          </p:nvPr>
        </p:nvSpPr>
        <p:spPr/>
        <p:txBody>
          <a:bodyPr/>
          <a:lstStyle>
            <a:lvl1pPr>
              <a:defRPr/>
            </a:lvl1pPr>
          </a:lstStyle>
          <a:p>
            <a:pPr>
              <a:defRPr/>
            </a:pPr>
            <a:fld id="{AEC60BB7-3631-48EA-BB74-7648097C1F7D}" type="datetimeFigureOut">
              <a:rPr lang="nl-BE"/>
              <a:pPr>
                <a:defRPr/>
              </a:pPr>
              <a:t>1/10/2019</a:t>
            </a:fld>
            <a:endParaRPr lang="nl-BE"/>
          </a:p>
        </p:txBody>
      </p:sp>
      <p:sp>
        <p:nvSpPr>
          <p:cNvPr id="5" name="Footer Placeholder 4"/>
          <p:cNvSpPr>
            <a:spLocks noGrp="1"/>
          </p:cNvSpPr>
          <p:nvPr>
            <p:ph type="ftr" sz="quarter" idx="11"/>
          </p:nvPr>
        </p:nvSpPr>
        <p:spPr/>
        <p:txBody>
          <a:bodyPr/>
          <a:lstStyle>
            <a:lvl1pPr>
              <a:defRPr/>
            </a:lvl1pPr>
          </a:lstStyle>
          <a:p>
            <a:pPr>
              <a:defRPr/>
            </a:pPr>
            <a:endParaRPr lang="nl-BE"/>
          </a:p>
        </p:txBody>
      </p:sp>
      <p:sp>
        <p:nvSpPr>
          <p:cNvPr id="6" name="Slide Number Placeholder 5"/>
          <p:cNvSpPr>
            <a:spLocks noGrp="1"/>
          </p:cNvSpPr>
          <p:nvPr>
            <p:ph type="sldNum" sz="quarter" idx="12"/>
          </p:nvPr>
        </p:nvSpPr>
        <p:spPr/>
        <p:txBody>
          <a:bodyPr/>
          <a:lstStyle>
            <a:lvl1pPr>
              <a:defRPr/>
            </a:lvl1pPr>
          </a:lstStyle>
          <a:p>
            <a:pPr>
              <a:defRPr/>
            </a:pPr>
            <a:fld id="{9FB94BBD-33D8-4CBB-AAA4-667FEA8ED0B5}" type="slidenum">
              <a:rPr lang="nl-BE"/>
              <a:pPr>
                <a:defRPr/>
              </a:pPr>
              <a:t>‹N°›</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lvl1pPr>
              <a:defRPr/>
            </a:lvl1pPr>
          </a:lstStyle>
          <a:p>
            <a:pPr>
              <a:defRPr/>
            </a:pPr>
            <a:fld id="{F04838E3-42E0-47D6-B346-82393045FDAF}" type="datetimeFigureOut">
              <a:rPr lang="nl-BE"/>
              <a:pPr>
                <a:defRPr/>
              </a:pPr>
              <a:t>1/10/2019</a:t>
            </a:fld>
            <a:endParaRPr lang="nl-BE"/>
          </a:p>
        </p:txBody>
      </p:sp>
      <p:sp>
        <p:nvSpPr>
          <p:cNvPr id="5" name="Footer Placeholder 4"/>
          <p:cNvSpPr>
            <a:spLocks noGrp="1"/>
          </p:cNvSpPr>
          <p:nvPr>
            <p:ph type="ftr" sz="quarter" idx="11"/>
          </p:nvPr>
        </p:nvSpPr>
        <p:spPr/>
        <p:txBody>
          <a:bodyPr/>
          <a:lstStyle>
            <a:lvl1pPr>
              <a:defRPr/>
            </a:lvl1pPr>
          </a:lstStyle>
          <a:p>
            <a:pPr>
              <a:defRPr/>
            </a:pPr>
            <a:endParaRPr lang="nl-BE"/>
          </a:p>
        </p:txBody>
      </p:sp>
      <p:sp>
        <p:nvSpPr>
          <p:cNvPr id="6" name="Slide Number Placeholder 5"/>
          <p:cNvSpPr>
            <a:spLocks noGrp="1"/>
          </p:cNvSpPr>
          <p:nvPr>
            <p:ph type="sldNum" sz="quarter" idx="12"/>
          </p:nvPr>
        </p:nvSpPr>
        <p:spPr/>
        <p:txBody>
          <a:bodyPr/>
          <a:lstStyle>
            <a:lvl1pPr>
              <a:defRPr/>
            </a:lvl1pPr>
          </a:lstStyle>
          <a:p>
            <a:pPr>
              <a:defRPr/>
            </a:pPr>
            <a:fld id="{D2049271-2473-44C4-9CDE-6D9E27162769}" type="slidenum">
              <a:rPr lang="nl-BE"/>
              <a:pPr>
                <a:defRPr/>
              </a:pPr>
              <a:t>‹N°›</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lvl1pPr>
              <a:defRPr/>
            </a:lvl1pPr>
          </a:lstStyle>
          <a:p>
            <a:pPr>
              <a:defRPr/>
            </a:pPr>
            <a:fld id="{F61B716C-49D2-4E5C-B4C2-B39499CB3499}" type="datetimeFigureOut">
              <a:rPr lang="nl-BE"/>
              <a:pPr>
                <a:defRPr/>
              </a:pPr>
              <a:t>1/10/2019</a:t>
            </a:fld>
            <a:endParaRPr lang="nl-BE"/>
          </a:p>
        </p:txBody>
      </p:sp>
      <p:sp>
        <p:nvSpPr>
          <p:cNvPr id="5" name="Footer Placeholder 4"/>
          <p:cNvSpPr>
            <a:spLocks noGrp="1"/>
          </p:cNvSpPr>
          <p:nvPr>
            <p:ph type="ftr" sz="quarter" idx="11"/>
          </p:nvPr>
        </p:nvSpPr>
        <p:spPr/>
        <p:txBody>
          <a:bodyPr/>
          <a:lstStyle>
            <a:lvl1pPr>
              <a:defRPr/>
            </a:lvl1pPr>
          </a:lstStyle>
          <a:p>
            <a:pPr>
              <a:defRPr/>
            </a:pPr>
            <a:endParaRPr lang="nl-BE"/>
          </a:p>
        </p:txBody>
      </p:sp>
      <p:sp>
        <p:nvSpPr>
          <p:cNvPr id="6" name="Slide Number Placeholder 5"/>
          <p:cNvSpPr>
            <a:spLocks noGrp="1"/>
          </p:cNvSpPr>
          <p:nvPr>
            <p:ph type="sldNum" sz="quarter" idx="12"/>
          </p:nvPr>
        </p:nvSpPr>
        <p:spPr/>
        <p:txBody>
          <a:bodyPr/>
          <a:lstStyle>
            <a:lvl1pPr>
              <a:defRPr/>
            </a:lvl1pPr>
          </a:lstStyle>
          <a:p>
            <a:pPr>
              <a:defRPr/>
            </a:pPr>
            <a:fld id="{025376BF-ABFA-4C01-A8B9-A440F0576818}" type="slidenum">
              <a:rPr lang="nl-BE"/>
              <a:pPr>
                <a:defRPr/>
              </a:pPr>
              <a:t>‹N°›</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lvl1pPr>
              <a:defRPr/>
            </a:lvl1pPr>
          </a:lstStyle>
          <a:p>
            <a:pPr>
              <a:defRPr/>
            </a:pPr>
            <a:fld id="{95683938-326F-4108-9BCA-E781899E3A66}" type="datetimeFigureOut">
              <a:rPr lang="nl-BE"/>
              <a:pPr>
                <a:defRPr/>
              </a:pPr>
              <a:t>1/10/2019</a:t>
            </a:fld>
            <a:endParaRPr lang="nl-BE"/>
          </a:p>
        </p:txBody>
      </p:sp>
      <p:sp>
        <p:nvSpPr>
          <p:cNvPr id="5" name="Footer Placeholder 4"/>
          <p:cNvSpPr>
            <a:spLocks noGrp="1"/>
          </p:cNvSpPr>
          <p:nvPr>
            <p:ph type="ftr" sz="quarter" idx="11"/>
          </p:nvPr>
        </p:nvSpPr>
        <p:spPr/>
        <p:txBody>
          <a:bodyPr/>
          <a:lstStyle>
            <a:lvl1pPr>
              <a:defRPr/>
            </a:lvl1pPr>
          </a:lstStyle>
          <a:p>
            <a:pPr>
              <a:defRPr/>
            </a:pPr>
            <a:endParaRPr lang="nl-BE"/>
          </a:p>
        </p:txBody>
      </p:sp>
      <p:sp>
        <p:nvSpPr>
          <p:cNvPr id="6" name="Slide Number Placeholder 5"/>
          <p:cNvSpPr>
            <a:spLocks noGrp="1"/>
          </p:cNvSpPr>
          <p:nvPr>
            <p:ph type="sldNum" sz="quarter" idx="12"/>
          </p:nvPr>
        </p:nvSpPr>
        <p:spPr/>
        <p:txBody>
          <a:bodyPr/>
          <a:lstStyle>
            <a:lvl1pPr>
              <a:defRPr/>
            </a:lvl1pPr>
          </a:lstStyle>
          <a:p>
            <a:pPr>
              <a:defRPr/>
            </a:pPr>
            <a:fld id="{84F7BE48-6DDD-4F9C-BF03-D04A6AFC3F09}" type="slidenum">
              <a:rPr lang="nl-BE"/>
              <a:pPr>
                <a:defRPr/>
              </a:pPr>
              <a:t>‹N°›</a:t>
            </a:fld>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FDC1759-5E8E-4BAD-B6FC-21D077B1BFF1}" type="datetimeFigureOut">
              <a:rPr lang="nl-BE"/>
              <a:pPr>
                <a:defRPr/>
              </a:pPr>
              <a:t>1/10/2019</a:t>
            </a:fld>
            <a:endParaRPr lang="nl-BE"/>
          </a:p>
        </p:txBody>
      </p:sp>
      <p:sp>
        <p:nvSpPr>
          <p:cNvPr id="5" name="Footer Placeholder 4"/>
          <p:cNvSpPr>
            <a:spLocks noGrp="1"/>
          </p:cNvSpPr>
          <p:nvPr>
            <p:ph type="ftr" sz="quarter" idx="11"/>
          </p:nvPr>
        </p:nvSpPr>
        <p:spPr/>
        <p:txBody>
          <a:bodyPr/>
          <a:lstStyle>
            <a:lvl1pPr>
              <a:defRPr/>
            </a:lvl1pPr>
          </a:lstStyle>
          <a:p>
            <a:pPr>
              <a:defRPr/>
            </a:pPr>
            <a:endParaRPr lang="nl-BE"/>
          </a:p>
        </p:txBody>
      </p:sp>
      <p:sp>
        <p:nvSpPr>
          <p:cNvPr id="6" name="Slide Number Placeholder 5"/>
          <p:cNvSpPr>
            <a:spLocks noGrp="1"/>
          </p:cNvSpPr>
          <p:nvPr>
            <p:ph type="sldNum" sz="quarter" idx="12"/>
          </p:nvPr>
        </p:nvSpPr>
        <p:spPr/>
        <p:txBody>
          <a:bodyPr/>
          <a:lstStyle>
            <a:lvl1pPr>
              <a:defRPr/>
            </a:lvl1pPr>
          </a:lstStyle>
          <a:p>
            <a:pPr>
              <a:defRPr/>
            </a:pPr>
            <a:fld id="{C3A24DD2-BD18-4241-9A9F-BC0FD766E3AD}" type="slidenum">
              <a:rPr lang="nl-BE"/>
              <a:pPr>
                <a:defRPr/>
              </a:pPr>
              <a:t>‹N°›</a:t>
            </a:fld>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3"/>
          <p:cNvSpPr>
            <a:spLocks noGrp="1"/>
          </p:cNvSpPr>
          <p:nvPr>
            <p:ph type="dt" sz="half" idx="10"/>
          </p:nvPr>
        </p:nvSpPr>
        <p:spPr/>
        <p:txBody>
          <a:bodyPr/>
          <a:lstStyle>
            <a:lvl1pPr>
              <a:defRPr/>
            </a:lvl1pPr>
          </a:lstStyle>
          <a:p>
            <a:pPr>
              <a:defRPr/>
            </a:pPr>
            <a:fld id="{D89D8501-8B07-4D83-9C82-78A21AD3E284}" type="datetimeFigureOut">
              <a:rPr lang="nl-BE"/>
              <a:pPr>
                <a:defRPr/>
              </a:pPr>
              <a:t>1/10/2019</a:t>
            </a:fld>
            <a:endParaRPr lang="nl-BE"/>
          </a:p>
        </p:txBody>
      </p:sp>
      <p:sp>
        <p:nvSpPr>
          <p:cNvPr id="6" name="Footer Placeholder 4"/>
          <p:cNvSpPr>
            <a:spLocks noGrp="1"/>
          </p:cNvSpPr>
          <p:nvPr>
            <p:ph type="ftr" sz="quarter" idx="11"/>
          </p:nvPr>
        </p:nvSpPr>
        <p:spPr/>
        <p:txBody>
          <a:bodyPr/>
          <a:lstStyle>
            <a:lvl1pPr>
              <a:defRPr/>
            </a:lvl1pPr>
          </a:lstStyle>
          <a:p>
            <a:pPr>
              <a:defRPr/>
            </a:pPr>
            <a:endParaRPr lang="nl-BE"/>
          </a:p>
        </p:txBody>
      </p:sp>
      <p:sp>
        <p:nvSpPr>
          <p:cNvPr id="7" name="Slide Number Placeholder 5"/>
          <p:cNvSpPr>
            <a:spLocks noGrp="1"/>
          </p:cNvSpPr>
          <p:nvPr>
            <p:ph type="sldNum" sz="quarter" idx="12"/>
          </p:nvPr>
        </p:nvSpPr>
        <p:spPr/>
        <p:txBody>
          <a:bodyPr/>
          <a:lstStyle>
            <a:lvl1pPr>
              <a:defRPr/>
            </a:lvl1pPr>
          </a:lstStyle>
          <a:p>
            <a:pPr>
              <a:defRPr/>
            </a:pPr>
            <a:fld id="{B87B9F85-C409-4A59-BCFF-49D74B8BE275}" type="slidenum">
              <a:rPr lang="nl-BE"/>
              <a:pPr>
                <a:defRPr/>
              </a:pPr>
              <a:t>‹N°›</a:t>
            </a:fld>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3"/>
          <p:cNvSpPr>
            <a:spLocks noGrp="1"/>
          </p:cNvSpPr>
          <p:nvPr>
            <p:ph type="dt" sz="half" idx="10"/>
          </p:nvPr>
        </p:nvSpPr>
        <p:spPr/>
        <p:txBody>
          <a:bodyPr/>
          <a:lstStyle>
            <a:lvl1pPr>
              <a:defRPr/>
            </a:lvl1pPr>
          </a:lstStyle>
          <a:p>
            <a:pPr>
              <a:defRPr/>
            </a:pPr>
            <a:fld id="{0395969D-0857-4F65-9433-E33ED34A3089}" type="datetimeFigureOut">
              <a:rPr lang="nl-BE"/>
              <a:pPr>
                <a:defRPr/>
              </a:pPr>
              <a:t>1/10/2019</a:t>
            </a:fld>
            <a:endParaRPr lang="nl-BE"/>
          </a:p>
        </p:txBody>
      </p:sp>
      <p:sp>
        <p:nvSpPr>
          <p:cNvPr id="8" name="Footer Placeholder 4"/>
          <p:cNvSpPr>
            <a:spLocks noGrp="1"/>
          </p:cNvSpPr>
          <p:nvPr>
            <p:ph type="ftr" sz="quarter" idx="11"/>
          </p:nvPr>
        </p:nvSpPr>
        <p:spPr/>
        <p:txBody>
          <a:bodyPr/>
          <a:lstStyle>
            <a:lvl1pPr>
              <a:defRPr/>
            </a:lvl1pPr>
          </a:lstStyle>
          <a:p>
            <a:pPr>
              <a:defRPr/>
            </a:pPr>
            <a:endParaRPr lang="nl-BE"/>
          </a:p>
        </p:txBody>
      </p:sp>
      <p:sp>
        <p:nvSpPr>
          <p:cNvPr id="9" name="Slide Number Placeholder 5"/>
          <p:cNvSpPr>
            <a:spLocks noGrp="1"/>
          </p:cNvSpPr>
          <p:nvPr>
            <p:ph type="sldNum" sz="quarter" idx="12"/>
          </p:nvPr>
        </p:nvSpPr>
        <p:spPr/>
        <p:txBody>
          <a:bodyPr/>
          <a:lstStyle>
            <a:lvl1pPr>
              <a:defRPr/>
            </a:lvl1pPr>
          </a:lstStyle>
          <a:p>
            <a:pPr>
              <a:defRPr/>
            </a:pPr>
            <a:fld id="{A4570E4B-CC5A-479E-B426-670C96CD6C39}" type="slidenum">
              <a:rPr lang="nl-BE"/>
              <a:pPr>
                <a:defRPr/>
              </a:pPr>
              <a:t>‹N°›</a:t>
            </a:fld>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3"/>
          <p:cNvSpPr>
            <a:spLocks noGrp="1"/>
          </p:cNvSpPr>
          <p:nvPr>
            <p:ph type="dt" sz="half" idx="10"/>
          </p:nvPr>
        </p:nvSpPr>
        <p:spPr/>
        <p:txBody>
          <a:bodyPr/>
          <a:lstStyle>
            <a:lvl1pPr>
              <a:defRPr/>
            </a:lvl1pPr>
          </a:lstStyle>
          <a:p>
            <a:pPr>
              <a:defRPr/>
            </a:pPr>
            <a:fld id="{89BEF773-9220-44DD-9487-BBA8EDD7BA7C}" type="datetimeFigureOut">
              <a:rPr lang="nl-BE"/>
              <a:pPr>
                <a:defRPr/>
              </a:pPr>
              <a:t>1/10/2019</a:t>
            </a:fld>
            <a:endParaRPr lang="nl-BE"/>
          </a:p>
        </p:txBody>
      </p:sp>
      <p:sp>
        <p:nvSpPr>
          <p:cNvPr id="4" name="Footer Placeholder 4"/>
          <p:cNvSpPr>
            <a:spLocks noGrp="1"/>
          </p:cNvSpPr>
          <p:nvPr>
            <p:ph type="ftr" sz="quarter" idx="11"/>
          </p:nvPr>
        </p:nvSpPr>
        <p:spPr/>
        <p:txBody>
          <a:bodyPr/>
          <a:lstStyle>
            <a:lvl1pPr>
              <a:defRPr/>
            </a:lvl1pPr>
          </a:lstStyle>
          <a:p>
            <a:pPr>
              <a:defRPr/>
            </a:pPr>
            <a:endParaRPr lang="nl-BE"/>
          </a:p>
        </p:txBody>
      </p:sp>
      <p:sp>
        <p:nvSpPr>
          <p:cNvPr id="5" name="Slide Number Placeholder 5"/>
          <p:cNvSpPr>
            <a:spLocks noGrp="1"/>
          </p:cNvSpPr>
          <p:nvPr>
            <p:ph type="sldNum" sz="quarter" idx="12"/>
          </p:nvPr>
        </p:nvSpPr>
        <p:spPr/>
        <p:txBody>
          <a:bodyPr/>
          <a:lstStyle>
            <a:lvl1pPr>
              <a:defRPr/>
            </a:lvl1pPr>
          </a:lstStyle>
          <a:p>
            <a:pPr>
              <a:defRPr/>
            </a:pPr>
            <a:fld id="{A57B954E-33B2-4A56-889F-7A97090CDB6A}" type="slidenum">
              <a:rPr lang="nl-BE"/>
              <a:pPr>
                <a:defRPr/>
              </a:pPr>
              <a:t>‹N°›</a:t>
            </a:fld>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5F59B9F-291A-4529-9A68-DEDF40FBCB1A}" type="datetimeFigureOut">
              <a:rPr lang="nl-BE"/>
              <a:pPr>
                <a:defRPr/>
              </a:pPr>
              <a:t>1/10/2019</a:t>
            </a:fld>
            <a:endParaRPr lang="nl-BE"/>
          </a:p>
        </p:txBody>
      </p:sp>
      <p:sp>
        <p:nvSpPr>
          <p:cNvPr id="3" name="Footer Placeholder 4"/>
          <p:cNvSpPr>
            <a:spLocks noGrp="1"/>
          </p:cNvSpPr>
          <p:nvPr>
            <p:ph type="ftr" sz="quarter" idx="11"/>
          </p:nvPr>
        </p:nvSpPr>
        <p:spPr/>
        <p:txBody>
          <a:bodyPr/>
          <a:lstStyle>
            <a:lvl1pPr>
              <a:defRPr/>
            </a:lvl1pPr>
          </a:lstStyle>
          <a:p>
            <a:pPr>
              <a:defRPr/>
            </a:pPr>
            <a:endParaRPr lang="nl-BE"/>
          </a:p>
        </p:txBody>
      </p:sp>
      <p:sp>
        <p:nvSpPr>
          <p:cNvPr id="4" name="Slide Number Placeholder 5"/>
          <p:cNvSpPr>
            <a:spLocks noGrp="1"/>
          </p:cNvSpPr>
          <p:nvPr>
            <p:ph type="sldNum" sz="quarter" idx="12"/>
          </p:nvPr>
        </p:nvSpPr>
        <p:spPr/>
        <p:txBody>
          <a:bodyPr/>
          <a:lstStyle>
            <a:lvl1pPr>
              <a:defRPr/>
            </a:lvl1pPr>
          </a:lstStyle>
          <a:p>
            <a:pPr>
              <a:defRPr/>
            </a:pPr>
            <a:fld id="{3C770636-4307-4D41-A033-9176C5CB7DD8}" type="slidenum">
              <a:rPr lang="nl-BE"/>
              <a:pPr>
                <a:defRPr/>
              </a:pPr>
              <a:t>‹N°›</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BBFC5E2-CFCE-4256-BC33-78D489FBB1D6}" type="datetimeFigureOut">
              <a:rPr lang="nl-BE"/>
              <a:pPr>
                <a:defRPr/>
              </a:pPr>
              <a:t>1/10/2019</a:t>
            </a:fld>
            <a:endParaRPr lang="nl-BE"/>
          </a:p>
        </p:txBody>
      </p:sp>
      <p:sp>
        <p:nvSpPr>
          <p:cNvPr id="6" name="Footer Placeholder 4"/>
          <p:cNvSpPr>
            <a:spLocks noGrp="1"/>
          </p:cNvSpPr>
          <p:nvPr>
            <p:ph type="ftr" sz="quarter" idx="11"/>
          </p:nvPr>
        </p:nvSpPr>
        <p:spPr/>
        <p:txBody>
          <a:bodyPr/>
          <a:lstStyle>
            <a:lvl1pPr>
              <a:defRPr/>
            </a:lvl1pPr>
          </a:lstStyle>
          <a:p>
            <a:pPr>
              <a:defRPr/>
            </a:pPr>
            <a:endParaRPr lang="nl-BE"/>
          </a:p>
        </p:txBody>
      </p:sp>
      <p:sp>
        <p:nvSpPr>
          <p:cNvPr id="7" name="Slide Number Placeholder 5"/>
          <p:cNvSpPr>
            <a:spLocks noGrp="1"/>
          </p:cNvSpPr>
          <p:nvPr>
            <p:ph type="sldNum" sz="quarter" idx="12"/>
          </p:nvPr>
        </p:nvSpPr>
        <p:spPr/>
        <p:txBody>
          <a:bodyPr/>
          <a:lstStyle>
            <a:lvl1pPr>
              <a:defRPr/>
            </a:lvl1pPr>
          </a:lstStyle>
          <a:p>
            <a:pPr>
              <a:defRPr/>
            </a:pPr>
            <a:fld id="{B30FA799-EB9E-4534-BD0E-1A7FDFF809C6}" type="slidenum">
              <a:rPr lang="nl-BE"/>
              <a:pPr>
                <a:defRPr/>
              </a:pPr>
              <a:t>‹N°›</a:t>
            </a:fld>
            <a:endParaRPr lang="nl-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nl-B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4ADFD8D-9532-4717-884A-CF16BEAD4B9C}" type="datetimeFigureOut">
              <a:rPr lang="nl-BE"/>
              <a:pPr>
                <a:defRPr/>
              </a:pPr>
              <a:t>1/10/2019</a:t>
            </a:fld>
            <a:endParaRPr lang="nl-BE"/>
          </a:p>
        </p:txBody>
      </p:sp>
      <p:sp>
        <p:nvSpPr>
          <p:cNvPr id="6" name="Footer Placeholder 4"/>
          <p:cNvSpPr>
            <a:spLocks noGrp="1"/>
          </p:cNvSpPr>
          <p:nvPr>
            <p:ph type="ftr" sz="quarter" idx="11"/>
          </p:nvPr>
        </p:nvSpPr>
        <p:spPr/>
        <p:txBody>
          <a:bodyPr/>
          <a:lstStyle>
            <a:lvl1pPr>
              <a:defRPr/>
            </a:lvl1pPr>
          </a:lstStyle>
          <a:p>
            <a:pPr>
              <a:defRPr/>
            </a:pPr>
            <a:endParaRPr lang="nl-BE"/>
          </a:p>
        </p:txBody>
      </p:sp>
      <p:sp>
        <p:nvSpPr>
          <p:cNvPr id="7" name="Slide Number Placeholder 5"/>
          <p:cNvSpPr>
            <a:spLocks noGrp="1"/>
          </p:cNvSpPr>
          <p:nvPr>
            <p:ph type="sldNum" sz="quarter" idx="12"/>
          </p:nvPr>
        </p:nvSpPr>
        <p:spPr/>
        <p:txBody>
          <a:bodyPr/>
          <a:lstStyle>
            <a:lvl1pPr>
              <a:defRPr/>
            </a:lvl1pPr>
          </a:lstStyle>
          <a:p>
            <a:pPr>
              <a:defRPr/>
            </a:pPr>
            <a:fld id="{8E3117DB-94AE-45D6-9205-0D17FFFC6BA2}" type="slidenum">
              <a:rPr lang="nl-BE"/>
              <a:pPr>
                <a:defRPr/>
              </a:pPr>
              <a:t>‹N°›</a:t>
            </a:fld>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nl-BE"/>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3382610-4CAD-434F-979A-14A563C12D6A}" type="datetimeFigureOut">
              <a:rPr lang="nl-BE"/>
              <a:pPr>
                <a:defRPr/>
              </a:pPr>
              <a:t>1/10/2019</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DCDA4F5-4DB3-476E-B728-BF6D2C982720}" type="slidenum">
              <a:rPr lang="nl-BE"/>
              <a:pPr>
                <a:defRPr/>
              </a:pPr>
              <a:t>‹N°›</a:t>
            </a:fld>
            <a:endParaRPr lang="nl-BE"/>
          </a:p>
        </p:txBody>
      </p:sp>
      <p:sp>
        <p:nvSpPr>
          <p:cNvPr id="1031" name="Text Box 7"/>
          <p:cNvSpPr txBox="1">
            <a:spLocks noChangeArrowheads="1"/>
          </p:cNvSpPr>
          <p:nvPr userDrawn="1"/>
        </p:nvSpPr>
        <p:spPr bwMode="auto">
          <a:xfrm>
            <a:off x="8424863" y="0"/>
            <a:ext cx="1331912" cy="274638"/>
          </a:xfrm>
          <a:prstGeom prst="rect">
            <a:avLst/>
          </a:prstGeom>
          <a:noFill/>
          <a:ln w="9525">
            <a:noFill/>
            <a:miter lim="800000"/>
            <a:headEnd/>
            <a:tailEnd/>
          </a:ln>
          <a:effectLst/>
        </p:spPr>
        <p:txBody>
          <a:bodyPr>
            <a:spAutoFit/>
          </a:bodyPr>
          <a:lstStyle/>
          <a:p>
            <a:pPr>
              <a:spcBef>
                <a:spcPct val="50000"/>
              </a:spcBef>
              <a:defRPr/>
            </a:pPr>
            <a:r>
              <a:rPr lang="nl-BE" sz="1200"/>
              <a:t>NBCI 06</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216BE45A-236D-4287-AD49-5879E9DF3CF2}"/>
              </a:ext>
            </a:extLst>
          </p:cNvPr>
          <p:cNvSpPr>
            <a:spLocks noGrp="1"/>
          </p:cNvSpPr>
          <p:nvPr>
            <p:ph type="subTitle" idx="1"/>
          </p:nvPr>
        </p:nvSpPr>
        <p:spPr/>
        <p:txBody>
          <a:bodyPr/>
          <a:lstStyle/>
          <a:p>
            <a:endParaRPr lang="fr-BE"/>
          </a:p>
        </p:txBody>
      </p:sp>
      <p:pic>
        <p:nvPicPr>
          <p:cNvPr id="4" name="Picture 3" descr="tchernobyl">
            <a:extLst>
              <a:ext uri="{FF2B5EF4-FFF2-40B4-BE49-F238E27FC236}">
                <a16:creationId xmlns:a16="http://schemas.microsoft.com/office/drawing/2014/main" id="{CE944069-A228-4D94-A45A-0A67593B1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87" y="548680"/>
            <a:ext cx="5181426" cy="60053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re 5">
            <a:extLst>
              <a:ext uri="{FF2B5EF4-FFF2-40B4-BE49-F238E27FC236}">
                <a16:creationId xmlns:a16="http://schemas.microsoft.com/office/drawing/2014/main" id="{95D62E56-3031-4FE2-904D-8361D7B98185}"/>
              </a:ext>
            </a:extLst>
          </p:cNvPr>
          <p:cNvSpPr>
            <a:spLocks noGrp="1"/>
          </p:cNvSpPr>
          <p:nvPr>
            <p:ph type="ctrTitle"/>
          </p:nvPr>
        </p:nvSpPr>
        <p:spPr/>
        <p:txBody>
          <a:bodyPr/>
          <a:lstStyle/>
          <a:p>
            <a:endParaRPr lang="fr-BE" dirty="0"/>
          </a:p>
        </p:txBody>
      </p:sp>
    </p:spTree>
    <p:extLst>
      <p:ext uri="{BB962C8B-B14F-4D97-AF65-F5344CB8AC3E}">
        <p14:creationId xmlns:p14="http://schemas.microsoft.com/office/powerpoint/2010/main" val="2632226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a:lstStyle/>
          <a:p>
            <a:r>
              <a:rPr lang="nl-BE" u="sng" dirty="0">
                <a:solidFill>
                  <a:schemeClr val="accent1"/>
                </a:solidFill>
              </a:rPr>
              <a:t>3. Low Level </a:t>
            </a:r>
            <a:r>
              <a:rPr lang="nl-BE" u="sng" dirty="0" err="1">
                <a:solidFill>
                  <a:schemeClr val="accent1"/>
                </a:solidFill>
              </a:rPr>
              <a:t>Radiation</a:t>
            </a:r>
            <a:r>
              <a:rPr lang="nl-BE" u="sng" dirty="0">
                <a:solidFill>
                  <a:schemeClr val="accent1"/>
                </a:solidFill>
              </a:rPr>
              <a:t> (LLR)</a:t>
            </a:r>
          </a:p>
        </p:txBody>
      </p:sp>
      <p:sp>
        <p:nvSpPr>
          <p:cNvPr id="20482" name="Rectangle 3"/>
          <p:cNvSpPr>
            <a:spLocks noGrp="1"/>
          </p:cNvSpPr>
          <p:nvPr>
            <p:ph type="body" idx="1"/>
          </p:nvPr>
        </p:nvSpPr>
        <p:spPr/>
        <p:txBody>
          <a:bodyPr/>
          <a:lstStyle/>
          <a:p>
            <a:pPr>
              <a:lnSpc>
                <a:spcPct val="80000"/>
              </a:lnSpc>
            </a:pPr>
            <a:r>
              <a:rPr lang="nl-BE" dirty="0" err="1"/>
              <a:t>Rayonnement</a:t>
            </a:r>
            <a:r>
              <a:rPr lang="nl-BE" dirty="0"/>
              <a:t> de </a:t>
            </a:r>
            <a:r>
              <a:rPr lang="nl-BE" dirty="0" err="1"/>
              <a:t>faible</a:t>
            </a:r>
            <a:r>
              <a:rPr lang="nl-BE" dirty="0"/>
              <a:t> </a:t>
            </a:r>
            <a:r>
              <a:rPr lang="nl-BE" dirty="0" err="1"/>
              <a:t>intensité</a:t>
            </a:r>
            <a:endParaRPr lang="nl-BE" sz="2800" dirty="0"/>
          </a:p>
          <a:p>
            <a:pPr>
              <a:lnSpc>
                <a:spcPct val="80000"/>
              </a:lnSpc>
            </a:pPr>
            <a:r>
              <a:rPr lang="nl-BE" sz="2800" dirty="0"/>
              <a:t>Origine:</a:t>
            </a:r>
          </a:p>
          <a:p>
            <a:pPr lvl="1">
              <a:lnSpc>
                <a:spcPct val="80000"/>
              </a:lnSpc>
            </a:pPr>
            <a:r>
              <a:rPr lang="nl-BE" sz="2400" dirty="0" err="1"/>
              <a:t>Installations</a:t>
            </a:r>
            <a:r>
              <a:rPr lang="nl-BE" sz="2400" dirty="0"/>
              <a:t> pour </a:t>
            </a:r>
            <a:r>
              <a:rPr lang="nl-BE" sz="2400" dirty="0" err="1"/>
              <a:t>production</a:t>
            </a:r>
            <a:r>
              <a:rPr lang="nl-BE" sz="2400" dirty="0"/>
              <a:t> </a:t>
            </a:r>
            <a:r>
              <a:rPr lang="nl-BE" sz="2400" dirty="0" err="1"/>
              <a:t>d'énergie</a:t>
            </a:r>
            <a:r>
              <a:rPr lang="nl-BE" sz="2400" dirty="0"/>
              <a:t> </a:t>
            </a:r>
            <a:r>
              <a:rPr lang="nl-BE" sz="2400" dirty="0" err="1"/>
              <a:t>expérimentale</a:t>
            </a:r>
            <a:endParaRPr lang="nl-BE" sz="2400" dirty="0"/>
          </a:p>
          <a:p>
            <a:pPr lvl="1">
              <a:lnSpc>
                <a:spcPct val="80000"/>
              </a:lnSpc>
            </a:pPr>
            <a:r>
              <a:rPr lang="nl-BE" sz="2400" dirty="0"/>
              <a:t>Stockage et recyclage de matériel nucléaire</a:t>
            </a:r>
          </a:p>
          <a:p>
            <a:pPr lvl="1">
              <a:lnSpc>
                <a:spcPct val="80000"/>
              </a:lnSpc>
            </a:pPr>
            <a:r>
              <a:rPr lang="nl-BE" sz="2400" dirty="0"/>
              <a:t>Sources </a:t>
            </a:r>
            <a:r>
              <a:rPr lang="nl-BE" sz="2400" dirty="0" err="1"/>
              <a:t>radiologiques</a:t>
            </a:r>
            <a:r>
              <a:rPr lang="nl-BE" sz="2400" dirty="0"/>
              <a:t> dans les </a:t>
            </a:r>
            <a:r>
              <a:rPr lang="nl-BE" sz="2400" dirty="0" err="1"/>
              <a:t>installations</a:t>
            </a:r>
            <a:r>
              <a:rPr lang="nl-BE" sz="2400" dirty="0"/>
              <a:t> </a:t>
            </a:r>
            <a:r>
              <a:rPr lang="nl-BE" sz="2400" dirty="0" err="1"/>
              <a:t>industrielles</a:t>
            </a:r>
            <a:r>
              <a:rPr lang="nl-BE" sz="2400" dirty="0"/>
              <a:t> </a:t>
            </a:r>
            <a:r>
              <a:rPr lang="nl-BE" sz="2400" dirty="0" err="1"/>
              <a:t>ou</a:t>
            </a:r>
            <a:r>
              <a:rPr lang="nl-BE" sz="2400" dirty="0"/>
              <a:t> </a:t>
            </a:r>
            <a:r>
              <a:rPr lang="nl-BE" sz="2400" dirty="0" err="1"/>
              <a:t>médicales</a:t>
            </a:r>
            <a:r>
              <a:rPr lang="nl-BE" sz="2400" dirty="0"/>
              <a:t>.</a:t>
            </a:r>
          </a:p>
          <a:p>
            <a:pPr lvl="1">
              <a:lnSpc>
                <a:spcPct val="80000"/>
              </a:lnSpc>
            </a:pPr>
            <a:r>
              <a:rPr lang="nl-BE" sz="2400" dirty="0" err="1"/>
              <a:t>Dépôts</a:t>
            </a:r>
            <a:r>
              <a:rPr lang="nl-BE" sz="2400" dirty="0"/>
              <a:t> </a:t>
            </a:r>
            <a:r>
              <a:rPr lang="nl-BE" sz="2400" dirty="0" err="1"/>
              <a:t>incontrolés</a:t>
            </a:r>
            <a:r>
              <a:rPr lang="nl-BE" sz="2400" dirty="0"/>
              <a:t> de matériel </a:t>
            </a:r>
            <a:r>
              <a:rPr lang="nl-BE" sz="2400" dirty="0" err="1"/>
              <a:t>radioactif</a:t>
            </a:r>
            <a:endParaRPr lang="nl-BE" sz="2400" dirty="0"/>
          </a:p>
          <a:p>
            <a:pPr lvl="1">
              <a:lnSpc>
                <a:spcPct val="80000"/>
              </a:lnSpc>
            </a:pPr>
            <a:r>
              <a:rPr lang="nl-BE" sz="2400" dirty="0" err="1"/>
              <a:t>Accidents</a:t>
            </a:r>
            <a:r>
              <a:rPr lang="nl-BE" sz="2400" dirty="0"/>
              <a:t> de la route </a:t>
            </a:r>
            <a:r>
              <a:rPr lang="nl-BE" sz="2400" dirty="0" err="1"/>
              <a:t>avec</a:t>
            </a:r>
            <a:r>
              <a:rPr lang="nl-BE" sz="2400" dirty="0"/>
              <a:t> </a:t>
            </a:r>
            <a:r>
              <a:rPr lang="nl-BE" sz="2400" dirty="0" err="1"/>
              <a:t>matière</a:t>
            </a:r>
            <a:r>
              <a:rPr lang="nl-BE" sz="2400" dirty="0"/>
              <a:t> </a:t>
            </a:r>
            <a:r>
              <a:rPr lang="nl-BE" sz="2400" dirty="0" err="1"/>
              <a:t>radioactif</a:t>
            </a:r>
            <a:endParaRPr lang="nl-BE" sz="2400" dirty="0"/>
          </a:p>
          <a:p>
            <a:pPr lvl="1">
              <a:lnSpc>
                <a:spcPct val="80000"/>
              </a:lnSpc>
            </a:pPr>
            <a:r>
              <a:rPr lang="nl-BE" sz="2400" dirty="0"/>
              <a:t>Attaques </a:t>
            </a:r>
            <a:r>
              <a:rPr lang="nl-BE" sz="2400" dirty="0" err="1"/>
              <a:t>terroristes</a:t>
            </a:r>
            <a:endParaRPr lang="nl-BE" sz="2400" dirty="0"/>
          </a:p>
          <a:p>
            <a:pPr lvl="1">
              <a:lnSpc>
                <a:spcPct val="80000"/>
              </a:lnSpc>
            </a:pPr>
            <a:r>
              <a:rPr lang="nl-BE" sz="2400" dirty="0"/>
              <a:t>Commerce de Matériels et </a:t>
            </a:r>
            <a:r>
              <a:rPr lang="nl-BE" sz="2400" dirty="0" err="1"/>
              <a:t>déchets</a:t>
            </a:r>
            <a:r>
              <a:rPr lang="nl-BE" sz="2400" dirty="0"/>
              <a:t> nucléaire</a:t>
            </a:r>
          </a:p>
          <a:p>
            <a:pPr lvl="1">
              <a:lnSpc>
                <a:spcPct val="80000"/>
              </a:lnSpc>
            </a:pPr>
            <a:r>
              <a:rPr lang="nl-BE" sz="2400" dirty="0"/>
              <a:t>Uranium </a:t>
            </a:r>
            <a:r>
              <a:rPr lang="nl-BE" sz="2400" dirty="0" err="1"/>
              <a:t>appauvri</a:t>
            </a:r>
            <a:endParaRPr lang="nl-BE" sz="2400" dirty="0"/>
          </a:p>
        </p:txBody>
      </p:sp>
      <p:pic>
        <p:nvPicPr>
          <p:cNvPr id="4" name="Picture 3">
            <a:extLst>
              <a:ext uri="{FF2B5EF4-FFF2-40B4-BE49-F238E27FC236}">
                <a16:creationId xmlns:a16="http://schemas.microsoft.com/office/drawing/2014/main" id="{427BB091-E39C-4141-958A-91EF6CC0B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5275810"/>
            <a:ext cx="2438171" cy="146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5" name="Picture 2">
            <a:extLst>
              <a:ext uri="{FF2B5EF4-FFF2-40B4-BE49-F238E27FC236}">
                <a16:creationId xmlns:a16="http://schemas.microsoft.com/office/drawing/2014/main" id="{04093B0C-7A22-497B-BD44-E269D21BE852}"/>
              </a:ext>
            </a:extLst>
          </p:cNvPr>
          <p:cNvPicPr>
            <a:picLocks noChangeAspect="1"/>
          </p:cNvPicPr>
          <p:nvPr/>
        </p:nvPicPr>
        <p:blipFill>
          <a:blip r:embed="rId3"/>
          <a:stretch>
            <a:fillRect/>
          </a:stretch>
        </p:blipFill>
        <p:spPr>
          <a:xfrm>
            <a:off x="7956376" y="564712"/>
            <a:ext cx="1043388" cy="17763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E9CD24-BE62-496A-B533-9D5B3B7A78DF}"/>
              </a:ext>
            </a:extLst>
          </p:cNvPr>
          <p:cNvSpPr>
            <a:spLocks noGrp="1"/>
          </p:cNvSpPr>
          <p:nvPr>
            <p:ph type="title"/>
          </p:nvPr>
        </p:nvSpPr>
        <p:spPr/>
        <p:txBody>
          <a:bodyPr/>
          <a:lstStyle/>
          <a:p>
            <a:r>
              <a:rPr lang="nl-BE" u="sng" dirty="0">
                <a:solidFill>
                  <a:schemeClr val="accent1"/>
                </a:solidFill>
              </a:rPr>
              <a:t>3. Low Level </a:t>
            </a:r>
            <a:r>
              <a:rPr lang="nl-BE" u="sng" dirty="0" err="1">
                <a:solidFill>
                  <a:schemeClr val="accent1"/>
                </a:solidFill>
              </a:rPr>
              <a:t>Radiation</a:t>
            </a:r>
            <a:r>
              <a:rPr lang="nl-BE" u="sng" dirty="0">
                <a:solidFill>
                  <a:schemeClr val="accent1"/>
                </a:solidFill>
              </a:rPr>
              <a:t> (LLR)</a:t>
            </a:r>
            <a:endParaRPr lang="fr-BE" dirty="0"/>
          </a:p>
        </p:txBody>
      </p:sp>
      <p:pic>
        <p:nvPicPr>
          <p:cNvPr id="7" name="Image 6">
            <a:extLst>
              <a:ext uri="{FF2B5EF4-FFF2-40B4-BE49-F238E27FC236}">
                <a16:creationId xmlns:a16="http://schemas.microsoft.com/office/drawing/2014/main" id="{66478E19-BD9B-403E-86FF-3C8F14798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4941168"/>
            <a:ext cx="2619375" cy="1743075"/>
          </a:xfrm>
          <a:prstGeom prst="rect">
            <a:avLst/>
          </a:prstGeom>
        </p:spPr>
      </p:pic>
      <p:pic>
        <p:nvPicPr>
          <p:cNvPr id="9" name="Image 8">
            <a:extLst>
              <a:ext uri="{FF2B5EF4-FFF2-40B4-BE49-F238E27FC236}">
                <a16:creationId xmlns:a16="http://schemas.microsoft.com/office/drawing/2014/main" id="{B946FC2C-E954-46FB-A45F-217298269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095" y="1302510"/>
            <a:ext cx="2609850" cy="1752600"/>
          </a:xfrm>
          <a:prstGeom prst="rect">
            <a:avLst/>
          </a:prstGeom>
        </p:spPr>
      </p:pic>
      <p:pic>
        <p:nvPicPr>
          <p:cNvPr id="8" name="Picture 4" descr="Bild_09">
            <a:extLst>
              <a:ext uri="{FF2B5EF4-FFF2-40B4-BE49-F238E27FC236}">
                <a16:creationId xmlns:a16="http://schemas.microsoft.com/office/drawing/2014/main" id="{8D2EF196-A24C-4110-8FCB-C22E39EE788E}"/>
              </a:ext>
            </a:extLst>
          </p:cNvPr>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1979712" y="2178810"/>
            <a:ext cx="4388314" cy="263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Ellipse 5">
            <a:extLst>
              <a:ext uri="{FF2B5EF4-FFF2-40B4-BE49-F238E27FC236}">
                <a16:creationId xmlns:a16="http://schemas.microsoft.com/office/drawing/2014/main" id="{464D39BE-577B-4775-833C-ACAD7BC5B5F6}"/>
              </a:ext>
            </a:extLst>
          </p:cNvPr>
          <p:cNvSpPr/>
          <p:nvPr/>
        </p:nvSpPr>
        <p:spPr>
          <a:xfrm>
            <a:off x="4572000" y="4437112"/>
            <a:ext cx="288032"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Ellipse 9">
            <a:extLst>
              <a:ext uri="{FF2B5EF4-FFF2-40B4-BE49-F238E27FC236}">
                <a16:creationId xmlns:a16="http://schemas.microsoft.com/office/drawing/2014/main" id="{446F8E2F-C09A-4CA3-876A-C3DDDC84A656}"/>
              </a:ext>
            </a:extLst>
          </p:cNvPr>
          <p:cNvSpPr/>
          <p:nvPr/>
        </p:nvSpPr>
        <p:spPr>
          <a:xfrm>
            <a:off x="3656838" y="4214826"/>
            <a:ext cx="288032"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Ellipse 10">
            <a:extLst>
              <a:ext uri="{FF2B5EF4-FFF2-40B4-BE49-F238E27FC236}">
                <a16:creationId xmlns:a16="http://schemas.microsoft.com/office/drawing/2014/main" id="{2D50D4F9-8434-4561-ACF9-08E7E67F4742}"/>
              </a:ext>
            </a:extLst>
          </p:cNvPr>
          <p:cNvSpPr/>
          <p:nvPr/>
        </p:nvSpPr>
        <p:spPr>
          <a:xfrm flipV="1">
            <a:off x="4607035" y="4214826"/>
            <a:ext cx="288032"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2" name="Ellipse 11">
            <a:extLst>
              <a:ext uri="{FF2B5EF4-FFF2-40B4-BE49-F238E27FC236}">
                <a16:creationId xmlns:a16="http://schemas.microsoft.com/office/drawing/2014/main" id="{214924F8-66F5-4E02-ACAA-E223D861C67C}"/>
              </a:ext>
            </a:extLst>
          </p:cNvPr>
          <p:cNvSpPr/>
          <p:nvPr/>
        </p:nvSpPr>
        <p:spPr>
          <a:xfrm>
            <a:off x="5164832" y="4145302"/>
            <a:ext cx="288032"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73390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85336D-5BC6-4F07-B435-1D6C87235C1B}"/>
              </a:ext>
            </a:extLst>
          </p:cNvPr>
          <p:cNvSpPr>
            <a:spLocks noGrp="1"/>
          </p:cNvSpPr>
          <p:nvPr>
            <p:ph type="title"/>
          </p:nvPr>
        </p:nvSpPr>
        <p:spPr/>
        <p:txBody>
          <a:bodyPr/>
          <a:lstStyle/>
          <a:p>
            <a:r>
              <a:rPr lang="nl-BE" u="sng" dirty="0">
                <a:solidFill>
                  <a:schemeClr val="accent1"/>
                </a:solidFill>
              </a:rPr>
              <a:t>3. Low Level </a:t>
            </a:r>
            <a:r>
              <a:rPr lang="nl-BE" u="sng" dirty="0" err="1">
                <a:solidFill>
                  <a:schemeClr val="accent1"/>
                </a:solidFill>
              </a:rPr>
              <a:t>Radiation</a:t>
            </a:r>
            <a:r>
              <a:rPr lang="nl-BE" u="sng" dirty="0">
                <a:solidFill>
                  <a:schemeClr val="accent1"/>
                </a:solidFill>
              </a:rPr>
              <a:t> (LLR)</a:t>
            </a:r>
            <a:endParaRPr lang="fr-BE" dirty="0"/>
          </a:p>
        </p:txBody>
      </p:sp>
      <p:pic>
        <p:nvPicPr>
          <p:cNvPr id="4" name="Picture 2" descr="untitled31">
            <a:extLst>
              <a:ext uri="{FF2B5EF4-FFF2-40B4-BE49-F238E27FC236}">
                <a16:creationId xmlns:a16="http://schemas.microsoft.com/office/drawing/2014/main" id="{0779B432-7172-443D-8B33-B349A7B20B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8300" y="2259756"/>
            <a:ext cx="4667399" cy="3111599"/>
          </a:xfrm>
          <a:prstGeom prst="rect">
            <a:avLst/>
          </a:prstGeom>
          <a:noFill/>
          <a:ln w="57150">
            <a:solidFill>
              <a:srgbClr val="000000"/>
            </a:solidFill>
            <a:miter lim="800000"/>
            <a:headEnd/>
            <a:tailEnd/>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02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p:txBody>
          <a:bodyPr/>
          <a:lstStyle/>
          <a:p>
            <a:r>
              <a:rPr lang="nl-BE" u="sng" dirty="0">
                <a:solidFill>
                  <a:schemeClr val="accent1"/>
                </a:solidFill>
              </a:rPr>
              <a:t>4. </a:t>
            </a:r>
            <a:r>
              <a:rPr lang="nl-BE" u="sng" dirty="0" err="1">
                <a:solidFill>
                  <a:schemeClr val="accent1"/>
                </a:solidFill>
              </a:rPr>
              <a:t>Depleted</a:t>
            </a:r>
            <a:r>
              <a:rPr lang="nl-BE" u="sng" dirty="0">
                <a:solidFill>
                  <a:schemeClr val="accent1"/>
                </a:solidFill>
              </a:rPr>
              <a:t> uranium (DU)</a:t>
            </a:r>
          </a:p>
        </p:txBody>
      </p:sp>
      <p:sp>
        <p:nvSpPr>
          <p:cNvPr id="21506" name="Rectangle 3"/>
          <p:cNvSpPr>
            <a:spLocks noGrp="1"/>
          </p:cNvSpPr>
          <p:nvPr>
            <p:ph type="body" idx="1"/>
          </p:nvPr>
        </p:nvSpPr>
        <p:spPr/>
        <p:txBody>
          <a:bodyPr/>
          <a:lstStyle/>
          <a:p>
            <a:pPr>
              <a:lnSpc>
                <a:spcPct val="80000"/>
              </a:lnSpc>
            </a:pPr>
            <a:r>
              <a:rPr lang="nl-BE" sz="2800" dirty="0" err="1"/>
              <a:t>C'est</a:t>
            </a:r>
            <a:r>
              <a:rPr lang="nl-BE" sz="2800" dirty="0"/>
              <a:t> </a:t>
            </a:r>
            <a:r>
              <a:rPr lang="nl-BE" sz="2800" dirty="0" err="1"/>
              <a:t>le</a:t>
            </a:r>
            <a:r>
              <a:rPr lang="nl-BE" sz="2800" dirty="0"/>
              <a:t> </a:t>
            </a:r>
            <a:r>
              <a:rPr lang="nl-BE" sz="2800" dirty="0" err="1"/>
              <a:t>reste</a:t>
            </a:r>
            <a:r>
              <a:rPr lang="nl-BE" sz="2800" dirty="0"/>
              <a:t> de </a:t>
            </a:r>
            <a:r>
              <a:rPr lang="nl-BE" sz="2800" dirty="0" err="1"/>
              <a:t>produit</a:t>
            </a:r>
            <a:r>
              <a:rPr lang="nl-BE" sz="2800" dirty="0"/>
              <a:t> </a:t>
            </a:r>
            <a:r>
              <a:rPr lang="nl-BE" sz="2800" dirty="0" err="1"/>
              <a:t>qui</a:t>
            </a:r>
            <a:r>
              <a:rPr lang="nl-BE" sz="2800" dirty="0"/>
              <a:t> se </a:t>
            </a:r>
            <a:r>
              <a:rPr lang="nl-BE" sz="2800" dirty="0" err="1"/>
              <a:t>dépose</a:t>
            </a:r>
            <a:r>
              <a:rPr lang="nl-BE" sz="2800" dirty="0"/>
              <a:t> </a:t>
            </a:r>
            <a:r>
              <a:rPr lang="nl-BE" sz="2800" dirty="0" err="1"/>
              <a:t>lors</a:t>
            </a:r>
            <a:r>
              <a:rPr lang="nl-BE" sz="2800" dirty="0"/>
              <a:t> de </a:t>
            </a:r>
            <a:r>
              <a:rPr lang="nl-BE" sz="2800" dirty="0" err="1"/>
              <a:t>l'enrichissement</a:t>
            </a:r>
            <a:r>
              <a:rPr lang="nl-BE" sz="2800" dirty="0"/>
              <a:t> de </a:t>
            </a:r>
            <a:r>
              <a:rPr lang="nl-BE" sz="2800" dirty="0" err="1"/>
              <a:t>l'uranium</a:t>
            </a:r>
            <a:r>
              <a:rPr lang="nl-BE" sz="2800" dirty="0"/>
              <a:t> naturel</a:t>
            </a:r>
          </a:p>
          <a:p>
            <a:pPr>
              <a:lnSpc>
                <a:spcPct val="80000"/>
              </a:lnSpc>
            </a:pPr>
            <a:r>
              <a:rPr lang="nl-BE" sz="2800" dirty="0" err="1"/>
              <a:t>L'uranium</a:t>
            </a:r>
            <a:r>
              <a:rPr lang="nl-BE" sz="2800" dirty="0"/>
              <a:t> </a:t>
            </a:r>
            <a:r>
              <a:rPr lang="nl-BE" sz="2800" dirty="0" err="1"/>
              <a:t>appauvri</a:t>
            </a:r>
            <a:r>
              <a:rPr lang="nl-BE" sz="2800" dirty="0"/>
              <a:t> </a:t>
            </a:r>
            <a:r>
              <a:rPr lang="nl-BE" sz="2800" dirty="0" err="1"/>
              <a:t>est</a:t>
            </a:r>
            <a:r>
              <a:rPr lang="nl-BE" sz="2800" dirty="0"/>
              <a:t> 40% </a:t>
            </a:r>
            <a:r>
              <a:rPr lang="nl-BE" sz="2800" dirty="0" err="1"/>
              <a:t>moins</a:t>
            </a:r>
            <a:r>
              <a:rPr lang="nl-BE" sz="2800" dirty="0"/>
              <a:t> </a:t>
            </a:r>
            <a:r>
              <a:rPr lang="nl-BE" sz="2800" dirty="0" err="1"/>
              <a:t>radioactif</a:t>
            </a:r>
            <a:r>
              <a:rPr lang="nl-BE" sz="2800" dirty="0"/>
              <a:t> que </a:t>
            </a:r>
            <a:r>
              <a:rPr lang="nl-BE" sz="2800" dirty="0" err="1"/>
              <a:t>l'uranium</a:t>
            </a:r>
            <a:r>
              <a:rPr lang="nl-BE" sz="2800" dirty="0"/>
              <a:t> naturel</a:t>
            </a:r>
          </a:p>
          <a:p>
            <a:pPr>
              <a:lnSpc>
                <a:spcPct val="80000"/>
              </a:lnSpc>
            </a:pPr>
            <a:r>
              <a:rPr lang="nl-BE" sz="2800" dirty="0" err="1"/>
              <a:t>L'uranium</a:t>
            </a:r>
            <a:r>
              <a:rPr lang="nl-BE" sz="2800" dirty="0"/>
              <a:t> naturel se </a:t>
            </a:r>
            <a:r>
              <a:rPr lang="nl-BE" sz="2800" dirty="0" err="1"/>
              <a:t>trouve</a:t>
            </a:r>
            <a:r>
              <a:rPr lang="nl-BE" sz="2800" dirty="0"/>
              <a:t>:</a:t>
            </a:r>
          </a:p>
          <a:p>
            <a:pPr lvl="1">
              <a:lnSpc>
                <a:spcPct val="80000"/>
              </a:lnSpc>
            </a:pPr>
            <a:r>
              <a:rPr lang="nl-BE" dirty="0"/>
              <a:t>dans </a:t>
            </a:r>
            <a:r>
              <a:rPr lang="nl-BE" dirty="0" err="1"/>
              <a:t>l'air</a:t>
            </a:r>
            <a:endParaRPr lang="nl-BE" dirty="0"/>
          </a:p>
          <a:p>
            <a:pPr lvl="1">
              <a:lnSpc>
                <a:spcPct val="80000"/>
              </a:lnSpc>
            </a:pPr>
            <a:r>
              <a:rPr lang="nl-BE" dirty="0"/>
              <a:t>dans </a:t>
            </a:r>
            <a:r>
              <a:rPr lang="nl-BE" dirty="0" err="1"/>
              <a:t>le</a:t>
            </a:r>
            <a:r>
              <a:rPr lang="nl-BE" dirty="0"/>
              <a:t> sol</a:t>
            </a:r>
          </a:p>
          <a:p>
            <a:pPr lvl="1">
              <a:lnSpc>
                <a:spcPct val="80000"/>
              </a:lnSpc>
            </a:pPr>
            <a:r>
              <a:rPr lang="nl-BE" dirty="0"/>
              <a:t>dans la </a:t>
            </a:r>
            <a:r>
              <a:rPr lang="nl-BE" dirty="0" err="1"/>
              <a:t>nourriture</a:t>
            </a:r>
            <a:endParaRPr lang="nl-BE" dirty="0"/>
          </a:p>
          <a:p>
            <a:pPr lvl="1">
              <a:lnSpc>
                <a:spcPct val="80000"/>
              </a:lnSpc>
            </a:pPr>
            <a:r>
              <a:rPr lang="nl-BE" dirty="0"/>
              <a:t>dans </a:t>
            </a:r>
            <a:r>
              <a:rPr lang="nl-BE" dirty="0" err="1"/>
              <a:t>l'eau</a:t>
            </a:r>
            <a:endParaRPr lang="nl-BE" dirty="0"/>
          </a:p>
          <a:p>
            <a:pPr>
              <a:lnSpc>
                <a:spcPct val="80000"/>
              </a:lnSpc>
            </a:pPr>
            <a:r>
              <a:rPr lang="nl-BE" sz="2800" dirty="0" err="1"/>
              <a:t>Usage</a:t>
            </a:r>
            <a:r>
              <a:rPr lang="nl-BE" sz="2800" dirty="0"/>
              <a:t> militaire</a:t>
            </a:r>
          </a:p>
          <a:p>
            <a:pPr lvl="1">
              <a:lnSpc>
                <a:spcPct val="80000"/>
              </a:lnSpc>
            </a:pPr>
            <a:r>
              <a:rPr lang="nl-BE" dirty="0" err="1"/>
              <a:t>munitions</a:t>
            </a:r>
            <a:r>
              <a:rPr lang="nl-BE" dirty="0"/>
              <a:t> </a:t>
            </a:r>
            <a:r>
              <a:rPr lang="nl-BE" dirty="0" err="1"/>
              <a:t>perçantes</a:t>
            </a:r>
            <a:r>
              <a:rPr lang="nl-BE" dirty="0"/>
              <a:t> </a:t>
            </a:r>
            <a:r>
              <a:rPr lang="nl-BE" dirty="0" err="1"/>
              <a:t>contre</a:t>
            </a:r>
            <a:r>
              <a:rPr lang="nl-BE" dirty="0"/>
              <a:t> les </a:t>
            </a:r>
            <a:r>
              <a:rPr lang="nl-BE" dirty="0" err="1"/>
              <a:t>blindés</a:t>
            </a:r>
            <a:endParaRPr lang="nl-BE" dirty="0"/>
          </a:p>
          <a:p>
            <a:pPr lvl="1">
              <a:lnSpc>
                <a:spcPct val="80000"/>
              </a:lnSpc>
            </a:pPr>
            <a:r>
              <a:rPr lang="nl-BE" dirty="0"/>
              <a:t>plaques de </a:t>
            </a:r>
            <a:r>
              <a:rPr lang="nl-BE" dirty="0" err="1"/>
              <a:t>blindage</a:t>
            </a:r>
            <a:r>
              <a:rPr lang="nl-BE" dirty="0"/>
              <a:t> des </a:t>
            </a:r>
            <a:r>
              <a:rPr lang="nl-BE" dirty="0" err="1"/>
              <a:t>blindés</a:t>
            </a:r>
            <a:endParaRPr lang="nl-BE" dirty="0"/>
          </a:p>
        </p:txBody>
      </p:sp>
      <p:pic>
        <p:nvPicPr>
          <p:cNvPr id="4" name="Picture 1">
            <a:extLst>
              <a:ext uri="{FF2B5EF4-FFF2-40B4-BE49-F238E27FC236}">
                <a16:creationId xmlns:a16="http://schemas.microsoft.com/office/drawing/2014/main" id="{8E5DF360-E74A-4734-A3E2-6500911E95A1}"/>
              </a:ext>
            </a:extLst>
          </p:cNvPr>
          <p:cNvPicPr>
            <a:picLocks noChangeAspect="1"/>
          </p:cNvPicPr>
          <p:nvPr/>
        </p:nvPicPr>
        <p:blipFill>
          <a:blip r:embed="rId2"/>
          <a:stretch>
            <a:fillRect/>
          </a:stretch>
        </p:blipFill>
        <p:spPr>
          <a:xfrm>
            <a:off x="5508104" y="3136282"/>
            <a:ext cx="1249788" cy="21276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02104B8-C408-446A-BFE2-F11FA4234F3E}"/>
              </a:ext>
            </a:extLst>
          </p:cNvPr>
          <p:cNvSpPr>
            <a:spLocks noGrp="1"/>
          </p:cNvSpPr>
          <p:nvPr>
            <p:ph type="title"/>
          </p:nvPr>
        </p:nvSpPr>
        <p:spPr>
          <a:xfrm>
            <a:off x="1403648" y="476672"/>
            <a:ext cx="6912768" cy="1080120"/>
          </a:xfrm>
        </p:spPr>
        <p:txBody>
          <a:bodyPr/>
          <a:lstStyle/>
          <a:p>
            <a:pPr algn="ctr"/>
            <a:r>
              <a:rPr lang="nl-BE" sz="4400" u="sng" dirty="0">
                <a:solidFill>
                  <a:schemeClr val="accent1"/>
                </a:solidFill>
              </a:rPr>
              <a:t>4. </a:t>
            </a:r>
            <a:r>
              <a:rPr lang="nl-BE" sz="4400" u="sng" dirty="0" err="1">
                <a:solidFill>
                  <a:schemeClr val="accent1"/>
                </a:solidFill>
              </a:rPr>
              <a:t>Depleted</a:t>
            </a:r>
            <a:r>
              <a:rPr lang="nl-BE" sz="4400" u="sng" dirty="0">
                <a:solidFill>
                  <a:schemeClr val="accent1"/>
                </a:solidFill>
              </a:rPr>
              <a:t> uranium (DU)</a:t>
            </a:r>
            <a:endParaRPr lang="en-US" sz="4400" dirty="0"/>
          </a:p>
        </p:txBody>
      </p:sp>
      <p:pic>
        <p:nvPicPr>
          <p:cNvPr id="5" name="Espace réservé du contenu 4">
            <a:extLst>
              <a:ext uri="{FF2B5EF4-FFF2-40B4-BE49-F238E27FC236}">
                <a16:creationId xmlns:a16="http://schemas.microsoft.com/office/drawing/2014/main" id="{6CA43F84-503E-4FED-948C-6EFC23EFDE24}"/>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tretch/>
        </p:blipFill>
        <p:spPr>
          <a:xfrm>
            <a:off x="2915816" y="2564904"/>
            <a:ext cx="3643808" cy="2040532"/>
          </a:xfrm>
          <a:prstGeom prst="rect">
            <a:avLst/>
          </a:prstGeom>
          <a:noFill/>
        </p:spPr>
      </p:pic>
      <p:sp>
        <p:nvSpPr>
          <p:cNvPr id="12" name="Text Placeholder 3">
            <a:extLst>
              <a:ext uri="{FF2B5EF4-FFF2-40B4-BE49-F238E27FC236}">
                <a16:creationId xmlns:a16="http://schemas.microsoft.com/office/drawing/2014/main" id="{D3447423-580F-4F65-88BF-29192ACDCC53}"/>
              </a:ext>
            </a:extLst>
          </p:cNvPr>
          <p:cNvSpPr>
            <a:spLocks noGrp="1"/>
          </p:cNvSpPr>
          <p:nvPr>
            <p:ph type="body" sz="half" idx="2"/>
          </p:nvPr>
        </p:nvSpPr>
        <p:spPr>
          <a:xfrm>
            <a:off x="251520" y="5013176"/>
            <a:ext cx="8640960" cy="804862"/>
          </a:xfrm>
        </p:spPr>
        <p:txBody>
          <a:bodyPr/>
          <a:lstStyle/>
          <a:p>
            <a:r>
              <a:rPr lang="en-US" sz="2800" u="sng" dirty="0" err="1"/>
              <a:t>Exemple</a:t>
            </a:r>
            <a:r>
              <a:rPr lang="en-US" sz="2800" dirty="0"/>
              <a:t>: </a:t>
            </a:r>
            <a:r>
              <a:rPr lang="en-US" sz="2800" dirty="0" err="1"/>
              <a:t>émission</a:t>
            </a:r>
            <a:r>
              <a:rPr lang="en-US" sz="2800" dirty="0"/>
              <a:t> du char </a:t>
            </a:r>
            <a:r>
              <a:rPr lang="en-US" sz="2800" dirty="0" err="1"/>
              <a:t>en</a:t>
            </a:r>
            <a:r>
              <a:rPr lang="en-US" sz="2800" dirty="0"/>
              <a:t> </a:t>
            </a:r>
            <a:r>
              <a:rPr lang="en-US" sz="2800" dirty="0" err="1"/>
              <a:t>cas</a:t>
            </a:r>
            <a:r>
              <a:rPr lang="en-US" sz="2800" dirty="0"/>
              <a:t> de </a:t>
            </a:r>
            <a:r>
              <a:rPr lang="en-US" sz="2800" dirty="0" err="1"/>
              <a:t>perçage</a:t>
            </a:r>
            <a:r>
              <a:rPr lang="en-US" sz="2800" dirty="0"/>
              <a:t> du </a:t>
            </a:r>
            <a:r>
              <a:rPr lang="en-US" sz="2800" dirty="0" err="1"/>
              <a:t>blindage</a:t>
            </a:r>
            <a:r>
              <a:rPr lang="en-US" sz="2800" dirty="0"/>
              <a:t>.</a:t>
            </a:r>
            <a:endParaRPr lang="en-US" dirty="0"/>
          </a:p>
        </p:txBody>
      </p:sp>
    </p:spTree>
    <p:extLst>
      <p:ext uri="{BB962C8B-B14F-4D97-AF65-F5344CB8AC3E}">
        <p14:creationId xmlns:p14="http://schemas.microsoft.com/office/powerpoint/2010/main" val="3319542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p:txBody>
          <a:bodyPr/>
          <a:lstStyle/>
          <a:p>
            <a:r>
              <a:rPr lang="nl-BE" u="sng" dirty="0">
                <a:solidFill>
                  <a:schemeClr val="accent1"/>
                </a:solidFill>
              </a:rPr>
              <a:t>4. </a:t>
            </a:r>
            <a:r>
              <a:rPr lang="nl-BE" u="sng" dirty="0" err="1">
                <a:solidFill>
                  <a:schemeClr val="accent1"/>
                </a:solidFill>
              </a:rPr>
              <a:t>Depleted</a:t>
            </a:r>
            <a:r>
              <a:rPr lang="nl-BE" u="sng" dirty="0">
                <a:solidFill>
                  <a:schemeClr val="accent1"/>
                </a:solidFill>
              </a:rPr>
              <a:t> uranium (DU)</a:t>
            </a:r>
          </a:p>
        </p:txBody>
      </p:sp>
      <p:sp>
        <p:nvSpPr>
          <p:cNvPr id="22530" name="Rectangle 3"/>
          <p:cNvSpPr>
            <a:spLocks noGrp="1"/>
          </p:cNvSpPr>
          <p:nvPr>
            <p:ph type="body" idx="1"/>
          </p:nvPr>
        </p:nvSpPr>
        <p:spPr/>
        <p:txBody>
          <a:bodyPr/>
          <a:lstStyle/>
          <a:p>
            <a:pPr>
              <a:lnSpc>
                <a:spcPct val="80000"/>
              </a:lnSpc>
            </a:pPr>
            <a:r>
              <a:rPr lang="nl-BE" sz="2400"/>
              <a:t>Caractéristiques et propriétés:</a:t>
            </a:r>
          </a:p>
          <a:p>
            <a:pPr lvl="1">
              <a:lnSpc>
                <a:spcPct val="80000"/>
              </a:lnSpc>
            </a:pPr>
            <a:r>
              <a:rPr lang="nl-BE" sz="2000"/>
              <a:t>métal lourd (tungstène,plomb)</a:t>
            </a:r>
          </a:p>
          <a:p>
            <a:pPr lvl="1">
              <a:lnSpc>
                <a:spcPct val="80000"/>
              </a:lnSpc>
            </a:pPr>
            <a:r>
              <a:rPr lang="nl-BE" sz="2000"/>
              <a:t>densité + ou - 1 .6 x plus que le plomb</a:t>
            </a:r>
          </a:p>
          <a:p>
            <a:pPr lvl="1">
              <a:lnSpc>
                <a:spcPct val="80000"/>
              </a:lnSpc>
            </a:pPr>
            <a:r>
              <a:rPr lang="nl-BE" sz="2000"/>
              <a:t>modérément radioactif</a:t>
            </a:r>
          </a:p>
          <a:p>
            <a:pPr lvl="1">
              <a:lnSpc>
                <a:spcPct val="80000"/>
              </a:lnSpc>
            </a:pPr>
            <a:r>
              <a:rPr lang="nl-BE" sz="2000"/>
              <a:t>propriété auto-inflammable</a:t>
            </a:r>
          </a:p>
          <a:p>
            <a:pPr lvl="1">
              <a:lnSpc>
                <a:spcPct val="80000"/>
              </a:lnSpc>
            </a:pPr>
            <a:r>
              <a:rPr lang="nl-BE" sz="2000"/>
              <a:t>les résidus se trouvant sur le champ de bataille auront souvent une apparence sombre, à cause de l'oxidation à l'air.</a:t>
            </a:r>
          </a:p>
          <a:p>
            <a:pPr>
              <a:lnSpc>
                <a:spcPct val="80000"/>
              </a:lnSpc>
            </a:pPr>
            <a:r>
              <a:rPr lang="nl-BE" sz="2400"/>
              <a:t>Dangerosité du matériel:</a:t>
            </a:r>
          </a:p>
          <a:p>
            <a:pPr lvl="1">
              <a:lnSpc>
                <a:spcPct val="80000"/>
              </a:lnSpc>
            </a:pPr>
            <a:r>
              <a:rPr lang="nl-BE" sz="2000"/>
              <a:t>le matériel contenant du DU et qui est intact, ou les munitions qui n'ont pas été tirées ne représentent aucune menace pour la santé</a:t>
            </a:r>
          </a:p>
          <a:p>
            <a:pPr lvl="1">
              <a:lnSpc>
                <a:spcPct val="80000"/>
              </a:lnSpc>
            </a:pPr>
            <a:r>
              <a:rPr lang="nl-BE" sz="2000"/>
              <a:t>En usage externe le DU présente moins de risque d'exposition</a:t>
            </a:r>
          </a:p>
          <a:p>
            <a:pPr lvl="1">
              <a:lnSpc>
                <a:spcPct val="80000"/>
              </a:lnSpc>
            </a:pPr>
            <a:r>
              <a:rPr lang="nl-BE" sz="2000"/>
              <a:t>la peau ne l'absorbe pas</a:t>
            </a:r>
          </a:p>
          <a:p>
            <a:pPr lvl="1">
              <a:lnSpc>
                <a:spcPct val="80000"/>
              </a:lnSpc>
            </a:pPr>
            <a:r>
              <a:rPr lang="nl-BE" sz="2000"/>
              <a:t>ingérés, les fragments de DU peuvent entrainer une réaction chimique.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663575" y="485775"/>
            <a:ext cx="8229600" cy="1143000"/>
          </a:xfrm>
        </p:spPr>
        <p:txBody>
          <a:bodyPr/>
          <a:lstStyle/>
          <a:p>
            <a:r>
              <a:rPr lang="nl-BE" sz="4000" u="sng" dirty="0">
                <a:solidFill>
                  <a:schemeClr val="accent1"/>
                </a:solidFill>
              </a:rPr>
              <a:t>5. </a:t>
            </a:r>
            <a:r>
              <a:rPr lang="fr-FR" sz="4000" u="sng" dirty="0">
                <a:solidFill>
                  <a:schemeClr val="accent1"/>
                </a:solidFill>
              </a:rPr>
              <a:t>Les mesures de protection et le matériel employé</a:t>
            </a:r>
            <a:br>
              <a:rPr lang="nl-BE" sz="4000" dirty="0"/>
            </a:br>
            <a:endParaRPr lang="nl-BE" sz="4000" dirty="0"/>
          </a:p>
        </p:txBody>
      </p:sp>
      <p:sp>
        <p:nvSpPr>
          <p:cNvPr id="23554" name="Rectangle 3"/>
          <p:cNvSpPr>
            <a:spLocks noGrp="1"/>
          </p:cNvSpPr>
          <p:nvPr>
            <p:ph type="body" idx="1"/>
          </p:nvPr>
        </p:nvSpPr>
        <p:spPr/>
        <p:txBody>
          <a:bodyPr/>
          <a:lstStyle/>
          <a:p>
            <a:r>
              <a:rPr lang="nl-BE"/>
              <a:t>Vêtements de protection</a:t>
            </a:r>
          </a:p>
          <a:p>
            <a:r>
              <a:rPr lang="nl-BE"/>
              <a:t>Couvrez la peau nue</a:t>
            </a:r>
          </a:p>
          <a:p>
            <a:r>
              <a:rPr lang="nl-BE"/>
              <a:t>Evitez d'occuper les emplacements suspects.</a:t>
            </a:r>
          </a:p>
          <a:p>
            <a:r>
              <a:rPr lang="nl-BE"/>
              <a:t>N'allez dans un veh endommagé que pour sauver des vies ou pour protéger du matériel sensible</a:t>
            </a:r>
          </a:p>
        </p:txBody>
      </p:sp>
      <p:pic>
        <p:nvPicPr>
          <p:cNvPr id="23555" name="Picture 5"/>
          <p:cNvPicPr>
            <a:picLocks noChangeAspect="1" noChangeArrowheads="1"/>
          </p:cNvPicPr>
          <p:nvPr/>
        </p:nvPicPr>
        <p:blipFill>
          <a:blip r:embed="rId3"/>
          <a:srcRect l="14180" t="46516" r="49791" b="34294"/>
          <a:stretch>
            <a:fillRect/>
          </a:stretch>
        </p:blipFill>
        <p:spPr bwMode="auto">
          <a:xfrm>
            <a:off x="3132138" y="4797425"/>
            <a:ext cx="4392612" cy="187166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179154-1145-4A28-90F7-872DD40C48FC}"/>
              </a:ext>
            </a:extLst>
          </p:cNvPr>
          <p:cNvSpPr>
            <a:spLocks noGrp="1"/>
          </p:cNvSpPr>
          <p:nvPr>
            <p:ph type="title"/>
          </p:nvPr>
        </p:nvSpPr>
        <p:spPr>
          <a:xfrm>
            <a:off x="1043608" y="274638"/>
            <a:ext cx="7643192" cy="1143000"/>
          </a:xfrm>
        </p:spPr>
        <p:txBody>
          <a:bodyPr/>
          <a:lstStyle/>
          <a:p>
            <a:r>
              <a:rPr lang="nl-BE" u="sng" dirty="0">
                <a:solidFill>
                  <a:schemeClr val="accent1"/>
                </a:solidFill>
              </a:rPr>
              <a:t>5. </a:t>
            </a:r>
            <a:r>
              <a:rPr lang="fr-FR" u="sng" dirty="0">
                <a:solidFill>
                  <a:schemeClr val="accent1"/>
                </a:solidFill>
              </a:rPr>
              <a:t>Les mesures de protection et le matériel employé</a:t>
            </a:r>
            <a:endParaRPr lang="fr-BE" dirty="0"/>
          </a:p>
        </p:txBody>
      </p:sp>
      <p:pic>
        <p:nvPicPr>
          <p:cNvPr id="5" name="Espace réservé du contenu 4">
            <a:extLst>
              <a:ext uri="{FF2B5EF4-FFF2-40B4-BE49-F238E27FC236}">
                <a16:creationId xmlns:a16="http://schemas.microsoft.com/office/drawing/2014/main" id="{CBE5697C-3035-428A-BBF0-2758C2D7AE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5186" y="5002212"/>
            <a:ext cx="2886075" cy="1581150"/>
          </a:xfrm>
        </p:spPr>
      </p:pic>
      <p:pic>
        <p:nvPicPr>
          <p:cNvPr id="7" name="Image 6">
            <a:extLst>
              <a:ext uri="{FF2B5EF4-FFF2-40B4-BE49-F238E27FC236}">
                <a16:creationId xmlns:a16="http://schemas.microsoft.com/office/drawing/2014/main" id="{4F4D1892-8240-4BFA-9130-77F7A3A1E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224" y="1628800"/>
            <a:ext cx="2314575" cy="1981200"/>
          </a:xfrm>
          <a:prstGeom prst="rect">
            <a:avLst/>
          </a:prstGeom>
        </p:spPr>
      </p:pic>
      <p:pic>
        <p:nvPicPr>
          <p:cNvPr id="9" name="Image 8">
            <a:extLst>
              <a:ext uri="{FF2B5EF4-FFF2-40B4-BE49-F238E27FC236}">
                <a16:creationId xmlns:a16="http://schemas.microsoft.com/office/drawing/2014/main" id="{76910EBD-2471-486F-B4DD-EE890722D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1671578"/>
            <a:ext cx="2314575" cy="1981200"/>
          </a:xfrm>
          <a:prstGeom prst="rect">
            <a:avLst/>
          </a:prstGeom>
        </p:spPr>
      </p:pic>
      <p:pic>
        <p:nvPicPr>
          <p:cNvPr id="11" name="Image 10">
            <a:extLst>
              <a:ext uri="{FF2B5EF4-FFF2-40B4-BE49-F238E27FC236}">
                <a16:creationId xmlns:a16="http://schemas.microsoft.com/office/drawing/2014/main" id="{ED3F61F0-5D81-4E77-9F64-EA481CA4CC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3808" y="4116387"/>
            <a:ext cx="1847850" cy="2466975"/>
          </a:xfrm>
          <a:prstGeom prst="rect">
            <a:avLst/>
          </a:prstGeom>
        </p:spPr>
      </p:pic>
      <p:sp>
        <p:nvSpPr>
          <p:cNvPr id="12" name="ZoneTexte 11">
            <a:extLst>
              <a:ext uri="{FF2B5EF4-FFF2-40B4-BE49-F238E27FC236}">
                <a16:creationId xmlns:a16="http://schemas.microsoft.com/office/drawing/2014/main" id="{A7679C2A-1F00-4AD1-BAA4-DD658FEBD079}"/>
              </a:ext>
            </a:extLst>
          </p:cNvPr>
          <p:cNvSpPr txBox="1"/>
          <p:nvPr/>
        </p:nvSpPr>
        <p:spPr>
          <a:xfrm>
            <a:off x="3923928" y="1988840"/>
            <a:ext cx="1847850" cy="1200329"/>
          </a:xfrm>
          <a:prstGeom prst="rect">
            <a:avLst/>
          </a:prstGeom>
          <a:noFill/>
        </p:spPr>
        <p:txBody>
          <a:bodyPr wrap="square" rtlCol="0">
            <a:spAutoFit/>
          </a:bodyPr>
          <a:lstStyle/>
          <a:p>
            <a:pPr marL="342900" indent="-342900">
              <a:buAutoNum type="arabicPeriod"/>
            </a:pPr>
            <a:r>
              <a:rPr lang="fr-BE" dirty="0"/>
              <a:t>SOR/R</a:t>
            </a:r>
          </a:p>
          <a:p>
            <a:pPr marL="342900" indent="-342900">
              <a:buAutoNum type="arabicPeriod"/>
            </a:pPr>
            <a:r>
              <a:rPr lang="fr-BE" dirty="0"/>
              <a:t>XOM/T</a:t>
            </a:r>
          </a:p>
          <a:p>
            <a:pPr marL="342900" indent="-342900">
              <a:buAutoNum type="arabicPeriod"/>
            </a:pPr>
            <a:r>
              <a:rPr lang="fr-BE" dirty="0"/>
              <a:t>DOM DOR</a:t>
            </a:r>
          </a:p>
          <a:p>
            <a:pPr marL="342900" indent="-342900">
              <a:buAutoNum type="arabicPeriod"/>
            </a:pPr>
            <a:r>
              <a:rPr lang="fr-BE" dirty="0"/>
              <a:t>SONDE</a:t>
            </a:r>
          </a:p>
        </p:txBody>
      </p:sp>
      <p:sp>
        <p:nvSpPr>
          <p:cNvPr id="13" name="Étoile : 5 branches 12">
            <a:extLst>
              <a:ext uri="{FF2B5EF4-FFF2-40B4-BE49-F238E27FC236}">
                <a16:creationId xmlns:a16="http://schemas.microsoft.com/office/drawing/2014/main" id="{34A7AF96-66FD-4A9B-897A-44D17784205E}"/>
              </a:ext>
            </a:extLst>
          </p:cNvPr>
          <p:cNvSpPr/>
          <p:nvPr/>
        </p:nvSpPr>
        <p:spPr>
          <a:xfrm>
            <a:off x="2123728" y="1772816"/>
            <a:ext cx="442367" cy="57606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1</a:t>
            </a:r>
          </a:p>
        </p:txBody>
      </p:sp>
      <p:sp>
        <p:nvSpPr>
          <p:cNvPr id="14" name="Étoile : 5 branches 13">
            <a:extLst>
              <a:ext uri="{FF2B5EF4-FFF2-40B4-BE49-F238E27FC236}">
                <a16:creationId xmlns:a16="http://schemas.microsoft.com/office/drawing/2014/main" id="{6A9C66E5-F14F-42A3-A684-C83085C709C0}"/>
              </a:ext>
            </a:extLst>
          </p:cNvPr>
          <p:cNvSpPr/>
          <p:nvPr/>
        </p:nvSpPr>
        <p:spPr>
          <a:xfrm>
            <a:off x="2843808" y="4116387"/>
            <a:ext cx="442367" cy="57606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3</a:t>
            </a:r>
          </a:p>
        </p:txBody>
      </p:sp>
      <p:sp>
        <p:nvSpPr>
          <p:cNvPr id="15" name="Étoile : 5 branches 14">
            <a:extLst>
              <a:ext uri="{FF2B5EF4-FFF2-40B4-BE49-F238E27FC236}">
                <a16:creationId xmlns:a16="http://schemas.microsoft.com/office/drawing/2014/main" id="{9269F7C5-CA67-4516-852B-8DEB356B9D4E}"/>
              </a:ext>
            </a:extLst>
          </p:cNvPr>
          <p:cNvSpPr/>
          <p:nvPr/>
        </p:nvSpPr>
        <p:spPr>
          <a:xfrm>
            <a:off x="5276593" y="5002212"/>
            <a:ext cx="442367" cy="57606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4</a:t>
            </a:r>
          </a:p>
        </p:txBody>
      </p:sp>
      <p:sp>
        <p:nvSpPr>
          <p:cNvPr id="16" name="Étoile : 5 branches 15">
            <a:extLst>
              <a:ext uri="{FF2B5EF4-FFF2-40B4-BE49-F238E27FC236}">
                <a16:creationId xmlns:a16="http://schemas.microsoft.com/office/drawing/2014/main" id="{790EE68E-BFF2-4A59-B9EA-811A961E48D9}"/>
              </a:ext>
            </a:extLst>
          </p:cNvPr>
          <p:cNvSpPr/>
          <p:nvPr/>
        </p:nvSpPr>
        <p:spPr>
          <a:xfrm>
            <a:off x="6660232" y="2521818"/>
            <a:ext cx="442367" cy="57606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2</a:t>
            </a:r>
          </a:p>
        </p:txBody>
      </p:sp>
    </p:spTree>
    <p:extLst>
      <p:ext uri="{BB962C8B-B14F-4D97-AF65-F5344CB8AC3E}">
        <p14:creationId xmlns:p14="http://schemas.microsoft.com/office/powerpoint/2010/main" val="2678132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2917ED-340A-48D3-8C89-0213F998A3BB}"/>
              </a:ext>
            </a:extLst>
          </p:cNvPr>
          <p:cNvSpPr>
            <a:spLocks noGrp="1"/>
          </p:cNvSpPr>
          <p:nvPr>
            <p:ph type="title"/>
          </p:nvPr>
        </p:nvSpPr>
        <p:spPr>
          <a:xfrm>
            <a:off x="896640" y="404664"/>
            <a:ext cx="8229600" cy="1143000"/>
          </a:xfrm>
        </p:spPr>
        <p:txBody>
          <a:bodyPr/>
          <a:lstStyle/>
          <a:p>
            <a:r>
              <a:rPr lang="nl-BE" u="sng" dirty="0">
                <a:solidFill>
                  <a:schemeClr val="accent1"/>
                </a:solidFill>
              </a:rPr>
              <a:t>5. </a:t>
            </a:r>
            <a:r>
              <a:rPr lang="fr-FR" u="sng" dirty="0">
                <a:solidFill>
                  <a:schemeClr val="accent1"/>
                </a:solidFill>
              </a:rPr>
              <a:t>Les mesures de protection et le matériel employé</a:t>
            </a:r>
            <a:endParaRPr lang="fr-BE" dirty="0"/>
          </a:p>
        </p:txBody>
      </p:sp>
      <p:pic>
        <p:nvPicPr>
          <p:cNvPr id="4" name="Picture 1">
            <a:extLst>
              <a:ext uri="{FF2B5EF4-FFF2-40B4-BE49-F238E27FC236}">
                <a16:creationId xmlns:a16="http://schemas.microsoft.com/office/drawing/2014/main" id="{817DF1EC-8DEC-44B0-B57C-0F65DCDC5BBA}"/>
              </a:ext>
            </a:extLst>
          </p:cNvPr>
          <p:cNvPicPr>
            <a:picLocks noGrp="1" noChangeAspect="1"/>
          </p:cNvPicPr>
          <p:nvPr>
            <p:ph idx="1"/>
          </p:nvPr>
        </p:nvPicPr>
        <p:blipFill>
          <a:blip r:embed="rId3"/>
          <a:stretch>
            <a:fillRect/>
          </a:stretch>
        </p:blipFill>
        <p:spPr>
          <a:xfrm>
            <a:off x="896640" y="2132856"/>
            <a:ext cx="1249788" cy="2127688"/>
          </a:xfrm>
          <a:prstGeom prst="rect">
            <a:avLst/>
          </a:prstGeom>
        </p:spPr>
      </p:pic>
      <p:pic>
        <p:nvPicPr>
          <p:cNvPr id="5" name="Picture 7" descr="f6746563">
            <a:extLst>
              <a:ext uri="{FF2B5EF4-FFF2-40B4-BE49-F238E27FC236}">
                <a16:creationId xmlns:a16="http://schemas.microsoft.com/office/drawing/2014/main" id="{86EA97F1-AD4D-4024-BF73-AE6E663576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132856"/>
            <a:ext cx="3672730" cy="3794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213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1590D7-4186-4702-97E6-6B57AC9E2BF2}"/>
              </a:ext>
            </a:extLst>
          </p:cNvPr>
          <p:cNvSpPr>
            <a:spLocks noGrp="1"/>
          </p:cNvSpPr>
          <p:nvPr>
            <p:ph type="title"/>
          </p:nvPr>
        </p:nvSpPr>
        <p:spPr/>
        <p:txBody>
          <a:bodyPr/>
          <a:lstStyle/>
          <a:p>
            <a:r>
              <a:rPr lang="fr-BE" altLang="fr-FR" b="1" u="sng" dirty="0">
                <a:solidFill>
                  <a:srgbClr val="00B0F0"/>
                </a:solidFill>
              </a:rPr>
              <a:t>6. Effets directs et indirects</a:t>
            </a:r>
            <a:br>
              <a:rPr lang="en-US" altLang="fr-FR" b="1" u="sng" dirty="0">
                <a:solidFill>
                  <a:srgbClr val="00B050"/>
                </a:solidFill>
              </a:rPr>
            </a:br>
            <a:endParaRPr lang="fr-BE" dirty="0"/>
          </a:p>
        </p:txBody>
      </p:sp>
      <p:pic>
        <p:nvPicPr>
          <p:cNvPr id="4" name="Picture 5" descr="01">
            <a:extLst>
              <a:ext uri="{FF2B5EF4-FFF2-40B4-BE49-F238E27FC236}">
                <a16:creationId xmlns:a16="http://schemas.microsoft.com/office/drawing/2014/main" id="{C6E076E6-F7A6-49CC-8312-4B409D0AA6C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4004932"/>
            <a:ext cx="3456384" cy="230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07">
            <a:extLst>
              <a:ext uri="{FF2B5EF4-FFF2-40B4-BE49-F238E27FC236}">
                <a16:creationId xmlns:a16="http://schemas.microsoft.com/office/drawing/2014/main" id="{D4CAE55F-8DCA-4797-A1ED-7293C8DB8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344812"/>
            <a:ext cx="3123456" cy="494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6D4B4B9-C621-4318-BB50-46D531D17CC3}"/>
              </a:ext>
            </a:extLst>
          </p:cNvPr>
          <p:cNvSpPr/>
          <p:nvPr/>
        </p:nvSpPr>
        <p:spPr>
          <a:xfrm>
            <a:off x="683568" y="2487812"/>
            <a:ext cx="4572000" cy="646331"/>
          </a:xfrm>
          <a:prstGeom prst="rect">
            <a:avLst/>
          </a:prstGeom>
        </p:spPr>
        <p:txBody>
          <a:bodyPr>
            <a:spAutoFit/>
          </a:bodyPr>
          <a:lstStyle/>
          <a:p>
            <a:r>
              <a:rPr lang="de-DE" altLang="fr-FR" b="1" dirty="0" err="1">
                <a:latin typeface="Comic Sans MS" panose="030F0702030302020204" pitchFamily="66" charset="0"/>
              </a:rPr>
              <a:t>Coussin</a:t>
            </a:r>
            <a:r>
              <a:rPr lang="de-DE" altLang="fr-FR" b="1" dirty="0">
                <a:latin typeface="Comic Sans MS" panose="030F0702030302020204" pitchFamily="66" charset="0"/>
              </a:rPr>
              <a:t> au Radium</a:t>
            </a:r>
            <a:br>
              <a:rPr lang="de-DE" altLang="fr-FR" b="1" dirty="0">
                <a:latin typeface="Comic Sans MS" panose="030F0702030302020204" pitchFamily="66" charset="0"/>
              </a:rPr>
            </a:br>
            <a:r>
              <a:rPr lang="de-DE" altLang="fr-FR" b="1" dirty="0" err="1">
                <a:latin typeface="Comic Sans MS" panose="030F0702030302020204" pitchFamily="66" charset="0"/>
              </a:rPr>
              <a:t>placé</a:t>
            </a:r>
            <a:r>
              <a:rPr lang="de-DE" altLang="fr-FR" b="1" dirty="0">
                <a:latin typeface="Comic Sans MS" panose="030F0702030302020204" pitchFamily="66" charset="0"/>
              </a:rPr>
              <a:t> </a:t>
            </a:r>
            <a:r>
              <a:rPr lang="de-DE" altLang="fr-FR" b="1" dirty="0" err="1">
                <a:latin typeface="Comic Sans MS" panose="030F0702030302020204" pitchFamily="66" charset="0"/>
              </a:rPr>
              <a:t>chaque</a:t>
            </a:r>
            <a:r>
              <a:rPr lang="de-DE" altLang="fr-FR" b="1" dirty="0">
                <a:latin typeface="Comic Sans MS" panose="030F0702030302020204" pitchFamily="66" charset="0"/>
              </a:rPr>
              <a:t> </a:t>
            </a:r>
            <a:r>
              <a:rPr lang="de-DE" altLang="fr-FR" b="1" dirty="0" err="1">
                <a:latin typeface="Comic Sans MS" panose="030F0702030302020204" pitchFamily="66" charset="0"/>
              </a:rPr>
              <a:t>nuit</a:t>
            </a:r>
            <a:r>
              <a:rPr lang="de-DE" altLang="fr-FR" b="1" dirty="0">
                <a:latin typeface="Comic Sans MS" panose="030F0702030302020204" pitchFamily="66" charset="0"/>
              </a:rPr>
              <a:t> </a:t>
            </a:r>
            <a:r>
              <a:rPr lang="de-DE" altLang="fr-FR" b="1" dirty="0" err="1">
                <a:latin typeface="Comic Sans MS" panose="030F0702030302020204" pitchFamily="66" charset="0"/>
              </a:rPr>
              <a:t>sous</a:t>
            </a:r>
            <a:r>
              <a:rPr lang="de-DE" altLang="fr-FR" b="1" dirty="0">
                <a:latin typeface="Comic Sans MS" panose="030F0702030302020204" pitchFamily="66" charset="0"/>
              </a:rPr>
              <a:t> la </a:t>
            </a:r>
            <a:r>
              <a:rPr lang="de-DE" altLang="fr-FR" b="1" dirty="0" err="1">
                <a:latin typeface="Comic Sans MS" panose="030F0702030302020204" pitchFamily="66" charset="0"/>
              </a:rPr>
              <a:t>nuque</a:t>
            </a:r>
            <a:r>
              <a:rPr lang="de-DE" altLang="fr-FR" b="1" dirty="0">
                <a:latin typeface="Comic Sans MS" panose="030F0702030302020204" pitchFamily="66" charset="0"/>
              </a:rPr>
              <a:t>.</a:t>
            </a:r>
            <a:endParaRPr lang="fr-BE" dirty="0"/>
          </a:p>
        </p:txBody>
      </p:sp>
    </p:spTree>
    <p:extLst>
      <p:ext uri="{BB962C8B-B14F-4D97-AF65-F5344CB8AC3E}">
        <p14:creationId xmlns:p14="http://schemas.microsoft.com/office/powerpoint/2010/main" val="54113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ctrTitle"/>
          </p:nvPr>
        </p:nvSpPr>
        <p:spPr>
          <a:xfrm>
            <a:off x="2124075" y="1557338"/>
            <a:ext cx="5688013" cy="935037"/>
          </a:xfrm>
        </p:spPr>
        <p:txBody>
          <a:bodyPr/>
          <a:lstStyle/>
          <a:p>
            <a:pPr eaLnBrk="1" hangingPunct="1"/>
            <a:r>
              <a:rPr lang="en-US" dirty="0"/>
              <a:t>NBCI 06</a:t>
            </a:r>
          </a:p>
        </p:txBody>
      </p:sp>
      <p:sp>
        <p:nvSpPr>
          <p:cNvPr id="14339" name="Subtitle 2"/>
          <p:cNvSpPr>
            <a:spLocks noGrp="1"/>
          </p:cNvSpPr>
          <p:nvPr>
            <p:ph type="subTitle" idx="1"/>
          </p:nvPr>
        </p:nvSpPr>
        <p:spPr>
          <a:xfrm>
            <a:off x="2124075" y="2565400"/>
            <a:ext cx="4176713" cy="863600"/>
          </a:xfrm>
        </p:spPr>
        <p:txBody>
          <a:bodyPr anchor="ctr"/>
          <a:lstStyle/>
          <a:p>
            <a:pPr eaLnBrk="1" hangingPunct="1"/>
            <a:r>
              <a:rPr lang="fr-BE">
                <a:solidFill>
                  <a:schemeClr val="tx1"/>
                </a:solidFill>
              </a:rPr>
              <a:t>Le danger radiologique</a:t>
            </a:r>
            <a:r>
              <a:rPr lang="en-US">
                <a:solidFill>
                  <a:schemeClr val="tx1"/>
                </a:solidFill>
              </a:rPr>
              <a:t> </a:t>
            </a:r>
          </a:p>
        </p:txBody>
      </p:sp>
      <p:pic>
        <p:nvPicPr>
          <p:cNvPr id="14340" name="Picture 5" descr="teken cbo"/>
          <p:cNvPicPr>
            <a:picLocks noChangeAspect="1" noChangeArrowheads="1"/>
          </p:cNvPicPr>
          <p:nvPr/>
        </p:nvPicPr>
        <p:blipFill>
          <a:blip r:embed="rId3"/>
          <a:srcRect/>
          <a:stretch>
            <a:fillRect/>
          </a:stretch>
        </p:blipFill>
        <p:spPr bwMode="auto">
          <a:xfrm>
            <a:off x="6804025" y="2565400"/>
            <a:ext cx="687388" cy="115252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D6FD66-2370-4DBB-81C3-651175704AD6}"/>
              </a:ext>
            </a:extLst>
          </p:cNvPr>
          <p:cNvSpPr>
            <a:spLocks noGrp="1"/>
          </p:cNvSpPr>
          <p:nvPr>
            <p:ph type="title"/>
          </p:nvPr>
        </p:nvSpPr>
        <p:spPr/>
        <p:txBody>
          <a:bodyPr/>
          <a:lstStyle/>
          <a:p>
            <a:r>
              <a:rPr lang="fr-BE" altLang="fr-FR" b="1" u="sng" dirty="0">
                <a:solidFill>
                  <a:srgbClr val="00B0F0"/>
                </a:solidFill>
              </a:rPr>
              <a:t>6. Effets directs et indirects</a:t>
            </a:r>
            <a:br>
              <a:rPr lang="en-US" altLang="fr-FR" b="1" u="sng" dirty="0"/>
            </a:br>
            <a:endParaRPr lang="fr-BE" dirty="0"/>
          </a:p>
        </p:txBody>
      </p:sp>
      <p:pic>
        <p:nvPicPr>
          <p:cNvPr id="4" name="Picture 3" descr="s424a">
            <a:extLst>
              <a:ext uri="{FF2B5EF4-FFF2-40B4-BE49-F238E27FC236}">
                <a16:creationId xmlns:a16="http://schemas.microsoft.com/office/drawing/2014/main" id="{D75C79D5-E582-4630-9C4E-04E46FDA8F8D}"/>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556970" y="2132856"/>
            <a:ext cx="3009506" cy="1952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s426a">
            <a:extLst>
              <a:ext uri="{FF2B5EF4-FFF2-40B4-BE49-F238E27FC236}">
                <a16:creationId xmlns:a16="http://schemas.microsoft.com/office/drawing/2014/main" id="{A20BF793-6935-4F54-AC27-B54AAE36B2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344" y="2132856"/>
            <a:ext cx="3045950" cy="194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s426d">
            <a:extLst>
              <a:ext uri="{FF2B5EF4-FFF2-40B4-BE49-F238E27FC236}">
                <a16:creationId xmlns:a16="http://schemas.microsoft.com/office/drawing/2014/main" id="{0E393B6C-FF5C-4E4A-B218-D945082C85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22" y="4410371"/>
            <a:ext cx="3080340" cy="202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s427d">
            <a:extLst>
              <a:ext uri="{FF2B5EF4-FFF2-40B4-BE49-F238E27FC236}">
                <a16:creationId xmlns:a16="http://schemas.microsoft.com/office/drawing/2014/main" id="{46417945-1A4F-4A1B-8DA2-A24A893551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4102" y="4426234"/>
            <a:ext cx="3045950" cy="202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FAC81D9C-0474-4830-9D59-966172C92C3C}"/>
              </a:ext>
            </a:extLst>
          </p:cNvPr>
          <p:cNvSpPr/>
          <p:nvPr/>
        </p:nvSpPr>
        <p:spPr>
          <a:xfrm>
            <a:off x="5896981" y="1625575"/>
            <a:ext cx="2329484" cy="369332"/>
          </a:xfrm>
          <a:prstGeom prst="rect">
            <a:avLst/>
          </a:prstGeom>
        </p:spPr>
        <p:txBody>
          <a:bodyPr wrap="none">
            <a:spAutoFit/>
          </a:bodyPr>
          <a:lstStyle/>
          <a:p>
            <a:pPr eaLnBrk="1" hangingPunct="1">
              <a:defRPr/>
            </a:pPr>
            <a:r>
              <a:rPr lang="de-DE" dirty="0">
                <a:effectLst>
                  <a:outerShdw blurRad="38100" dist="38100" dir="2700000" algn="tl">
                    <a:srgbClr val="C0C0C0"/>
                  </a:outerShdw>
                </a:effectLst>
                <a:latin typeface="Comic Sans MS" pitchFamily="66" charset="0"/>
              </a:rPr>
              <a:t>Main après 27 </a:t>
            </a:r>
            <a:r>
              <a:rPr lang="de-DE" dirty="0" err="1">
                <a:effectLst>
                  <a:outerShdw blurRad="38100" dist="38100" dir="2700000" algn="tl">
                    <a:srgbClr val="C0C0C0"/>
                  </a:outerShdw>
                </a:effectLst>
                <a:latin typeface="Comic Sans MS" pitchFamily="66" charset="0"/>
              </a:rPr>
              <a:t>jours</a:t>
            </a:r>
            <a:endParaRPr lang="de-DE" dirty="0">
              <a:effectLst>
                <a:outerShdw blurRad="38100" dist="38100" dir="2700000" algn="tl">
                  <a:srgbClr val="C0C0C0"/>
                </a:outerShdw>
              </a:effectLst>
              <a:latin typeface="Comic Sans MS" pitchFamily="66" charset="0"/>
            </a:endParaRPr>
          </a:p>
        </p:txBody>
      </p:sp>
      <p:sp>
        <p:nvSpPr>
          <p:cNvPr id="9" name="Rectangle 8">
            <a:extLst>
              <a:ext uri="{FF2B5EF4-FFF2-40B4-BE49-F238E27FC236}">
                <a16:creationId xmlns:a16="http://schemas.microsoft.com/office/drawing/2014/main" id="{8F896BE1-5A54-4955-A650-5019F16B26F9}"/>
              </a:ext>
            </a:extLst>
          </p:cNvPr>
          <p:cNvSpPr/>
          <p:nvPr/>
        </p:nvSpPr>
        <p:spPr>
          <a:xfrm>
            <a:off x="509297" y="1615219"/>
            <a:ext cx="2720617" cy="369332"/>
          </a:xfrm>
          <a:prstGeom prst="rect">
            <a:avLst/>
          </a:prstGeom>
        </p:spPr>
        <p:txBody>
          <a:bodyPr wrap="none">
            <a:spAutoFit/>
          </a:bodyPr>
          <a:lstStyle/>
          <a:p>
            <a:pPr eaLnBrk="1" hangingPunct="1"/>
            <a:r>
              <a:rPr lang="de-DE" altLang="fr-FR" b="1" dirty="0" err="1">
                <a:latin typeface="Comic Sans MS" panose="030F0702030302020204" pitchFamily="66" charset="0"/>
              </a:rPr>
              <a:t>Cuisses</a:t>
            </a:r>
            <a:r>
              <a:rPr lang="de-DE" altLang="fr-FR" b="1" dirty="0">
                <a:latin typeface="Comic Sans MS" panose="030F0702030302020204" pitchFamily="66" charset="0"/>
              </a:rPr>
              <a:t> après 27 </a:t>
            </a:r>
            <a:r>
              <a:rPr lang="de-DE" altLang="fr-FR" b="1" dirty="0" err="1">
                <a:latin typeface="Comic Sans MS" panose="030F0702030302020204" pitchFamily="66" charset="0"/>
              </a:rPr>
              <a:t>jours</a:t>
            </a:r>
            <a:endParaRPr lang="de-DE" altLang="fr-FR" b="1" dirty="0">
              <a:latin typeface="Comic Sans MS" panose="030F0702030302020204" pitchFamily="66" charset="0"/>
            </a:endParaRPr>
          </a:p>
        </p:txBody>
      </p:sp>
      <p:sp>
        <p:nvSpPr>
          <p:cNvPr id="10" name="Rectangle 9">
            <a:extLst>
              <a:ext uri="{FF2B5EF4-FFF2-40B4-BE49-F238E27FC236}">
                <a16:creationId xmlns:a16="http://schemas.microsoft.com/office/drawing/2014/main" id="{B46C7504-AF02-4397-B770-5F85AFEDC638}"/>
              </a:ext>
            </a:extLst>
          </p:cNvPr>
          <p:cNvSpPr/>
          <p:nvPr/>
        </p:nvSpPr>
        <p:spPr>
          <a:xfrm>
            <a:off x="787050" y="6433491"/>
            <a:ext cx="2008883" cy="369332"/>
          </a:xfrm>
          <a:prstGeom prst="rect">
            <a:avLst/>
          </a:prstGeom>
        </p:spPr>
        <p:txBody>
          <a:bodyPr wrap="none">
            <a:spAutoFit/>
          </a:bodyPr>
          <a:lstStyle/>
          <a:p>
            <a:pPr eaLnBrk="1" hangingPunct="1"/>
            <a:r>
              <a:rPr lang="de-DE" altLang="fr-FR" b="1" dirty="0">
                <a:latin typeface="Comic Sans MS" panose="030F0702030302020204" pitchFamily="66" charset="0"/>
              </a:rPr>
              <a:t>Après 157 </a:t>
            </a:r>
            <a:r>
              <a:rPr lang="de-DE" altLang="fr-FR" b="1" dirty="0" err="1">
                <a:latin typeface="Comic Sans MS" panose="030F0702030302020204" pitchFamily="66" charset="0"/>
              </a:rPr>
              <a:t>jours</a:t>
            </a:r>
            <a:endParaRPr lang="de-DE" altLang="fr-FR" b="1" dirty="0">
              <a:latin typeface="Comic Sans MS" panose="030F0702030302020204" pitchFamily="66" charset="0"/>
            </a:endParaRPr>
          </a:p>
        </p:txBody>
      </p:sp>
      <p:sp>
        <p:nvSpPr>
          <p:cNvPr id="11" name="Rectangle 10">
            <a:extLst>
              <a:ext uri="{FF2B5EF4-FFF2-40B4-BE49-F238E27FC236}">
                <a16:creationId xmlns:a16="http://schemas.microsoft.com/office/drawing/2014/main" id="{5C59A4C9-21E5-4D7C-B112-FF83F247D635}"/>
              </a:ext>
            </a:extLst>
          </p:cNvPr>
          <p:cNvSpPr/>
          <p:nvPr/>
        </p:nvSpPr>
        <p:spPr>
          <a:xfrm>
            <a:off x="5917696" y="6477425"/>
            <a:ext cx="2008883" cy="369332"/>
          </a:xfrm>
          <a:prstGeom prst="rect">
            <a:avLst/>
          </a:prstGeom>
        </p:spPr>
        <p:txBody>
          <a:bodyPr wrap="none">
            <a:spAutoFit/>
          </a:bodyPr>
          <a:lstStyle/>
          <a:p>
            <a:pPr eaLnBrk="1" hangingPunct="1"/>
            <a:r>
              <a:rPr lang="de-DE" altLang="fr-FR" b="1" dirty="0">
                <a:latin typeface="Comic Sans MS" panose="030F0702030302020204" pitchFamily="66" charset="0"/>
              </a:rPr>
              <a:t>Après 314 </a:t>
            </a:r>
            <a:r>
              <a:rPr lang="de-DE" altLang="fr-FR" b="1" dirty="0" err="1">
                <a:latin typeface="Comic Sans MS" panose="030F0702030302020204" pitchFamily="66" charset="0"/>
              </a:rPr>
              <a:t>jours</a:t>
            </a:r>
            <a:endParaRPr lang="de-DE" altLang="fr-FR" b="1" dirty="0">
              <a:latin typeface="Comic Sans MS" panose="030F0702030302020204" pitchFamily="66" charset="0"/>
            </a:endParaRPr>
          </a:p>
        </p:txBody>
      </p:sp>
    </p:spTree>
    <p:extLst>
      <p:ext uri="{BB962C8B-B14F-4D97-AF65-F5344CB8AC3E}">
        <p14:creationId xmlns:p14="http://schemas.microsoft.com/office/powerpoint/2010/main" val="223212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D02BF-7BB8-47F0-89E0-430DFCB5AAB6}"/>
              </a:ext>
            </a:extLst>
          </p:cNvPr>
          <p:cNvSpPr>
            <a:spLocks noGrp="1"/>
          </p:cNvSpPr>
          <p:nvPr>
            <p:ph type="title"/>
          </p:nvPr>
        </p:nvSpPr>
        <p:spPr/>
        <p:txBody>
          <a:bodyPr/>
          <a:lstStyle/>
          <a:p>
            <a:r>
              <a:rPr lang="fr-BE" altLang="fr-FR" b="1" u="sng" dirty="0">
                <a:solidFill>
                  <a:srgbClr val="00B0F0"/>
                </a:solidFill>
              </a:rPr>
              <a:t>6. Effets directs et indirects</a:t>
            </a:r>
            <a:br>
              <a:rPr lang="en-US" altLang="fr-FR" b="1" u="sng" dirty="0"/>
            </a:br>
            <a:endParaRPr lang="fr-BE" dirty="0"/>
          </a:p>
        </p:txBody>
      </p:sp>
      <p:sp>
        <p:nvSpPr>
          <p:cNvPr id="3" name="Espace réservé du contenu 2">
            <a:extLst>
              <a:ext uri="{FF2B5EF4-FFF2-40B4-BE49-F238E27FC236}">
                <a16:creationId xmlns:a16="http://schemas.microsoft.com/office/drawing/2014/main" id="{1E1A7128-47D2-4FC6-A429-DB9F9F2DD9D7}"/>
              </a:ext>
            </a:extLst>
          </p:cNvPr>
          <p:cNvSpPr>
            <a:spLocks noGrp="1"/>
          </p:cNvSpPr>
          <p:nvPr>
            <p:ph idx="1"/>
          </p:nvPr>
        </p:nvSpPr>
        <p:spPr/>
        <p:txBody>
          <a:bodyPr/>
          <a:lstStyle/>
          <a:p>
            <a:r>
              <a:rPr lang="fr-BE" altLang="fr-FR" sz="2000" b="1" dirty="0">
                <a:latin typeface="Comic Sans MS" panose="030F0702030302020204" pitchFamily="66" charset="0"/>
              </a:rPr>
              <a:t>* Montpellier 1979: une source de 14 curies   restée 8 heures dans la poche d’un ouvrier =&gt; amputation de la jambe gauche.</a:t>
            </a:r>
          </a:p>
          <a:p>
            <a:endParaRPr lang="fr-BE" altLang="fr-FR" sz="2000" b="1" dirty="0">
              <a:latin typeface="Comic Sans MS" panose="030F0702030302020204" pitchFamily="66" charset="0"/>
            </a:endParaRPr>
          </a:p>
          <a:p>
            <a:r>
              <a:rPr lang="fr-BE" altLang="fr-FR" sz="2000" b="1" dirty="0">
                <a:latin typeface="Comic Sans MS" panose="030F0702030302020204" pitchFamily="66" charset="0"/>
              </a:rPr>
              <a:t>* Mexico 1962: un enfant de 10 ans rapporte un petit cylindre de métal (5 curies). La mère le place dans le tiroir de la cuisine =&gt;4 décès (dont la mère enceinte). Le père survit (absences dues au travail).</a:t>
            </a:r>
          </a:p>
          <a:p>
            <a:endParaRPr lang="fr-BE" altLang="fr-FR" sz="2000" b="1" dirty="0">
              <a:latin typeface="Comic Sans MS" panose="030F0702030302020204" pitchFamily="66" charset="0"/>
            </a:endParaRPr>
          </a:p>
          <a:p>
            <a:pPr>
              <a:spcBef>
                <a:spcPct val="50000"/>
              </a:spcBef>
            </a:pPr>
            <a:r>
              <a:rPr lang="fr-BE" altLang="fr-FR" sz="2000" b="1" dirty="0">
                <a:latin typeface="Comic Sans MS" panose="030F0702030302020204" pitchFamily="66" charset="0"/>
              </a:rPr>
              <a:t>* Casablanca 1984: un ouvrier trouve une source perdue de 28 curies et la place dans la salle familiale. Les décès se succèdent. On soupçonne un empoisonnement. Après 3 mois, on trouve la cause.</a:t>
            </a:r>
          </a:p>
          <a:p>
            <a:pPr>
              <a:spcBef>
                <a:spcPct val="50000"/>
              </a:spcBef>
            </a:pPr>
            <a:r>
              <a:rPr lang="fr-BE" altLang="fr-FR" sz="2000" b="1" dirty="0">
                <a:latin typeface="Comic Sans MS" panose="030F0702030302020204" pitchFamily="66" charset="0"/>
              </a:rPr>
              <a:t> =&gt; 8 morts  toute une famille</a:t>
            </a:r>
          </a:p>
          <a:p>
            <a:endParaRPr lang="fr-BE" dirty="0"/>
          </a:p>
        </p:txBody>
      </p:sp>
    </p:spTree>
    <p:extLst>
      <p:ext uri="{BB962C8B-B14F-4D97-AF65-F5344CB8AC3E}">
        <p14:creationId xmlns:p14="http://schemas.microsoft.com/office/powerpoint/2010/main" val="3575750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26A5BE-F8AF-443C-9E86-EFC3CAE3C379}"/>
              </a:ext>
            </a:extLst>
          </p:cNvPr>
          <p:cNvSpPr>
            <a:spLocks noGrp="1"/>
          </p:cNvSpPr>
          <p:nvPr>
            <p:ph type="title"/>
          </p:nvPr>
        </p:nvSpPr>
        <p:spPr/>
        <p:txBody>
          <a:bodyPr/>
          <a:lstStyle/>
          <a:p>
            <a:r>
              <a:rPr lang="fr-FR" altLang="fr-FR" u="sng" dirty="0">
                <a:solidFill>
                  <a:srgbClr val="00B0F0"/>
                </a:solidFill>
              </a:rPr>
              <a:t>Question?</a:t>
            </a:r>
            <a:endParaRPr lang="fr-BE" dirty="0">
              <a:solidFill>
                <a:srgbClr val="00B0F0"/>
              </a:solidFill>
            </a:endParaRPr>
          </a:p>
        </p:txBody>
      </p:sp>
      <p:pic>
        <p:nvPicPr>
          <p:cNvPr id="4" name="Picture 2" descr="Tpt blessé NC">
            <a:extLst>
              <a:ext uri="{FF2B5EF4-FFF2-40B4-BE49-F238E27FC236}">
                <a16:creationId xmlns:a16="http://schemas.microsoft.com/office/drawing/2014/main" id="{69880A88-0F46-448D-8AD2-D400B708C2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9658" y="1600200"/>
            <a:ext cx="762468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2149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a:lstStyle/>
          <a:p>
            <a:r>
              <a:rPr lang="en-US" u="sng" dirty="0" err="1">
                <a:solidFill>
                  <a:schemeClr val="accent1"/>
                </a:solidFill>
              </a:rPr>
              <a:t>Contenu</a:t>
            </a:r>
            <a:endParaRPr lang="en-US" u="sng" dirty="0">
              <a:solidFill>
                <a:schemeClr val="accent1"/>
              </a:solidFill>
            </a:endParaRPr>
          </a:p>
        </p:txBody>
      </p:sp>
      <p:sp>
        <p:nvSpPr>
          <p:cNvPr id="27651" name="Rectangle 3"/>
          <p:cNvSpPr>
            <a:spLocks noGrp="1"/>
          </p:cNvSpPr>
          <p:nvPr>
            <p:ph type="body" idx="4294967295"/>
          </p:nvPr>
        </p:nvSpPr>
        <p:spPr/>
        <p:txBody>
          <a:bodyPr/>
          <a:lstStyle/>
          <a:p>
            <a:pPr marL="609600" indent="-609600">
              <a:buFont typeface="Arial" charset="0"/>
              <a:buAutoNum type="arabicPeriod"/>
            </a:pPr>
            <a:r>
              <a:rPr lang="fr-FR" dirty="0"/>
              <a:t>Généralités du danger radiologique </a:t>
            </a:r>
            <a:endParaRPr lang="nl-BE" dirty="0"/>
          </a:p>
          <a:p>
            <a:pPr marL="609600" indent="-609600">
              <a:buFont typeface="Arial" charset="0"/>
              <a:buAutoNum type="arabicPeriod"/>
            </a:pPr>
            <a:r>
              <a:rPr lang="fr-FR" dirty="0"/>
              <a:t>Les sortes de rayons</a:t>
            </a:r>
            <a:endParaRPr lang="nl-BE" dirty="0"/>
          </a:p>
          <a:p>
            <a:pPr marL="609600" indent="-609600">
              <a:buFont typeface="Arial" charset="0"/>
              <a:buAutoNum type="arabicPeriod"/>
            </a:pPr>
            <a:r>
              <a:rPr lang="nl-BE" dirty="0"/>
              <a:t>Low Level </a:t>
            </a:r>
            <a:r>
              <a:rPr lang="nl-BE" dirty="0" err="1"/>
              <a:t>Radiation</a:t>
            </a:r>
            <a:r>
              <a:rPr lang="nl-BE" dirty="0"/>
              <a:t> (LLR)</a:t>
            </a:r>
          </a:p>
          <a:p>
            <a:pPr marL="609600" indent="-609600">
              <a:buFont typeface="Arial" charset="0"/>
              <a:buAutoNum type="arabicPeriod"/>
            </a:pPr>
            <a:r>
              <a:rPr lang="nl-BE" dirty="0" err="1"/>
              <a:t>Depleted</a:t>
            </a:r>
            <a:r>
              <a:rPr lang="nl-BE" dirty="0"/>
              <a:t> uranium (DU)</a:t>
            </a:r>
          </a:p>
          <a:p>
            <a:pPr marL="609600" indent="-609600">
              <a:buFont typeface="Arial" charset="0"/>
              <a:buAutoNum type="arabicPeriod"/>
            </a:pPr>
            <a:r>
              <a:rPr lang="fr-FR" dirty="0"/>
              <a:t>Les mesures de protection et le matériel employé</a:t>
            </a:r>
          </a:p>
          <a:p>
            <a:pPr marL="609600" indent="-609600">
              <a:buFont typeface="Arial" charset="0"/>
              <a:buAutoNum type="arabicPeriod"/>
            </a:pPr>
            <a:r>
              <a:rPr lang="fr-FR" dirty="0"/>
              <a:t>Effets directs et indirects</a:t>
            </a:r>
            <a:br>
              <a:rPr lang="nl-BE" dirty="0"/>
            </a:br>
            <a:br>
              <a:rPr lang="nl-BE" dirty="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txBox="1">
            <a:spLocks noGrp="1" noChangeArrowheads="1"/>
          </p:cNvSpPr>
          <p:nvPr/>
        </p:nvSpPr>
        <p:spPr bwMode="auto">
          <a:xfrm>
            <a:off x="7010400" y="6381750"/>
            <a:ext cx="2133600" cy="476250"/>
          </a:xfrm>
          <a:prstGeom prst="rect">
            <a:avLst/>
          </a:prstGeom>
          <a:noFill/>
          <a:ln w="9525">
            <a:noFill/>
            <a:miter lim="800000"/>
            <a:headEnd/>
            <a:tailEnd/>
          </a:ln>
        </p:spPr>
        <p:txBody>
          <a:bodyPr/>
          <a:lstStyle/>
          <a:p>
            <a:pPr algn="r"/>
            <a:fld id="{AE86C551-0257-4AF6-AFF5-D19A57CC015B}" type="slidenum">
              <a:rPr lang="en-US" sz="1400">
                <a:latin typeface="Arial" charset="0"/>
              </a:rPr>
              <a:pPr algn="r"/>
              <a:t>24</a:t>
            </a:fld>
            <a:endParaRPr lang="en-US" sz="1400">
              <a:latin typeface="Arial" charset="0"/>
            </a:endParaRPr>
          </a:p>
        </p:txBody>
      </p:sp>
      <p:sp>
        <p:nvSpPr>
          <p:cNvPr id="28675" name="Slide Number Placeholder 5"/>
          <p:cNvSpPr txBox="1">
            <a:spLocks noGrp="1"/>
          </p:cNvSpPr>
          <p:nvPr/>
        </p:nvSpPr>
        <p:spPr bwMode="auto">
          <a:xfrm>
            <a:off x="7010400" y="6381750"/>
            <a:ext cx="2133600" cy="476250"/>
          </a:xfrm>
          <a:prstGeom prst="rect">
            <a:avLst/>
          </a:prstGeom>
          <a:noFill/>
          <a:ln w="9525">
            <a:noFill/>
            <a:miter lim="800000"/>
            <a:headEnd/>
            <a:tailEnd/>
          </a:ln>
        </p:spPr>
        <p:txBody>
          <a:bodyPr/>
          <a:lstStyle/>
          <a:p>
            <a:pPr algn="r"/>
            <a:fld id="{0D1A0D53-A09B-4687-A95A-C8A3C08C07EA}" type="slidenum">
              <a:rPr lang="en-US" sz="1400">
                <a:latin typeface="Arial" charset="0"/>
              </a:rPr>
              <a:pPr algn="r"/>
              <a:t>24</a:t>
            </a:fld>
            <a:endParaRPr lang="en-US" sz="1400">
              <a:latin typeface="Arial" charset="0"/>
            </a:endParaRPr>
          </a:p>
        </p:txBody>
      </p:sp>
      <p:sp>
        <p:nvSpPr>
          <p:cNvPr id="28676" name="Rectangle 2"/>
          <p:cNvSpPr>
            <a:spLocks noGrp="1" noChangeArrowheads="1"/>
          </p:cNvSpPr>
          <p:nvPr>
            <p:ph type="title" idx="4294967295"/>
          </p:nvPr>
        </p:nvSpPr>
        <p:spPr/>
        <p:txBody>
          <a:bodyPr/>
          <a:lstStyle/>
          <a:p>
            <a:pPr eaLnBrk="1" hangingPunct="1"/>
            <a:r>
              <a:rPr lang="en-US" u="sng" dirty="0" err="1">
                <a:solidFill>
                  <a:schemeClr val="accent1"/>
                </a:solidFill>
              </a:rPr>
              <a:t>Objetifs</a:t>
            </a:r>
            <a:endParaRPr lang="en-US" u="sng" dirty="0">
              <a:solidFill>
                <a:schemeClr val="accent1"/>
              </a:solidFill>
            </a:endParaRPr>
          </a:p>
        </p:txBody>
      </p:sp>
      <p:sp>
        <p:nvSpPr>
          <p:cNvPr id="28677" name="Rectangle 3"/>
          <p:cNvSpPr>
            <a:spLocks noGrp="1" noChangeArrowheads="1"/>
          </p:cNvSpPr>
          <p:nvPr>
            <p:ph type="body" idx="4294967295"/>
          </p:nvPr>
        </p:nvSpPr>
        <p:spPr/>
        <p:txBody>
          <a:bodyPr/>
          <a:lstStyle/>
          <a:p>
            <a:pPr eaLnBrk="1" hangingPunct="1"/>
            <a:r>
              <a:rPr lang="fr-BE"/>
              <a:t>Etre capable d’expliquer les généralités du danger radiologique</a:t>
            </a:r>
            <a:r>
              <a:rPr lang="en-US"/>
              <a:t> </a:t>
            </a:r>
          </a:p>
          <a:p>
            <a:pPr eaLnBrk="1" hangingPunct="1"/>
            <a:r>
              <a:rPr lang="fr-BE"/>
              <a:t>Etre capable d’énumérer et expliquer les différentes sortes de rayons</a:t>
            </a:r>
            <a:r>
              <a:rPr lang="en-US"/>
              <a:t> </a:t>
            </a:r>
          </a:p>
          <a:p>
            <a:pPr eaLnBrk="1" hangingPunct="1"/>
            <a:r>
              <a:rPr lang="fr-BE"/>
              <a:t>Etre capable d’expliquer l’origine du Low Level Radiation (LLR) et reconnaître les dangers</a:t>
            </a:r>
            <a:r>
              <a:rPr lang="en-US"/>
              <a:t> </a:t>
            </a:r>
            <a:endParaRPr lang="nl-BE"/>
          </a:p>
          <a:p>
            <a:pPr eaLnBrk="1" hangingPunct="1"/>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txBox="1">
            <a:spLocks noGrp="1" noChangeArrowheads="1"/>
          </p:cNvSpPr>
          <p:nvPr/>
        </p:nvSpPr>
        <p:spPr bwMode="auto">
          <a:xfrm>
            <a:off x="7010400" y="6381750"/>
            <a:ext cx="2133600" cy="476250"/>
          </a:xfrm>
          <a:prstGeom prst="rect">
            <a:avLst/>
          </a:prstGeom>
          <a:noFill/>
          <a:ln w="9525">
            <a:noFill/>
            <a:miter lim="800000"/>
            <a:headEnd/>
            <a:tailEnd/>
          </a:ln>
        </p:spPr>
        <p:txBody>
          <a:bodyPr/>
          <a:lstStyle/>
          <a:p>
            <a:pPr algn="r"/>
            <a:fld id="{6B4EA972-0B8D-4D65-B9B6-3F84C72649AC}" type="slidenum">
              <a:rPr lang="en-US" sz="1400">
                <a:latin typeface="Arial" charset="0"/>
              </a:rPr>
              <a:pPr algn="r"/>
              <a:t>25</a:t>
            </a:fld>
            <a:endParaRPr lang="en-US" sz="1400">
              <a:latin typeface="Arial" charset="0"/>
            </a:endParaRPr>
          </a:p>
        </p:txBody>
      </p:sp>
      <p:sp>
        <p:nvSpPr>
          <p:cNvPr id="29699" name="Slide Number Placeholder 5"/>
          <p:cNvSpPr txBox="1">
            <a:spLocks noGrp="1"/>
          </p:cNvSpPr>
          <p:nvPr/>
        </p:nvSpPr>
        <p:spPr bwMode="auto">
          <a:xfrm>
            <a:off x="7010400" y="6381750"/>
            <a:ext cx="2133600" cy="476250"/>
          </a:xfrm>
          <a:prstGeom prst="rect">
            <a:avLst/>
          </a:prstGeom>
          <a:noFill/>
          <a:ln w="9525">
            <a:noFill/>
            <a:miter lim="800000"/>
            <a:headEnd/>
            <a:tailEnd/>
          </a:ln>
        </p:spPr>
        <p:txBody>
          <a:bodyPr/>
          <a:lstStyle/>
          <a:p>
            <a:pPr algn="r"/>
            <a:fld id="{875AE455-B080-456A-87D8-1EE24B269714}" type="slidenum">
              <a:rPr lang="en-US" sz="1400">
                <a:latin typeface="Arial" charset="0"/>
              </a:rPr>
              <a:pPr algn="r"/>
              <a:t>25</a:t>
            </a:fld>
            <a:endParaRPr lang="en-US" sz="1400">
              <a:latin typeface="Arial" charset="0"/>
            </a:endParaRPr>
          </a:p>
        </p:txBody>
      </p:sp>
      <p:sp>
        <p:nvSpPr>
          <p:cNvPr id="29700" name="Rectangle 2"/>
          <p:cNvSpPr>
            <a:spLocks noGrp="1" noChangeArrowheads="1"/>
          </p:cNvSpPr>
          <p:nvPr>
            <p:ph type="title" idx="4294967295"/>
          </p:nvPr>
        </p:nvSpPr>
        <p:spPr/>
        <p:txBody>
          <a:bodyPr/>
          <a:lstStyle/>
          <a:p>
            <a:pPr eaLnBrk="1" hangingPunct="1"/>
            <a:r>
              <a:rPr lang="en-US" u="sng" dirty="0" err="1">
                <a:solidFill>
                  <a:schemeClr val="accent1"/>
                </a:solidFill>
              </a:rPr>
              <a:t>Objectifs</a:t>
            </a:r>
            <a:endParaRPr lang="en-US" u="sng" dirty="0">
              <a:solidFill>
                <a:schemeClr val="accent1"/>
              </a:solidFill>
            </a:endParaRPr>
          </a:p>
        </p:txBody>
      </p:sp>
      <p:sp>
        <p:nvSpPr>
          <p:cNvPr id="29701" name="Rectangle 3"/>
          <p:cNvSpPr>
            <a:spLocks noGrp="1" noChangeArrowheads="1"/>
          </p:cNvSpPr>
          <p:nvPr>
            <p:ph type="body" idx="4294967295"/>
          </p:nvPr>
        </p:nvSpPr>
        <p:spPr/>
        <p:txBody>
          <a:bodyPr/>
          <a:lstStyle/>
          <a:p>
            <a:pPr eaLnBrk="1" hangingPunct="1"/>
            <a:r>
              <a:rPr lang="fr-BE"/>
              <a:t>Etre capable d’expliquer Depleted Uranium (DU) et d’expliquer les dangers et l’usage militaire</a:t>
            </a:r>
            <a:r>
              <a:rPr lang="en-US"/>
              <a:t> </a:t>
            </a:r>
          </a:p>
          <a:p>
            <a:pPr eaLnBrk="1" hangingPunct="1"/>
            <a:r>
              <a:rPr lang="fr-BE"/>
              <a:t>Etre capable de connaître les mesures de protection, d’énumérer le matériel employé  et de le mettre en œuvre</a:t>
            </a:r>
            <a:endParaRPr lang="nl-B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06C179-E31C-48FF-8349-2BA04CCF5556}"/>
              </a:ext>
            </a:extLst>
          </p:cNvPr>
          <p:cNvSpPr>
            <a:spLocks noGrp="1"/>
          </p:cNvSpPr>
          <p:nvPr>
            <p:ph type="title"/>
          </p:nvPr>
        </p:nvSpPr>
        <p:spPr>
          <a:xfrm>
            <a:off x="683568" y="274637"/>
            <a:ext cx="8229600" cy="1143000"/>
          </a:xfrm>
        </p:spPr>
        <p:txBody>
          <a:bodyPr/>
          <a:lstStyle/>
          <a:p>
            <a:r>
              <a:rPr lang="fr-FR" altLang="fr-FR" b="1" u="sng" dirty="0">
                <a:latin typeface="Arial" panose="020B0604020202020204" pitchFamily="34" charset="0"/>
              </a:rPr>
              <a:t>Accident de Tchernobyl  26 avril 1986</a:t>
            </a:r>
            <a:endParaRPr lang="fr-BE" dirty="0"/>
          </a:p>
        </p:txBody>
      </p:sp>
      <p:pic>
        <p:nvPicPr>
          <p:cNvPr id="4" name="Picture 2" descr="tschernobyl2">
            <a:extLst>
              <a:ext uri="{FF2B5EF4-FFF2-40B4-BE49-F238E27FC236}">
                <a16:creationId xmlns:a16="http://schemas.microsoft.com/office/drawing/2014/main" id="{6F205FD2-A755-45FE-A133-AA3976626F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15616" y="1651000"/>
            <a:ext cx="2540000" cy="1905000"/>
          </a:xfrm>
        </p:spPr>
      </p:pic>
      <p:pic>
        <p:nvPicPr>
          <p:cNvPr id="5" name="Picture 3" descr="tschnblsarko">
            <a:extLst>
              <a:ext uri="{FF2B5EF4-FFF2-40B4-BE49-F238E27FC236}">
                <a16:creationId xmlns:a16="http://schemas.microsoft.com/office/drawing/2014/main" id="{B7678732-44F0-4AE5-8041-B12911227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438"/>
          <a:stretch>
            <a:fillRect/>
          </a:stretch>
        </p:blipFill>
        <p:spPr>
          <a:xfrm>
            <a:off x="827088" y="3789363"/>
            <a:ext cx="4319587" cy="2697162"/>
          </a:xfrm>
          <a:prstGeom prst="rect">
            <a:avLst/>
          </a:prstGeom>
        </p:spPr>
      </p:pic>
      <p:pic>
        <p:nvPicPr>
          <p:cNvPr id="6" name="Picture 5" descr="ereignis1986,">
            <a:extLst>
              <a:ext uri="{FF2B5EF4-FFF2-40B4-BE49-F238E27FC236}">
                <a16:creationId xmlns:a16="http://schemas.microsoft.com/office/drawing/2014/main" id="{C4446F33-975B-4DBD-81CF-39FACFB248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3644900"/>
            <a:ext cx="2289175"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02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6"/>
          <p:cNvSpPr txBox="1">
            <a:spLocks noGrp="1" noChangeArrowheads="1"/>
          </p:cNvSpPr>
          <p:nvPr/>
        </p:nvSpPr>
        <p:spPr bwMode="auto">
          <a:xfrm>
            <a:off x="7010400" y="6381750"/>
            <a:ext cx="2133600" cy="476250"/>
          </a:xfrm>
          <a:prstGeom prst="rect">
            <a:avLst/>
          </a:prstGeom>
          <a:noFill/>
          <a:ln w="9525">
            <a:noFill/>
            <a:miter lim="800000"/>
            <a:headEnd/>
            <a:tailEnd/>
          </a:ln>
        </p:spPr>
        <p:txBody>
          <a:bodyPr/>
          <a:lstStyle/>
          <a:p>
            <a:pPr algn="r"/>
            <a:fld id="{2E7CA0ED-0A66-4A52-B081-47E9D0455AD0}" type="slidenum">
              <a:rPr lang="en-US" sz="1400">
                <a:latin typeface="Arial" charset="0"/>
              </a:rPr>
              <a:pPr algn="r"/>
              <a:t>4</a:t>
            </a:fld>
            <a:endParaRPr lang="en-US" sz="1400">
              <a:latin typeface="Arial" charset="0"/>
            </a:endParaRPr>
          </a:p>
        </p:txBody>
      </p:sp>
      <p:sp>
        <p:nvSpPr>
          <p:cNvPr id="15362" name="Slide Number Placeholder 5"/>
          <p:cNvSpPr txBox="1">
            <a:spLocks noGrp="1"/>
          </p:cNvSpPr>
          <p:nvPr/>
        </p:nvSpPr>
        <p:spPr bwMode="auto">
          <a:xfrm>
            <a:off x="7010400" y="6381750"/>
            <a:ext cx="2133600" cy="476250"/>
          </a:xfrm>
          <a:prstGeom prst="rect">
            <a:avLst/>
          </a:prstGeom>
          <a:noFill/>
          <a:ln w="9525">
            <a:noFill/>
            <a:miter lim="800000"/>
            <a:headEnd/>
            <a:tailEnd/>
          </a:ln>
        </p:spPr>
        <p:txBody>
          <a:bodyPr/>
          <a:lstStyle/>
          <a:p>
            <a:pPr algn="r"/>
            <a:fld id="{AD03BC5D-197C-4C61-9F19-B4C51F39AF4E}" type="slidenum">
              <a:rPr lang="en-US" sz="1400">
                <a:latin typeface="Arial" charset="0"/>
              </a:rPr>
              <a:pPr algn="r"/>
              <a:t>4</a:t>
            </a:fld>
            <a:endParaRPr lang="en-US" sz="1400">
              <a:latin typeface="Arial" charset="0"/>
            </a:endParaRPr>
          </a:p>
        </p:txBody>
      </p:sp>
      <p:sp>
        <p:nvSpPr>
          <p:cNvPr id="15363" name="Rectangle 2"/>
          <p:cNvSpPr>
            <a:spLocks noGrp="1" noChangeArrowheads="1"/>
          </p:cNvSpPr>
          <p:nvPr>
            <p:ph type="title" idx="4294967295"/>
          </p:nvPr>
        </p:nvSpPr>
        <p:spPr/>
        <p:txBody>
          <a:bodyPr/>
          <a:lstStyle/>
          <a:p>
            <a:pPr eaLnBrk="1" hangingPunct="1"/>
            <a:r>
              <a:rPr lang="en-US" u="sng" dirty="0" err="1">
                <a:solidFill>
                  <a:schemeClr val="accent1"/>
                </a:solidFill>
              </a:rPr>
              <a:t>Objetifs</a:t>
            </a:r>
            <a:endParaRPr lang="en-US" u="sng" dirty="0">
              <a:solidFill>
                <a:schemeClr val="accent1"/>
              </a:solidFill>
            </a:endParaRPr>
          </a:p>
        </p:txBody>
      </p:sp>
      <p:sp>
        <p:nvSpPr>
          <p:cNvPr id="15364" name="Rectangle 3"/>
          <p:cNvSpPr>
            <a:spLocks noGrp="1" noChangeArrowheads="1"/>
          </p:cNvSpPr>
          <p:nvPr>
            <p:ph type="body" idx="4294967295"/>
          </p:nvPr>
        </p:nvSpPr>
        <p:spPr/>
        <p:txBody>
          <a:bodyPr/>
          <a:lstStyle/>
          <a:p>
            <a:pPr eaLnBrk="1" hangingPunct="1"/>
            <a:r>
              <a:rPr lang="fr-BE" dirty="0" err="1"/>
              <a:t>Etre</a:t>
            </a:r>
            <a:r>
              <a:rPr lang="fr-BE" dirty="0"/>
              <a:t> capable d’expliquer les généralités du danger radiologique.</a:t>
            </a:r>
            <a:r>
              <a:rPr lang="en-US" dirty="0"/>
              <a:t> </a:t>
            </a:r>
          </a:p>
          <a:p>
            <a:pPr eaLnBrk="1" hangingPunct="1"/>
            <a:r>
              <a:rPr lang="fr-BE" dirty="0" err="1"/>
              <a:t>Etre</a:t>
            </a:r>
            <a:r>
              <a:rPr lang="fr-BE" dirty="0"/>
              <a:t> capable d’énumérer et expliquer les différentes sortes de rayons.</a:t>
            </a:r>
            <a:r>
              <a:rPr lang="en-US" dirty="0"/>
              <a:t> </a:t>
            </a:r>
          </a:p>
          <a:p>
            <a:pPr eaLnBrk="1" hangingPunct="1"/>
            <a:r>
              <a:rPr lang="fr-BE" dirty="0" err="1"/>
              <a:t>Etre</a:t>
            </a:r>
            <a:r>
              <a:rPr lang="fr-BE" dirty="0"/>
              <a:t> capable d’expliquer l’origine du Low </a:t>
            </a:r>
            <a:r>
              <a:rPr lang="fr-BE" dirty="0" err="1"/>
              <a:t>Level</a:t>
            </a:r>
            <a:r>
              <a:rPr lang="fr-BE" dirty="0"/>
              <a:t> Radiation (LLR) et reconnaître les dangers</a:t>
            </a:r>
            <a:r>
              <a:rPr lang="en-US" dirty="0"/>
              <a:t> .</a:t>
            </a:r>
            <a:endParaRPr lang="nl-BE" dirty="0"/>
          </a:p>
          <a:p>
            <a:pPr eaLnBrk="1" hangingPunct="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6"/>
          <p:cNvSpPr txBox="1">
            <a:spLocks noGrp="1" noChangeArrowheads="1"/>
          </p:cNvSpPr>
          <p:nvPr/>
        </p:nvSpPr>
        <p:spPr bwMode="auto">
          <a:xfrm>
            <a:off x="7010400" y="6381750"/>
            <a:ext cx="2133600" cy="476250"/>
          </a:xfrm>
          <a:prstGeom prst="rect">
            <a:avLst/>
          </a:prstGeom>
          <a:noFill/>
          <a:ln w="9525">
            <a:noFill/>
            <a:miter lim="800000"/>
            <a:headEnd/>
            <a:tailEnd/>
          </a:ln>
        </p:spPr>
        <p:txBody>
          <a:bodyPr/>
          <a:lstStyle/>
          <a:p>
            <a:pPr algn="r"/>
            <a:fld id="{8D9CCC43-68EA-4F0F-BECF-B1C9F39BB9F3}" type="slidenum">
              <a:rPr lang="en-US" sz="1400">
                <a:latin typeface="Arial" charset="0"/>
              </a:rPr>
              <a:pPr algn="r"/>
              <a:t>5</a:t>
            </a:fld>
            <a:endParaRPr lang="en-US" sz="1400">
              <a:latin typeface="Arial" charset="0"/>
            </a:endParaRPr>
          </a:p>
        </p:txBody>
      </p:sp>
      <p:sp>
        <p:nvSpPr>
          <p:cNvPr id="16386" name="Slide Number Placeholder 5"/>
          <p:cNvSpPr txBox="1">
            <a:spLocks noGrp="1"/>
          </p:cNvSpPr>
          <p:nvPr/>
        </p:nvSpPr>
        <p:spPr bwMode="auto">
          <a:xfrm>
            <a:off x="7010400" y="6381750"/>
            <a:ext cx="2133600" cy="476250"/>
          </a:xfrm>
          <a:prstGeom prst="rect">
            <a:avLst/>
          </a:prstGeom>
          <a:noFill/>
          <a:ln w="9525">
            <a:noFill/>
            <a:miter lim="800000"/>
            <a:headEnd/>
            <a:tailEnd/>
          </a:ln>
        </p:spPr>
        <p:txBody>
          <a:bodyPr/>
          <a:lstStyle/>
          <a:p>
            <a:pPr algn="r"/>
            <a:fld id="{6383A43B-B47E-4C47-803E-C308B05CC1AD}" type="slidenum">
              <a:rPr lang="en-US" sz="1400">
                <a:latin typeface="Arial" charset="0"/>
              </a:rPr>
              <a:pPr algn="r"/>
              <a:t>5</a:t>
            </a:fld>
            <a:endParaRPr lang="en-US" sz="1400">
              <a:latin typeface="Arial" charset="0"/>
            </a:endParaRPr>
          </a:p>
        </p:txBody>
      </p:sp>
      <p:sp>
        <p:nvSpPr>
          <p:cNvPr id="16387" name="Rectangle 2"/>
          <p:cNvSpPr>
            <a:spLocks noGrp="1" noChangeArrowheads="1"/>
          </p:cNvSpPr>
          <p:nvPr>
            <p:ph type="title" idx="4294967295"/>
          </p:nvPr>
        </p:nvSpPr>
        <p:spPr/>
        <p:txBody>
          <a:bodyPr/>
          <a:lstStyle/>
          <a:p>
            <a:pPr eaLnBrk="1" hangingPunct="1"/>
            <a:r>
              <a:rPr lang="en-US" u="sng" dirty="0" err="1">
                <a:solidFill>
                  <a:schemeClr val="accent1"/>
                </a:solidFill>
              </a:rPr>
              <a:t>Objectifs</a:t>
            </a:r>
            <a:r>
              <a:rPr lang="en-US" u="sng" dirty="0">
                <a:solidFill>
                  <a:schemeClr val="accent1"/>
                </a:solidFill>
              </a:rPr>
              <a:t> (suite )</a:t>
            </a:r>
          </a:p>
        </p:txBody>
      </p:sp>
      <p:sp>
        <p:nvSpPr>
          <p:cNvPr id="16388" name="Rectangle 3"/>
          <p:cNvSpPr>
            <a:spLocks noGrp="1" noChangeArrowheads="1"/>
          </p:cNvSpPr>
          <p:nvPr>
            <p:ph type="body" idx="4294967295"/>
          </p:nvPr>
        </p:nvSpPr>
        <p:spPr/>
        <p:txBody>
          <a:bodyPr/>
          <a:lstStyle/>
          <a:p>
            <a:pPr eaLnBrk="1" hangingPunct="1"/>
            <a:r>
              <a:rPr lang="fr-BE" dirty="0" err="1"/>
              <a:t>Etre</a:t>
            </a:r>
            <a:r>
              <a:rPr lang="fr-BE" dirty="0"/>
              <a:t> capable d’expliquer </a:t>
            </a:r>
            <a:r>
              <a:rPr lang="fr-BE" dirty="0" err="1"/>
              <a:t>Depleted</a:t>
            </a:r>
            <a:r>
              <a:rPr lang="fr-BE" dirty="0"/>
              <a:t> Uranium (DU) et d’expliquer les dangers et l’usage militaire</a:t>
            </a:r>
            <a:r>
              <a:rPr lang="en-US" dirty="0"/>
              <a:t> .</a:t>
            </a:r>
          </a:p>
          <a:p>
            <a:pPr eaLnBrk="1" hangingPunct="1"/>
            <a:r>
              <a:rPr lang="fr-BE" dirty="0" err="1"/>
              <a:t>Etre</a:t>
            </a:r>
            <a:r>
              <a:rPr lang="fr-BE" dirty="0"/>
              <a:t> capable de connaître les mesures de protection, d’énumérer le matériel employé  et de le mettre en œuvre .</a:t>
            </a:r>
          </a:p>
          <a:p>
            <a:pPr eaLnBrk="1" hangingPunct="1"/>
            <a:endParaRPr lang="nl-B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p:txBody>
          <a:bodyPr/>
          <a:lstStyle/>
          <a:p>
            <a:r>
              <a:rPr lang="en-US" u="sng" dirty="0" err="1">
                <a:solidFill>
                  <a:schemeClr val="accent1"/>
                </a:solidFill>
              </a:rPr>
              <a:t>Contenu</a:t>
            </a:r>
            <a:endParaRPr lang="en-US" u="sng" dirty="0">
              <a:solidFill>
                <a:schemeClr val="accent1"/>
              </a:solidFill>
            </a:endParaRPr>
          </a:p>
        </p:txBody>
      </p:sp>
      <p:sp>
        <p:nvSpPr>
          <p:cNvPr id="17410" name="Rectangle 3"/>
          <p:cNvSpPr>
            <a:spLocks noGrp="1"/>
          </p:cNvSpPr>
          <p:nvPr>
            <p:ph type="body" idx="1"/>
          </p:nvPr>
        </p:nvSpPr>
        <p:spPr/>
        <p:txBody>
          <a:bodyPr/>
          <a:lstStyle/>
          <a:p>
            <a:pPr marL="609600" indent="-609600">
              <a:buFont typeface="Arial" charset="0"/>
              <a:buAutoNum type="arabicPeriod"/>
            </a:pPr>
            <a:r>
              <a:rPr lang="fr-FR" dirty="0"/>
              <a:t>Généralités du danger radiologique .</a:t>
            </a:r>
            <a:endParaRPr lang="nl-BE" dirty="0"/>
          </a:p>
          <a:p>
            <a:pPr marL="609600" indent="-609600">
              <a:buFont typeface="Arial" charset="0"/>
              <a:buAutoNum type="arabicPeriod"/>
            </a:pPr>
            <a:r>
              <a:rPr lang="fr-FR" dirty="0"/>
              <a:t>Les sortes de rayons .</a:t>
            </a:r>
            <a:endParaRPr lang="nl-BE" dirty="0"/>
          </a:p>
          <a:p>
            <a:pPr marL="609600" indent="-609600">
              <a:buFont typeface="Arial" charset="0"/>
              <a:buAutoNum type="arabicPeriod"/>
            </a:pPr>
            <a:r>
              <a:rPr lang="nl-BE" dirty="0"/>
              <a:t>Low Level </a:t>
            </a:r>
            <a:r>
              <a:rPr lang="nl-BE" dirty="0" err="1"/>
              <a:t>Radiation</a:t>
            </a:r>
            <a:r>
              <a:rPr lang="nl-BE" dirty="0"/>
              <a:t> (LLR).</a:t>
            </a:r>
          </a:p>
          <a:p>
            <a:pPr marL="609600" indent="-609600">
              <a:buFont typeface="Arial" charset="0"/>
              <a:buAutoNum type="arabicPeriod"/>
            </a:pPr>
            <a:r>
              <a:rPr lang="nl-BE" dirty="0" err="1"/>
              <a:t>Depleted</a:t>
            </a:r>
            <a:r>
              <a:rPr lang="nl-BE" dirty="0"/>
              <a:t> uranium (DU).</a:t>
            </a:r>
          </a:p>
          <a:p>
            <a:pPr marL="609600" indent="-609600">
              <a:buFont typeface="Arial" charset="0"/>
              <a:buAutoNum type="arabicPeriod"/>
            </a:pPr>
            <a:r>
              <a:rPr lang="fr-FR" dirty="0"/>
              <a:t>Les mesures de protection et le matériel employé.</a:t>
            </a:r>
          </a:p>
          <a:p>
            <a:pPr marL="609600" indent="-609600">
              <a:buFont typeface="Arial" charset="0"/>
              <a:buAutoNum type="arabicPeriod"/>
            </a:pPr>
            <a:r>
              <a:rPr lang="fr-FR" dirty="0"/>
              <a:t>Effets directs et indirects.</a:t>
            </a:r>
            <a:br>
              <a:rPr lang="nl-BE" dirty="0"/>
            </a:br>
            <a:br>
              <a:rPr lang="nl-BE"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806450" y="274638"/>
            <a:ext cx="8229600" cy="1143000"/>
          </a:xfrm>
        </p:spPr>
        <p:txBody>
          <a:bodyPr/>
          <a:lstStyle/>
          <a:p>
            <a:pPr marL="838200" indent="-838200"/>
            <a:r>
              <a:rPr lang="nl-BE" sz="4000" u="sng" dirty="0">
                <a:solidFill>
                  <a:schemeClr val="accent1"/>
                </a:solidFill>
              </a:rPr>
              <a:t>1. </a:t>
            </a:r>
            <a:r>
              <a:rPr lang="fr-FR" sz="4000" u="sng" dirty="0">
                <a:solidFill>
                  <a:schemeClr val="accent1"/>
                </a:solidFill>
              </a:rPr>
              <a:t>Généralités du danger radiologique </a:t>
            </a:r>
            <a:endParaRPr lang="en-US" sz="4000" u="sng" dirty="0">
              <a:solidFill>
                <a:schemeClr val="accent1"/>
              </a:solidFill>
            </a:endParaRPr>
          </a:p>
        </p:txBody>
      </p:sp>
      <p:sp>
        <p:nvSpPr>
          <p:cNvPr id="18434" name="Rectangle 3"/>
          <p:cNvSpPr>
            <a:spLocks noGrp="1"/>
          </p:cNvSpPr>
          <p:nvPr>
            <p:ph type="body" idx="1"/>
          </p:nvPr>
        </p:nvSpPr>
        <p:spPr>
          <a:xfrm>
            <a:off x="457200" y="1998663"/>
            <a:ext cx="8229600" cy="4525962"/>
          </a:xfrm>
        </p:spPr>
        <p:txBody>
          <a:bodyPr/>
          <a:lstStyle/>
          <a:p>
            <a:r>
              <a:rPr lang="en-US"/>
              <a:t>Le danger sur le champ de bataille ou dans une zone de conflit ne vient pas seulement des armes et munitions classiques mais aussi de munitions et de matériel aux rayonnements radio-actif.</a:t>
            </a:r>
          </a:p>
        </p:txBody>
      </p:sp>
      <p:pic>
        <p:nvPicPr>
          <p:cNvPr id="3" name="Image 2">
            <a:extLst>
              <a:ext uri="{FF2B5EF4-FFF2-40B4-BE49-F238E27FC236}">
                <a16:creationId xmlns:a16="http://schemas.microsoft.com/office/drawing/2014/main" id="{875A440B-9E6E-4C13-A834-BE44B17F8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4725144"/>
            <a:ext cx="2305050" cy="1981200"/>
          </a:xfrm>
          <a:prstGeom prst="rect">
            <a:avLst/>
          </a:prstGeom>
        </p:spPr>
      </p:pic>
      <p:pic>
        <p:nvPicPr>
          <p:cNvPr id="5" name="Picture 1">
            <a:extLst>
              <a:ext uri="{FF2B5EF4-FFF2-40B4-BE49-F238E27FC236}">
                <a16:creationId xmlns:a16="http://schemas.microsoft.com/office/drawing/2014/main" id="{74F37735-B2CE-4CFA-9C19-FCD7F538CE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6336" y="3662870"/>
            <a:ext cx="1251446" cy="21245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a:xfrm>
            <a:off x="806450" y="274638"/>
            <a:ext cx="8229600" cy="1143000"/>
          </a:xfrm>
        </p:spPr>
        <p:txBody>
          <a:bodyPr/>
          <a:lstStyle/>
          <a:p>
            <a:r>
              <a:rPr lang="nl-BE" u="sng" dirty="0">
                <a:solidFill>
                  <a:schemeClr val="accent1"/>
                </a:solidFill>
              </a:rPr>
              <a:t>2. </a:t>
            </a:r>
            <a:r>
              <a:rPr lang="fr-FR" u="sng" dirty="0">
                <a:solidFill>
                  <a:schemeClr val="accent1"/>
                </a:solidFill>
              </a:rPr>
              <a:t>Les sortes de rayons</a:t>
            </a:r>
            <a:endParaRPr lang="nl-BE" u="sng" dirty="0">
              <a:solidFill>
                <a:schemeClr val="accent1"/>
              </a:solidFill>
            </a:endParaRPr>
          </a:p>
        </p:txBody>
      </p:sp>
      <p:sp>
        <p:nvSpPr>
          <p:cNvPr id="19458" name="Rectangle 3"/>
          <p:cNvSpPr>
            <a:spLocks noGrp="1"/>
          </p:cNvSpPr>
          <p:nvPr>
            <p:ph type="body" idx="1"/>
          </p:nvPr>
        </p:nvSpPr>
        <p:spPr>
          <a:xfrm>
            <a:off x="457200" y="1782763"/>
            <a:ext cx="8229600" cy="4525962"/>
          </a:xfrm>
        </p:spPr>
        <p:txBody>
          <a:bodyPr/>
          <a:lstStyle/>
          <a:p>
            <a:r>
              <a:rPr lang="nl-BE" dirty="0"/>
              <a:t>Alfa</a:t>
            </a:r>
          </a:p>
          <a:p>
            <a:r>
              <a:rPr lang="nl-BE" dirty="0" err="1"/>
              <a:t>Beta</a:t>
            </a:r>
            <a:endParaRPr lang="nl-BE" dirty="0"/>
          </a:p>
          <a:p>
            <a:r>
              <a:rPr lang="nl-BE" dirty="0"/>
              <a:t>Gamma</a:t>
            </a:r>
          </a:p>
        </p:txBody>
      </p:sp>
      <p:pic>
        <p:nvPicPr>
          <p:cNvPr id="3" name="Image 2">
            <a:extLst>
              <a:ext uri="{FF2B5EF4-FFF2-40B4-BE49-F238E27FC236}">
                <a16:creationId xmlns:a16="http://schemas.microsoft.com/office/drawing/2014/main" id="{3CA974CA-F34E-40B1-BCFB-097039841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274" y="2500312"/>
            <a:ext cx="5045149" cy="3813194"/>
          </a:xfrm>
          <a:prstGeom prst="rect">
            <a:avLst/>
          </a:prstGeom>
        </p:spPr>
      </p:pic>
      <p:pic>
        <p:nvPicPr>
          <p:cNvPr id="5" name="Picture 1">
            <a:extLst>
              <a:ext uri="{FF2B5EF4-FFF2-40B4-BE49-F238E27FC236}">
                <a16:creationId xmlns:a16="http://schemas.microsoft.com/office/drawing/2014/main" id="{5D42F811-B485-4E4F-BD11-A5B7EA4B7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7" y="4192310"/>
            <a:ext cx="1251446" cy="21245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5D36E0-A744-43AC-99E1-BFC00D1CAFE8}"/>
              </a:ext>
            </a:extLst>
          </p:cNvPr>
          <p:cNvSpPr>
            <a:spLocks noGrp="1"/>
          </p:cNvSpPr>
          <p:nvPr>
            <p:ph type="title"/>
          </p:nvPr>
        </p:nvSpPr>
        <p:spPr/>
        <p:txBody>
          <a:bodyPr/>
          <a:lstStyle/>
          <a:p>
            <a:r>
              <a:rPr lang="nl-BE" u="sng" dirty="0">
                <a:solidFill>
                  <a:schemeClr val="accent1"/>
                </a:solidFill>
              </a:rPr>
              <a:t>2. </a:t>
            </a:r>
            <a:r>
              <a:rPr lang="fr-FR" u="sng" dirty="0">
                <a:solidFill>
                  <a:schemeClr val="accent1"/>
                </a:solidFill>
              </a:rPr>
              <a:t>Les sortes de rayons</a:t>
            </a:r>
            <a:endParaRPr lang="fr-BE" u="sng" dirty="0">
              <a:solidFill>
                <a:schemeClr val="accent1"/>
              </a:solidFill>
            </a:endParaRPr>
          </a:p>
        </p:txBody>
      </p:sp>
      <p:sp>
        <p:nvSpPr>
          <p:cNvPr id="3" name="Espace réservé du contenu 2">
            <a:extLst>
              <a:ext uri="{FF2B5EF4-FFF2-40B4-BE49-F238E27FC236}">
                <a16:creationId xmlns:a16="http://schemas.microsoft.com/office/drawing/2014/main" id="{F51C2A92-E03F-44E9-853E-4C379C642493}"/>
              </a:ext>
            </a:extLst>
          </p:cNvPr>
          <p:cNvSpPr>
            <a:spLocks noGrp="1"/>
          </p:cNvSpPr>
          <p:nvPr>
            <p:ph idx="1"/>
          </p:nvPr>
        </p:nvSpPr>
        <p:spPr/>
        <p:txBody>
          <a:bodyPr/>
          <a:lstStyle/>
          <a:p>
            <a:r>
              <a:rPr lang="fr-BE" u="sng" dirty="0">
                <a:solidFill>
                  <a:srgbClr val="239D23"/>
                </a:solidFill>
              </a:rPr>
              <a:t>Alpha </a:t>
            </a:r>
            <a:r>
              <a:rPr lang="fr-BE" dirty="0">
                <a:solidFill>
                  <a:srgbClr val="239D23"/>
                </a:solidFill>
              </a:rPr>
              <a:t>: </a:t>
            </a:r>
            <a:r>
              <a:rPr lang="fr-BE" dirty="0"/>
              <a:t>ne pénètrent pas la peau et parcourent moins de 3cm dans l’air.</a:t>
            </a:r>
          </a:p>
          <a:p>
            <a:pPr marL="0" indent="0" eaLnBrk="1" hangingPunct="1">
              <a:buNone/>
            </a:pPr>
            <a:r>
              <a:rPr lang="fr-BE" altLang="fr-FR" dirty="0"/>
              <a:t>   </a:t>
            </a:r>
            <a:r>
              <a:rPr lang="fr-BE" altLang="fr-FR" sz="2000" dirty="0"/>
              <a:t>noyaux d’hélium, 2 protons, 2 neutrons</a:t>
            </a:r>
          </a:p>
          <a:p>
            <a:pPr marL="0" indent="0" eaLnBrk="1" hangingPunct="1">
              <a:buNone/>
            </a:pPr>
            <a:r>
              <a:rPr lang="fr-BE" altLang="fr-FR" sz="2000" i="1" dirty="0"/>
              <a:t>    Une feuille de papier l’arrête</a:t>
            </a:r>
            <a:endParaRPr lang="fr-BE" sz="2000" dirty="0"/>
          </a:p>
          <a:p>
            <a:r>
              <a:rPr lang="fr-BE" u="sng" dirty="0">
                <a:solidFill>
                  <a:srgbClr val="239D23"/>
                </a:solidFill>
              </a:rPr>
              <a:t>Béta </a:t>
            </a:r>
            <a:r>
              <a:rPr lang="fr-BE" dirty="0">
                <a:solidFill>
                  <a:srgbClr val="239D23"/>
                </a:solidFill>
              </a:rPr>
              <a:t>: </a:t>
            </a:r>
            <a:r>
              <a:rPr lang="fr-BE" dirty="0"/>
              <a:t>sont stoppés par une feuille d’alu.</a:t>
            </a:r>
          </a:p>
          <a:p>
            <a:pPr marL="0" indent="0" eaLnBrk="1" hangingPunct="1">
              <a:buNone/>
            </a:pPr>
            <a:r>
              <a:rPr lang="fr-BE" altLang="fr-FR" dirty="0"/>
              <a:t> </a:t>
            </a:r>
            <a:r>
              <a:rPr lang="fr-BE" altLang="fr-FR" sz="2400" dirty="0"/>
              <a:t>électrons</a:t>
            </a:r>
          </a:p>
          <a:p>
            <a:pPr marL="0" indent="0" eaLnBrk="1" hangingPunct="1">
              <a:buNone/>
            </a:pPr>
            <a:r>
              <a:rPr lang="fr-BE" altLang="fr-FR" sz="2400" i="1" dirty="0"/>
              <a:t> Brule légèrement la surface de la peau</a:t>
            </a:r>
          </a:p>
          <a:p>
            <a:pPr marL="0" indent="0" eaLnBrk="1" hangingPunct="1">
              <a:buNone/>
            </a:pPr>
            <a:r>
              <a:rPr lang="fr-BE" altLang="fr-FR" sz="2400" i="1" dirty="0"/>
              <a:t> Un vêtement l’arrête</a:t>
            </a:r>
            <a:endParaRPr lang="fr-BE" dirty="0"/>
          </a:p>
          <a:p>
            <a:r>
              <a:rPr lang="fr-BE" u="sng" dirty="0">
                <a:solidFill>
                  <a:srgbClr val="239D23"/>
                </a:solidFill>
              </a:rPr>
              <a:t>Gamma </a:t>
            </a:r>
            <a:r>
              <a:rPr lang="fr-BE" dirty="0">
                <a:solidFill>
                  <a:srgbClr val="239D23"/>
                </a:solidFill>
              </a:rPr>
              <a:t>: </a:t>
            </a:r>
            <a:r>
              <a:rPr lang="fr-BE" dirty="0"/>
              <a:t>ils possèdent un grand pouvoir de pénétration. </a:t>
            </a:r>
            <a:r>
              <a:rPr lang="fr-BE" sz="2400" dirty="0"/>
              <a:t>Rayonnement</a:t>
            </a:r>
            <a:r>
              <a:rPr lang="fr-BE" dirty="0"/>
              <a:t> </a:t>
            </a:r>
            <a:r>
              <a:rPr lang="fr-BE" sz="2400" dirty="0"/>
              <a:t>électro-magnétique</a:t>
            </a:r>
            <a:endParaRPr lang="fr-BE" dirty="0"/>
          </a:p>
        </p:txBody>
      </p:sp>
      <p:pic>
        <p:nvPicPr>
          <p:cNvPr id="4" name="Picture 1">
            <a:extLst>
              <a:ext uri="{FF2B5EF4-FFF2-40B4-BE49-F238E27FC236}">
                <a16:creationId xmlns:a16="http://schemas.microsoft.com/office/drawing/2014/main" id="{8CE5F681-B683-45CA-ADA0-FDDC86C58407}"/>
              </a:ext>
            </a:extLst>
          </p:cNvPr>
          <p:cNvPicPr>
            <a:picLocks noChangeAspect="1"/>
          </p:cNvPicPr>
          <p:nvPr/>
        </p:nvPicPr>
        <p:blipFill>
          <a:blip r:embed="rId2"/>
          <a:stretch>
            <a:fillRect/>
          </a:stretch>
        </p:blipFill>
        <p:spPr>
          <a:xfrm>
            <a:off x="7596336" y="1397165"/>
            <a:ext cx="1249788" cy="2127688"/>
          </a:xfrm>
          <a:prstGeom prst="rect">
            <a:avLst/>
          </a:prstGeom>
        </p:spPr>
      </p:pic>
    </p:spTree>
    <p:extLst>
      <p:ext uri="{BB962C8B-B14F-4D97-AF65-F5344CB8AC3E}">
        <p14:creationId xmlns:p14="http://schemas.microsoft.com/office/powerpoint/2010/main" val="364125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554</TotalTime>
  <Words>953</Words>
  <Application>Microsoft Office PowerPoint</Application>
  <PresentationFormat>Affichage à l'écran (4:3)</PresentationFormat>
  <Paragraphs>134</Paragraphs>
  <Slides>25</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25</vt:i4>
      </vt:variant>
    </vt:vector>
  </HeadingPairs>
  <TitlesOfParts>
    <vt:vector size="29" baseType="lpstr">
      <vt:lpstr>Arial</vt:lpstr>
      <vt:lpstr>Calibri</vt:lpstr>
      <vt:lpstr>Comic Sans MS</vt:lpstr>
      <vt:lpstr>Presentation</vt:lpstr>
      <vt:lpstr>Présentation PowerPoint</vt:lpstr>
      <vt:lpstr>NBCI 06</vt:lpstr>
      <vt:lpstr>Accident de Tchernobyl  26 avril 1986</vt:lpstr>
      <vt:lpstr>Objetifs</vt:lpstr>
      <vt:lpstr>Objectifs (suite )</vt:lpstr>
      <vt:lpstr>Contenu</vt:lpstr>
      <vt:lpstr>1. Généralités du danger radiologique </vt:lpstr>
      <vt:lpstr>2. Les sortes de rayons</vt:lpstr>
      <vt:lpstr>2. Les sortes de rayons</vt:lpstr>
      <vt:lpstr>3. Low Level Radiation (LLR)</vt:lpstr>
      <vt:lpstr>3. Low Level Radiation (LLR)</vt:lpstr>
      <vt:lpstr>3. Low Level Radiation (LLR)</vt:lpstr>
      <vt:lpstr>4. Depleted uranium (DU)</vt:lpstr>
      <vt:lpstr>4. Depleted uranium (DU)</vt:lpstr>
      <vt:lpstr>4. Depleted uranium (DU)</vt:lpstr>
      <vt:lpstr>5. Les mesures de protection et le matériel employé </vt:lpstr>
      <vt:lpstr>5. Les mesures de protection et le matériel employé</vt:lpstr>
      <vt:lpstr>5. Les mesures de protection et le matériel employé</vt:lpstr>
      <vt:lpstr>6. Effets directs et indirects </vt:lpstr>
      <vt:lpstr>6. Effets directs et indirects </vt:lpstr>
      <vt:lpstr>6. Effets directs et indirects </vt:lpstr>
      <vt:lpstr>Question?</vt:lpstr>
      <vt:lpstr>Contenu</vt:lpstr>
      <vt:lpstr>Objetifs</vt:lpstr>
      <vt:lpstr>Objectifs</vt:lpstr>
    </vt:vector>
  </TitlesOfParts>
  <Company>Belgian Defense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Point Presentation (exemple)</dc:title>
  <dc:creator>Boiten Claudia</dc:creator>
  <cp:lastModifiedBy>gregory leclerc</cp:lastModifiedBy>
  <cp:revision>42</cp:revision>
  <dcterms:created xsi:type="dcterms:W3CDTF">2011-12-22T10:13:19Z</dcterms:created>
  <dcterms:modified xsi:type="dcterms:W3CDTF">2019-10-01T09:43:50Z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
    <vt:lpwstr>NF</vt:lpwstr>
  </property>
  <property fmtid="{D5CDD505-2E9C-101B-9397-08002B2CF9AE}" pid="3" name="ContentType">
    <vt:lpwstr>Picture</vt:lpwstr>
  </property>
  <property fmtid="{D5CDD505-2E9C-101B-9397-08002B2CF9AE}" pid="4" name="Beschrijving">
    <vt:lpwstr>Power Point Presentation (voorbeeld)</vt:lpwstr>
  </property>
</Properties>
</file>