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349" r:id="rId2"/>
    <p:sldId id="331" r:id="rId3"/>
    <p:sldId id="346" r:id="rId4"/>
    <p:sldId id="347" r:id="rId5"/>
    <p:sldId id="354" r:id="rId6"/>
    <p:sldId id="339" r:id="rId7"/>
    <p:sldId id="340" r:id="rId8"/>
    <p:sldId id="355" r:id="rId9"/>
    <p:sldId id="343" r:id="rId10"/>
    <p:sldId id="344" r:id="rId11"/>
    <p:sldId id="348" r:id="rId12"/>
    <p:sldId id="350" r:id="rId13"/>
    <p:sldId id="351" r:id="rId14"/>
    <p:sldId id="352" r:id="rId15"/>
    <p:sldId id="353" r:id="rId16"/>
    <p:sldId id="356" r:id="rId17"/>
    <p:sldId id="357" r:id="rId18"/>
    <p:sldId id="35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289" autoAdjust="0"/>
    <p:restoredTop sz="9466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E41AA0-9AD8-4E47-A208-163E6DD2E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844675"/>
            <a:ext cx="5616575" cy="7921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708275"/>
            <a:ext cx="4248150" cy="8651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24075" y="3644900"/>
            <a:ext cx="4176713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C2850B2-0929-4D29-B87D-B1AD409CE9C8}" type="datetimeFigureOut">
              <a:rPr lang="en-US"/>
              <a:pPr/>
              <a:t>10/1/2019</a:t>
            </a:fld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8888" y="3644900"/>
            <a:ext cx="803275" cy="288925"/>
          </a:xfrm>
        </p:spPr>
        <p:txBody>
          <a:bodyPr/>
          <a:lstStyle>
            <a:lvl1pPr>
              <a:defRPr/>
            </a:lvl1pPr>
          </a:lstStyle>
          <a:p>
            <a:fld id="{F4C836D4-3515-4E59-936A-8EEC6D31FAA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0966" name="Picture 6" descr="LOGO CIBE_203 x 314 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781300"/>
            <a:ext cx="723900" cy="11191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5A641C-2C52-4946-A321-BE1CC804E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CDE32-200E-4361-9ABF-025E2EC4E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FB1D4C-A8C6-4041-ACC8-3500DD62B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74638-A7F6-45A1-BD44-CFE738459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F0C97-E683-4983-8EC7-9176D24CB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D796FC-CF78-4BC1-90CF-FAF746FAA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960CD-8A0C-4B37-96ED-3025176CF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DAC61-905C-447D-958B-0417E51CE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ED404-A4AD-42FF-A4CD-D2F1E2518D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AD89-EF84-4989-8E0E-F48ECF763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6842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165850"/>
            <a:ext cx="11985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4BCF0-F069-4A08-AC71-DE7BCE3957C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9941" name="Picture 5" descr="LOGO CIBE_203 x 314 Colo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2150" y="115888"/>
            <a:ext cx="723900" cy="1119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7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200800" cy="475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113" y="329968"/>
            <a:ext cx="6927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u="sng" dirty="0"/>
              <a:t>Protocole </a:t>
            </a:r>
            <a:r>
              <a:rPr lang="fr-BE" sz="4400" u="sng" dirty="0" smtClean="0"/>
              <a:t>approche blessé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997907" y="1078609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400" b="1" dirty="0" smtClean="0"/>
              <a:t>Sécurité</a:t>
            </a:r>
          </a:p>
          <a:p>
            <a:pPr marL="285750" indent="-285750">
              <a:buFontTx/>
              <a:buChar char="-"/>
            </a:pPr>
            <a:r>
              <a:rPr lang="fr-BE" sz="2400" b="1" dirty="0" smtClean="0">
                <a:solidFill>
                  <a:srgbClr val="C00000"/>
                </a:solidFill>
              </a:rPr>
              <a:t>Hémorragies massives</a:t>
            </a:r>
          </a:p>
          <a:p>
            <a:pPr marL="285750" indent="-285750">
              <a:buFontTx/>
              <a:buChar char="-"/>
            </a:pPr>
            <a:r>
              <a:rPr lang="fr-BE" sz="2400" b="1" dirty="0" smtClean="0"/>
              <a:t>Conscience</a:t>
            </a:r>
          </a:p>
          <a:p>
            <a:pPr marL="285750" indent="-285750">
              <a:buFontTx/>
              <a:buChar char="-"/>
            </a:pPr>
            <a:r>
              <a:rPr lang="fr-BE" sz="2400" b="1" dirty="0" smtClean="0"/>
              <a:t>Appel à l’aide / demande de renforts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13271" y="980728"/>
            <a:ext cx="65172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solidFill>
                  <a:srgbClr val="C00000"/>
                </a:solidFill>
              </a:rPr>
              <a:t>c</a:t>
            </a:r>
            <a:endParaRPr lang="fr-BE" sz="3600" b="1" dirty="0" smtClean="0">
              <a:solidFill>
                <a:srgbClr val="C00000"/>
              </a:solidFill>
            </a:endParaRPr>
          </a:p>
          <a:p>
            <a:endParaRPr lang="fr-BE" sz="3600" b="1" dirty="0">
              <a:solidFill>
                <a:srgbClr val="C00000"/>
              </a:solidFill>
            </a:endParaRPr>
          </a:p>
          <a:p>
            <a:endParaRPr lang="fr-BE" sz="3600" b="1" dirty="0" smtClean="0">
              <a:solidFill>
                <a:srgbClr val="C00000"/>
              </a:solidFill>
            </a:endParaRPr>
          </a:p>
          <a:p>
            <a:r>
              <a:rPr lang="fr-BE" sz="3600" b="1" dirty="0" smtClean="0">
                <a:solidFill>
                  <a:srgbClr val="C00000"/>
                </a:solidFill>
              </a:rPr>
              <a:t>A  </a:t>
            </a:r>
            <a:r>
              <a:rPr lang="fr-BE" b="1" dirty="0" smtClean="0"/>
              <a:t> = Airways </a:t>
            </a:r>
            <a:r>
              <a:rPr lang="fr-BE" sz="1200" dirty="0" smtClean="0"/>
              <a:t>(</a:t>
            </a:r>
            <a:r>
              <a:rPr lang="fr-BE" sz="1200" dirty="0" err="1" smtClean="0"/>
              <a:t>Jaw</a:t>
            </a:r>
            <a:r>
              <a:rPr lang="fr-BE" sz="1200" dirty="0" smtClean="0"/>
              <a:t> </a:t>
            </a:r>
            <a:r>
              <a:rPr lang="fr-BE" sz="1200" dirty="0" err="1" smtClean="0"/>
              <a:t>Thrust</a:t>
            </a:r>
            <a:r>
              <a:rPr lang="fr-BE" sz="1200" dirty="0" smtClean="0"/>
              <a:t>; Col Cravate Ceinture + Check Bouche + </a:t>
            </a:r>
            <a:r>
              <a:rPr lang="fr-BE" sz="1200" dirty="0" err="1" smtClean="0"/>
              <a:t>Finger</a:t>
            </a:r>
            <a:r>
              <a:rPr lang="fr-BE" sz="1200" dirty="0" smtClean="0"/>
              <a:t> </a:t>
            </a:r>
            <a:r>
              <a:rPr lang="fr-BE" sz="1200" dirty="0" err="1" smtClean="0"/>
              <a:t>Sweep</a:t>
            </a:r>
            <a:r>
              <a:rPr lang="fr-BE" sz="1200" dirty="0" smtClean="0"/>
              <a:t> 	si </a:t>
            </a:r>
            <a:r>
              <a:rPr lang="fr-BE" sz="1200" dirty="0" err="1" smtClean="0"/>
              <a:t>nécess</a:t>
            </a:r>
            <a:r>
              <a:rPr lang="fr-BE" sz="1200" dirty="0" smtClean="0"/>
              <a:t>; Head Tilt + Chin Lift ; Semi Assis; Lean </a:t>
            </a:r>
            <a:r>
              <a:rPr lang="fr-BE" sz="1200" dirty="0" err="1" smtClean="0"/>
              <a:t>Forward</a:t>
            </a:r>
            <a:r>
              <a:rPr lang="fr-BE" sz="1200" dirty="0" smtClean="0"/>
              <a:t>; </a:t>
            </a:r>
            <a:r>
              <a:rPr lang="fr-BE" sz="1200" dirty="0" err="1" smtClean="0"/>
              <a:t>ReCovery</a:t>
            </a:r>
            <a:r>
              <a:rPr lang="fr-BE" sz="1200" dirty="0" smtClean="0"/>
              <a:t> Position)</a:t>
            </a:r>
          </a:p>
          <a:p>
            <a:r>
              <a:rPr lang="fr-BE" sz="3600" b="1" dirty="0" smtClean="0">
                <a:solidFill>
                  <a:srgbClr val="C00000"/>
                </a:solidFill>
              </a:rPr>
              <a:t>B </a:t>
            </a:r>
            <a:r>
              <a:rPr lang="fr-BE" b="1" dirty="0" smtClean="0"/>
              <a:t>   = </a:t>
            </a:r>
            <a:r>
              <a:rPr lang="fr-BE" b="1" dirty="0" err="1" smtClean="0"/>
              <a:t>Breathing</a:t>
            </a:r>
            <a:r>
              <a:rPr lang="fr-BE" b="1" dirty="0" smtClean="0"/>
              <a:t> </a:t>
            </a:r>
            <a:r>
              <a:rPr lang="fr-BE" dirty="0" smtClean="0"/>
              <a:t>(VES négatif = 112 + CPR)</a:t>
            </a:r>
          </a:p>
          <a:p>
            <a:r>
              <a:rPr lang="fr-BE" sz="3600" b="1" dirty="0" smtClean="0">
                <a:solidFill>
                  <a:srgbClr val="C00000"/>
                </a:solidFill>
              </a:rPr>
              <a:t>C </a:t>
            </a:r>
            <a:r>
              <a:rPr lang="fr-BE" b="1" dirty="0" smtClean="0"/>
              <a:t>   = Circulation </a:t>
            </a:r>
            <a:r>
              <a:rPr lang="fr-BE" dirty="0" smtClean="0"/>
              <a:t>(</a:t>
            </a:r>
            <a:r>
              <a:rPr lang="fr-BE" dirty="0" err="1" smtClean="0"/>
              <a:t>shock</a:t>
            </a:r>
            <a:r>
              <a:rPr lang="fr-BE" dirty="0" smtClean="0"/>
              <a:t>?)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8189" y="444118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400" b="1" dirty="0" smtClean="0">
                <a:solidFill>
                  <a:srgbClr val="00B050"/>
                </a:solidFill>
              </a:rPr>
              <a:t>SOS</a:t>
            </a:r>
          </a:p>
          <a:p>
            <a:pPr marL="285750" indent="-285750">
              <a:buFontTx/>
              <a:buChar char="-"/>
            </a:pPr>
            <a:r>
              <a:rPr lang="fr-BE" sz="2400" b="1" dirty="0" smtClean="0">
                <a:solidFill>
                  <a:srgbClr val="00B050"/>
                </a:solidFill>
              </a:rPr>
              <a:t>1ers Soins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3036" y="4934921"/>
            <a:ext cx="5923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 smtClean="0">
                <a:solidFill>
                  <a:srgbClr val="C00000"/>
                </a:solidFill>
              </a:rPr>
              <a:t>D  </a:t>
            </a:r>
            <a:r>
              <a:rPr lang="fr-BE" b="1" dirty="0" smtClean="0"/>
              <a:t> = </a:t>
            </a:r>
            <a:r>
              <a:rPr lang="fr-BE" b="1" dirty="0" err="1" smtClean="0"/>
              <a:t>Disability</a:t>
            </a:r>
            <a:endParaRPr lang="fr-BE" b="1" dirty="0" smtClean="0"/>
          </a:p>
          <a:p>
            <a:r>
              <a:rPr lang="fr-BE" sz="3600" b="1" dirty="0" smtClean="0">
                <a:solidFill>
                  <a:srgbClr val="C00000"/>
                </a:solidFill>
              </a:rPr>
              <a:t>E  </a:t>
            </a:r>
            <a:r>
              <a:rPr lang="fr-BE" b="1" dirty="0" smtClean="0"/>
              <a:t> = </a:t>
            </a:r>
            <a:r>
              <a:rPr lang="fr-BE" b="1" dirty="0" err="1" smtClean="0"/>
              <a:t>Exposure</a:t>
            </a:r>
            <a:endParaRPr lang="fr-BE" b="1" dirty="0" smtClean="0"/>
          </a:p>
          <a:p>
            <a:r>
              <a:rPr lang="fr-BE" b="1" dirty="0" smtClean="0"/>
              <a:t>          = </a:t>
            </a:r>
            <a:r>
              <a:rPr lang="fr-BE" b="1" dirty="0" err="1" smtClean="0"/>
              <a:t>Environment</a:t>
            </a:r>
            <a:r>
              <a:rPr lang="fr-BE" b="1" dirty="0" smtClean="0"/>
              <a:t> </a:t>
            </a:r>
            <a:r>
              <a:rPr lang="fr-BE" sz="1200" dirty="0" smtClean="0"/>
              <a:t>(Couvrir Tête, Isoler du Sol, Garder Chaleur)</a:t>
            </a:r>
          </a:p>
          <a:p>
            <a:r>
              <a:rPr lang="fr-BE" b="1" dirty="0" smtClean="0"/>
              <a:t>          = Evacuation </a:t>
            </a:r>
            <a:r>
              <a:rPr lang="fr-BE" dirty="0" smtClean="0"/>
              <a:t>(MIST)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17304" y="1099409"/>
            <a:ext cx="78160" cy="55848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151460" y="1099409"/>
            <a:ext cx="77548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8592" y="1099409"/>
            <a:ext cx="72008" cy="55848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40600" y="6684220"/>
            <a:ext cx="77548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563964" y="2887141"/>
            <a:ext cx="587496" cy="1333948"/>
          </a:xfrm>
          <a:prstGeom prst="leftBrace">
            <a:avLst>
              <a:gd name="adj1" fmla="val 8333"/>
              <a:gd name="adj2" fmla="val 5277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Left Brace 8"/>
          <p:cNvSpPr/>
          <p:nvPr/>
        </p:nvSpPr>
        <p:spPr>
          <a:xfrm>
            <a:off x="1600800" y="5085184"/>
            <a:ext cx="567792" cy="136815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/>
          <p:cNvSpPr txBox="1"/>
          <p:nvPr/>
        </p:nvSpPr>
        <p:spPr>
          <a:xfrm>
            <a:off x="194767" y="3230949"/>
            <a:ext cx="138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Bilan</a:t>
            </a:r>
          </a:p>
          <a:p>
            <a:pPr algn="ctr"/>
            <a:r>
              <a:rPr lang="fr-BE" b="1" dirty="0" smtClean="0"/>
              <a:t>primaire</a:t>
            </a:r>
            <a:endParaRPr lang="fr-B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766" y="5279141"/>
            <a:ext cx="149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Bilan</a:t>
            </a:r>
          </a:p>
          <a:p>
            <a:pPr algn="ctr"/>
            <a:r>
              <a:rPr lang="fr-BE" b="1" dirty="0" smtClean="0"/>
              <a:t>secondaire</a:t>
            </a:r>
            <a:endParaRPr lang="fr-BE" b="1" dirty="0"/>
          </a:p>
        </p:txBody>
      </p:sp>
      <p:sp>
        <p:nvSpPr>
          <p:cNvPr id="14" name="Right Arrow 13"/>
          <p:cNvSpPr/>
          <p:nvPr/>
        </p:nvSpPr>
        <p:spPr>
          <a:xfrm>
            <a:off x="194767" y="4617132"/>
            <a:ext cx="1956693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3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6" grpId="0" animBg="1"/>
      <p:bldP spid="9" grpId="0" animBg="1"/>
      <p:bldP spid="10" grpId="0"/>
      <p:bldP spid="11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544" y="1772816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La connaissance THEORIQUE et la mise en PRATIQUE</a:t>
            </a:r>
          </a:p>
          <a:p>
            <a:r>
              <a:rPr lang="fr-BE" sz="2000" dirty="0"/>
              <a:t>d</a:t>
            </a:r>
            <a:r>
              <a:rPr lang="fr-BE" sz="2000" dirty="0" smtClean="0"/>
              <a:t>u protocole est indispensable à la réussite de l’examen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285293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L’étude de la théorie est de votre ressort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357301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Les cas pratiques seront vus au cours, mais nécessiteront un effort de préparation individuelle pour réussir l’examen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4653136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Ce protocole est la base de tout ce que vous pourriez apprendre comme premiers soins en milieu militaire;</a:t>
            </a:r>
          </a:p>
          <a:p>
            <a:r>
              <a:rPr lang="fr-BE" sz="2000" dirty="0" smtClean="0"/>
              <a:t>il pourra vous être utile toute votre vie.</a:t>
            </a:r>
          </a:p>
          <a:p>
            <a:r>
              <a:rPr lang="fr-BE" sz="2000" dirty="0" smtClean="0"/>
              <a:t>Soyez adulte et responsable.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579" y="54868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dirty="0" smtClean="0">
                <a:solidFill>
                  <a:srgbClr val="FF0000"/>
                </a:solidFill>
              </a:rPr>
              <a:t>CONCLUSION</a:t>
            </a:r>
            <a:endParaRPr lang="fr-BE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chier: Heimlich-manoeu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02" y="260648"/>
            <a:ext cx="2330285" cy="27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jaw 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76" y="4797151"/>
            <a:ext cx="2068852" cy="172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rc 10"/>
          <p:cNvSpPr/>
          <p:nvPr/>
        </p:nvSpPr>
        <p:spPr>
          <a:xfrm rot="20763846">
            <a:off x="1291013" y="5583205"/>
            <a:ext cx="1728192" cy="1069803"/>
          </a:xfrm>
          <a:prstGeom prst="arc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2" name="Connecteur droit 8"/>
          <p:cNvCxnSpPr/>
          <p:nvPr/>
        </p:nvCxnSpPr>
        <p:spPr>
          <a:xfrm flipV="1">
            <a:off x="1855076" y="4832663"/>
            <a:ext cx="2068852" cy="16916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8"/>
          <p:cNvCxnSpPr/>
          <p:nvPr/>
        </p:nvCxnSpPr>
        <p:spPr>
          <a:xfrm flipH="1" flipV="1">
            <a:off x="1855076" y="4832662"/>
            <a:ext cx="2068852" cy="16916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Jaw Tr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46" y="4797152"/>
            <a:ext cx="2037667" cy="172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13"/>
          <p:cNvCxnSpPr/>
          <p:nvPr/>
        </p:nvCxnSpPr>
        <p:spPr>
          <a:xfrm>
            <a:off x="5292080" y="5963645"/>
            <a:ext cx="1584176" cy="71438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G:\dosier mil\medical\med ccmed\foto's lessen\D1-010.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9538" y="260648"/>
            <a:ext cx="44450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G:\dosier mil\medical\med ccmed\foto's lessen\D1-011.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29538" y="2320774"/>
            <a:ext cx="44450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6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1253"/>
            <a:ext cx="2056856" cy="257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71253"/>
            <a:ext cx="2279072" cy="257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84784"/>
            <a:ext cx="1771724" cy="257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60" y="4423841"/>
            <a:ext cx="2313256" cy="19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63" y="4330024"/>
            <a:ext cx="2103041" cy="18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92" y="4145970"/>
            <a:ext cx="1428960" cy="219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99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dirty="0" smtClean="0">
                <a:solidFill>
                  <a:srgbClr val="FF0000"/>
                </a:solidFill>
              </a:rPr>
              <a:t>CPR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2555059" cy="273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672488" cy="2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1"/>
            <a:ext cx="2812812" cy="231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9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dirty="0" smtClean="0">
                <a:solidFill>
                  <a:srgbClr val="FF0000"/>
                </a:solidFill>
              </a:rPr>
              <a:t>CPR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QUESTIONS 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1600200"/>
            <a:ext cx="7931225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smtClean="0"/>
          </a:p>
          <a:p>
            <a:pPr>
              <a:lnSpc>
                <a:spcPct val="90000"/>
              </a:lnSpc>
            </a:pPr>
            <a:endParaRPr lang="fr-BE" sz="280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fr-BE" sz="280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6" name="Picture 5" descr="vom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959" y="2022328"/>
            <a:ext cx="3826120" cy="378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69" y="2060848"/>
            <a:ext cx="40993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C00000"/>
                </a:solidFill>
              </a:rPr>
              <a:t>Orienté résultats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2800" dirty="0" smtClean="0">
                <a:solidFill>
                  <a:srgbClr val="000000"/>
                </a:solidFill>
              </a:rPr>
              <a:t>Contrôle systématiquement sont propre travail</a:t>
            </a:r>
            <a:endParaRPr lang="fr-BE" sz="2800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BE" sz="28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57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C00000"/>
                </a:solidFill>
              </a:rPr>
              <a:t>Agir de manière intègre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2800" b="0" dirty="0" smtClean="0">
                <a:solidFill>
                  <a:srgbClr val="000000"/>
                </a:solidFill>
              </a:rPr>
              <a:t>Assume la responsabilité de ses actes</a:t>
            </a:r>
          </a:p>
          <a:p>
            <a:pPr marL="0" indent="0">
              <a:lnSpc>
                <a:spcPct val="90000"/>
              </a:lnSpc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24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C00000"/>
                </a:solidFill>
              </a:rPr>
              <a:t>Etre flexible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2800" b="0" dirty="0" smtClean="0">
                <a:solidFill>
                  <a:srgbClr val="000000"/>
                </a:solidFill>
              </a:rPr>
              <a:t>Exécute des </a:t>
            </a:r>
            <a:r>
              <a:rPr lang="fr-BE" sz="2800" dirty="0" smtClean="0">
                <a:solidFill>
                  <a:srgbClr val="000000"/>
                </a:solidFill>
              </a:rPr>
              <a:t>tâches nouvelles</a:t>
            </a:r>
            <a:endParaRPr lang="fr-BE" sz="28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3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CIBE Sud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2400" dirty="0" smtClean="0"/>
              <a:t>APPROCHE BLESSE</a:t>
            </a:r>
            <a:endParaRPr lang="en-US" sz="240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68538" y="3644900"/>
            <a:ext cx="338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 err="1" smtClean="0"/>
              <a:t>Cell</a:t>
            </a:r>
            <a:r>
              <a:rPr lang="fr-BE" dirty="0" smtClean="0"/>
              <a:t> EHBO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76328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dirty="0" smtClean="0">
                <a:solidFill>
                  <a:srgbClr val="FF0000"/>
                </a:solidFill>
              </a:rPr>
              <a:t>OBJECTIF</a:t>
            </a:r>
            <a:endParaRPr lang="fr-BE" sz="4000" dirty="0" smtClean="0">
              <a:solidFill>
                <a:srgbClr val="FF0000"/>
              </a:solidFill>
            </a:endParaRPr>
          </a:p>
          <a:p>
            <a:pPr algn="ctr"/>
            <a:endParaRPr lang="fr-BE" sz="4000" dirty="0"/>
          </a:p>
          <a:p>
            <a:pPr algn="ctr"/>
            <a:r>
              <a:rPr lang="fr-BE" sz="3600" dirty="0" smtClean="0"/>
              <a:t>A l’issue du cours,</a:t>
            </a:r>
            <a:br>
              <a:rPr lang="fr-BE" sz="3600" dirty="0" smtClean="0"/>
            </a:br>
            <a:r>
              <a:rPr lang="fr-BE" sz="3600" dirty="0" smtClean="0"/>
              <a:t>vous serez capable,</a:t>
            </a:r>
            <a:br>
              <a:rPr lang="fr-BE" sz="3600" dirty="0" smtClean="0"/>
            </a:br>
            <a:r>
              <a:rPr lang="fr-BE" sz="3600" dirty="0" smtClean="0"/>
              <a:t>en situation d’urgence,</a:t>
            </a:r>
            <a:br>
              <a:rPr lang="fr-BE" sz="3600" dirty="0" smtClean="0"/>
            </a:br>
            <a:r>
              <a:rPr lang="fr-BE" sz="3600" dirty="0" smtClean="0"/>
              <a:t>d’approcher un blessé et d’appeler les secours, selon le protocole prévu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8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579" y="572376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dirty="0" smtClean="0">
                <a:solidFill>
                  <a:srgbClr val="FF0000"/>
                </a:solidFill>
              </a:rPr>
              <a:t>PLAN</a:t>
            </a:r>
            <a:endParaRPr lang="fr-BE" sz="4000" dirty="0" smtClean="0">
              <a:solidFill>
                <a:srgbClr val="FF0000"/>
              </a:solidFill>
            </a:endParaRPr>
          </a:p>
          <a:p>
            <a:pPr algn="ctr"/>
            <a:endParaRPr lang="fr-BE" sz="4000" dirty="0"/>
          </a:p>
          <a:p>
            <a:pPr algn="ctr"/>
            <a:endParaRPr lang="fr-BE" sz="3600" dirty="0" smtClean="0"/>
          </a:p>
          <a:p>
            <a:pPr algn="ctr"/>
            <a:r>
              <a:rPr lang="fr-BE" sz="3600" smtClean="0"/>
              <a:t>(c)-</a:t>
            </a:r>
            <a:r>
              <a:rPr lang="fr-BE" sz="3600" dirty="0" smtClean="0"/>
              <a:t>A-B-C-D-E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9552" y="329968"/>
            <a:ext cx="694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u="sng" dirty="0" smtClean="0"/>
              <a:t>Protocole approche blessé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9408" y="1484717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b="1" dirty="0" smtClean="0"/>
              <a:t>SECURITE : soi; autre(s); blessé(s) </a:t>
            </a:r>
            <a:r>
              <a:rPr lang="fr-BE" dirty="0" smtClean="0">
                <a:solidFill>
                  <a:srgbClr val="0070C0"/>
                </a:solidFill>
              </a:rPr>
              <a:t>(</a:t>
            </a:r>
            <a:r>
              <a:rPr lang="fr-BE" dirty="0" err="1" smtClean="0">
                <a:solidFill>
                  <a:srgbClr val="0070C0"/>
                </a:solidFill>
              </a:rPr>
              <a:t>év</a:t>
            </a:r>
            <a:r>
              <a:rPr lang="fr-BE" dirty="0">
                <a:solidFill>
                  <a:srgbClr val="0070C0"/>
                </a:solidFill>
              </a:rPr>
              <a:t>.</a:t>
            </a:r>
            <a:r>
              <a:rPr lang="fr-BE" dirty="0" smtClean="0">
                <a:solidFill>
                  <a:srgbClr val="0070C0"/>
                </a:solidFill>
              </a:rPr>
              <a:t> </a:t>
            </a:r>
            <a:r>
              <a:rPr lang="fr-BE" dirty="0" err="1" smtClean="0">
                <a:solidFill>
                  <a:srgbClr val="0070C0"/>
                </a:solidFill>
              </a:rPr>
              <a:t>Rautek</a:t>
            </a:r>
            <a:r>
              <a:rPr lang="fr-BE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9408" y="186111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b="1" dirty="0" smtClean="0">
                <a:solidFill>
                  <a:srgbClr val="C00000"/>
                </a:solidFill>
              </a:rPr>
              <a:t>HEMORRAGIES MASSIVES </a:t>
            </a:r>
            <a:r>
              <a:rPr lang="fr-BE" b="1" dirty="0" smtClean="0"/>
              <a:t>(voir et conditionner)</a:t>
            </a:r>
          </a:p>
          <a:p>
            <a:r>
              <a:rPr lang="fr-BE" b="1" dirty="0" smtClean="0"/>
              <a:t>     </a:t>
            </a:r>
            <a:r>
              <a:rPr lang="fr-BE" sz="1100" b="1" dirty="0" smtClean="0">
                <a:solidFill>
                  <a:srgbClr val="0070C0"/>
                </a:solidFill>
              </a:rPr>
              <a:t>compression directe, pansement compressif, idem renforcé, </a:t>
            </a:r>
            <a:r>
              <a:rPr lang="fr-BE" sz="1100" b="1" dirty="0" err="1" smtClean="0">
                <a:solidFill>
                  <a:srgbClr val="0070C0"/>
                </a:solidFill>
              </a:rPr>
              <a:t>Tq</a:t>
            </a:r>
            <a:r>
              <a:rPr lang="fr-BE" sz="1100" b="1" dirty="0" smtClean="0">
                <a:solidFill>
                  <a:srgbClr val="0070C0"/>
                </a:solidFill>
              </a:rPr>
              <a:t> ; pression directe dans plaie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408" y="2491357"/>
            <a:ext cx="283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b="1" dirty="0" smtClean="0"/>
              <a:t>CONSCIENCE</a:t>
            </a:r>
            <a:r>
              <a:rPr lang="fr-BE" b="1" dirty="0"/>
              <a:t/>
            </a:r>
            <a:br>
              <a:rPr lang="fr-BE" b="1" dirty="0"/>
            </a:br>
            <a:endParaRPr lang="fr-BE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8336" y="3442906"/>
            <a:ext cx="691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336" y="4586030"/>
            <a:ext cx="691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336" y="5747568"/>
            <a:ext cx="691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9050" y="5987817"/>
            <a:ext cx="1947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CIRCULATION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51920" y="3809644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46874" y="3521333"/>
            <a:ext cx="446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 smtClean="0">
                <a:solidFill>
                  <a:srgbClr val="007033"/>
                </a:solidFill>
              </a:rPr>
              <a:t>Libérer                         &amp;  maintenir libre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8126" y="492950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 smtClean="0">
                <a:solidFill>
                  <a:srgbClr val="007033"/>
                </a:solidFill>
              </a:rPr>
              <a:t>V.E.S. 10 Sec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31499" y="598279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 err="1" smtClean="0">
                <a:solidFill>
                  <a:srgbClr val="007033"/>
                </a:solidFill>
              </a:rPr>
              <a:t>Shock</a:t>
            </a:r>
            <a:r>
              <a:rPr lang="fr-BE" b="1" i="1" dirty="0" smtClean="0">
                <a:solidFill>
                  <a:srgbClr val="007033"/>
                </a:solidFill>
              </a:rPr>
              <a:t>?</a:t>
            </a:r>
            <a:endParaRPr lang="fr-BE" b="1" i="1" dirty="0">
              <a:solidFill>
                <a:srgbClr val="00703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992" y="2112757"/>
            <a:ext cx="6319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(C)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408" y="281756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b="1" dirty="0"/>
              <a:t>Appel à l’aide / demande de renforts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6874" y="3809644"/>
            <a:ext cx="28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0070C0"/>
                </a:solidFill>
              </a:rPr>
              <a:t>(</a:t>
            </a:r>
            <a:r>
              <a:rPr lang="fr-BE" dirty="0" err="1" smtClean="0">
                <a:solidFill>
                  <a:srgbClr val="0070C0"/>
                </a:solidFill>
              </a:rPr>
              <a:t>év</a:t>
            </a:r>
            <a:r>
              <a:rPr lang="fr-BE" dirty="0" smtClean="0">
                <a:solidFill>
                  <a:srgbClr val="0070C0"/>
                </a:solidFill>
              </a:rPr>
              <a:t>. </a:t>
            </a:r>
            <a:r>
              <a:rPr lang="fr-BE" dirty="0" err="1" smtClean="0">
                <a:solidFill>
                  <a:srgbClr val="0070C0"/>
                </a:solidFill>
              </a:rPr>
              <a:t>Heimlich</a:t>
            </a:r>
            <a:r>
              <a:rPr lang="fr-BE" dirty="0" smtClean="0">
                <a:solidFill>
                  <a:srgbClr val="0070C0"/>
                </a:solidFill>
              </a:rPr>
              <a:t>)</a:t>
            </a:r>
          </a:p>
          <a:p>
            <a:r>
              <a:rPr lang="fr-BE" dirty="0" smtClean="0"/>
              <a:t>!colonne cervicale! (</a:t>
            </a:r>
            <a:r>
              <a:rPr lang="fr-BE" dirty="0" smtClean="0">
                <a:solidFill>
                  <a:srgbClr val="0070C0"/>
                </a:solidFill>
              </a:rPr>
              <a:t>JT</a:t>
            </a:r>
            <a:r>
              <a:rPr lang="fr-BE" dirty="0" smtClean="0"/>
              <a:t>)</a:t>
            </a:r>
          </a:p>
          <a:p>
            <a:r>
              <a:rPr lang="fr-BE" dirty="0" smtClean="0"/>
              <a:t>CCC, Check bouche,</a:t>
            </a:r>
          </a:p>
          <a:p>
            <a:r>
              <a:rPr lang="fr-BE" dirty="0" smtClean="0">
                <a:solidFill>
                  <a:srgbClr val="0070C0"/>
                </a:solidFill>
              </a:rPr>
              <a:t>FS</a:t>
            </a:r>
            <a:r>
              <a:rPr lang="fr-BE" dirty="0" smtClean="0"/>
              <a:t> si </a:t>
            </a:r>
            <a:r>
              <a:rPr lang="fr-BE" dirty="0" err="1" smtClean="0"/>
              <a:t>nécess</a:t>
            </a:r>
            <a:r>
              <a:rPr lang="fr-BE" dirty="0"/>
              <a:t>.</a:t>
            </a:r>
            <a:r>
              <a:rPr lang="fr-BE" dirty="0" smtClean="0"/>
              <a:t>, </a:t>
            </a:r>
            <a:r>
              <a:rPr lang="fr-BE" dirty="0" smtClean="0">
                <a:solidFill>
                  <a:srgbClr val="0070C0"/>
                </a:solidFill>
              </a:rPr>
              <a:t>HT+CL</a:t>
            </a:r>
            <a:endParaRPr lang="fr-BE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6874" y="5301208"/>
            <a:ext cx="280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+ </a:t>
            </a:r>
            <a:r>
              <a:rPr lang="fr-BE" dirty="0">
                <a:sym typeface="Wingdings" pitchFamily="2" charset="2"/>
              </a:rPr>
              <a:t> passer au C</a:t>
            </a:r>
          </a:p>
          <a:p>
            <a:r>
              <a:rPr lang="fr-BE" dirty="0">
                <a:sym typeface="Wingdings" pitchFamily="2" charset="2"/>
              </a:rPr>
              <a:t>-  appel </a:t>
            </a:r>
            <a:r>
              <a:rPr lang="fr-BE" dirty="0" smtClean="0">
                <a:sym typeface="Wingdings" pitchFamily="2" charset="2"/>
              </a:rPr>
              <a:t>secours + CPR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12721" y="6352125"/>
            <a:ext cx="40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Pâleur, </a:t>
            </a:r>
            <a:r>
              <a:rPr lang="fr-BE" dirty="0" err="1"/>
              <a:t>respi</a:t>
            </a:r>
            <a:r>
              <a:rPr lang="fr-BE" dirty="0"/>
              <a:t> ↑, T°↓, comportement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8304" y="5301208"/>
            <a:ext cx="1835696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smtClean="0">
                <a:solidFill>
                  <a:srgbClr val="0070C0"/>
                </a:solidFill>
              </a:rPr>
              <a:t>(30/2) 4x,VES, ∞</a:t>
            </a:r>
          </a:p>
          <a:p>
            <a:r>
              <a:rPr lang="fr-BE" sz="1050" b="1" dirty="0" smtClean="0">
                <a:solidFill>
                  <a:srgbClr val="0070C0"/>
                </a:solidFill>
              </a:rPr>
              <a:t>STOP SI :</a:t>
            </a:r>
            <a:endParaRPr lang="fr-BE" sz="1050" b="1" dirty="0">
              <a:solidFill>
                <a:srgbClr val="0070C0"/>
              </a:solidFill>
            </a:endParaRPr>
          </a:p>
          <a:p>
            <a:r>
              <a:rPr lang="fr-BE" sz="1050" b="1" dirty="0" smtClean="0">
                <a:solidFill>
                  <a:srgbClr val="0070C0"/>
                </a:solidFill>
              </a:rPr>
              <a:t>VES+, épuisement, arrivée secours</a:t>
            </a:r>
          </a:p>
          <a:p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08304" y="380964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Semi-assis;</a:t>
            </a:r>
          </a:p>
          <a:p>
            <a:r>
              <a:rPr lang="fr-BE" sz="1600" dirty="0" smtClean="0"/>
              <a:t>Lean </a:t>
            </a:r>
            <a:r>
              <a:rPr lang="fr-BE" sz="1600" dirty="0" err="1" smtClean="0"/>
              <a:t>Forward</a:t>
            </a:r>
            <a:r>
              <a:rPr lang="fr-BE" sz="1600" dirty="0" smtClean="0"/>
              <a:t>; </a:t>
            </a:r>
            <a:r>
              <a:rPr lang="fr-BE" sz="1600" dirty="0" err="1" smtClean="0">
                <a:solidFill>
                  <a:srgbClr val="0070C0"/>
                </a:solidFill>
              </a:rPr>
              <a:t>R</a:t>
            </a:r>
            <a:r>
              <a:rPr lang="fr-BE" sz="1600" dirty="0" err="1" smtClean="0"/>
              <a:t>e</a:t>
            </a:r>
            <a:r>
              <a:rPr lang="fr-BE" sz="1600" dirty="0" err="1" smtClean="0">
                <a:solidFill>
                  <a:srgbClr val="0070C0"/>
                </a:solidFill>
              </a:rPr>
              <a:t>C</a:t>
            </a:r>
            <a:r>
              <a:rPr lang="fr-BE" sz="1600" dirty="0" err="1" smtClean="0"/>
              <a:t>overy</a:t>
            </a:r>
            <a:r>
              <a:rPr lang="fr-BE" sz="1600" dirty="0"/>
              <a:t> </a:t>
            </a:r>
            <a:r>
              <a:rPr lang="fr-BE" sz="1600" dirty="0" smtClean="0">
                <a:solidFill>
                  <a:srgbClr val="0070C0"/>
                </a:solidFill>
              </a:rPr>
              <a:t>P</a:t>
            </a:r>
            <a:r>
              <a:rPr lang="fr-BE" sz="1600" dirty="0" smtClean="0"/>
              <a:t>osition</a:t>
            </a:r>
            <a:endParaRPr lang="en-US" sz="1600" dirty="0"/>
          </a:p>
        </p:txBody>
      </p:sp>
      <p:sp>
        <p:nvSpPr>
          <p:cNvPr id="25" name="Left Brace 24"/>
          <p:cNvSpPr/>
          <p:nvPr/>
        </p:nvSpPr>
        <p:spPr>
          <a:xfrm>
            <a:off x="438340" y="2049085"/>
            <a:ext cx="239996" cy="4672372"/>
          </a:xfrm>
          <a:prstGeom prst="leftBrace">
            <a:avLst>
              <a:gd name="adj1" fmla="val 8333"/>
              <a:gd name="adj2" fmla="val 5277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654564" y="4342017"/>
            <a:ext cx="17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n>
                  <a:solidFill>
                    <a:srgbClr val="00B050"/>
                  </a:solidFill>
                </a:ln>
              </a:rPr>
              <a:t>Bilan primaire</a:t>
            </a:r>
            <a:endParaRPr lang="fr-BE" b="1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9257" y="3732990"/>
            <a:ext cx="1947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AIRWAYS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64811" y="4919207"/>
            <a:ext cx="1947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BREATHING 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851918" y="6059447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51919" y="5006161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9" grpId="0" animBg="1"/>
      <p:bldP spid="12" grpId="0" animBg="1"/>
      <p:bldP spid="13" grpId="0" animBg="1"/>
      <p:bldP spid="16" grpId="0"/>
      <p:bldP spid="18" grpId="0"/>
      <p:bldP spid="19" grpId="0"/>
      <p:bldP spid="20" grpId="0" animBg="1"/>
      <p:bldP spid="4" grpId="0"/>
      <p:bldP spid="21" grpId="0"/>
      <p:bldP spid="22" grpId="0"/>
      <p:bldP spid="23" grpId="0"/>
      <p:bldP spid="17" grpId="0"/>
      <p:bldP spid="24" grpId="0"/>
      <p:bldP spid="25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2996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u="sng" dirty="0"/>
              <a:t>Protocole </a:t>
            </a:r>
            <a:r>
              <a:rPr lang="fr-BE" sz="4400" u="sng" dirty="0" smtClean="0"/>
              <a:t>approche blessé</a:t>
            </a:r>
            <a:endParaRPr lang="en-US" sz="4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1453426"/>
            <a:ext cx="216024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Appel des Secours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1988840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b="1" dirty="0" smtClean="0"/>
              <a:t>112</a:t>
            </a:r>
          </a:p>
          <a:p>
            <a:r>
              <a:rPr lang="fr-BE" sz="3200" dirty="0" smtClean="0"/>
              <a:t>Se présenter</a:t>
            </a:r>
          </a:p>
          <a:p>
            <a:r>
              <a:rPr lang="fr-BE" sz="3200" dirty="0" smtClean="0"/>
              <a:t>Nombre de blessés</a:t>
            </a:r>
          </a:p>
          <a:p>
            <a:r>
              <a:rPr lang="fr-BE" sz="3200" dirty="0" smtClean="0"/>
              <a:t>Homme, Femme ou Enfant</a:t>
            </a:r>
          </a:p>
          <a:p>
            <a:r>
              <a:rPr lang="fr-BE" sz="3200" dirty="0" smtClean="0"/>
              <a:t>Conscient ou pas</a:t>
            </a:r>
          </a:p>
          <a:p>
            <a:r>
              <a:rPr lang="fr-BE" sz="3200" dirty="0" smtClean="0"/>
              <a:t>Etat</a:t>
            </a:r>
          </a:p>
          <a:p>
            <a:r>
              <a:rPr lang="fr-BE" sz="3200" dirty="0" smtClean="0"/>
              <a:t>Lieu précis</a:t>
            </a:r>
          </a:p>
          <a:p>
            <a:r>
              <a:rPr lang="fr-BE" sz="3200" dirty="0" smtClean="0"/>
              <a:t>Attendre la confirmation</a:t>
            </a:r>
          </a:p>
          <a:p>
            <a:r>
              <a:rPr lang="fr-BE" sz="3200" dirty="0" smtClean="0"/>
              <a:t>Revenir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2060848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29968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u="sng" dirty="0" smtClean="0"/>
              <a:t>Protocole approche blessé</a:t>
            </a:r>
            <a:endParaRPr lang="en-US" sz="4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15240"/>
            <a:ext cx="3384376" cy="5083827"/>
          </a:xfrm>
          <a:prstGeom prst="rect">
            <a:avLst/>
          </a:prstGeom>
        </p:spPr>
      </p:pic>
      <p:pic>
        <p:nvPicPr>
          <p:cNvPr id="1026" name="Picture 2" descr="C:\Users\harvengt.w\Pictures\MickeyClubDuLivre9_2103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10" y="2266901"/>
            <a:ext cx="2300025" cy="31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8"/>
          <p:cNvCxnSpPr/>
          <p:nvPr/>
        </p:nvCxnSpPr>
        <p:spPr>
          <a:xfrm flipV="1">
            <a:off x="5004048" y="2348881"/>
            <a:ext cx="3530851" cy="30985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H="1" flipV="1">
            <a:off x="5004048" y="2348881"/>
            <a:ext cx="3600400" cy="30985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620" y="1916832"/>
            <a:ext cx="691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620" y="3291189"/>
            <a:ext cx="691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79" y="2193831"/>
            <a:ext cx="1944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DISABILITY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3561983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EXPOSURE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2725" y="431327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ENVIRONMENT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1054" y="5557882"/>
            <a:ext cx="1935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EVACUATION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8887" y="219383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smtClean="0">
                <a:solidFill>
                  <a:srgbClr val="007033"/>
                </a:solidFill>
              </a:rPr>
              <a:t>Contrôle continu conscience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8044" y="3568189"/>
            <a:ext cx="332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 </a:t>
            </a:r>
            <a:r>
              <a:rPr lang="fr-BE" i="1" dirty="0" smtClean="0">
                <a:solidFill>
                  <a:srgbClr val="007033"/>
                </a:solidFill>
              </a:rPr>
              <a:t>Recherche d’autres lésions</a:t>
            </a:r>
          </a:p>
          <a:p>
            <a:r>
              <a:rPr lang="fr-BE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57038" y="4323096"/>
            <a:ext cx="396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smtClean="0">
                <a:solidFill>
                  <a:srgbClr val="007033"/>
                </a:solidFill>
              </a:rPr>
              <a:t>Prévention hypothermie</a:t>
            </a:r>
          </a:p>
          <a:p>
            <a:r>
              <a:rPr lang="fr-BE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7038" y="55538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07033"/>
                </a:solidFill>
              </a:rPr>
              <a:t>M.I.S.T</a:t>
            </a:r>
            <a:endParaRPr lang="en-US" b="1" dirty="0">
              <a:solidFill>
                <a:srgbClr val="0070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7038" y="2470830"/>
            <a:ext cx="40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Parler, stimuler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7038" y="3831747"/>
            <a:ext cx="333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Parler, </a:t>
            </a:r>
            <a:r>
              <a:rPr lang="fr-BE" dirty="0" smtClean="0"/>
              <a:t>observer</a:t>
            </a:r>
            <a:endParaRPr lang="fr-BE" dirty="0"/>
          </a:p>
        </p:txBody>
      </p:sp>
      <p:sp>
        <p:nvSpPr>
          <p:cNvPr id="20" name="TextBox 19"/>
          <p:cNvSpPr txBox="1"/>
          <p:nvPr/>
        </p:nvSpPr>
        <p:spPr>
          <a:xfrm>
            <a:off x="5057038" y="4549770"/>
            <a:ext cx="396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Couvrir tête, isoler du sol,</a:t>
            </a:r>
          </a:p>
          <a:p>
            <a:r>
              <a:rPr lang="fr-BE" dirty="0" smtClean="0"/>
              <a:t>garder la chaleur;</a:t>
            </a:r>
            <a:br>
              <a:rPr lang="fr-BE" dirty="0" smtClean="0"/>
            </a:br>
            <a:r>
              <a:rPr lang="fr-BE" dirty="0" smtClean="0"/>
              <a:t>abriter (hyperthermie); confort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437624" y="1802666"/>
            <a:ext cx="239996" cy="2540455"/>
          </a:xfrm>
          <a:prstGeom prst="leftBrace">
            <a:avLst>
              <a:gd name="adj1" fmla="val 8333"/>
              <a:gd name="adj2" fmla="val 5277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790011" y="2970099"/>
            <a:ext cx="20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n>
                  <a:solidFill>
                    <a:srgbClr val="00B050"/>
                  </a:solidFill>
                </a:ln>
              </a:rPr>
              <a:t>Bilan secondaire</a:t>
            </a:r>
            <a:endParaRPr lang="fr-BE" b="1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7038" y="5842337"/>
            <a:ext cx="3963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 smtClean="0"/>
              <a:t>Mechanism</a:t>
            </a:r>
            <a:r>
              <a:rPr lang="fr-BE" sz="1500" dirty="0" smtClean="0"/>
              <a:t> of </a:t>
            </a:r>
            <a:r>
              <a:rPr lang="fr-BE" sz="1500" dirty="0" err="1" smtClean="0"/>
              <a:t>injury</a:t>
            </a:r>
            <a:endParaRPr lang="fr-BE" sz="1500" dirty="0" smtClean="0"/>
          </a:p>
          <a:p>
            <a:r>
              <a:rPr lang="fr-BE" sz="1500" dirty="0" smtClean="0"/>
              <a:t>Injuries </a:t>
            </a:r>
            <a:r>
              <a:rPr lang="fr-BE" sz="1500" dirty="0" err="1" smtClean="0"/>
              <a:t>found</a:t>
            </a:r>
            <a:r>
              <a:rPr lang="fr-BE" sz="1500" dirty="0" smtClean="0"/>
              <a:t> and </a:t>
            </a:r>
            <a:r>
              <a:rPr lang="fr-BE" sz="1500" dirty="0" err="1" smtClean="0"/>
              <a:t>suspected</a:t>
            </a:r>
            <a:r>
              <a:rPr lang="fr-BE" sz="1500" dirty="0" smtClean="0"/>
              <a:t/>
            </a:r>
            <a:br>
              <a:rPr lang="fr-BE" sz="1500" dirty="0" smtClean="0"/>
            </a:br>
            <a:r>
              <a:rPr lang="fr-BE" sz="1500" dirty="0" err="1" smtClean="0"/>
              <a:t>Signs</a:t>
            </a:r>
            <a:endParaRPr lang="fr-BE" sz="1500" dirty="0" smtClean="0"/>
          </a:p>
          <a:p>
            <a:r>
              <a:rPr lang="fr-BE" sz="1500" dirty="0" err="1" smtClean="0"/>
              <a:t>Treatment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369552" y="329968"/>
            <a:ext cx="694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u="sng" dirty="0" smtClean="0"/>
              <a:t>Protocole approche blessé</a:t>
            </a:r>
            <a:endParaRPr lang="en-US" sz="3200" u="sng" dirty="0"/>
          </a:p>
        </p:txBody>
      </p:sp>
      <p:sp>
        <p:nvSpPr>
          <p:cNvPr id="25" name="Right Arrow 24"/>
          <p:cNvSpPr/>
          <p:nvPr/>
        </p:nvSpPr>
        <p:spPr>
          <a:xfrm>
            <a:off x="226801" y="1465491"/>
            <a:ext cx="1320864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1700009" y="1388837"/>
            <a:ext cx="25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n>
                  <a:solidFill>
                    <a:srgbClr val="00B050"/>
                  </a:solidFill>
                </a:ln>
              </a:rPr>
              <a:t>Après bilan primaire:</a:t>
            </a:r>
            <a:endParaRPr lang="fr-BE" b="1" dirty="0">
              <a:ln>
                <a:solidFill>
                  <a:srgbClr val="00B050"/>
                </a:solidFill>
              </a:ln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97" y="1174071"/>
            <a:ext cx="769908" cy="798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58" y="1174071"/>
            <a:ext cx="531815" cy="798864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3851920" y="2270485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51920" y="5630517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851918" y="4389924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851919" y="3644842"/>
            <a:ext cx="76080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48064" y="1388836"/>
            <a:ext cx="288032" cy="369332"/>
          </a:xfrm>
          <a:prstGeom prst="rect">
            <a:avLst/>
          </a:prstGeom>
          <a:noFill/>
          <a:ln>
            <a:solidFill>
              <a:srgbClr val="007033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+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0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17" grpId="0"/>
      <p:bldP spid="3" grpId="0"/>
      <p:bldP spid="20" grpId="0"/>
      <p:bldP spid="21" grpId="0" animBg="1"/>
      <p:bldP spid="22" grpId="0"/>
      <p:bldP spid="25" grpId="0" animBg="1"/>
      <p:bldP spid="27" grpId="0"/>
      <p:bldP spid="30" grpId="0" animBg="1"/>
      <p:bldP spid="31" grpId="0" animBg="1"/>
      <p:bldP spid="32" grpId="0" animBg="1"/>
      <p:bldP spid="3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838" y="329968"/>
            <a:ext cx="7081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u="sng" dirty="0"/>
              <a:t>Protocole </a:t>
            </a:r>
            <a:r>
              <a:rPr lang="fr-BE" sz="4400" u="sng" dirty="0" smtClean="0"/>
              <a:t>approche blessé</a:t>
            </a:r>
            <a:endParaRPr lang="en-US" sz="4400" u="sng" dirty="0"/>
          </a:p>
        </p:txBody>
      </p:sp>
      <p:sp>
        <p:nvSpPr>
          <p:cNvPr id="4" name="Rectangle 3"/>
          <p:cNvSpPr/>
          <p:nvPr/>
        </p:nvSpPr>
        <p:spPr>
          <a:xfrm>
            <a:off x="572969" y="1916832"/>
            <a:ext cx="7681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556" y="3284984"/>
            <a:ext cx="7809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79" y="2055331"/>
            <a:ext cx="17622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Mechanism</a:t>
            </a:r>
            <a:endParaRPr lang="fr-BE" dirty="0"/>
          </a:p>
          <a:p>
            <a:r>
              <a:rPr lang="fr-BE" dirty="0" smtClean="0"/>
              <a:t>of </a:t>
            </a:r>
            <a:r>
              <a:rPr lang="fr-BE" dirty="0" err="1" smtClean="0"/>
              <a:t>injury</a:t>
            </a:r>
            <a:r>
              <a:rPr lang="fr-BE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78" y="3423483"/>
            <a:ext cx="17622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Injuries </a:t>
            </a:r>
            <a:r>
              <a:rPr lang="fr-BE" dirty="0" err="1" smtClean="0"/>
              <a:t>found</a:t>
            </a:r>
            <a:r>
              <a:rPr lang="fr-BE" dirty="0" smtClean="0"/>
              <a:t> &amp; </a:t>
            </a:r>
            <a:r>
              <a:rPr lang="fr-BE" dirty="0" err="1" smtClean="0"/>
              <a:t>suspected</a:t>
            </a:r>
            <a:r>
              <a:rPr lang="fr-BE" dirty="0" smtClean="0"/>
              <a:t>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70138" y="2270485"/>
            <a:ext cx="126014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70137" y="3638636"/>
            <a:ext cx="126014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38887" y="219383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Mécanisme lésionnel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9300" y="356198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Lésions trouvées </a:t>
            </a:r>
            <a:r>
              <a:rPr lang="fr-BE" dirty="0"/>
              <a:t>&amp;</a:t>
            </a:r>
            <a:r>
              <a:rPr lang="fr-BE" dirty="0" smtClean="0"/>
              <a:t> suspectées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7987" y="4581128"/>
            <a:ext cx="105028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931" y="5733256"/>
            <a:ext cx="10118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B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7472" y="4858127"/>
            <a:ext cx="176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Signs</a:t>
            </a:r>
            <a:r>
              <a:rPr lang="fr-BE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77" y="5949280"/>
            <a:ext cx="176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Treatment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70138" y="4934781"/>
            <a:ext cx="126014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670138" y="6025934"/>
            <a:ext cx="1260141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52172" y="4858127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Signes (hémorragie massive, conscience, respiration, </a:t>
            </a:r>
            <a:r>
              <a:rPr lang="fr-BE" dirty="0" err="1" smtClean="0"/>
              <a:t>shock</a:t>
            </a:r>
            <a:r>
              <a:rPr lang="fr-BE" dirty="0" smtClean="0"/>
              <a:t>, autres lésions)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07487" y="59492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  <a:r>
              <a:rPr lang="fr-BE" dirty="0" smtClean="0"/>
              <a:t>oins apportés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Powerpoint_Masterslide[1]">
  <a:themeElements>
    <a:clrScheme name="Powerpoint_Masterslid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Masterslid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Masterslid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 CIBE Sud</Template>
  <TotalTime>1835</TotalTime>
  <Words>441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Powerpoint_Masterslide[1]</vt:lpstr>
      <vt:lpstr>PowerPoint Presentation</vt:lpstr>
      <vt:lpstr>CIBE Sud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Orienté résultats</vt:lpstr>
      <vt:lpstr>Agir de manière intègre</vt:lpstr>
      <vt:lpstr>Etre flexible</vt:lpstr>
    </vt:vector>
  </TitlesOfParts>
  <Company>IDCN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gevaar inzetzone</dc:title>
  <dc:creator>van alstein.p</dc:creator>
  <cp:lastModifiedBy>Roquet Alexandre</cp:lastModifiedBy>
  <cp:revision>183</cp:revision>
  <dcterms:created xsi:type="dcterms:W3CDTF">2010-09-06T07:41:54Z</dcterms:created>
  <dcterms:modified xsi:type="dcterms:W3CDTF">2019-10-01T05:43:26Z</dcterms:modified>
</cp:coreProperties>
</file>