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326" r:id="rId4"/>
    <p:sldId id="261" r:id="rId5"/>
    <p:sldId id="331" r:id="rId6"/>
    <p:sldId id="298" r:id="rId7"/>
    <p:sldId id="299" r:id="rId8"/>
    <p:sldId id="332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9" r:id="rId17"/>
    <p:sldId id="310" r:id="rId18"/>
    <p:sldId id="311" r:id="rId19"/>
    <p:sldId id="333" r:id="rId20"/>
    <p:sldId id="327" r:id="rId21"/>
    <p:sldId id="328" r:id="rId22"/>
    <p:sldId id="330" r:id="rId23"/>
    <p:sldId id="322" r:id="rId24"/>
  </p:sldIdLst>
  <p:sldSz cx="9144000" cy="6858000" type="screen4x3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3" autoAdjust="0"/>
  </p:normalViewPr>
  <p:slideViewPr>
    <p:cSldViewPr>
      <p:cViewPr varScale="1">
        <p:scale>
          <a:sx n="98" d="100"/>
          <a:sy n="98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DA0A8D-606A-4FA6-90DA-4E4ED3049BF2}" type="datetimeFigureOut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E813D4-E6A7-4C03-B6BB-DA1BDA33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76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F9B0C-9B8B-4A5E-BAB8-2AF7497C4AB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BE" sz="1000" dirty="0" smtClean="0"/>
              <a:t>ED 50 : </a:t>
            </a:r>
            <a:r>
              <a:rPr lang="fr-BE" sz="1000" dirty="0" err="1" smtClean="0"/>
              <a:t>European</a:t>
            </a:r>
            <a:r>
              <a:rPr lang="fr-BE" sz="1000" dirty="0" smtClean="0"/>
              <a:t> </a:t>
            </a:r>
            <a:r>
              <a:rPr lang="fr-BE" sz="1000" dirty="0" err="1" smtClean="0"/>
              <a:t>Datum</a:t>
            </a:r>
            <a:r>
              <a:rPr lang="fr-BE" sz="1000" dirty="0" smtClean="0"/>
              <a:t> 50 = système géodésique</a:t>
            </a:r>
            <a:r>
              <a:rPr lang="fr-BE" sz="1000" baseline="0" dirty="0" smtClean="0"/>
              <a:t> établit après la 2</a:t>
            </a:r>
            <a:r>
              <a:rPr lang="fr-BE" sz="1000" baseline="30000" dirty="0" smtClean="0"/>
              <a:t>ème</a:t>
            </a:r>
            <a:r>
              <a:rPr lang="fr-BE" sz="1000" baseline="0" dirty="0" smtClean="0"/>
              <a:t> guerre mondiale pour déterminer des coordonnées. Remplacé par le système WGS 84 car il était basé sur une sphère parfaitement ronde =&gt; erreurs de calculs</a:t>
            </a:r>
          </a:p>
          <a:p>
            <a:r>
              <a:rPr lang="fr-BE" sz="1000" baseline="0" dirty="0" smtClean="0"/>
              <a:t>WGS 84: World </a:t>
            </a:r>
            <a:r>
              <a:rPr lang="fr-BE" sz="1000" baseline="0" dirty="0" err="1" smtClean="0"/>
              <a:t>Geodetic</a:t>
            </a:r>
            <a:r>
              <a:rPr lang="fr-BE" sz="1000" baseline="0" dirty="0" smtClean="0"/>
              <a:t> System 1984= utilisé pour les systèmes GPS actuel. Représentation du </a:t>
            </a:r>
            <a:r>
              <a:rPr lang="fr-BE" sz="1000" baseline="0" smtClean="0"/>
              <a:t>géoïde terrestre</a:t>
            </a:r>
            <a:endParaRPr lang="fr-BE" sz="10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5B136-2575-4B82-AB89-6224B164671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31831-53EB-4C2C-85C9-0B8C6F71E7C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BE" smtClean="0"/>
              <a:t>Abscisse = horizontale</a:t>
            </a:r>
          </a:p>
          <a:p>
            <a:r>
              <a:rPr lang="fr-BE" smtClean="0"/>
              <a:t>Ordonnée = verticale </a:t>
            </a: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31831-53EB-4C2C-85C9-0B8C6F71E7C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BE" smtClean="0"/>
              <a:t>Abscisse = horizontale</a:t>
            </a:r>
          </a:p>
          <a:p>
            <a:r>
              <a:rPr lang="fr-BE" smtClean="0"/>
              <a:t>Ordonnée = verticale </a:t>
            </a: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32D83-2446-4968-8859-9787EF3893E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69526-3B64-483F-A21B-C85DC2754AB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85026-8189-4780-8DEA-E5E482F3743E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97196-82BD-4476-80CA-3EDCD257DBA1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4569-A82B-4BB9-84B5-8C58010CEF1F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1DA66-B1A9-4B8F-ABA7-2CE356708812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B67A-5918-457F-9DE9-4C61A5837D09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F0333-0BCD-440F-BA0A-8B7DFE0128F0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94EE0-87B7-46DC-91AB-896481EF6850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CB746-BE9C-4F2D-A022-C95B9574AEC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1B74D-BE03-4BD2-A483-BBCF726931A0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54BF-C41C-4293-93B1-34850B02801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15402-21BC-4C74-8F68-CB142B2703B0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A7588-7E18-499B-91A8-5C013E1A5A4E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C1885-25A8-4ECE-A884-07316D463D59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96AAF-830B-4773-8B2C-704EAF0D856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8F181-3F06-4446-9C40-79B94B257B5E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0E3E3-4285-45AD-B12D-4D77985D9719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F80E0-B1DC-4958-8EEF-BBD1B40858ED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657F7-612C-40E3-A377-FD82A175020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1487A-8CD5-42CC-8BA4-270FB96FFDD0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DB723-1D31-44F3-B1F5-715DC6670270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CA33-4019-45E9-8F9F-28724CA76B38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8FB19-C9F3-4C74-91DB-BAB527AE671B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3BAABD-CC5D-45AC-9B2F-A3A566053D6A}" type="datetimeFigureOut">
              <a:rPr lang="nl-BE"/>
              <a:pPr>
                <a:defRPr/>
              </a:pPr>
              <a:t>24/09/2019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FA58AB-1809-477E-B929-D56EECA9A995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124075" y="1557338"/>
            <a:ext cx="5688013" cy="935037"/>
          </a:xfrm>
        </p:spPr>
        <p:txBody>
          <a:bodyPr/>
          <a:lstStyle/>
          <a:p>
            <a:pPr eaLnBrk="1" hangingPunct="1"/>
            <a:r>
              <a:rPr lang="fr-BE" smtClean="0"/>
              <a:t>KALI 02</a:t>
            </a:r>
            <a:endParaRPr lang="en-US" smtClean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2124075" y="2565400"/>
            <a:ext cx="4176713" cy="863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fr-FR" dirty="0"/>
              <a:t>Les coordonnées</a:t>
            </a:r>
            <a:endParaRPr lang="en-US" dirty="0" smtClean="0">
              <a:solidFill>
                <a:srgbClr val="898989"/>
              </a:solidFill>
            </a:endParaRPr>
          </a:p>
        </p:txBody>
      </p:sp>
      <p:pic>
        <p:nvPicPr>
          <p:cNvPr id="14340" name="Picture 5" descr="teken cb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4025" y="2565400"/>
            <a:ext cx="6873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451853-2CCC-4243-A1F9-5856046ABFD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4994" name="Rectangle 3"/>
          <p:cNvSpPr>
            <a:spLocks noRot="1" noChangeArrowheads="1"/>
          </p:cNvSpPr>
          <p:nvPr/>
        </p:nvSpPr>
        <p:spPr bwMode="auto">
          <a:xfrm>
            <a:off x="583223" y="1341438"/>
            <a:ext cx="7883769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0400" indent="-660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fr-B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400" indent="-660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Sous-division en carrés de 100 Km x 100 Km</a:t>
            </a:r>
            <a:b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B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Carré de 10000 km²</a:t>
            </a: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 par 2 lettres :</a:t>
            </a:r>
          </a:p>
          <a:p>
            <a:pPr marL="1409700" lvl="2" indent="-495300">
              <a:lnSpc>
                <a:spcPct val="90000"/>
              </a:lnSpc>
              <a:spcBef>
                <a:spcPct val="20000"/>
              </a:spcBef>
              <a:buFont typeface="Calibri" pitchFamily="34" charset="0"/>
              <a:buChar char="–"/>
            </a:pPr>
            <a: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abscisse  (1ère lettre) </a:t>
            </a:r>
          </a:p>
          <a:p>
            <a:pPr marL="1409700" lvl="2" indent="-495300">
              <a:lnSpc>
                <a:spcPct val="90000"/>
              </a:lnSpc>
              <a:spcBef>
                <a:spcPct val="20000"/>
              </a:spcBef>
              <a:buFont typeface="Calibri" pitchFamily="34" charset="0"/>
              <a:buChar char="–"/>
            </a:pPr>
            <a: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ordonnée (2ème lettre)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endParaRPr lang="fr-B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53752"/>
            <a:ext cx="9143999" cy="107099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BE" sz="40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Coordonnées MGRS</a:t>
            </a:r>
            <a:endParaRPr lang="en-US" sz="4000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01605"/>
              </p:ext>
            </p:extLst>
          </p:nvPr>
        </p:nvGraphicFramePr>
        <p:xfrm>
          <a:off x="5751906" y="3376035"/>
          <a:ext cx="1495386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DR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FR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DQ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EQ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FQ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DP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EP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FP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DO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EO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FO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V="1">
            <a:off x="5552500" y="3952099"/>
            <a:ext cx="0" cy="151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prstShdw prst="shdw17" dist="17961" dir="2700000">
              <a:schemeClr val="bg2"/>
            </a:prstShdw>
          </a:effectLst>
        </p:spPr>
      </p:cxnSp>
      <p:cxnSp>
        <p:nvCxnSpPr>
          <p:cNvPr id="8" name="Straight Arrow Connector 7"/>
          <p:cNvCxnSpPr/>
          <p:nvPr/>
        </p:nvCxnSpPr>
        <p:spPr bwMode="auto">
          <a:xfrm rot="5400000" flipV="1">
            <a:off x="6516299" y="2462088"/>
            <a:ext cx="0" cy="1395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prstShdw prst="shdw17" dist="17961" dir="2700000">
              <a:schemeClr val="bg2"/>
            </a:prstShdw>
          </a:effectLst>
        </p:spPr>
      </p:cxnSp>
      <p:sp>
        <p:nvSpPr>
          <p:cNvPr id="6" name="TextBox 5"/>
          <p:cNvSpPr txBox="1"/>
          <p:nvPr/>
        </p:nvSpPr>
        <p:spPr>
          <a:xfrm>
            <a:off x="6003437" y="2790679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1</a:t>
            </a:r>
            <a:r>
              <a:rPr lang="fr-BE" baseline="30000" dirty="0" smtClean="0"/>
              <a:t>ère</a:t>
            </a:r>
            <a:r>
              <a:rPr lang="fr-BE" dirty="0" smtClean="0"/>
              <a:t> lettre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985" y="4523517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2</a:t>
            </a:r>
            <a:r>
              <a:rPr lang="fr-BE" baseline="30000" dirty="0" smtClean="0"/>
              <a:t>ème</a:t>
            </a:r>
            <a:r>
              <a:rPr lang="fr-BE" dirty="0" smtClean="0"/>
              <a:t> lettre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451853-2CCC-4243-A1F9-5856046ABFD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53752"/>
            <a:ext cx="9143999" cy="107099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BE" sz="40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Coordonnées MGRS</a:t>
            </a:r>
            <a:endParaRPr lang="en-US" sz="4000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abchauffageconfort.com/rando/utm_zon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3" y="1684337"/>
            <a:ext cx="360484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 bwMode="auto">
          <a:xfrm>
            <a:off x="1797797" y="2454443"/>
            <a:ext cx="392415" cy="356937"/>
          </a:xfrm>
          <a:custGeom>
            <a:avLst/>
            <a:gdLst>
              <a:gd name="connsiteX0" fmla="*/ 124326 w 425116"/>
              <a:gd name="connsiteY0" fmla="*/ 188495 h 356937"/>
              <a:gd name="connsiteX1" fmla="*/ 184484 w 425116"/>
              <a:gd name="connsiteY1" fmla="*/ 208547 h 356937"/>
              <a:gd name="connsiteX2" fmla="*/ 184484 w 425116"/>
              <a:gd name="connsiteY2" fmla="*/ 264695 h 356937"/>
              <a:gd name="connsiteX3" fmla="*/ 220579 w 425116"/>
              <a:gd name="connsiteY3" fmla="*/ 276726 h 356937"/>
              <a:gd name="connsiteX4" fmla="*/ 248653 w 425116"/>
              <a:gd name="connsiteY4" fmla="*/ 252663 h 356937"/>
              <a:gd name="connsiteX5" fmla="*/ 260684 w 425116"/>
              <a:gd name="connsiteY5" fmla="*/ 292769 h 356937"/>
              <a:gd name="connsiteX6" fmla="*/ 308811 w 425116"/>
              <a:gd name="connsiteY6" fmla="*/ 316832 h 356937"/>
              <a:gd name="connsiteX7" fmla="*/ 332874 w 425116"/>
              <a:gd name="connsiteY7" fmla="*/ 356937 h 356937"/>
              <a:gd name="connsiteX8" fmla="*/ 376989 w 425116"/>
              <a:gd name="connsiteY8" fmla="*/ 340895 h 356937"/>
              <a:gd name="connsiteX9" fmla="*/ 356937 w 425116"/>
              <a:gd name="connsiteY9" fmla="*/ 268705 h 356937"/>
              <a:gd name="connsiteX10" fmla="*/ 397042 w 425116"/>
              <a:gd name="connsiteY10" fmla="*/ 224590 h 356937"/>
              <a:gd name="connsiteX11" fmla="*/ 425116 w 425116"/>
              <a:gd name="connsiteY11" fmla="*/ 200526 h 356937"/>
              <a:gd name="connsiteX12" fmla="*/ 413084 w 425116"/>
              <a:gd name="connsiteY12" fmla="*/ 176463 h 356937"/>
              <a:gd name="connsiteX13" fmla="*/ 413084 w 425116"/>
              <a:gd name="connsiteY13" fmla="*/ 148390 h 356937"/>
              <a:gd name="connsiteX14" fmla="*/ 381000 w 425116"/>
              <a:gd name="connsiteY14" fmla="*/ 116305 h 356937"/>
              <a:gd name="connsiteX15" fmla="*/ 336884 w 425116"/>
              <a:gd name="connsiteY15" fmla="*/ 116305 h 356937"/>
              <a:gd name="connsiteX16" fmla="*/ 368968 w 425116"/>
              <a:gd name="connsiteY16" fmla="*/ 76200 h 356937"/>
              <a:gd name="connsiteX17" fmla="*/ 324853 w 425116"/>
              <a:gd name="connsiteY17" fmla="*/ 36095 h 356937"/>
              <a:gd name="connsiteX18" fmla="*/ 296779 w 425116"/>
              <a:gd name="connsiteY18" fmla="*/ 40105 h 356937"/>
              <a:gd name="connsiteX19" fmla="*/ 260684 w 425116"/>
              <a:gd name="connsiteY19" fmla="*/ 0 h 356937"/>
              <a:gd name="connsiteX20" fmla="*/ 220579 w 425116"/>
              <a:gd name="connsiteY20" fmla="*/ 28074 h 356937"/>
              <a:gd name="connsiteX21" fmla="*/ 156411 w 425116"/>
              <a:gd name="connsiteY21" fmla="*/ 28074 h 356937"/>
              <a:gd name="connsiteX22" fmla="*/ 112295 w 425116"/>
              <a:gd name="connsiteY22" fmla="*/ 12032 h 356937"/>
              <a:gd name="connsiteX23" fmla="*/ 0 w 425116"/>
              <a:gd name="connsiteY23" fmla="*/ 76200 h 356937"/>
              <a:gd name="connsiteX24" fmla="*/ 36095 w 425116"/>
              <a:gd name="connsiteY24" fmla="*/ 144379 h 356937"/>
              <a:gd name="connsiteX25" fmla="*/ 72189 w 425116"/>
              <a:gd name="connsiteY25" fmla="*/ 136358 h 356937"/>
              <a:gd name="connsiteX26" fmla="*/ 124326 w 425116"/>
              <a:gd name="connsiteY26" fmla="*/ 188495 h 35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116" h="356937">
                <a:moveTo>
                  <a:pt x="124326" y="188495"/>
                </a:moveTo>
                <a:lnTo>
                  <a:pt x="184484" y="208547"/>
                </a:lnTo>
                <a:lnTo>
                  <a:pt x="184484" y="264695"/>
                </a:lnTo>
                <a:lnTo>
                  <a:pt x="220579" y="276726"/>
                </a:lnTo>
                <a:lnTo>
                  <a:pt x="248653" y="252663"/>
                </a:lnTo>
                <a:lnTo>
                  <a:pt x="260684" y="292769"/>
                </a:lnTo>
                <a:lnTo>
                  <a:pt x="308811" y="316832"/>
                </a:lnTo>
                <a:lnTo>
                  <a:pt x="332874" y="356937"/>
                </a:lnTo>
                <a:lnTo>
                  <a:pt x="376989" y="340895"/>
                </a:lnTo>
                <a:lnTo>
                  <a:pt x="356937" y="268705"/>
                </a:lnTo>
                <a:lnTo>
                  <a:pt x="397042" y="224590"/>
                </a:lnTo>
                <a:lnTo>
                  <a:pt x="425116" y="200526"/>
                </a:lnTo>
                <a:lnTo>
                  <a:pt x="413084" y="176463"/>
                </a:lnTo>
                <a:lnTo>
                  <a:pt x="413084" y="148390"/>
                </a:lnTo>
                <a:lnTo>
                  <a:pt x="381000" y="116305"/>
                </a:lnTo>
                <a:lnTo>
                  <a:pt x="336884" y="116305"/>
                </a:lnTo>
                <a:lnTo>
                  <a:pt x="368968" y="76200"/>
                </a:lnTo>
                <a:lnTo>
                  <a:pt x="324853" y="36095"/>
                </a:lnTo>
                <a:lnTo>
                  <a:pt x="296779" y="40105"/>
                </a:lnTo>
                <a:lnTo>
                  <a:pt x="260684" y="0"/>
                </a:lnTo>
                <a:lnTo>
                  <a:pt x="220579" y="28074"/>
                </a:lnTo>
                <a:lnTo>
                  <a:pt x="156411" y="28074"/>
                </a:lnTo>
                <a:lnTo>
                  <a:pt x="112295" y="12032"/>
                </a:lnTo>
                <a:lnTo>
                  <a:pt x="0" y="76200"/>
                </a:lnTo>
                <a:lnTo>
                  <a:pt x="36095" y="144379"/>
                </a:lnTo>
                <a:lnTo>
                  <a:pt x="72189" y="136358"/>
                </a:lnTo>
                <a:lnTo>
                  <a:pt x="124326" y="188495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/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8" name="Picture 4" descr="http://old.biodiversite.wallonie.be/outils/methodo/images/UT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65" y="1808162"/>
            <a:ext cx="4220308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6015" y="5775648"/>
            <a:ext cx="500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dirty="0" smtClean="0"/>
              <a:t>31U ES …	31U FR … 	32U LA …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99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B83176-80F4-43DE-BE4C-ACD10D705CD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" y="5835352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0400" indent="-660400" algn="ctr">
              <a:spcBef>
                <a:spcPct val="50000"/>
              </a:spcBef>
              <a:buFont typeface="Wingdings" pitchFamily="2" charset="2"/>
              <a:buNone/>
            </a:pPr>
            <a:r>
              <a:rPr lang="fr-BE" sz="2400" u="sng" dirty="0">
                <a:latin typeface="Arial" panose="020B0604020202020204" pitchFamily="34" charset="0"/>
                <a:cs typeface="Arial" panose="020B0604020202020204" pitchFamily="34" charset="0"/>
              </a:rPr>
              <a:t>Donc</a:t>
            </a:r>
            <a:r>
              <a:rPr lang="fr-BE" sz="2400" dirty="0">
                <a:latin typeface="Arial" panose="020B0604020202020204" pitchFamily="34" charset="0"/>
                <a:cs typeface="Arial" panose="020B0604020202020204" pitchFamily="34" charset="0"/>
              </a:rPr>
              <a:t>: déterminer son emplacement dans un carré de 1Km²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400" indent="-660400">
              <a:spcBef>
                <a:spcPct val="20000"/>
              </a:spcBef>
              <a:buFont typeface="Wingdings" pitchFamily="2" charset="2"/>
              <a:buNone/>
            </a:pPr>
            <a:endParaRPr lang="nl-NL" sz="2400" dirty="0">
              <a:latin typeface="Calibri" pitchFamily="34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978769" y="188641"/>
            <a:ext cx="49236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latin typeface="Times New Roman" pitchFamily="18" charset="0"/>
              </a:rPr>
              <a:t>FS</a:t>
            </a:r>
            <a:endParaRPr lang="nl-NL">
              <a:latin typeface="Times New Roman" pitchFamily="18" charset="0"/>
            </a:endParaRPr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6400800" y="188640"/>
            <a:ext cx="2039815" cy="2057400"/>
            <a:chOff x="2160" y="1392"/>
            <a:chExt cx="1680" cy="1440"/>
          </a:xfrm>
        </p:grpSpPr>
        <p:sp>
          <p:nvSpPr>
            <p:cNvPr id="89170" name="Rectangle 6"/>
            <p:cNvSpPr>
              <a:spLocks noChangeArrowheads="1"/>
            </p:cNvSpPr>
            <p:nvPr/>
          </p:nvSpPr>
          <p:spPr bwMode="auto">
            <a:xfrm>
              <a:off x="2160" y="1392"/>
              <a:ext cx="1680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BE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9171" name="Line 7"/>
            <p:cNvSpPr>
              <a:spLocks noChangeShapeType="1"/>
            </p:cNvSpPr>
            <p:nvPr/>
          </p:nvSpPr>
          <p:spPr bwMode="auto">
            <a:xfrm>
              <a:off x="2160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2" name="Line 8"/>
            <p:cNvSpPr>
              <a:spLocks noChangeShapeType="1"/>
            </p:cNvSpPr>
            <p:nvPr/>
          </p:nvSpPr>
          <p:spPr bwMode="auto">
            <a:xfrm flipH="1">
              <a:off x="2337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3" name="Line 9"/>
            <p:cNvSpPr>
              <a:spLocks noChangeShapeType="1"/>
            </p:cNvSpPr>
            <p:nvPr/>
          </p:nvSpPr>
          <p:spPr bwMode="auto">
            <a:xfrm>
              <a:off x="2514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4" name="Line 10"/>
            <p:cNvSpPr>
              <a:spLocks noChangeShapeType="1"/>
            </p:cNvSpPr>
            <p:nvPr/>
          </p:nvSpPr>
          <p:spPr bwMode="auto">
            <a:xfrm>
              <a:off x="2661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5" name="Line 11"/>
            <p:cNvSpPr>
              <a:spLocks noChangeShapeType="1"/>
            </p:cNvSpPr>
            <p:nvPr/>
          </p:nvSpPr>
          <p:spPr bwMode="auto">
            <a:xfrm>
              <a:off x="2808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6" name="Line 12"/>
            <p:cNvSpPr>
              <a:spLocks noChangeShapeType="1"/>
            </p:cNvSpPr>
            <p:nvPr/>
          </p:nvSpPr>
          <p:spPr bwMode="auto">
            <a:xfrm>
              <a:off x="2985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7" name="Line 13"/>
            <p:cNvSpPr>
              <a:spLocks noChangeShapeType="1"/>
            </p:cNvSpPr>
            <p:nvPr/>
          </p:nvSpPr>
          <p:spPr bwMode="auto">
            <a:xfrm flipH="1">
              <a:off x="3162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8" name="Line 14"/>
            <p:cNvSpPr>
              <a:spLocks noChangeShapeType="1"/>
            </p:cNvSpPr>
            <p:nvPr/>
          </p:nvSpPr>
          <p:spPr bwMode="auto">
            <a:xfrm>
              <a:off x="3339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79" name="Line 15"/>
            <p:cNvSpPr>
              <a:spLocks noChangeShapeType="1"/>
            </p:cNvSpPr>
            <p:nvPr/>
          </p:nvSpPr>
          <p:spPr bwMode="auto">
            <a:xfrm>
              <a:off x="3516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0" name="Line 16"/>
            <p:cNvSpPr>
              <a:spLocks noChangeShapeType="1"/>
            </p:cNvSpPr>
            <p:nvPr/>
          </p:nvSpPr>
          <p:spPr bwMode="auto">
            <a:xfrm>
              <a:off x="3663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1" name="Line 17"/>
            <p:cNvSpPr>
              <a:spLocks noChangeShapeType="1"/>
            </p:cNvSpPr>
            <p:nvPr/>
          </p:nvSpPr>
          <p:spPr bwMode="auto">
            <a:xfrm>
              <a:off x="2160" y="153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2" name="Line 18"/>
            <p:cNvSpPr>
              <a:spLocks noChangeShapeType="1"/>
            </p:cNvSpPr>
            <p:nvPr/>
          </p:nvSpPr>
          <p:spPr bwMode="auto">
            <a:xfrm>
              <a:off x="2160" y="168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3" name="Line 19"/>
            <p:cNvSpPr>
              <a:spLocks noChangeShapeType="1"/>
            </p:cNvSpPr>
            <p:nvPr/>
          </p:nvSpPr>
          <p:spPr bwMode="auto">
            <a:xfrm>
              <a:off x="2160" y="18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4" name="Line 20"/>
            <p:cNvSpPr>
              <a:spLocks noChangeShapeType="1"/>
            </p:cNvSpPr>
            <p:nvPr/>
          </p:nvSpPr>
          <p:spPr bwMode="auto">
            <a:xfrm>
              <a:off x="2160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5" name="Line 21"/>
            <p:cNvSpPr>
              <a:spLocks noChangeShapeType="1"/>
            </p:cNvSpPr>
            <p:nvPr/>
          </p:nvSpPr>
          <p:spPr bwMode="auto">
            <a:xfrm>
              <a:off x="2160" y="211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6" name="Line 22"/>
            <p:cNvSpPr>
              <a:spLocks noChangeShapeType="1"/>
            </p:cNvSpPr>
            <p:nvPr/>
          </p:nvSpPr>
          <p:spPr bwMode="auto">
            <a:xfrm>
              <a:off x="2160" y="225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7" name="Line 23"/>
            <p:cNvSpPr>
              <a:spLocks noChangeShapeType="1"/>
            </p:cNvSpPr>
            <p:nvPr/>
          </p:nvSpPr>
          <p:spPr bwMode="auto">
            <a:xfrm>
              <a:off x="2160" y="24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8" name="Line 24"/>
            <p:cNvSpPr>
              <a:spLocks noChangeShapeType="1"/>
            </p:cNvSpPr>
            <p:nvPr/>
          </p:nvSpPr>
          <p:spPr bwMode="auto">
            <a:xfrm>
              <a:off x="2160" y="254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89" name="Line 25"/>
            <p:cNvSpPr>
              <a:spLocks noChangeShapeType="1"/>
            </p:cNvSpPr>
            <p:nvPr/>
          </p:nvSpPr>
          <p:spPr bwMode="auto">
            <a:xfrm>
              <a:off x="2160" y="26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0" name="Line 26"/>
            <p:cNvSpPr>
              <a:spLocks noChangeShapeType="1"/>
            </p:cNvSpPr>
            <p:nvPr/>
          </p:nvSpPr>
          <p:spPr bwMode="auto">
            <a:xfrm>
              <a:off x="2160" y="283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1" name="Line 27"/>
            <p:cNvSpPr>
              <a:spLocks noChangeShapeType="1"/>
            </p:cNvSpPr>
            <p:nvPr/>
          </p:nvSpPr>
          <p:spPr bwMode="auto">
            <a:xfrm>
              <a:off x="3840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92" name="Line 28"/>
            <p:cNvSpPr>
              <a:spLocks noChangeShapeType="1"/>
            </p:cNvSpPr>
            <p:nvPr/>
          </p:nvSpPr>
          <p:spPr bwMode="auto">
            <a:xfrm>
              <a:off x="2160" y="139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094" name="Group 29"/>
          <p:cNvGrpSpPr>
            <a:grpSpLocks/>
          </p:cNvGrpSpPr>
          <p:nvPr/>
        </p:nvGrpSpPr>
        <p:grpSpPr bwMode="auto">
          <a:xfrm>
            <a:off x="2910254" y="1961878"/>
            <a:ext cx="3516923" cy="3429000"/>
            <a:chOff x="1440" y="1296"/>
            <a:chExt cx="2736" cy="2400"/>
          </a:xfrm>
        </p:grpSpPr>
        <p:sp>
          <p:nvSpPr>
            <p:cNvPr id="89147" name="Rectangle 30"/>
            <p:cNvSpPr>
              <a:spLocks noChangeArrowheads="1"/>
            </p:cNvSpPr>
            <p:nvPr/>
          </p:nvSpPr>
          <p:spPr bwMode="auto">
            <a:xfrm>
              <a:off x="1440" y="1296"/>
              <a:ext cx="2736" cy="24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218930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BE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9148" name="Line 31"/>
            <p:cNvSpPr>
              <a:spLocks noChangeShapeType="1"/>
            </p:cNvSpPr>
            <p:nvPr/>
          </p:nvSpPr>
          <p:spPr bwMode="auto">
            <a:xfrm>
              <a:off x="1440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49" name="Line 32"/>
            <p:cNvSpPr>
              <a:spLocks noChangeShapeType="1"/>
            </p:cNvSpPr>
            <p:nvPr/>
          </p:nvSpPr>
          <p:spPr bwMode="auto">
            <a:xfrm flipH="1">
              <a:off x="1728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0" name="Line 33"/>
            <p:cNvSpPr>
              <a:spLocks noChangeShapeType="1"/>
            </p:cNvSpPr>
            <p:nvPr/>
          </p:nvSpPr>
          <p:spPr bwMode="auto">
            <a:xfrm>
              <a:off x="2016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1" name="Line 34"/>
            <p:cNvSpPr>
              <a:spLocks noChangeShapeType="1"/>
            </p:cNvSpPr>
            <p:nvPr/>
          </p:nvSpPr>
          <p:spPr bwMode="auto">
            <a:xfrm>
              <a:off x="2256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2" name="Line 35"/>
            <p:cNvSpPr>
              <a:spLocks noChangeShapeType="1"/>
            </p:cNvSpPr>
            <p:nvPr/>
          </p:nvSpPr>
          <p:spPr bwMode="auto">
            <a:xfrm>
              <a:off x="2496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3" name="Line 36"/>
            <p:cNvSpPr>
              <a:spLocks noChangeShapeType="1"/>
            </p:cNvSpPr>
            <p:nvPr/>
          </p:nvSpPr>
          <p:spPr bwMode="auto">
            <a:xfrm>
              <a:off x="2784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4" name="Line 37"/>
            <p:cNvSpPr>
              <a:spLocks noChangeShapeType="1"/>
            </p:cNvSpPr>
            <p:nvPr/>
          </p:nvSpPr>
          <p:spPr bwMode="auto">
            <a:xfrm flipH="1">
              <a:off x="3072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5" name="Line 38"/>
            <p:cNvSpPr>
              <a:spLocks noChangeShapeType="1"/>
            </p:cNvSpPr>
            <p:nvPr/>
          </p:nvSpPr>
          <p:spPr bwMode="auto">
            <a:xfrm>
              <a:off x="3360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6" name="Line 39"/>
            <p:cNvSpPr>
              <a:spLocks noChangeShapeType="1"/>
            </p:cNvSpPr>
            <p:nvPr/>
          </p:nvSpPr>
          <p:spPr bwMode="auto">
            <a:xfrm>
              <a:off x="3648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7" name="Line 40"/>
            <p:cNvSpPr>
              <a:spLocks noChangeShapeType="1"/>
            </p:cNvSpPr>
            <p:nvPr/>
          </p:nvSpPr>
          <p:spPr bwMode="auto">
            <a:xfrm>
              <a:off x="3888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8" name="Line 41"/>
            <p:cNvSpPr>
              <a:spLocks noChangeShapeType="1"/>
            </p:cNvSpPr>
            <p:nvPr/>
          </p:nvSpPr>
          <p:spPr bwMode="auto">
            <a:xfrm>
              <a:off x="1440" y="153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59" name="Line 42"/>
            <p:cNvSpPr>
              <a:spLocks noChangeShapeType="1"/>
            </p:cNvSpPr>
            <p:nvPr/>
          </p:nvSpPr>
          <p:spPr bwMode="auto">
            <a:xfrm>
              <a:off x="1440" y="177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0" name="Line 43"/>
            <p:cNvSpPr>
              <a:spLocks noChangeShapeType="1"/>
            </p:cNvSpPr>
            <p:nvPr/>
          </p:nvSpPr>
          <p:spPr bwMode="auto">
            <a:xfrm>
              <a:off x="1440" y="201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1" name="Line 44"/>
            <p:cNvSpPr>
              <a:spLocks noChangeShapeType="1"/>
            </p:cNvSpPr>
            <p:nvPr/>
          </p:nvSpPr>
          <p:spPr bwMode="auto">
            <a:xfrm>
              <a:off x="1440" y="225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2" name="Line 45"/>
            <p:cNvSpPr>
              <a:spLocks noChangeShapeType="1"/>
            </p:cNvSpPr>
            <p:nvPr/>
          </p:nvSpPr>
          <p:spPr bwMode="auto">
            <a:xfrm>
              <a:off x="1440" y="24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3" name="Line 46"/>
            <p:cNvSpPr>
              <a:spLocks noChangeShapeType="1"/>
            </p:cNvSpPr>
            <p:nvPr/>
          </p:nvSpPr>
          <p:spPr bwMode="auto">
            <a:xfrm>
              <a:off x="1440" y="273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4" name="Line 47"/>
            <p:cNvSpPr>
              <a:spLocks noChangeShapeType="1"/>
            </p:cNvSpPr>
            <p:nvPr/>
          </p:nvSpPr>
          <p:spPr bwMode="auto">
            <a:xfrm>
              <a:off x="1440" y="297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5" name="Line 48"/>
            <p:cNvSpPr>
              <a:spLocks noChangeShapeType="1"/>
            </p:cNvSpPr>
            <p:nvPr/>
          </p:nvSpPr>
          <p:spPr bwMode="auto">
            <a:xfrm>
              <a:off x="1440" y="321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6" name="Line 49"/>
            <p:cNvSpPr>
              <a:spLocks noChangeShapeType="1"/>
            </p:cNvSpPr>
            <p:nvPr/>
          </p:nvSpPr>
          <p:spPr bwMode="auto">
            <a:xfrm>
              <a:off x="1440" y="345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7" name="Line 50"/>
            <p:cNvSpPr>
              <a:spLocks noChangeShapeType="1"/>
            </p:cNvSpPr>
            <p:nvPr/>
          </p:nvSpPr>
          <p:spPr bwMode="auto">
            <a:xfrm>
              <a:off x="1440" y="36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8" name="Line 51"/>
            <p:cNvSpPr>
              <a:spLocks noChangeShapeType="1"/>
            </p:cNvSpPr>
            <p:nvPr/>
          </p:nvSpPr>
          <p:spPr bwMode="auto">
            <a:xfrm>
              <a:off x="4176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69" name="Line 52"/>
            <p:cNvSpPr>
              <a:spLocks noChangeShapeType="1"/>
            </p:cNvSpPr>
            <p:nvPr/>
          </p:nvSpPr>
          <p:spPr bwMode="auto">
            <a:xfrm>
              <a:off x="1440" y="12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095" name="Text Box 53"/>
          <p:cNvSpPr txBox="1">
            <a:spLocks noChangeArrowheads="1"/>
          </p:cNvSpPr>
          <p:nvPr/>
        </p:nvSpPr>
        <p:spPr bwMode="auto">
          <a:xfrm>
            <a:off x="7596554" y="1103041"/>
            <a:ext cx="844062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600" b="1">
                <a:solidFill>
                  <a:schemeClr val="hlink"/>
                </a:solidFill>
                <a:latin typeface="Times New Roman" pitchFamily="18" charset="0"/>
              </a:rPr>
              <a:t>100 Km</a:t>
            </a:r>
            <a:endParaRPr lang="nl-NL" sz="16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9096" name="Text Box 54"/>
          <p:cNvSpPr txBox="1">
            <a:spLocks noChangeArrowheads="1"/>
          </p:cNvSpPr>
          <p:nvPr/>
        </p:nvSpPr>
        <p:spPr bwMode="auto">
          <a:xfrm>
            <a:off x="6752492" y="188641"/>
            <a:ext cx="844062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600" b="1">
                <a:solidFill>
                  <a:schemeClr val="hlink"/>
                </a:solidFill>
                <a:latin typeface="Times New Roman" pitchFamily="18" charset="0"/>
              </a:rPr>
              <a:t>100 Km</a:t>
            </a:r>
            <a:endParaRPr lang="nl-NL" sz="16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9097" name="Text Box 55"/>
          <p:cNvSpPr txBox="1">
            <a:spLocks noChangeArrowheads="1"/>
          </p:cNvSpPr>
          <p:nvPr/>
        </p:nvSpPr>
        <p:spPr bwMode="auto">
          <a:xfrm>
            <a:off x="6433130" y="3429001"/>
            <a:ext cx="984738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>
                <a:solidFill>
                  <a:schemeClr val="hlink"/>
                </a:solidFill>
                <a:latin typeface="Times New Roman" pitchFamily="18" charset="0"/>
              </a:rPr>
              <a:t>10 Km</a:t>
            </a:r>
            <a:endParaRPr lang="nl-NL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9098" name="Text Box 56"/>
          <p:cNvSpPr txBox="1">
            <a:spLocks noChangeArrowheads="1"/>
          </p:cNvSpPr>
          <p:nvPr/>
        </p:nvSpPr>
        <p:spPr bwMode="auto">
          <a:xfrm>
            <a:off x="4173187" y="1484041"/>
            <a:ext cx="984738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dirty="0" smtClean="0">
                <a:solidFill>
                  <a:schemeClr val="hlink"/>
                </a:solidFill>
                <a:latin typeface="Times New Roman" pitchFamily="18" charset="0"/>
              </a:rPr>
              <a:t>10 Km</a:t>
            </a:r>
            <a:endParaRPr lang="nl-NL" sz="24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9104" name="Line 87"/>
          <p:cNvSpPr>
            <a:spLocks noChangeShapeType="1"/>
          </p:cNvSpPr>
          <p:nvPr/>
        </p:nvSpPr>
        <p:spPr bwMode="auto">
          <a:xfrm flipV="1">
            <a:off x="5767754" y="2969940"/>
            <a:ext cx="0" cy="2400300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05" name="Line 88"/>
          <p:cNvSpPr>
            <a:spLocks noChangeShapeType="1"/>
          </p:cNvSpPr>
          <p:nvPr/>
        </p:nvSpPr>
        <p:spPr bwMode="auto">
          <a:xfrm>
            <a:off x="2910254" y="2969940"/>
            <a:ext cx="2857500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06" name="Text Box 89"/>
          <p:cNvSpPr txBox="1">
            <a:spLocks noChangeArrowheads="1"/>
          </p:cNvSpPr>
          <p:nvPr/>
        </p:nvSpPr>
        <p:spPr bwMode="auto">
          <a:xfrm>
            <a:off x="6049108" y="3236641"/>
            <a:ext cx="49236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endParaRPr lang="nl-NL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9107" name="Text Box 90"/>
          <p:cNvSpPr txBox="1">
            <a:spLocks noChangeArrowheads="1"/>
          </p:cNvSpPr>
          <p:nvPr/>
        </p:nvSpPr>
        <p:spPr bwMode="auto">
          <a:xfrm>
            <a:off x="8427427" y="2104754"/>
            <a:ext cx="33264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0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08" name="Text Box 91"/>
          <p:cNvSpPr txBox="1">
            <a:spLocks noChangeArrowheads="1"/>
          </p:cNvSpPr>
          <p:nvPr/>
        </p:nvSpPr>
        <p:spPr bwMode="auto">
          <a:xfrm>
            <a:off x="8427427" y="1888854"/>
            <a:ext cx="33264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1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09" name="Text Box 92"/>
          <p:cNvSpPr txBox="1">
            <a:spLocks noChangeArrowheads="1"/>
          </p:cNvSpPr>
          <p:nvPr/>
        </p:nvSpPr>
        <p:spPr bwMode="auto">
          <a:xfrm>
            <a:off x="8427427" y="664890"/>
            <a:ext cx="33264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7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0" name="Text Box 93"/>
          <p:cNvSpPr txBox="1">
            <a:spLocks noChangeArrowheads="1"/>
          </p:cNvSpPr>
          <p:nvPr/>
        </p:nvSpPr>
        <p:spPr bwMode="auto">
          <a:xfrm>
            <a:off x="8427427" y="448990"/>
            <a:ext cx="33264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8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1" name="Text Box 94"/>
          <p:cNvSpPr txBox="1">
            <a:spLocks noChangeArrowheads="1"/>
          </p:cNvSpPr>
          <p:nvPr/>
        </p:nvSpPr>
        <p:spPr bwMode="auto">
          <a:xfrm>
            <a:off x="8427427" y="188640"/>
            <a:ext cx="33264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9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2" name="Text Box 95"/>
          <p:cNvSpPr txBox="1">
            <a:spLocks noChangeArrowheads="1"/>
          </p:cNvSpPr>
          <p:nvPr/>
        </p:nvSpPr>
        <p:spPr bwMode="auto">
          <a:xfrm>
            <a:off x="8427427" y="1314179"/>
            <a:ext cx="33264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4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3" name="Text Box 96"/>
          <p:cNvSpPr txBox="1">
            <a:spLocks noChangeArrowheads="1"/>
          </p:cNvSpPr>
          <p:nvPr/>
        </p:nvSpPr>
        <p:spPr bwMode="auto">
          <a:xfrm>
            <a:off x="8427427" y="1530078"/>
            <a:ext cx="33264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3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4" name="Text Box 97"/>
          <p:cNvSpPr txBox="1">
            <a:spLocks noChangeArrowheads="1"/>
          </p:cNvSpPr>
          <p:nvPr/>
        </p:nvSpPr>
        <p:spPr bwMode="auto">
          <a:xfrm>
            <a:off x="8427427" y="1745978"/>
            <a:ext cx="33264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2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5" name="Text Box 98"/>
          <p:cNvSpPr txBox="1">
            <a:spLocks noChangeArrowheads="1"/>
          </p:cNvSpPr>
          <p:nvPr/>
        </p:nvSpPr>
        <p:spPr bwMode="auto">
          <a:xfrm>
            <a:off x="8427427" y="1096690"/>
            <a:ext cx="33264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5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6" name="Text Box 99"/>
          <p:cNvSpPr txBox="1">
            <a:spLocks noChangeArrowheads="1"/>
          </p:cNvSpPr>
          <p:nvPr/>
        </p:nvSpPr>
        <p:spPr bwMode="auto">
          <a:xfrm>
            <a:off x="8427427" y="880790"/>
            <a:ext cx="33264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6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7" name="Text Box 100"/>
          <p:cNvSpPr txBox="1">
            <a:spLocks noChangeArrowheads="1"/>
          </p:cNvSpPr>
          <p:nvPr/>
        </p:nvSpPr>
        <p:spPr bwMode="auto">
          <a:xfrm>
            <a:off x="7496908" y="2322240"/>
            <a:ext cx="33264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6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8" name="Text Box 101"/>
          <p:cNvSpPr txBox="1">
            <a:spLocks noChangeArrowheads="1"/>
          </p:cNvSpPr>
          <p:nvPr/>
        </p:nvSpPr>
        <p:spPr bwMode="auto">
          <a:xfrm>
            <a:off x="7696200" y="2322240"/>
            <a:ext cx="33264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7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19" name="Text Box 102"/>
          <p:cNvSpPr txBox="1">
            <a:spLocks noChangeArrowheads="1"/>
          </p:cNvSpPr>
          <p:nvPr/>
        </p:nvSpPr>
        <p:spPr bwMode="auto">
          <a:xfrm>
            <a:off x="7895493" y="2322240"/>
            <a:ext cx="33264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8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20" name="Text Box 103"/>
          <p:cNvSpPr txBox="1">
            <a:spLocks noChangeArrowheads="1"/>
          </p:cNvSpPr>
          <p:nvPr/>
        </p:nvSpPr>
        <p:spPr bwMode="auto">
          <a:xfrm>
            <a:off x="8094785" y="2322240"/>
            <a:ext cx="33264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9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89121" name="Text Box 104"/>
          <p:cNvSpPr txBox="1">
            <a:spLocks noChangeArrowheads="1"/>
          </p:cNvSpPr>
          <p:nvPr/>
        </p:nvSpPr>
        <p:spPr bwMode="auto">
          <a:xfrm>
            <a:off x="7230208" y="2322240"/>
            <a:ext cx="33264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1200">
                <a:latin typeface="Comic Sans MS" pitchFamily="66" charset="0"/>
              </a:rPr>
              <a:t>5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6197" y="1772816"/>
            <a:ext cx="418704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30</a:t>
            </a:r>
          </a:p>
          <a:p>
            <a:endParaRPr lang="fr-BE" sz="600" dirty="0" smtClean="0"/>
          </a:p>
          <a:p>
            <a:r>
              <a:rPr lang="fr-BE" dirty="0" smtClean="0"/>
              <a:t>29</a:t>
            </a:r>
            <a:endParaRPr lang="fr-BE" sz="800" dirty="0"/>
          </a:p>
          <a:p>
            <a:endParaRPr lang="fr-BE" sz="300" dirty="0" smtClean="0"/>
          </a:p>
          <a:p>
            <a:r>
              <a:rPr lang="fr-BE" dirty="0" smtClean="0"/>
              <a:t>28</a:t>
            </a:r>
          </a:p>
          <a:p>
            <a:endParaRPr lang="fr-BE" sz="600" dirty="0" smtClean="0"/>
          </a:p>
          <a:p>
            <a:r>
              <a:rPr lang="fr-BE" dirty="0" smtClean="0"/>
              <a:t>27</a:t>
            </a:r>
          </a:p>
          <a:p>
            <a:endParaRPr lang="fr-BE" sz="500" dirty="0" smtClean="0"/>
          </a:p>
          <a:p>
            <a:r>
              <a:rPr lang="fr-BE" dirty="0" smtClean="0"/>
              <a:t>26</a:t>
            </a:r>
          </a:p>
          <a:p>
            <a:endParaRPr lang="fr-BE" sz="500" dirty="0" smtClean="0"/>
          </a:p>
          <a:p>
            <a:r>
              <a:rPr lang="fr-BE" dirty="0" smtClean="0"/>
              <a:t>25</a:t>
            </a:r>
          </a:p>
          <a:p>
            <a:endParaRPr lang="fr-BE" sz="300" dirty="0" smtClean="0"/>
          </a:p>
          <a:p>
            <a:r>
              <a:rPr lang="fr-BE" dirty="0" smtClean="0"/>
              <a:t>24</a:t>
            </a:r>
          </a:p>
          <a:p>
            <a:endParaRPr lang="fr-BE" sz="400" dirty="0" smtClean="0"/>
          </a:p>
          <a:p>
            <a:r>
              <a:rPr lang="fr-BE" dirty="0" smtClean="0"/>
              <a:t>23</a:t>
            </a:r>
          </a:p>
          <a:p>
            <a:endParaRPr lang="fr-BE" sz="500" dirty="0" smtClean="0"/>
          </a:p>
          <a:p>
            <a:r>
              <a:rPr lang="fr-BE" dirty="0" smtClean="0"/>
              <a:t>22</a:t>
            </a:r>
          </a:p>
          <a:p>
            <a:endParaRPr lang="fr-BE" sz="500" dirty="0" smtClean="0"/>
          </a:p>
          <a:p>
            <a:r>
              <a:rPr lang="fr-BE" dirty="0" smtClean="0"/>
              <a:t>21</a:t>
            </a:r>
          </a:p>
          <a:p>
            <a:endParaRPr lang="fr-BE" sz="600" dirty="0" smtClean="0"/>
          </a:p>
          <a:p>
            <a:r>
              <a:rPr lang="fr-BE" dirty="0" smtClean="0"/>
              <a:t>20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3308" y="5390878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50  51  52 53   54  55  56  57  58  59 60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748473" y="2647678"/>
            <a:ext cx="300635" cy="32226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/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2300" y="880790"/>
            <a:ext cx="209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rgbClr val="FF0000"/>
                </a:solidFill>
              </a:rPr>
              <a:t>31U FS 58 27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395A5F-C0D6-4233-996A-882ADFE3C82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580548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0400" indent="-660400" algn="ctr">
              <a:spcBef>
                <a:spcPct val="50000"/>
              </a:spcBef>
              <a:buFont typeface="Wingdings" pitchFamily="2" charset="2"/>
              <a:buNone/>
            </a:pPr>
            <a:r>
              <a:rPr lang="fr-BE" sz="2400" u="sng" dirty="0">
                <a:latin typeface="Arial" panose="020B0604020202020204" pitchFamily="34" charset="0"/>
                <a:cs typeface="Arial" panose="020B0604020202020204" pitchFamily="34" charset="0"/>
              </a:rPr>
              <a:t>Donc </a:t>
            </a:r>
            <a:r>
              <a:rPr lang="fr-BE" sz="2400" dirty="0">
                <a:latin typeface="Arial" panose="020B0604020202020204" pitchFamily="34" charset="0"/>
                <a:cs typeface="Arial" panose="020B0604020202020204" pitchFamily="34" charset="0"/>
              </a:rPr>
              <a:t>: localisation précise jusqu’à 100 </a:t>
            </a:r>
            <a: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400" indent="-660400">
              <a:spcBef>
                <a:spcPct val="20000"/>
              </a:spcBef>
              <a:buFont typeface="Wingdings" pitchFamily="2" charset="2"/>
              <a:buNone/>
            </a:pPr>
            <a:endParaRPr lang="nl-NL" sz="2400" dirty="0">
              <a:latin typeface="Calibri" pitchFamily="34" charset="0"/>
            </a:endParaRP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5103752" y="188640"/>
            <a:ext cx="1463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 smtClean="0">
                <a:latin typeface="Times New Roman" pitchFamily="18" charset="0"/>
              </a:rPr>
              <a:t>31U FS 58 27</a:t>
            </a:r>
            <a:endParaRPr lang="nl-NL" dirty="0">
              <a:latin typeface="Times New Roman" pitchFamily="18" charset="0"/>
            </a:endParaRPr>
          </a:p>
        </p:txBody>
      </p:sp>
      <p:grpSp>
        <p:nvGrpSpPr>
          <p:cNvPr id="87" name="Group 5"/>
          <p:cNvGrpSpPr>
            <a:grpSpLocks/>
          </p:cNvGrpSpPr>
          <p:nvPr/>
        </p:nvGrpSpPr>
        <p:grpSpPr bwMode="auto">
          <a:xfrm>
            <a:off x="6400800" y="188640"/>
            <a:ext cx="2039815" cy="2057400"/>
            <a:chOff x="2160" y="1392"/>
            <a:chExt cx="1680" cy="1440"/>
          </a:xfrm>
        </p:grpSpPr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2160" y="1392"/>
              <a:ext cx="1680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BE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>
              <a:off x="2160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"/>
            <p:cNvSpPr>
              <a:spLocks noChangeShapeType="1"/>
            </p:cNvSpPr>
            <p:nvPr/>
          </p:nvSpPr>
          <p:spPr bwMode="auto">
            <a:xfrm flipH="1">
              <a:off x="2337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"/>
            <p:cNvSpPr>
              <a:spLocks noChangeShapeType="1"/>
            </p:cNvSpPr>
            <p:nvPr/>
          </p:nvSpPr>
          <p:spPr bwMode="auto">
            <a:xfrm>
              <a:off x="2514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2661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1"/>
            <p:cNvSpPr>
              <a:spLocks noChangeShapeType="1"/>
            </p:cNvSpPr>
            <p:nvPr/>
          </p:nvSpPr>
          <p:spPr bwMode="auto">
            <a:xfrm>
              <a:off x="2808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>
              <a:off x="2985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3162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339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5"/>
            <p:cNvSpPr>
              <a:spLocks noChangeShapeType="1"/>
            </p:cNvSpPr>
            <p:nvPr/>
          </p:nvSpPr>
          <p:spPr bwMode="auto">
            <a:xfrm>
              <a:off x="3516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>
              <a:off x="3663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7"/>
            <p:cNvSpPr>
              <a:spLocks noChangeShapeType="1"/>
            </p:cNvSpPr>
            <p:nvPr/>
          </p:nvSpPr>
          <p:spPr bwMode="auto">
            <a:xfrm>
              <a:off x="2160" y="153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8"/>
            <p:cNvSpPr>
              <a:spLocks noChangeShapeType="1"/>
            </p:cNvSpPr>
            <p:nvPr/>
          </p:nvSpPr>
          <p:spPr bwMode="auto">
            <a:xfrm>
              <a:off x="2160" y="168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9"/>
            <p:cNvSpPr>
              <a:spLocks noChangeShapeType="1"/>
            </p:cNvSpPr>
            <p:nvPr/>
          </p:nvSpPr>
          <p:spPr bwMode="auto">
            <a:xfrm>
              <a:off x="2160" y="18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0"/>
            <p:cNvSpPr>
              <a:spLocks noChangeShapeType="1"/>
            </p:cNvSpPr>
            <p:nvPr/>
          </p:nvSpPr>
          <p:spPr bwMode="auto">
            <a:xfrm>
              <a:off x="2160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1"/>
            <p:cNvSpPr>
              <a:spLocks noChangeShapeType="1"/>
            </p:cNvSpPr>
            <p:nvPr/>
          </p:nvSpPr>
          <p:spPr bwMode="auto">
            <a:xfrm>
              <a:off x="2160" y="211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2"/>
            <p:cNvSpPr>
              <a:spLocks noChangeShapeType="1"/>
            </p:cNvSpPr>
            <p:nvPr/>
          </p:nvSpPr>
          <p:spPr bwMode="auto">
            <a:xfrm>
              <a:off x="2160" y="225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3"/>
            <p:cNvSpPr>
              <a:spLocks noChangeShapeType="1"/>
            </p:cNvSpPr>
            <p:nvPr/>
          </p:nvSpPr>
          <p:spPr bwMode="auto">
            <a:xfrm>
              <a:off x="2160" y="24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4"/>
            <p:cNvSpPr>
              <a:spLocks noChangeShapeType="1"/>
            </p:cNvSpPr>
            <p:nvPr/>
          </p:nvSpPr>
          <p:spPr bwMode="auto">
            <a:xfrm>
              <a:off x="2160" y="254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5"/>
            <p:cNvSpPr>
              <a:spLocks noChangeShapeType="1"/>
            </p:cNvSpPr>
            <p:nvPr/>
          </p:nvSpPr>
          <p:spPr bwMode="auto">
            <a:xfrm>
              <a:off x="2160" y="26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6"/>
            <p:cNvSpPr>
              <a:spLocks noChangeShapeType="1"/>
            </p:cNvSpPr>
            <p:nvPr/>
          </p:nvSpPr>
          <p:spPr bwMode="auto">
            <a:xfrm>
              <a:off x="2160" y="283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7"/>
            <p:cNvSpPr>
              <a:spLocks noChangeShapeType="1"/>
            </p:cNvSpPr>
            <p:nvPr/>
          </p:nvSpPr>
          <p:spPr bwMode="auto">
            <a:xfrm>
              <a:off x="3840" y="13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28"/>
            <p:cNvSpPr>
              <a:spLocks noChangeShapeType="1"/>
            </p:cNvSpPr>
            <p:nvPr/>
          </p:nvSpPr>
          <p:spPr bwMode="auto">
            <a:xfrm>
              <a:off x="2160" y="139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29"/>
          <p:cNvGrpSpPr>
            <a:grpSpLocks/>
          </p:cNvGrpSpPr>
          <p:nvPr/>
        </p:nvGrpSpPr>
        <p:grpSpPr bwMode="auto">
          <a:xfrm>
            <a:off x="2910254" y="1961878"/>
            <a:ext cx="3516923" cy="3429000"/>
            <a:chOff x="1440" y="1296"/>
            <a:chExt cx="2736" cy="2400"/>
          </a:xfrm>
        </p:grpSpPr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1440" y="1296"/>
              <a:ext cx="2736" cy="24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218930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BE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13" name="Line 31"/>
            <p:cNvSpPr>
              <a:spLocks noChangeShapeType="1"/>
            </p:cNvSpPr>
            <p:nvPr/>
          </p:nvSpPr>
          <p:spPr bwMode="auto">
            <a:xfrm>
              <a:off x="1440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2"/>
            <p:cNvSpPr>
              <a:spLocks noChangeShapeType="1"/>
            </p:cNvSpPr>
            <p:nvPr/>
          </p:nvSpPr>
          <p:spPr bwMode="auto">
            <a:xfrm flipH="1">
              <a:off x="1728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3"/>
            <p:cNvSpPr>
              <a:spLocks noChangeShapeType="1"/>
            </p:cNvSpPr>
            <p:nvPr/>
          </p:nvSpPr>
          <p:spPr bwMode="auto">
            <a:xfrm>
              <a:off x="2016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2256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5"/>
            <p:cNvSpPr>
              <a:spLocks noChangeShapeType="1"/>
            </p:cNvSpPr>
            <p:nvPr/>
          </p:nvSpPr>
          <p:spPr bwMode="auto">
            <a:xfrm>
              <a:off x="2496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6"/>
            <p:cNvSpPr>
              <a:spLocks noChangeShapeType="1"/>
            </p:cNvSpPr>
            <p:nvPr/>
          </p:nvSpPr>
          <p:spPr bwMode="auto">
            <a:xfrm>
              <a:off x="2784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37"/>
            <p:cNvSpPr>
              <a:spLocks noChangeShapeType="1"/>
            </p:cNvSpPr>
            <p:nvPr/>
          </p:nvSpPr>
          <p:spPr bwMode="auto">
            <a:xfrm flipH="1">
              <a:off x="3072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3360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39"/>
            <p:cNvSpPr>
              <a:spLocks noChangeShapeType="1"/>
            </p:cNvSpPr>
            <p:nvPr/>
          </p:nvSpPr>
          <p:spPr bwMode="auto">
            <a:xfrm>
              <a:off x="3648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40"/>
            <p:cNvSpPr>
              <a:spLocks noChangeShapeType="1"/>
            </p:cNvSpPr>
            <p:nvPr/>
          </p:nvSpPr>
          <p:spPr bwMode="auto">
            <a:xfrm>
              <a:off x="3888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41"/>
            <p:cNvSpPr>
              <a:spLocks noChangeShapeType="1"/>
            </p:cNvSpPr>
            <p:nvPr/>
          </p:nvSpPr>
          <p:spPr bwMode="auto">
            <a:xfrm>
              <a:off x="1440" y="153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42"/>
            <p:cNvSpPr>
              <a:spLocks noChangeShapeType="1"/>
            </p:cNvSpPr>
            <p:nvPr/>
          </p:nvSpPr>
          <p:spPr bwMode="auto">
            <a:xfrm>
              <a:off x="1440" y="177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43"/>
            <p:cNvSpPr>
              <a:spLocks noChangeShapeType="1"/>
            </p:cNvSpPr>
            <p:nvPr/>
          </p:nvSpPr>
          <p:spPr bwMode="auto">
            <a:xfrm>
              <a:off x="1440" y="201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44"/>
            <p:cNvSpPr>
              <a:spLocks noChangeShapeType="1"/>
            </p:cNvSpPr>
            <p:nvPr/>
          </p:nvSpPr>
          <p:spPr bwMode="auto">
            <a:xfrm>
              <a:off x="1440" y="225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45"/>
            <p:cNvSpPr>
              <a:spLocks noChangeShapeType="1"/>
            </p:cNvSpPr>
            <p:nvPr/>
          </p:nvSpPr>
          <p:spPr bwMode="auto">
            <a:xfrm>
              <a:off x="1440" y="24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46"/>
            <p:cNvSpPr>
              <a:spLocks noChangeShapeType="1"/>
            </p:cNvSpPr>
            <p:nvPr/>
          </p:nvSpPr>
          <p:spPr bwMode="auto">
            <a:xfrm>
              <a:off x="1440" y="273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47"/>
            <p:cNvSpPr>
              <a:spLocks noChangeShapeType="1"/>
            </p:cNvSpPr>
            <p:nvPr/>
          </p:nvSpPr>
          <p:spPr bwMode="auto">
            <a:xfrm>
              <a:off x="1440" y="297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48"/>
            <p:cNvSpPr>
              <a:spLocks noChangeShapeType="1"/>
            </p:cNvSpPr>
            <p:nvPr/>
          </p:nvSpPr>
          <p:spPr bwMode="auto">
            <a:xfrm>
              <a:off x="1440" y="321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49"/>
            <p:cNvSpPr>
              <a:spLocks noChangeShapeType="1"/>
            </p:cNvSpPr>
            <p:nvPr/>
          </p:nvSpPr>
          <p:spPr bwMode="auto">
            <a:xfrm>
              <a:off x="1440" y="345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0"/>
            <p:cNvSpPr>
              <a:spLocks noChangeShapeType="1"/>
            </p:cNvSpPr>
            <p:nvPr/>
          </p:nvSpPr>
          <p:spPr bwMode="auto">
            <a:xfrm>
              <a:off x="1440" y="36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1"/>
            <p:cNvSpPr>
              <a:spLocks noChangeShapeType="1"/>
            </p:cNvSpPr>
            <p:nvPr/>
          </p:nvSpPr>
          <p:spPr bwMode="auto">
            <a:xfrm>
              <a:off x="4176" y="129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2"/>
            <p:cNvSpPr>
              <a:spLocks noChangeShapeType="1"/>
            </p:cNvSpPr>
            <p:nvPr/>
          </p:nvSpPr>
          <p:spPr bwMode="auto">
            <a:xfrm>
              <a:off x="1440" y="12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5" name="Text Box 53"/>
          <p:cNvSpPr txBox="1">
            <a:spLocks noChangeArrowheads="1"/>
          </p:cNvSpPr>
          <p:nvPr/>
        </p:nvSpPr>
        <p:spPr bwMode="auto">
          <a:xfrm>
            <a:off x="7596554" y="1103041"/>
            <a:ext cx="844062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600" b="1" dirty="0" smtClean="0">
                <a:solidFill>
                  <a:schemeClr val="hlink"/>
                </a:solidFill>
                <a:latin typeface="Times New Roman" pitchFamily="18" charset="0"/>
              </a:rPr>
              <a:t>10 </a:t>
            </a:r>
            <a:r>
              <a:rPr lang="fr-BE" sz="1600" b="1" dirty="0">
                <a:solidFill>
                  <a:schemeClr val="hlink"/>
                </a:solidFill>
                <a:latin typeface="Times New Roman" pitchFamily="18" charset="0"/>
              </a:rPr>
              <a:t>Km</a:t>
            </a:r>
            <a:endParaRPr lang="nl-NL" sz="16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36" name="Text Box 54"/>
          <p:cNvSpPr txBox="1">
            <a:spLocks noChangeArrowheads="1"/>
          </p:cNvSpPr>
          <p:nvPr/>
        </p:nvSpPr>
        <p:spPr bwMode="auto">
          <a:xfrm>
            <a:off x="6752492" y="188641"/>
            <a:ext cx="844062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600" b="1" dirty="0" smtClean="0">
                <a:solidFill>
                  <a:schemeClr val="hlink"/>
                </a:solidFill>
                <a:latin typeface="Times New Roman" pitchFamily="18" charset="0"/>
              </a:rPr>
              <a:t>10 </a:t>
            </a:r>
            <a:r>
              <a:rPr lang="fr-BE" sz="1600" b="1" dirty="0">
                <a:solidFill>
                  <a:schemeClr val="hlink"/>
                </a:solidFill>
                <a:latin typeface="Times New Roman" pitchFamily="18" charset="0"/>
              </a:rPr>
              <a:t>Km</a:t>
            </a:r>
            <a:endParaRPr lang="nl-NL" sz="16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37" name="Text Box 55"/>
          <p:cNvSpPr txBox="1">
            <a:spLocks noChangeArrowheads="1"/>
          </p:cNvSpPr>
          <p:nvPr/>
        </p:nvSpPr>
        <p:spPr bwMode="auto">
          <a:xfrm>
            <a:off x="6433130" y="3429001"/>
            <a:ext cx="984738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dirty="0" smtClean="0">
                <a:solidFill>
                  <a:schemeClr val="hlink"/>
                </a:solidFill>
                <a:latin typeface="Times New Roman" pitchFamily="18" charset="0"/>
              </a:rPr>
              <a:t>1 </a:t>
            </a:r>
            <a:r>
              <a:rPr lang="fr-BE" sz="2400" dirty="0">
                <a:solidFill>
                  <a:schemeClr val="hlink"/>
                </a:solidFill>
                <a:latin typeface="Times New Roman" pitchFamily="18" charset="0"/>
              </a:rPr>
              <a:t>Km</a:t>
            </a:r>
            <a:endParaRPr lang="nl-NL" sz="24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38" name="Text Box 56"/>
          <p:cNvSpPr txBox="1">
            <a:spLocks noChangeArrowheads="1"/>
          </p:cNvSpPr>
          <p:nvPr/>
        </p:nvSpPr>
        <p:spPr bwMode="auto">
          <a:xfrm>
            <a:off x="4173187" y="1484041"/>
            <a:ext cx="984738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BE" sz="2400" dirty="0" smtClean="0">
                <a:solidFill>
                  <a:schemeClr val="hlink"/>
                </a:solidFill>
                <a:latin typeface="Times New Roman" pitchFamily="18" charset="0"/>
              </a:rPr>
              <a:t>1 Km</a:t>
            </a:r>
            <a:endParaRPr lang="nl-NL" sz="24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39" name="Line 87"/>
          <p:cNvSpPr>
            <a:spLocks noChangeShapeType="1"/>
          </p:cNvSpPr>
          <p:nvPr/>
        </p:nvSpPr>
        <p:spPr bwMode="auto">
          <a:xfrm flipV="1">
            <a:off x="4637864" y="4705078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" name="Line 88"/>
          <p:cNvSpPr>
            <a:spLocks noChangeShapeType="1"/>
          </p:cNvSpPr>
          <p:nvPr/>
        </p:nvSpPr>
        <p:spPr bwMode="auto">
          <a:xfrm>
            <a:off x="2910254" y="4705078"/>
            <a:ext cx="1755302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" name="Text Box 89"/>
          <p:cNvSpPr txBox="1">
            <a:spLocks noChangeArrowheads="1"/>
          </p:cNvSpPr>
          <p:nvPr/>
        </p:nvSpPr>
        <p:spPr bwMode="auto">
          <a:xfrm>
            <a:off x="6049108" y="3236641"/>
            <a:ext cx="49236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endParaRPr lang="nl-NL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577932" y="1772816"/>
            <a:ext cx="301686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0</a:t>
            </a:r>
          </a:p>
          <a:p>
            <a:endParaRPr lang="fr-BE" sz="600" dirty="0" smtClean="0"/>
          </a:p>
          <a:p>
            <a:r>
              <a:rPr lang="fr-BE" dirty="0" smtClean="0"/>
              <a:t>9</a:t>
            </a:r>
            <a:endParaRPr lang="fr-BE" sz="800" dirty="0"/>
          </a:p>
          <a:p>
            <a:endParaRPr lang="fr-BE" sz="300" dirty="0" smtClean="0"/>
          </a:p>
          <a:p>
            <a:r>
              <a:rPr lang="fr-BE" dirty="0" smtClean="0"/>
              <a:t>8</a:t>
            </a:r>
          </a:p>
          <a:p>
            <a:endParaRPr lang="fr-BE" sz="600" dirty="0" smtClean="0"/>
          </a:p>
          <a:p>
            <a:r>
              <a:rPr lang="fr-BE" dirty="0" smtClean="0"/>
              <a:t>7</a:t>
            </a:r>
          </a:p>
          <a:p>
            <a:endParaRPr lang="fr-BE" sz="500" dirty="0" smtClean="0"/>
          </a:p>
          <a:p>
            <a:r>
              <a:rPr lang="fr-BE" dirty="0" smtClean="0"/>
              <a:t>6</a:t>
            </a:r>
          </a:p>
          <a:p>
            <a:endParaRPr lang="fr-BE" sz="500" dirty="0" smtClean="0"/>
          </a:p>
          <a:p>
            <a:r>
              <a:rPr lang="fr-BE" dirty="0" smtClean="0"/>
              <a:t>5</a:t>
            </a:r>
          </a:p>
          <a:p>
            <a:endParaRPr lang="fr-BE" sz="300" dirty="0" smtClean="0"/>
          </a:p>
          <a:p>
            <a:r>
              <a:rPr lang="fr-BE" dirty="0" smtClean="0"/>
              <a:t>4</a:t>
            </a:r>
          </a:p>
          <a:p>
            <a:endParaRPr lang="fr-BE" sz="400" dirty="0" smtClean="0"/>
          </a:p>
          <a:p>
            <a:r>
              <a:rPr lang="fr-BE" dirty="0" smtClean="0"/>
              <a:t>3</a:t>
            </a:r>
          </a:p>
          <a:p>
            <a:endParaRPr lang="fr-BE" sz="500" dirty="0" smtClean="0"/>
          </a:p>
          <a:p>
            <a:r>
              <a:rPr lang="fr-BE" dirty="0" smtClean="0"/>
              <a:t>2</a:t>
            </a:r>
          </a:p>
          <a:p>
            <a:endParaRPr lang="fr-BE" sz="500" dirty="0" smtClean="0"/>
          </a:p>
          <a:p>
            <a:r>
              <a:rPr lang="fr-BE" dirty="0" smtClean="0"/>
              <a:t>1</a:t>
            </a:r>
          </a:p>
          <a:p>
            <a:endParaRPr lang="fr-BE" sz="600" dirty="0" smtClean="0"/>
          </a:p>
          <a:p>
            <a:r>
              <a:rPr lang="fr-BE" dirty="0" smtClean="0"/>
              <a:t>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777340" y="5373216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0    1     2   3   4    5     6    7     8   9    0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 bwMode="auto">
          <a:xfrm>
            <a:off x="4637864" y="4362178"/>
            <a:ext cx="370204" cy="32226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/>
            </a:prst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432300" y="880790"/>
            <a:ext cx="282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rgbClr val="FF0000"/>
                </a:solidFill>
              </a:rPr>
              <a:t>31U FS 5850 2720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1E62AC-9197-41AE-816B-9F75F0482D0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2163" name="Rectangle 3"/>
          <p:cNvSpPr>
            <a:spLocks noRot="1" noChangeArrowheads="1"/>
          </p:cNvSpPr>
          <p:nvPr/>
        </p:nvSpPr>
        <p:spPr bwMode="auto">
          <a:xfrm>
            <a:off x="583865" y="1371600"/>
            <a:ext cx="830861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0400" indent="-660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nl-BE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r>
              <a:rPr lang="nl-BE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60400" indent="-660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nl-B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nl-BE" sz="2400" dirty="0" err="1">
                <a:latin typeface="Arial" panose="020B0604020202020204" pitchFamily="34" charset="0"/>
                <a:cs typeface="Arial" panose="020B0604020202020204" pitchFamily="34" charset="0"/>
              </a:rPr>
              <a:t>Chiffre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nl-BE" sz="2400" dirty="0" err="1">
                <a:latin typeface="Arial" panose="020B0604020202020204" pitchFamily="34" charset="0"/>
                <a:cs typeface="Arial" panose="020B0604020202020204" pitchFamily="34" charset="0"/>
              </a:rPr>
              <a:t>fuseau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nl-B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Lettre bande				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nl-B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(MGRS) Carrés 10000 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km²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FS 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57 - 28</a:t>
            </a: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(UTM) 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Carrés 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10000 km²			</a:t>
            </a:r>
            <a:r>
              <a:rPr lang="nl-BE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57 - </a:t>
            </a:r>
            <a:r>
              <a:rPr lang="nl-BE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Sous-</a:t>
            </a:r>
            <a:r>
              <a:rPr lang="nl-BE" sz="2400" dirty="0" err="1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 en carrés (100m)		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5 - 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Sous-</a:t>
            </a:r>
            <a:r>
              <a:rPr lang="nl-BE" sz="2400" dirty="0" err="1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sz="2400" dirty="0" err="1">
                <a:latin typeface="Arial" panose="020B0604020202020204" pitchFamily="34" charset="0"/>
                <a:cs typeface="Arial" panose="020B0604020202020204" pitchFamily="34" charset="0"/>
              </a:rPr>
              <a:t>supplémentaire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 (10m)	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nl-BE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B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endParaRPr lang="nl-B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nl-B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2400" dirty="0" err="1">
                <a:latin typeface="Arial" panose="020B0604020202020204" pitchFamily="34" charset="0"/>
                <a:cs typeface="Arial" panose="020B0604020202020204" pitchFamily="34" charset="0"/>
              </a:rPr>
              <a:t>Coordonnées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nl-BE" sz="2400" dirty="0" err="1">
                <a:latin typeface="Arial" panose="020B0604020202020204" pitchFamily="34" charset="0"/>
                <a:cs typeface="Arial" panose="020B0604020202020204" pitchFamily="34" charset="0"/>
              </a:rPr>
              <a:t>chiffres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 :	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575    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282</a:t>
            </a:r>
          </a:p>
          <a:p>
            <a:pPr marL="1035050" lvl="1" indent="-57785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2400" dirty="0" err="1">
                <a:latin typeface="Arial" panose="020B0604020202020204" pitchFamily="34" charset="0"/>
                <a:cs typeface="Arial" panose="020B0604020202020204" pitchFamily="34" charset="0"/>
              </a:rPr>
              <a:t>Coordonnées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nl-BE" sz="2400" dirty="0" err="1">
                <a:latin typeface="Arial" panose="020B0604020202020204" pitchFamily="34" charset="0"/>
                <a:cs typeface="Arial" panose="020B0604020202020204" pitchFamily="34" charset="0"/>
              </a:rPr>
              <a:t>chiffres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nl-B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5755  2825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53752"/>
            <a:ext cx="9143999" cy="107099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BE" sz="40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Coordonnées</a:t>
            </a:r>
            <a:endParaRPr lang="en-US" sz="4000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7F3262-47AF-474E-9345-DF692D5B272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83931" y="260351"/>
            <a:ext cx="404405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4000" dirty="0">
                <a:latin typeface="Calibri" pitchFamily="34" charset="0"/>
              </a:rPr>
              <a:t> </a:t>
            </a:r>
            <a:r>
              <a:rPr lang="fr-BE" sz="4000" dirty="0" smtClean="0">
                <a:latin typeface="Calibri" pitchFamily="34" charset="0"/>
              </a:rPr>
              <a:t>		</a:t>
            </a:r>
            <a:r>
              <a:rPr lang="fr-B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31 </a:t>
            </a:r>
            <a:r>
              <a:rPr lang="fr-BE" sz="4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fr-B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7" t="18164" r="19327" b="8985"/>
          <a:stretch/>
        </p:blipFill>
        <p:spPr bwMode="auto">
          <a:xfrm>
            <a:off x="1713836" y="962026"/>
            <a:ext cx="6181610" cy="52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2843807" y="3573016"/>
            <a:ext cx="158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>
            <a:prstShdw prst="shdw17" dist="17961" dir="2700000">
              <a:schemeClr val="bg2"/>
            </a:prstShdw>
          </a:effec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4499992" y="3591023"/>
            <a:ext cx="0" cy="90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>
            <a:prstShdw prst="shdw17" dist="17961" dir="2700000">
              <a:schemeClr val="bg2"/>
            </a:prstShdw>
          </a:effectLst>
        </p:spPr>
      </p:cxnSp>
      <p:grpSp>
        <p:nvGrpSpPr>
          <p:cNvPr id="7" name="Group 6"/>
          <p:cNvGrpSpPr/>
          <p:nvPr/>
        </p:nvGrpSpPr>
        <p:grpSpPr>
          <a:xfrm>
            <a:off x="3032872" y="4503750"/>
            <a:ext cx="2664000" cy="151383"/>
            <a:chOff x="3032872" y="4503750"/>
            <a:chExt cx="2664000" cy="151383"/>
          </a:xfrm>
        </p:grpSpPr>
        <p:sp>
          <p:nvSpPr>
            <p:cNvPr id="6" name="Rectangle 5"/>
            <p:cNvSpPr/>
            <p:nvPr/>
          </p:nvSpPr>
          <p:spPr>
            <a:xfrm>
              <a:off x="3032872" y="4505601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99272" y="4503750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65672" y="4503750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32072" y="4505601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98472" y="4505601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64872" y="4503750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31272" y="4511117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97672" y="4509266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64072" y="4509266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0472" y="4511117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16200000">
            <a:off x="1452278" y="2849333"/>
            <a:ext cx="2664000" cy="151383"/>
            <a:chOff x="3032872" y="4503750"/>
            <a:chExt cx="2664000" cy="151383"/>
          </a:xfrm>
        </p:grpSpPr>
        <p:sp>
          <p:nvSpPr>
            <p:cNvPr id="24" name="Rectangle 23"/>
            <p:cNvSpPr/>
            <p:nvPr/>
          </p:nvSpPr>
          <p:spPr>
            <a:xfrm>
              <a:off x="3032872" y="4505601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99272" y="4503750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65672" y="4503750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32072" y="4505601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98472" y="4505601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64872" y="4503750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31272" y="4511117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97672" y="4509266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64072" y="4509266"/>
              <a:ext cx="266400" cy="1440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0472" y="4511117"/>
              <a:ext cx="266400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1907704" y="4041023"/>
            <a:ext cx="432048" cy="43204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6848" y="56612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451383" y="254140"/>
            <a:ext cx="89257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4000" dirty="0">
                <a:latin typeface="Calibri" pitchFamily="34" charset="0"/>
              </a:rPr>
              <a:t> </a:t>
            </a:r>
            <a:r>
              <a:rPr lang="fr-BE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131624" y="254140"/>
            <a:ext cx="864096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4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995720" y="266562"/>
            <a:ext cx="75583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6588224" y="266562"/>
            <a:ext cx="792089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36" y="6237313"/>
            <a:ext cx="618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b="1" dirty="0" smtClean="0"/>
              <a:t>Coordonnée Corps de Garde </a:t>
            </a:r>
            <a:endParaRPr lang="en-US" sz="2800" b="1" dirty="0"/>
          </a:p>
        </p:txBody>
      </p:sp>
      <p:sp>
        <p:nvSpPr>
          <p:cNvPr id="2048" name="5-Point Star 2047"/>
          <p:cNvSpPr/>
          <p:nvPr/>
        </p:nvSpPr>
        <p:spPr>
          <a:xfrm>
            <a:off x="4390072" y="3457825"/>
            <a:ext cx="216000" cy="216000"/>
          </a:xfrm>
          <a:prstGeom prst="star5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20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4C0BC3-742F-407C-8859-CE655200BA6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849740" y="1828800"/>
            <a:ext cx="71688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l-NL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Moyens</a:t>
            </a:r>
            <a:r>
              <a:rPr lang="nl-NL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pour lire </a:t>
            </a:r>
            <a:r>
              <a:rPr lang="nl-NL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nl-NL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nl-NL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eaLnBrk="0" hangingPunct="0">
              <a:spcBef>
                <a:spcPct val="50000"/>
              </a:spcBef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nl-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latte</a:t>
            </a:r>
          </a:p>
          <a:p>
            <a:pPr eaLnBrk="0" hangingPunct="0">
              <a:spcBef>
                <a:spcPct val="50000"/>
              </a:spcBef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nl-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Römer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Les 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côtés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 boussole (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échelle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...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53752"/>
            <a:ext cx="9143999" cy="107099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BE" sz="40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Coordonnées</a:t>
            </a:r>
            <a:endParaRPr lang="en-US" sz="4000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8444CA-9874-4DAF-8DBF-4D579889DE04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96258" name="Picture 2" descr="kaarthoekme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9216" y="188914"/>
            <a:ext cx="7577504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02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FB09E1-4BCB-4693-ABA8-8D0301A8EDA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4079631" y="4076701"/>
            <a:ext cx="3279531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60400" indent="-660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BE" sz="4800" dirty="0">
                <a:latin typeface="Arial" panose="020B0604020202020204" pitchFamily="34" charset="0"/>
                <a:cs typeface="Arial" panose="020B0604020202020204" pitchFamily="34" charset="0"/>
              </a:rPr>
              <a:t>Où ?</a:t>
            </a: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3641481" y="0"/>
            <a:ext cx="576775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BE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U FS </a:t>
            </a:r>
            <a:r>
              <a:rPr lang="fr-BE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5520 3025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8" t="13793" r="16272" b="20044"/>
          <a:stretch/>
        </p:blipFill>
        <p:spPr bwMode="auto">
          <a:xfrm>
            <a:off x="-21781" y="1844824"/>
            <a:ext cx="9175532" cy="484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6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</a:t>
            </a:r>
            <a:endParaRPr lang="en-US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 quadrillage militaire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Les </a:t>
            </a:r>
            <a:r>
              <a:rPr lang="fr-BE" dirty="0" smtClean="0"/>
              <a:t>coordonnées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b="1" dirty="0" smtClean="0"/>
              <a:t>Conclusion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Questions</a:t>
            </a: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2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2CEF04D-7A15-4986-B513-34A9652F477D}" type="slidenum">
              <a:rPr lang="en-US" sz="1400">
                <a:latin typeface="Arial" charset="0"/>
              </a:rPr>
              <a:pPr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ADCD968-9B1A-4DD3-8BEB-2053BFBF5F4F}" type="slidenum">
              <a:rPr lang="en-US" sz="1400">
                <a:latin typeface="Arial" charset="0"/>
              </a:rPr>
              <a:pPr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Objectifs</a:t>
            </a:r>
            <a:r>
              <a:rPr lang="fr-BE" smtClean="0"/>
              <a:t> </a:t>
            </a:r>
            <a:endParaRPr 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81960"/>
              </p:ext>
            </p:extLst>
          </p:nvPr>
        </p:nvGraphicFramePr>
        <p:xfrm>
          <a:off x="143508" y="1972393"/>
          <a:ext cx="8856984" cy="38164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33705">
                  <a:extLst>
                    <a:ext uri="{9D8B030D-6E8A-4147-A177-3AD203B41FA5}">
                      <a16:colId xmlns:a16="http://schemas.microsoft.com/office/drawing/2014/main" val="4027124273"/>
                    </a:ext>
                  </a:extLst>
                </a:gridCol>
                <a:gridCol w="3267223">
                  <a:extLst>
                    <a:ext uri="{9D8B030D-6E8A-4147-A177-3AD203B41FA5}">
                      <a16:colId xmlns:a16="http://schemas.microsoft.com/office/drawing/2014/main" val="2944556281"/>
                    </a:ext>
                  </a:extLst>
                </a:gridCol>
                <a:gridCol w="2721251">
                  <a:extLst>
                    <a:ext uri="{9D8B030D-6E8A-4147-A177-3AD203B41FA5}">
                      <a16:colId xmlns:a16="http://schemas.microsoft.com/office/drawing/2014/main" val="1050670184"/>
                    </a:ext>
                  </a:extLst>
                </a:gridCol>
                <a:gridCol w="2134805">
                  <a:extLst>
                    <a:ext uri="{9D8B030D-6E8A-4147-A177-3AD203B41FA5}">
                      <a16:colId xmlns:a16="http://schemas.microsoft.com/office/drawing/2014/main" val="1604577235"/>
                    </a:ext>
                  </a:extLst>
                </a:gridCol>
              </a:tblGrid>
              <a:tr h="786798">
                <a:tc>
                  <a:txBody>
                    <a:bodyPr/>
                    <a:lstStyle/>
                    <a:p>
                      <a:pPr marR="182245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 err="1">
                          <a:effectLst/>
                        </a:rPr>
                        <a:t>Obj</a:t>
                      </a:r>
                      <a:endParaRPr lang="fr-BE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Contenu/Comportement ou performance</a:t>
                      </a:r>
                      <a:endParaRPr lang="fr-BE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Conditions de réalisation</a:t>
                      </a:r>
                      <a:endParaRPr lang="fr-BE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Normes ou critères de performance</a:t>
                      </a:r>
                      <a:endParaRPr lang="fr-BE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14570"/>
                  </a:ext>
                </a:extLst>
              </a:tr>
              <a:tr h="85914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1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Pouvoir décrire le quadrillage pour des cartes militaires d’état-major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A l’aide d’une carte militaire d’état-major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-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18997"/>
                  </a:ext>
                </a:extLst>
              </a:tr>
              <a:tr h="108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Pouvoir désigner sur carte un Pt déterminé par une coordonnée en 6 et 8 chiffres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De jour, seul, avec l’aide d’une carte d’EM au 1/50000 et d’une boussole et d’un </a:t>
                      </a:r>
                      <a:r>
                        <a:rPr lang="fr-BE" sz="1600" dirty="0" err="1">
                          <a:effectLst/>
                        </a:rPr>
                        <a:t>römer</a:t>
                      </a:r>
                      <a:r>
                        <a:rPr lang="fr-BE" sz="1600" dirty="0">
                          <a:effectLst/>
                        </a:rPr>
                        <a:t>.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Erreur autorisée de Max 50 m 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13634"/>
                  </a:ext>
                </a:extLst>
              </a:tr>
              <a:tr h="108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3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Pouvoir déterminer les coordonnées d’un point sur une carte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De jour, seul, avec l’aide d’une carte d’EM au 1/50000 et d’une boussole et d’un </a:t>
                      </a:r>
                      <a:r>
                        <a:rPr lang="fr-BE" sz="1600" dirty="0" err="1">
                          <a:effectLst/>
                        </a:rPr>
                        <a:t>römer</a:t>
                      </a:r>
                      <a:r>
                        <a:rPr lang="fr-BE" sz="1600" dirty="0">
                          <a:effectLst/>
                        </a:rPr>
                        <a:t>.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Erreur autorisée de Max 50 m 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497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2CEF04D-7A15-4986-B513-34A9652F477D}" type="slidenum">
              <a:rPr lang="en-US" sz="1400">
                <a:latin typeface="Arial" charset="0"/>
              </a:rPr>
              <a:pPr algn="r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ADCD968-9B1A-4DD3-8BEB-2053BFBF5F4F}" type="slidenum">
              <a:rPr lang="en-US" sz="1400">
                <a:latin typeface="Arial" charset="0"/>
              </a:rPr>
              <a:pPr algn="r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Objectifs</a:t>
            </a:r>
            <a:r>
              <a:rPr lang="fr-BE" smtClean="0"/>
              <a:t> </a:t>
            </a:r>
            <a:endParaRPr 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3508" y="1972393"/>
          <a:ext cx="8856984" cy="38164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33705">
                  <a:extLst>
                    <a:ext uri="{9D8B030D-6E8A-4147-A177-3AD203B41FA5}">
                      <a16:colId xmlns:a16="http://schemas.microsoft.com/office/drawing/2014/main" val="4027124273"/>
                    </a:ext>
                  </a:extLst>
                </a:gridCol>
                <a:gridCol w="3267223">
                  <a:extLst>
                    <a:ext uri="{9D8B030D-6E8A-4147-A177-3AD203B41FA5}">
                      <a16:colId xmlns:a16="http://schemas.microsoft.com/office/drawing/2014/main" val="2944556281"/>
                    </a:ext>
                  </a:extLst>
                </a:gridCol>
                <a:gridCol w="2721251">
                  <a:extLst>
                    <a:ext uri="{9D8B030D-6E8A-4147-A177-3AD203B41FA5}">
                      <a16:colId xmlns:a16="http://schemas.microsoft.com/office/drawing/2014/main" val="1050670184"/>
                    </a:ext>
                  </a:extLst>
                </a:gridCol>
                <a:gridCol w="2134805">
                  <a:extLst>
                    <a:ext uri="{9D8B030D-6E8A-4147-A177-3AD203B41FA5}">
                      <a16:colId xmlns:a16="http://schemas.microsoft.com/office/drawing/2014/main" val="1604577235"/>
                    </a:ext>
                  </a:extLst>
                </a:gridCol>
              </a:tblGrid>
              <a:tr h="786798">
                <a:tc>
                  <a:txBody>
                    <a:bodyPr/>
                    <a:lstStyle/>
                    <a:p>
                      <a:pPr marR="182245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 err="1">
                          <a:effectLst/>
                        </a:rPr>
                        <a:t>Obj</a:t>
                      </a:r>
                      <a:endParaRPr lang="fr-BE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Contenu/Comportement ou performance</a:t>
                      </a:r>
                      <a:endParaRPr lang="fr-BE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Conditions de réalisation</a:t>
                      </a:r>
                      <a:endParaRPr lang="fr-BE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Normes ou critères de performance</a:t>
                      </a:r>
                      <a:endParaRPr lang="fr-BE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14570"/>
                  </a:ext>
                </a:extLst>
              </a:tr>
              <a:tr h="85914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1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Pouvoir décrire le quadrillage pour des cartes militaires d’état-major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A l’aide d’une carte militaire d’état-major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-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18997"/>
                  </a:ext>
                </a:extLst>
              </a:tr>
              <a:tr h="108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Pouvoir désigner sur carte un Pt déterminé par une coordonnée en 6 et 8 chiffres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De jour, seul, avec l’aide d’une carte d’EM au 1/50000 et d’une boussole et d’un </a:t>
                      </a:r>
                      <a:r>
                        <a:rPr lang="fr-BE" sz="1600" dirty="0" err="1">
                          <a:effectLst/>
                        </a:rPr>
                        <a:t>römer</a:t>
                      </a:r>
                      <a:r>
                        <a:rPr lang="fr-BE" sz="1600" dirty="0">
                          <a:effectLst/>
                        </a:rPr>
                        <a:t>.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Erreur autorisée de Max 50 m 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13634"/>
                  </a:ext>
                </a:extLst>
              </a:tr>
              <a:tr h="108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3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Pouvoir déterminer les coordonnées d’un point sur une carte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De jour, seul, avec l’aide d’une carte d’EM au 1/50000 et d’une boussole et d’un </a:t>
                      </a:r>
                      <a:r>
                        <a:rPr lang="fr-BE" sz="1600" dirty="0" err="1">
                          <a:effectLst/>
                        </a:rPr>
                        <a:t>römer</a:t>
                      </a:r>
                      <a:r>
                        <a:rPr lang="fr-BE" sz="1600" dirty="0">
                          <a:effectLst/>
                        </a:rPr>
                        <a:t>.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Erreur autorisée de Max 50 m 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4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2CEF04D-7A15-4986-B513-34A9652F477D}" type="slidenum">
              <a:rPr lang="en-US" sz="1400">
                <a:latin typeface="Arial" charset="0"/>
              </a:rPr>
              <a:pPr algn="r"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ADCD968-9B1A-4DD3-8BEB-2053BFBF5F4F}" type="slidenum">
              <a:rPr lang="en-US" sz="1400">
                <a:latin typeface="Arial" charset="0"/>
              </a:rPr>
              <a:pPr algn="r"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Objectifs attitudes</a:t>
            </a:r>
            <a:r>
              <a:rPr lang="fr-BE" dirty="0" smtClean="0"/>
              <a:t> 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9512" y="1556792"/>
          <a:ext cx="8712968" cy="5040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3885">
                  <a:extLst>
                    <a:ext uri="{9D8B030D-6E8A-4147-A177-3AD203B41FA5}">
                      <a16:colId xmlns:a16="http://schemas.microsoft.com/office/drawing/2014/main" val="713440131"/>
                    </a:ext>
                  </a:extLst>
                </a:gridCol>
                <a:gridCol w="6259083">
                  <a:extLst>
                    <a:ext uri="{9D8B030D-6E8A-4147-A177-3AD203B41FA5}">
                      <a16:colId xmlns:a16="http://schemas.microsoft.com/office/drawing/2014/main" val="998993015"/>
                    </a:ext>
                  </a:extLst>
                </a:gridCol>
              </a:tblGrid>
              <a:tr h="458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400" b="1" dirty="0">
                          <a:effectLst/>
                        </a:rPr>
                        <a:t>Compétence</a:t>
                      </a:r>
                      <a:endParaRPr lang="fr-BE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400" b="1" dirty="0">
                          <a:effectLst/>
                        </a:rPr>
                        <a:t>Indicateur de comportement</a:t>
                      </a:r>
                      <a:endParaRPr lang="fr-BE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17249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Respecter les autres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Traite les autres avec respect (lorsque quelqu’un ne comprend pas) 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9723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Etre Flexible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Exécute des nouvelles tâches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08391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Agir de manière intègre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Respecte le caractère confidentiel des informations qu’ils lui sont confiées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5554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Suivre les règles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Respecte les promesses et les accords convenus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14518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Communiquer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S’exprime de manière compréhensible (coordonnées)</a:t>
                      </a:r>
                      <a:endParaRPr lang="fr-BE" sz="3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Réagit de manière appropriée aux questions posées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73929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Se développer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A une attitude positive face au feedback de ses supérieurs et de ses collègues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0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</a:t>
            </a:r>
            <a:endParaRPr lang="en-US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 quadrillage militaire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Les </a:t>
            </a:r>
            <a:r>
              <a:rPr lang="fr-BE" dirty="0" smtClean="0"/>
              <a:t>coordonnées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Conclusion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b="1" dirty="0" smtClean="0"/>
              <a:t>Questions</a:t>
            </a:r>
            <a:endParaRPr lang="fr-BE" b="1" dirty="0" smtClean="0"/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4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CC6166-39D1-4E9E-8352-7EF5458EE75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/>
            </a:r>
            <a:br>
              <a:rPr lang="fr-BE" smtClean="0"/>
            </a:br>
            <a:endParaRPr lang="en-US" smtClean="0"/>
          </a:p>
        </p:txBody>
      </p:sp>
      <p:pic>
        <p:nvPicPr>
          <p:cNvPr id="1026" name="Picture 2" descr="http://img.over-blog-kiwi.com/1/85/78/73/20151003/ob_4bf4d8_faq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37144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22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2CEF04D-7A15-4986-B513-34A9652F477D}" type="slidenum">
              <a:rPr lang="en-US" sz="1400">
                <a:latin typeface="Arial" charset="0"/>
              </a:rPr>
              <a:pPr algn="r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ADCD968-9B1A-4DD3-8BEB-2053BFBF5F4F}" type="slidenum">
              <a:rPr lang="en-US" sz="1400">
                <a:latin typeface="Arial" charset="0"/>
              </a:rPr>
              <a:pPr algn="r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Objectifs attitudes</a:t>
            </a:r>
            <a:r>
              <a:rPr lang="fr-BE" dirty="0" smtClean="0"/>
              <a:t> 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76155"/>
              </p:ext>
            </p:extLst>
          </p:nvPr>
        </p:nvGraphicFramePr>
        <p:xfrm>
          <a:off x="179512" y="1556792"/>
          <a:ext cx="8712968" cy="5040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3885">
                  <a:extLst>
                    <a:ext uri="{9D8B030D-6E8A-4147-A177-3AD203B41FA5}">
                      <a16:colId xmlns:a16="http://schemas.microsoft.com/office/drawing/2014/main" val="713440131"/>
                    </a:ext>
                  </a:extLst>
                </a:gridCol>
                <a:gridCol w="6259083">
                  <a:extLst>
                    <a:ext uri="{9D8B030D-6E8A-4147-A177-3AD203B41FA5}">
                      <a16:colId xmlns:a16="http://schemas.microsoft.com/office/drawing/2014/main" val="998993015"/>
                    </a:ext>
                  </a:extLst>
                </a:gridCol>
              </a:tblGrid>
              <a:tr h="458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400" b="1" dirty="0">
                          <a:effectLst/>
                        </a:rPr>
                        <a:t>Compétence</a:t>
                      </a:r>
                      <a:endParaRPr lang="fr-BE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2400" b="1" dirty="0">
                          <a:effectLst/>
                        </a:rPr>
                        <a:t>Indicateur de comportement</a:t>
                      </a:r>
                      <a:endParaRPr lang="fr-BE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17249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 dirty="0">
                          <a:effectLst/>
                        </a:rPr>
                        <a:t>Respecter les autres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Traite les autres avec respect (lorsque quelqu’un ne comprend pas) 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9723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Etre Flexible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Exécute des nouvelles tâches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08391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Agir de manière intègre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Respecte le caractère confidentiel des informations qu’ils lui sont confiées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5554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Suivre les règles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Respecte les promesses et les accords convenus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14518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Communiquer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S’exprime de manière compréhensible (coordonnées)</a:t>
                      </a:r>
                      <a:endParaRPr lang="fr-BE" sz="3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Réagit de manière appropriée aux questions posées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73929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000">
                          <a:effectLst/>
                        </a:rPr>
                        <a:t>Se développer</a:t>
                      </a:r>
                      <a:endParaRPr lang="fr-B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2000" dirty="0">
                          <a:effectLst/>
                        </a:rPr>
                        <a:t>A une attitude positive face au feedback de ses supérieurs et de ses collègues</a:t>
                      </a:r>
                      <a:endParaRPr lang="fr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0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</a:t>
            </a:r>
            <a:endParaRPr lang="en-US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 quadrillage militaire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Les </a:t>
            </a:r>
            <a:r>
              <a:rPr lang="fr-BE" dirty="0" smtClean="0"/>
              <a:t>coordonnées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Conclusion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Questions</a:t>
            </a: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</a:t>
            </a:r>
            <a:endParaRPr lang="en-US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b="1" dirty="0" smtClean="0"/>
              <a:t>Le quadrillage militaire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Les </a:t>
            </a:r>
            <a:r>
              <a:rPr lang="fr-BE" dirty="0" smtClean="0"/>
              <a:t>coordonnées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Conclusion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Questions</a:t>
            </a: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3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5324C5-ECFA-4506-AA78-FC1632E0BB9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9874" name="Rectangle 2"/>
          <p:cNvSpPr>
            <a:spLocks noRot="1" noChangeArrowheads="1"/>
          </p:cNvSpPr>
          <p:nvPr/>
        </p:nvSpPr>
        <p:spPr bwMode="auto">
          <a:xfrm>
            <a:off x="-413238" y="5715000"/>
            <a:ext cx="3590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nl-BE" sz="2800" b="1">
                <a:latin typeface="Calibri" pitchFamily="34" charset="0"/>
              </a:rPr>
              <a:t>DATUM :</a:t>
            </a:r>
            <a:br>
              <a:rPr lang="nl-BE" sz="2800" b="1">
                <a:latin typeface="Calibri" pitchFamily="34" charset="0"/>
              </a:rPr>
            </a:br>
            <a:r>
              <a:rPr lang="nl-BE" sz="2800" b="1">
                <a:latin typeface="Calibri" pitchFamily="34" charset="0"/>
              </a:rPr>
              <a:t>   ED 50 – WGS 84 </a:t>
            </a:r>
            <a:endParaRPr lang="en-US" sz="2800" b="1">
              <a:latin typeface="Calibri" pitchFamily="34" charset="0"/>
            </a:endParaRPr>
          </a:p>
        </p:txBody>
      </p:sp>
      <p:pic>
        <p:nvPicPr>
          <p:cNvPr id="79875" name="Picture 3" descr="Wereldbol-gro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1670" y="1484313"/>
            <a:ext cx="560216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" y="53752"/>
            <a:ext cx="9143999" cy="107099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BE" sz="40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quadrillage militaire</a:t>
            </a:r>
            <a:endParaRPr lang="en-US" sz="4000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00FC3B-C0D3-41C2-88C1-CBAA5B8EE6C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" y="53752"/>
            <a:ext cx="9143999" cy="107099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BE" sz="40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quadrillage militaire</a:t>
            </a:r>
            <a:endParaRPr lang="en-US" sz="4000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3705" y="2060849"/>
            <a:ext cx="6598650" cy="3361915"/>
            <a:chOff x="1208585" y="1790162"/>
            <a:chExt cx="7148538" cy="3361915"/>
          </a:xfrm>
        </p:grpSpPr>
        <p:pic>
          <p:nvPicPr>
            <p:cNvPr id="168964" name="Picture 4" descr="http://latitude-longitude.net/latitude-longitude-lines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0" r="52054"/>
            <a:stretch/>
          </p:blipFill>
          <p:spPr bwMode="auto">
            <a:xfrm>
              <a:off x="1208585" y="1790162"/>
              <a:ext cx="3384375" cy="3361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latitude-longitude.net/latitude-longitude-lines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13" t="14000" r="424" b="1045"/>
            <a:stretch/>
          </p:blipFill>
          <p:spPr bwMode="auto">
            <a:xfrm>
              <a:off x="4972748" y="1790163"/>
              <a:ext cx="3384375" cy="336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294277" y="1556793"/>
            <a:ext cx="673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sz="2400" dirty="0" smtClean="0"/>
              <a:t>L</a:t>
            </a:r>
            <a:r>
              <a:rPr lang="fr-BE" sz="2400" b="1" dirty="0" smtClean="0">
                <a:solidFill>
                  <a:srgbClr val="FF0000"/>
                </a:solidFill>
              </a:rPr>
              <a:t>a</a:t>
            </a:r>
            <a:r>
              <a:rPr lang="fr-BE" sz="2400" dirty="0" smtClean="0"/>
              <a:t>titude ou P</a:t>
            </a:r>
            <a:r>
              <a:rPr lang="fr-BE" sz="2400" b="1" dirty="0" smtClean="0">
                <a:solidFill>
                  <a:srgbClr val="FF0000"/>
                </a:solidFill>
              </a:rPr>
              <a:t>a</a:t>
            </a:r>
            <a:r>
              <a:rPr lang="fr-BE" sz="2400" dirty="0" smtClean="0"/>
              <a:t>rallèle          Longitude ou Méridien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4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</a:t>
            </a:r>
            <a:endParaRPr lang="en-US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Le quadrillage militaire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b="1" dirty="0" smtClean="0"/>
              <a:t>Les </a:t>
            </a:r>
            <a:r>
              <a:rPr lang="fr-BE" b="1" dirty="0" smtClean="0"/>
              <a:t>coordonnées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Conclusion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Questions</a:t>
            </a: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72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16A035-3F6E-43F0-942C-9DFFE6D4723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10278" y="1444136"/>
            <a:ext cx="785045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fr-BE" sz="2400" dirty="0">
                <a:latin typeface="Arial" panose="020B0604020202020204" pitchFamily="34" charset="0"/>
                <a:cs typeface="Arial" panose="020B0604020202020204" pitchFamily="34" charset="0"/>
              </a:rPr>
              <a:t>Les coordonnées </a:t>
            </a:r>
            <a: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MGRS (</a:t>
            </a:r>
            <a:r>
              <a:rPr lang="fr-FR" sz="2400" i="1" dirty="0" err="1"/>
              <a:t>Military</a:t>
            </a:r>
            <a:r>
              <a:rPr lang="fr-FR" sz="2400" i="1" dirty="0"/>
              <a:t> </a:t>
            </a:r>
            <a:r>
              <a:rPr lang="fr-FR" sz="2400" i="1" dirty="0" err="1"/>
              <a:t>Grid</a:t>
            </a:r>
            <a:r>
              <a:rPr lang="fr-FR" sz="2400" i="1" dirty="0"/>
              <a:t> Reference </a:t>
            </a:r>
            <a:r>
              <a:rPr lang="fr-FR" sz="2400" i="1" dirty="0" smtClean="0"/>
              <a:t>System</a:t>
            </a:r>
            <a:r>
              <a:rPr lang="fr-FR" sz="2400" dirty="0" smtClean="0"/>
              <a:t>)</a:t>
            </a:r>
            <a: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2400" dirty="0">
                <a:latin typeface="Arial" panose="020B0604020202020204" pitchFamily="34" charset="0"/>
                <a:cs typeface="Arial" panose="020B0604020202020204" pitchFamily="34" charset="0"/>
              </a:rPr>
              <a:t>sont composées :</a:t>
            </a:r>
          </a:p>
          <a:p>
            <a:pPr indent="228600" algn="just" eaLnBrk="0" hangingPunct="0"/>
            <a:endParaRPr lang="fr-BE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 algn="just" eaLnBrk="0" hangingPunct="0">
              <a:buFontTx/>
              <a:buChar char="•"/>
            </a:pPr>
            <a:r>
              <a:rPr lang="fr-BE" sz="2400" dirty="0">
                <a:solidFill>
                  <a:srgbClr val="0A4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chiffre/lettre de la zone</a:t>
            </a:r>
            <a:endParaRPr lang="en-US" sz="2400" dirty="0">
              <a:solidFill>
                <a:srgbClr val="0A4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 algn="just" eaLnBrk="0" hangingPunct="0">
              <a:buFontTx/>
              <a:buChar char="•"/>
            </a:pPr>
            <a:r>
              <a:rPr lang="fr-BE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lettres du carré de 100Km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 algn="just" eaLnBrk="0" hangingPunct="0">
              <a:buFontTx/>
              <a:buChar char="•"/>
            </a:pPr>
            <a:r>
              <a:rPr lang="fr-BE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6 ou 8 chiffres du carré de 1Km</a:t>
            </a:r>
          </a:p>
          <a:p>
            <a:pPr indent="228600" algn="just" eaLnBrk="0" hangingPunct="0">
              <a:buFontTx/>
              <a:buChar char="•"/>
            </a:pPr>
            <a:endParaRPr lang="fr-BE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 algn="just" eaLnBrk="0" hangingPunct="0"/>
            <a:endParaRPr lang="fr-BE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/>
            <a:r>
              <a:rPr lang="fr-BE" sz="2400" dirty="0">
                <a:latin typeface="Arial" panose="020B0604020202020204" pitchFamily="34" charset="0"/>
                <a:cs typeface="Arial" panose="020B0604020202020204" pitchFamily="34" charset="0"/>
              </a:rPr>
              <a:t>Par exemple, la coordonnée exacte d’un point </a:t>
            </a:r>
            <a:r>
              <a:rPr lang="fr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fr-BE" sz="2400" dirty="0">
                <a:latin typeface="Arial" panose="020B0604020202020204" pitchFamily="34" charset="0"/>
                <a:cs typeface="Arial" panose="020B0604020202020204" pitchFamily="34" charset="0"/>
              </a:rPr>
              <a:t>présentera comme suit : </a:t>
            </a:r>
            <a:endParaRPr lang="fr-B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/>
            <a:endParaRPr lang="fr-B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r>
              <a:rPr lang="fr-BE" sz="2400" b="1" dirty="0" smtClean="0">
                <a:solidFill>
                  <a:srgbClr val="0A4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31U</a:t>
            </a:r>
            <a:r>
              <a:rPr lang="fr-BE" sz="24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r>
              <a:rPr lang="fr-BE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4832 9786</a:t>
            </a:r>
            <a:endParaRPr lang="fr-BE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53752"/>
            <a:ext cx="9143999" cy="107099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BE" sz="40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Coordonnées MGRS</a:t>
            </a:r>
            <a:endParaRPr lang="en-US" sz="4000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712</TotalTime>
  <Words>748</Words>
  <Application>Microsoft Office PowerPoint</Application>
  <PresentationFormat>On-screen Show (4:3)</PresentationFormat>
  <Paragraphs>289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Comic Sans MS</vt:lpstr>
      <vt:lpstr>Symbol</vt:lpstr>
      <vt:lpstr>Times New Roman</vt:lpstr>
      <vt:lpstr>Wingdings</vt:lpstr>
      <vt:lpstr>Presentation</vt:lpstr>
      <vt:lpstr>KALI 02</vt:lpstr>
      <vt:lpstr>Objectifs </vt:lpstr>
      <vt:lpstr>Objectifs attitudes </vt:lpstr>
      <vt:lpstr>Aperçu de la leçon</vt:lpstr>
      <vt:lpstr>Aperçu de la leçon</vt:lpstr>
      <vt:lpstr>PowerPoint Presentation</vt:lpstr>
      <vt:lpstr>PowerPoint Presentation</vt:lpstr>
      <vt:lpstr>Aperçu de la leçon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Aperçu de la leçon</vt:lpstr>
      <vt:lpstr>Objectifs </vt:lpstr>
      <vt:lpstr>Objectifs attitudes </vt:lpstr>
      <vt:lpstr>Aperçu de la leçon</vt:lpstr>
      <vt:lpstr>PowerPoint Presentation</vt:lpstr>
    </vt:vector>
  </TitlesOfParts>
  <Company>Belgian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(exemple)</dc:title>
  <dc:creator>Laurent.Fissiaux@mil.be</dc:creator>
  <cp:lastModifiedBy>Van Nuffel Charlotte</cp:lastModifiedBy>
  <cp:revision>38</cp:revision>
  <dcterms:created xsi:type="dcterms:W3CDTF">2011-12-22T10:13:19Z</dcterms:created>
  <dcterms:modified xsi:type="dcterms:W3CDTF">2019-09-24T12:59:38Z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">
    <vt:lpwstr>NF</vt:lpwstr>
  </property>
  <property fmtid="{D5CDD505-2E9C-101B-9397-08002B2CF9AE}" pid="3" name="ContentType">
    <vt:lpwstr>Picture</vt:lpwstr>
  </property>
  <property fmtid="{D5CDD505-2E9C-101B-9397-08002B2CF9AE}" pid="4" name="Beschrijving">
    <vt:lpwstr>Power Point Presentation (voorbeeld)</vt:lpwstr>
  </property>
</Properties>
</file>