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311" r:id="rId4"/>
    <p:sldId id="261" r:id="rId5"/>
    <p:sldId id="296" r:id="rId6"/>
    <p:sldId id="297" r:id="rId7"/>
    <p:sldId id="306" r:id="rId8"/>
    <p:sldId id="298" r:id="rId9"/>
    <p:sldId id="307" r:id="rId10"/>
    <p:sldId id="308" r:id="rId11"/>
    <p:sldId id="299" r:id="rId12"/>
    <p:sldId id="302" r:id="rId13"/>
    <p:sldId id="312" r:id="rId14"/>
    <p:sldId id="313" r:id="rId15"/>
    <p:sldId id="314" r:id="rId16"/>
    <p:sldId id="310" r:id="rId17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1ADC05-A34D-442B-84A9-BC0D31E91EE9}" type="datetimeFigureOut">
              <a:rPr lang="en-US"/>
              <a:pPr>
                <a:defRPr/>
              </a:pPr>
              <a:t>9/27/2019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8DAF44-4135-4EC1-A8F4-DED5445CF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5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81157-EC0F-400D-8C62-A0649AFA17FF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D0878-40F2-4BBF-B169-ED31662D08C7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69FFF-3FBB-43B4-9CB2-5C1C4A5E4F97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95F50-B80A-4D8F-9D6E-513B98781827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746DD-9DEB-420A-9DDA-58916477D577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A89F1-DBAB-4614-9B08-540846F4666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4A30-3D4A-45A7-B93C-E0CE1B256DB7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0EE59-D13E-4ABC-8E54-F5191445848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D50F7-22FE-46BE-9DAF-99FAD78989BF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205F2-7DC0-49C1-9C5D-B6F7F94891E9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66C2F-063D-4960-9527-56AB7264D071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49C7D-BB7A-48BE-BFE7-722A30E59BE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F115F-FE99-4447-BB86-A9969227AC88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4719-503C-4B71-85E2-A896543D8D33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DD7B-EAF1-43AE-BFD9-8CF290BD9189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BCB92-9024-4B89-85E3-4C8673B07D00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56C6F-3C74-4DCA-8C80-40992B714A2C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23E81-3746-4DE8-B306-A88F1E4EC8D3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9A657-DDD0-4B2E-A84C-0A8B03539C0E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B0563-2FEA-468D-81C3-305DF94DB98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2A54D-3D02-466A-9446-FC0484667CDB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CFC26-28F0-48B0-BC3C-5BAFF3330119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C9626D-2E87-40E3-A275-80D1D93667D5}" type="datetimeFigureOut">
              <a:rPr lang="nl-BE"/>
              <a:pPr>
                <a:defRPr/>
              </a:pPr>
              <a:t>27/09/2019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24089A-2707-4D06-99C8-9FAD45FF8CF1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124075" y="1557338"/>
            <a:ext cx="5688013" cy="935037"/>
          </a:xfrm>
        </p:spPr>
        <p:txBody>
          <a:bodyPr/>
          <a:lstStyle/>
          <a:p>
            <a:pPr eaLnBrk="1" hangingPunct="1"/>
            <a:r>
              <a:rPr lang="fr-BE" smtClean="0"/>
              <a:t>KALI 04</a:t>
            </a:r>
            <a:endParaRPr lang="en-US" smtClean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2124075" y="2565400"/>
            <a:ext cx="4176713" cy="863600"/>
          </a:xfrm>
        </p:spPr>
        <p:txBody>
          <a:bodyPr anchor="ctr"/>
          <a:lstStyle/>
          <a:p>
            <a:pPr eaLnBrk="1" hangingPunct="1"/>
            <a:r>
              <a:rPr lang="fr-BE" dirty="0" smtClean="0">
                <a:solidFill>
                  <a:srgbClr val="898989"/>
                </a:solidFill>
              </a:rPr>
              <a:t>Point de station et itinéraire</a:t>
            </a:r>
            <a:endParaRPr lang="en-US" dirty="0" smtClean="0">
              <a:solidFill>
                <a:srgbClr val="898989"/>
              </a:solidFill>
            </a:endParaRPr>
          </a:p>
        </p:txBody>
      </p:sp>
      <p:pic>
        <p:nvPicPr>
          <p:cNvPr id="14340" name="Picture 5" descr="teken cb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025" y="2565400"/>
            <a:ext cx="6873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Aperçu de la leçon</a:t>
            </a:r>
            <a:endParaRPr lang="en-US" dirty="0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Détermination du point de station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b="1" dirty="0"/>
              <a:t>Détermination d’un itinéraire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1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2. Détermination d’un itinéraire</a:t>
            </a:r>
            <a:endParaRPr lang="en-US" dirty="0" smtClean="0"/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/>
              <a:t>Sur carte :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Orienter la carte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P</a:t>
            </a:r>
            <a:r>
              <a:rPr lang="fr-BE" dirty="0" smtClean="0"/>
              <a:t>oint de station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Destination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La direction générale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Le meilleur chemin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Régler boussole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Distance + estimer temps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Pendant le mouvement, suivre sur la carte</a:t>
            </a:r>
          </a:p>
          <a:p>
            <a:pPr lvl="1">
              <a:lnSpc>
                <a:spcPct val="90000"/>
              </a:lnSpc>
            </a:pPr>
            <a:endParaRPr lang="fr-BE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2. </a:t>
            </a:r>
            <a:r>
              <a:rPr lang="fr-BE" dirty="0"/>
              <a:t>Détermination d’un itinéraire</a:t>
            </a:r>
            <a:endParaRPr lang="en-US" dirty="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Avec la boussole :</a:t>
            </a:r>
          </a:p>
          <a:p>
            <a:pPr lvl="1"/>
            <a:r>
              <a:rPr lang="fr-BE" dirty="0" smtClean="0"/>
              <a:t>Prendre l’</a:t>
            </a:r>
            <a:r>
              <a:rPr lang="fr-BE" dirty="0" err="1" smtClean="0"/>
              <a:t>Az</a:t>
            </a:r>
            <a:r>
              <a:rPr lang="fr-BE" dirty="0" smtClean="0"/>
              <a:t> du point de destination</a:t>
            </a:r>
          </a:p>
          <a:p>
            <a:pPr lvl="1"/>
            <a:r>
              <a:rPr lang="fr-BE" dirty="0" smtClean="0"/>
              <a:t>Régler la boussole</a:t>
            </a:r>
          </a:p>
          <a:p>
            <a:pPr lvl="1"/>
            <a:r>
              <a:rPr lang="fr-BE" dirty="0" smtClean="0"/>
              <a:t>Sur le terrain, repérer un point correspondant à l’</a:t>
            </a:r>
            <a:r>
              <a:rPr lang="fr-BE" dirty="0" err="1" smtClean="0"/>
              <a:t>Az</a:t>
            </a:r>
            <a:r>
              <a:rPr lang="fr-BE" dirty="0" smtClean="0"/>
              <a:t>, et suivre cette direction</a:t>
            </a:r>
          </a:p>
          <a:p>
            <a:pPr lvl="1"/>
            <a:r>
              <a:rPr lang="fr-FR" dirty="0"/>
              <a:t>Répétez cette action jusqu'à la destination</a:t>
            </a:r>
            <a:endParaRPr lang="fr-BE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32795D-8F97-47C0-9049-EA8883850564}" type="slidenum">
              <a:rPr lang="en-US" sz="1400">
                <a:latin typeface="Arial" charset="0"/>
              </a:rPr>
              <a:pPr algn="r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FB5B8CB-EBC9-482F-89FD-65D86D82A711}" type="slidenum">
              <a:rPr lang="en-US" sz="1400">
                <a:latin typeface="Arial" charset="0"/>
              </a:rPr>
              <a:pPr algn="r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Objectifs 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520" y="1556792"/>
          <a:ext cx="8712967" cy="4032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25526">
                  <a:extLst>
                    <a:ext uri="{9D8B030D-6E8A-4147-A177-3AD203B41FA5}">
                      <a16:colId xmlns:a16="http://schemas.microsoft.com/office/drawing/2014/main" val="2139022437"/>
                    </a:ext>
                  </a:extLst>
                </a:gridCol>
                <a:gridCol w="2715063">
                  <a:extLst>
                    <a:ext uri="{9D8B030D-6E8A-4147-A177-3AD203B41FA5}">
                      <a16:colId xmlns:a16="http://schemas.microsoft.com/office/drawing/2014/main" val="4146921867"/>
                    </a:ext>
                  </a:extLst>
                </a:gridCol>
                <a:gridCol w="2898513">
                  <a:extLst>
                    <a:ext uri="{9D8B030D-6E8A-4147-A177-3AD203B41FA5}">
                      <a16:colId xmlns:a16="http://schemas.microsoft.com/office/drawing/2014/main" val="4050611582"/>
                    </a:ext>
                  </a:extLst>
                </a:gridCol>
                <a:gridCol w="2273865">
                  <a:extLst>
                    <a:ext uri="{9D8B030D-6E8A-4147-A177-3AD203B41FA5}">
                      <a16:colId xmlns:a16="http://schemas.microsoft.com/office/drawing/2014/main" val="1551969395"/>
                    </a:ext>
                  </a:extLst>
                </a:gridCol>
              </a:tblGrid>
              <a:tr h="751227">
                <a:tc>
                  <a:txBody>
                    <a:bodyPr/>
                    <a:lstStyle/>
                    <a:p>
                      <a:pPr marR="182245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 err="1">
                          <a:effectLst/>
                        </a:rPr>
                        <a:t>Obj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Contenu/Comportement ou performance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Conditions de réalisation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Normes ou critères de performance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20824"/>
                  </a:ext>
                </a:extLst>
              </a:tr>
              <a:tr h="224504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1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Pouvoir déterminer son point de station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De jour, seul, avec l’aide d’une carte d’EM au 1/50.000 et d’une boussole et d’un </a:t>
                      </a:r>
                      <a:r>
                        <a:rPr lang="fr-BE" sz="1600" dirty="0" err="1">
                          <a:effectLst/>
                        </a:rPr>
                        <a:t>römer</a:t>
                      </a:r>
                      <a:r>
                        <a:rPr lang="fr-BE" sz="1600" dirty="0">
                          <a:effectLst/>
                        </a:rPr>
                        <a:t>.</a:t>
                      </a:r>
                      <a:endParaRPr lang="fr-BE" sz="2000" dirty="0"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En s’aidant d’un point de repère/une distance, intersection de deux directions…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Erreur autorisée de Max 50 m 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30341"/>
                  </a:ext>
                </a:extLst>
              </a:tr>
              <a:tr h="1036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Pouvoir déterminer un itinéraire 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De jour, seul, avec l’aide d’une carte d’EM au 1/50.000 et d’une boussole et d’un römer.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-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6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32795D-8F97-47C0-9049-EA8883850564}" type="slidenum">
              <a:rPr lang="en-US" sz="1400">
                <a:latin typeface="Arial" charset="0"/>
              </a:rPr>
              <a:pPr algn="r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FB5B8CB-EBC9-482F-89FD-65D86D82A711}" type="slidenum">
              <a:rPr lang="en-US" sz="1400">
                <a:latin typeface="Arial" charset="0"/>
              </a:rPr>
              <a:pPr algn="r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Objectifs 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7584" y="1484784"/>
          <a:ext cx="7560840" cy="44757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9404">
                  <a:extLst>
                    <a:ext uri="{9D8B030D-6E8A-4147-A177-3AD203B41FA5}">
                      <a16:colId xmlns:a16="http://schemas.microsoft.com/office/drawing/2014/main" val="3752095158"/>
                    </a:ext>
                  </a:extLst>
                </a:gridCol>
                <a:gridCol w="5431436">
                  <a:extLst>
                    <a:ext uri="{9D8B030D-6E8A-4147-A177-3AD203B41FA5}">
                      <a16:colId xmlns:a16="http://schemas.microsoft.com/office/drawing/2014/main" val="2397605546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b="1" dirty="0">
                          <a:effectLst/>
                        </a:rPr>
                        <a:t>Compétence</a:t>
                      </a:r>
                      <a:endParaRPr lang="fr-BE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b="1" dirty="0">
                          <a:effectLst/>
                        </a:rPr>
                        <a:t>Indicateur de comportement</a:t>
                      </a:r>
                      <a:endParaRPr lang="fr-BE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3104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Respecter les autres</a:t>
                      </a:r>
                      <a:endParaRPr lang="fr-B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Traite les autres avec respect (lorsque quelqu’un ne comprend pas) 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88717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Etre Flexible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Exécute des nouvelles tâches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91282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Agir de manière intègre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Respecte le caractère confidentiel des informations qu’ils lui sont confiées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213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Suivre les règles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Respecte les promesses et les accords convenus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845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Communiquer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S’exprime de manière compréhensible (coordonnées)</a:t>
                      </a:r>
                      <a:endParaRPr lang="fr-BE" sz="2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Réagit de manière appropriée aux questions posées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001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Se développer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A une attitude positive face au feedback de ses supérieurs et de ses collègues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8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Aperçu de la leçon</a:t>
            </a:r>
            <a:endParaRPr lang="en-US" dirty="0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Détermination du point de station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Détermination d’un </a:t>
            </a:r>
            <a:r>
              <a:rPr lang="fr-BE" dirty="0" smtClean="0"/>
              <a:t>itinéraire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Questions</a:t>
            </a: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1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cone-png.com/png/54/538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6672"/>
            <a:ext cx="6257925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32795D-8F97-47C0-9049-EA8883850564}" type="slidenum">
              <a:rPr lang="en-US" sz="1400">
                <a:latin typeface="Arial" charset="0"/>
              </a:rPr>
              <a:pPr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FB5B8CB-EBC9-482F-89FD-65D86D82A711}" type="slidenum">
              <a:rPr lang="en-US" sz="1400">
                <a:latin typeface="Arial" charset="0"/>
              </a:rPr>
              <a:pPr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Objectifs 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79198"/>
              </p:ext>
            </p:extLst>
          </p:nvPr>
        </p:nvGraphicFramePr>
        <p:xfrm>
          <a:off x="251520" y="1556792"/>
          <a:ext cx="8712967" cy="4032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25526">
                  <a:extLst>
                    <a:ext uri="{9D8B030D-6E8A-4147-A177-3AD203B41FA5}">
                      <a16:colId xmlns:a16="http://schemas.microsoft.com/office/drawing/2014/main" val="2139022437"/>
                    </a:ext>
                  </a:extLst>
                </a:gridCol>
                <a:gridCol w="2715063">
                  <a:extLst>
                    <a:ext uri="{9D8B030D-6E8A-4147-A177-3AD203B41FA5}">
                      <a16:colId xmlns:a16="http://schemas.microsoft.com/office/drawing/2014/main" val="4146921867"/>
                    </a:ext>
                  </a:extLst>
                </a:gridCol>
                <a:gridCol w="2898513">
                  <a:extLst>
                    <a:ext uri="{9D8B030D-6E8A-4147-A177-3AD203B41FA5}">
                      <a16:colId xmlns:a16="http://schemas.microsoft.com/office/drawing/2014/main" val="4050611582"/>
                    </a:ext>
                  </a:extLst>
                </a:gridCol>
                <a:gridCol w="2273865">
                  <a:extLst>
                    <a:ext uri="{9D8B030D-6E8A-4147-A177-3AD203B41FA5}">
                      <a16:colId xmlns:a16="http://schemas.microsoft.com/office/drawing/2014/main" val="1551969395"/>
                    </a:ext>
                  </a:extLst>
                </a:gridCol>
              </a:tblGrid>
              <a:tr h="751227">
                <a:tc>
                  <a:txBody>
                    <a:bodyPr/>
                    <a:lstStyle/>
                    <a:p>
                      <a:pPr marR="182245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 err="1">
                          <a:effectLst/>
                        </a:rPr>
                        <a:t>Obj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Contenu/Comportement ou performance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Conditions de réalisation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b="1" dirty="0">
                          <a:effectLst/>
                        </a:rPr>
                        <a:t>Normes ou critères de performance</a:t>
                      </a:r>
                      <a:endParaRPr lang="fr-BE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20824"/>
                  </a:ext>
                </a:extLst>
              </a:tr>
              <a:tr h="224504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1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Pouvoir déterminer son point de station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De jour, seul, avec l’aide d’une carte d’EM au 1/50.000 et d’une boussole et d’un </a:t>
                      </a:r>
                      <a:r>
                        <a:rPr lang="fr-BE" sz="1600" dirty="0" err="1">
                          <a:effectLst/>
                        </a:rPr>
                        <a:t>römer</a:t>
                      </a:r>
                      <a:r>
                        <a:rPr lang="fr-BE" sz="1600" dirty="0">
                          <a:effectLst/>
                        </a:rPr>
                        <a:t>.</a:t>
                      </a:r>
                      <a:endParaRPr lang="fr-BE" sz="2000" dirty="0"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En s’aidant d’un point de repère/une distance, intersection de deux directions…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Erreur autorisée de Max 50 m 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30341"/>
                  </a:ext>
                </a:extLst>
              </a:tr>
              <a:tr h="1036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2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Pouvoir déterminer un itinéraire 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>
                          <a:effectLst/>
                        </a:rPr>
                        <a:t>De jour, seul, avec l’aide d’une carte d’EM au 1/50.000 et d’une boussole et d’un römer.</a:t>
                      </a:r>
                      <a:endParaRPr lang="fr-BE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fr-BE" sz="1600" dirty="0">
                          <a:effectLst/>
                        </a:rPr>
                        <a:t>-</a:t>
                      </a:r>
                      <a:endParaRPr lang="fr-BE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77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32795D-8F97-47C0-9049-EA8883850564}" type="slidenum">
              <a:rPr lang="en-US" sz="1400">
                <a:latin typeface="Arial" charset="0"/>
              </a:rPr>
              <a:pPr algn="r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FB5B8CB-EBC9-482F-89FD-65D86D82A711}" type="slidenum">
              <a:rPr lang="en-US" sz="1400">
                <a:latin typeface="Arial" charset="0"/>
              </a:rPr>
              <a:pPr algn="r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Objectifs 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88616"/>
              </p:ext>
            </p:extLst>
          </p:nvPr>
        </p:nvGraphicFramePr>
        <p:xfrm>
          <a:off x="827584" y="1484784"/>
          <a:ext cx="7560840" cy="44757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9404">
                  <a:extLst>
                    <a:ext uri="{9D8B030D-6E8A-4147-A177-3AD203B41FA5}">
                      <a16:colId xmlns:a16="http://schemas.microsoft.com/office/drawing/2014/main" val="3752095158"/>
                    </a:ext>
                  </a:extLst>
                </a:gridCol>
                <a:gridCol w="5431436">
                  <a:extLst>
                    <a:ext uri="{9D8B030D-6E8A-4147-A177-3AD203B41FA5}">
                      <a16:colId xmlns:a16="http://schemas.microsoft.com/office/drawing/2014/main" val="2397605546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b="1" dirty="0">
                          <a:effectLst/>
                        </a:rPr>
                        <a:t>Compétence</a:t>
                      </a:r>
                      <a:endParaRPr lang="fr-BE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b="1" dirty="0">
                          <a:effectLst/>
                        </a:rPr>
                        <a:t>Indicateur de comportement</a:t>
                      </a:r>
                      <a:endParaRPr lang="fr-BE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3104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Respecter les autres</a:t>
                      </a:r>
                      <a:endParaRPr lang="fr-B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Traite les autres avec respect (lorsque quelqu’un ne comprend pas) 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88717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Etre Flexible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Exécute des nouvelles tâches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91282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Agir de manière intègre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Respecte le caractère confidentiel des informations qu’ils lui sont confiées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213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Suivre les règles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Respecte les promesses et les accords convenus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845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Communiquer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S’exprime de manière compréhensible (coordonnées)</a:t>
                      </a:r>
                      <a:endParaRPr lang="fr-BE" sz="2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Réagit de manière appropriée aux questions posées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001"/>
                  </a:ext>
                </a:extLst>
              </a:tr>
              <a:tr h="8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Se développer</a:t>
                      </a:r>
                      <a:endParaRPr lang="fr-BE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800" dirty="0">
                          <a:effectLst/>
                        </a:rPr>
                        <a:t>A une attitude positive face au feedback de ses supérieurs et de ses collègues</a:t>
                      </a:r>
                      <a:endParaRPr lang="fr-B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8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3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Aperçu de la leçon</a:t>
            </a:r>
            <a:endParaRPr lang="en-US" dirty="0" smtClean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Détermination du point de station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Détermination d’un </a:t>
            </a:r>
            <a:r>
              <a:rPr lang="fr-BE" dirty="0" smtClean="0"/>
              <a:t>itinéraire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Conclusion</a:t>
            </a:r>
          </a:p>
          <a:p>
            <a:pPr marL="609600" indent="-609600">
              <a:buFont typeface="Arial" charset="0"/>
              <a:buAutoNum type="arabicPeriod"/>
            </a:pPr>
            <a:endParaRPr lang="fr-BE" dirty="0"/>
          </a:p>
          <a:p>
            <a:pPr marL="609600" indent="-609600">
              <a:buFont typeface="Arial" charset="0"/>
              <a:buAutoNum type="arabicPeriod"/>
            </a:pPr>
            <a:r>
              <a:rPr lang="fr-BE" dirty="0" smtClean="0"/>
              <a:t>Questions</a:t>
            </a: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fr-BE" dirty="0" smtClean="0"/>
          </a:p>
          <a:p>
            <a:pPr marL="609600" indent="-609600">
              <a:buFont typeface="Arial" charset="0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1. Détermination du point de station</a:t>
            </a:r>
            <a:endParaRPr lang="en-US" dirty="0" smtClean="0"/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En fonction du chemin parcouru :</a:t>
            </a:r>
          </a:p>
          <a:p>
            <a:pPr lvl="1"/>
            <a:r>
              <a:rPr lang="fr-BE" dirty="0" smtClean="0"/>
              <a:t>Retrouver le point de départ</a:t>
            </a:r>
          </a:p>
          <a:p>
            <a:pPr lvl="1"/>
            <a:r>
              <a:rPr lang="fr-BE" dirty="0" smtClean="0"/>
              <a:t>Chemin parcouru et points marquants</a:t>
            </a:r>
          </a:p>
          <a:p>
            <a:pPr lvl="1"/>
            <a:r>
              <a:rPr lang="fr-BE" dirty="0" smtClean="0"/>
              <a:t>Repérer ces points sur la carte</a:t>
            </a:r>
          </a:p>
          <a:p>
            <a:pPr lvl="1"/>
            <a:r>
              <a:rPr lang="fr-BE" dirty="0" smtClean="0"/>
              <a:t>Retracer l’itinéraire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1. </a:t>
            </a:r>
            <a:r>
              <a:rPr lang="fr-BE" dirty="0"/>
              <a:t>Détermination du point de station</a:t>
            </a:r>
            <a:endParaRPr lang="en-US" dirty="0" smtClean="0"/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Par un point de repère et une distance :</a:t>
            </a:r>
          </a:p>
          <a:p>
            <a:pPr lvl="1"/>
            <a:r>
              <a:rPr lang="fr-BE" dirty="0"/>
              <a:t>R</a:t>
            </a:r>
            <a:r>
              <a:rPr lang="fr-BE" dirty="0" smtClean="0"/>
              <a:t>epérer un point marquant connu</a:t>
            </a:r>
          </a:p>
          <a:p>
            <a:pPr lvl="1"/>
            <a:r>
              <a:rPr lang="fr-BE" dirty="0" smtClean="0"/>
              <a:t>Prendre l’azimut de ce point</a:t>
            </a:r>
          </a:p>
          <a:p>
            <a:pPr lvl="1"/>
            <a:r>
              <a:rPr lang="fr-BE" dirty="0" smtClean="0"/>
              <a:t>Déterminer la distance</a:t>
            </a:r>
          </a:p>
          <a:p>
            <a:pPr lvl="1"/>
            <a:r>
              <a:rPr lang="fr-BE" dirty="0" smtClean="0"/>
              <a:t>Reporter l’</a:t>
            </a:r>
            <a:r>
              <a:rPr lang="fr-BE" dirty="0" err="1" smtClean="0"/>
              <a:t>Az</a:t>
            </a:r>
            <a:r>
              <a:rPr lang="fr-BE" dirty="0" smtClean="0"/>
              <a:t> inverse sur la carte à partir de ce </a:t>
            </a:r>
            <a:r>
              <a:rPr lang="fr-BE" dirty="0"/>
              <a:t>p</a:t>
            </a:r>
            <a:r>
              <a:rPr lang="fr-BE" dirty="0" smtClean="0"/>
              <a:t>oint marquant</a:t>
            </a:r>
          </a:p>
          <a:p>
            <a:pPr lvl="1"/>
            <a:r>
              <a:rPr lang="fr-BE" dirty="0" smtClean="0"/>
              <a:t>Reporter sur la carte la distance et déterminer le point de station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1. </a:t>
            </a:r>
            <a:r>
              <a:rPr lang="fr-BE" dirty="0"/>
              <a:t>Détermination du point de station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" y="1788790"/>
            <a:ext cx="9130331" cy="365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9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1. </a:t>
            </a:r>
            <a:r>
              <a:rPr lang="fr-BE" dirty="0"/>
              <a:t>Détermination du point de station</a:t>
            </a:r>
            <a:endParaRPr lang="en-US" dirty="0" smtClean="0"/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Par intersection de deux directions:</a:t>
            </a:r>
          </a:p>
          <a:p>
            <a:pPr lvl="1"/>
            <a:r>
              <a:rPr lang="fr-BE" dirty="0" smtClean="0"/>
              <a:t>Rechercher deux points marquants sur le terrain</a:t>
            </a:r>
          </a:p>
          <a:p>
            <a:pPr lvl="1"/>
            <a:r>
              <a:rPr lang="fr-BE" dirty="0" smtClean="0"/>
              <a:t>Orienter la carte en fonction des deux points</a:t>
            </a:r>
          </a:p>
          <a:p>
            <a:pPr lvl="1"/>
            <a:r>
              <a:rPr lang="fr-BE" dirty="0" smtClean="0"/>
              <a:t>Déduire votre position en imaginant l’intersection entre les deux directions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1. </a:t>
            </a:r>
            <a:r>
              <a:rPr lang="fr-BE" dirty="0"/>
              <a:t>Détermination du point de station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8285"/>
            <a:ext cx="5400600" cy="53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2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621</TotalTime>
  <Words>593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Presentation</vt:lpstr>
      <vt:lpstr>KALI 04</vt:lpstr>
      <vt:lpstr>Objectifs </vt:lpstr>
      <vt:lpstr>Objectifs </vt:lpstr>
      <vt:lpstr>Aperçu de la leçon</vt:lpstr>
      <vt:lpstr>1. Détermination du point de station</vt:lpstr>
      <vt:lpstr>1. Détermination du point de station</vt:lpstr>
      <vt:lpstr>1. Détermination du point de station</vt:lpstr>
      <vt:lpstr>1. Détermination du point de station</vt:lpstr>
      <vt:lpstr>1. Détermination du point de station</vt:lpstr>
      <vt:lpstr>Aperçu de la leçon</vt:lpstr>
      <vt:lpstr>2. Détermination d’un itinéraire</vt:lpstr>
      <vt:lpstr>2. Détermination d’un itinéraire</vt:lpstr>
      <vt:lpstr>Objectifs </vt:lpstr>
      <vt:lpstr>Objectifs </vt:lpstr>
      <vt:lpstr>Aperçu de la leçon</vt:lpstr>
      <vt:lpstr>PowerPoint Presentation</vt:lpstr>
    </vt:vector>
  </TitlesOfParts>
  <Company>Belgian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(exemple)</dc:title>
  <dc:creator>Laurent.Fissiaux@mil.be</dc:creator>
  <cp:lastModifiedBy>Van Nuffel Charlotte</cp:lastModifiedBy>
  <cp:revision>28</cp:revision>
  <dcterms:created xsi:type="dcterms:W3CDTF">2011-12-22T10:13:19Z</dcterms:created>
  <dcterms:modified xsi:type="dcterms:W3CDTF">2019-09-27T07:35:13Z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">
    <vt:lpwstr>NF</vt:lpwstr>
  </property>
  <property fmtid="{D5CDD505-2E9C-101B-9397-08002B2CF9AE}" pid="3" name="ContentType">
    <vt:lpwstr>Picture</vt:lpwstr>
  </property>
  <property fmtid="{D5CDD505-2E9C-101B-9397-08002B2CF9AE}" pid="4" name="Beschrijving">
    <vt:lpwstr>Power Point Presentation (voorbeeld)</vt:lpwstr>
  </property>
</Properties>
</file>