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6"/>
  </p:notesMasterIdLst>
  <p:handoutMasterIdLst>
    <p:handoutMasterId r:id="rId27"/>
  </p:handoutMasterIdLst>
  <p:sldIdLst>
    <p:sldId id="275" r:id="rId6"/>
    <p:sldId id="257" r:id="rId7"/>
    <p:sldId id="261" r:id="rId8"/>
    <p:sldId id="276" r:id="rId9"/>
    <p:sldId id="262" r:id="rId10"/>
    <p:sldId id="263" r:id="rId11"/>
    <p:sldId id="264" r:id="rId12"/>
    <p:sldId id="265" r:id="rId13"/>
    <p:sldId id="266" r:id="rId14"/>
    <p:sldId id="280" r:id="rId15"/>
    <p:sldId id="281" r:id="rId16"/>
    <p:sldId id="267" r:id="rId17"/>
    <p:sldId id="279" r:id="rId18"/>
    <p:sldId id="268" r:id="rId19"/>
    <p:sldId id="269" r:id="rId20"/>
    <p:sldId id="277" r:id="rId21"/>
    <p:sldId id="278" r:id="rId22"/>
    <p:sldId id="270" r:id="rId23"/>
    <p:sldId id="273" r:id="rId24"/>
    <p:sldId id="274" r:id="rId25"/>
  </p:sldIdLst>
  <p:sldSz cx="9144000" cy="6858000" type="screen4x3"/>
  <p:notesSz cx="7010400" cy="9296400"/>
  <p:defaultTextStyle>
    <a:defPPr>
      <a:defRPr lang="nl-B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F07DD6-E641-4640-B1D7-F0AC70AE33B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6311FFD-4E00-410B-9B74-AEEE3736D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36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81900E2-67F4-4D5B-995E-E0A1D235E2CF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91185CC-00D1-4DC1-BE7B-B750074E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57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nl-BE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57066" indent="-29117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64717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30604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96491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542060-7AF2-4899-81A8-BD9F1E152438}" type="slidenum">
              <a:rPr lang="fr-BE" altLang="nl-BE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fr-BE" altLang="nl-B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57066" indent="-29117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64717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30604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96491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218BBE6-51B0-44D9-A65C-8A4C56B47846}" type="slidenum">
              <a:rPr lang="fr-BE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fr-BE" alt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Réformation: annulation de la punition pour vice de procédure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BB9AE-EC36-4742-BC03-4EB157131E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37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57066" indent="-29117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64717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30604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96491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2189AD5-C5D1-4378-9655-841EFA897179}" type="slidenum">
              <a:rPr lang="fr-BE" altLang="en-US" smtClean="0"/>
              <a:pPr eaLnBrk="1" hangingPunct="1">
                <a:spcBef>
                  <a:spcPct val="0"/>
                </a:spcBef>
              </a:pPr>
              <a:t>16</a:t>
            </a:fld>
            <a:endParaRPr lang="fr-BE" alt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57066" indent="-29117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64717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30604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96491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4106E0-BF27-4595-8A47-54F52052E105}" type="slidenum">
              <a:rPr lang="fr-BE" altLang="en-US" smtClean="0"/>
              <a:pPr eaLnBrk="1" hangingPunct="1">
                <a:spcBef>
                  <a:spcPct val="0"/>
                </a:spcBef>
              </a:pPr>
              <a:t>17</a:t>
            </a:fld>
            <a:endParaRPr lang="fr-BE" alt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BE4DF-3069-4C58-8E42-2B68BCB7C8B3}" type="datetimeFigureOut">
              <a:rPr lang="nl-BE"/>
              <a:pPr>
                <a:defRPr/>
              </a:pPr>
              <a:t>24/10/2017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7D487-F500-4BCC-8B6D-A10CB3261CC7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0CE0B-6186-4264-870B-01B7173F9926}" type="datetimeFigureOut">
              <a:rPr lang="nl-BE"/>
              <a:pPr>
                <a:defRPr/>
              </a:pPr>
              <a:t>24/10/2017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16545-D661-40F2-8FC4-99584A85CEC8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FA269-D471-4167-B370-D2D5DE1E4566}" type="datetimeFigureOut">
              <a:rPr lang="nl-BE"/>
              <a:pPr>
                <a:defRPr/>
              </a:pPr>
              <a:t>24/10/2017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46BAD-A70A-4B19-9C27-CE87B91A5198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7111C-FF88-4BC7-9D40-50FD70CE804E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750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12180-6654-4FFF-8779-E5ADD597148E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19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B47D-3AB7-4F76-9B32-9BF85F6B0F2D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90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C0C29-315C-48FC-8CF9-C679761B7BE7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606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8917C-B33A-41E1-B04A-ADAAC8D3EC7E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04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845B0-CF34-4A64-BD67-383C58AC453C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080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064A5-9D33-4E5A-934C-D94E07F150D0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954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4B439-FFAF-47F1-A5C2-B1A35BD71BA7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82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6263-5630-4230-82A2-BECBEEBD9056}" type="datetimeFigureOut">
              <a:rPr lang="nl-BE" smtClean="0"/>
              <a:pPr>
                <a:defRPr/>
              </a:pPr>
              <a:t>24/10/2017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574EC-9D9A-4022-9199-7AE26FC6795D}" type="slidenum">
              <a:rPr lang="nl-BE" smtClean="0"/>
              <a:pPr>
                <a:defRPr/>
              </a:pPr>
              <a:t>‹#›</a:t>
            </a:fld>
            <a:endParaRPr lang="nl-BE"/>
          </a:p>
        </p:txBody>
      </p:sp>
      <p:pic>
        <p:nvPicPr>
          <p:cNvPr id="12" name="Picture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40352" y="260648"/>
            <a:ext cx="1355888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DEECF-4D32-45B0-801B-D0EBC3B00B5E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533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CDE9E-0449-4EA7-B3B7-41E909144B99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4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5BD86-01B4-41A5-9002-3EF37C856A06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58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20041-9BB3-46F4-908B-59C07A01B7BC}" type="datetimeFigureOut">
              <a:rPr lang="nl-BE"/>
              <a:pPr>
                <a:defRPr/>
              </a:pPr>
              <a:t>24/10/2017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C9894-37B8-4C5A-B359-7FA30556D2CB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C9139-AEAC-4AE6-9AA0-361BD1CE03AD}" type="datetimeFigureOut">
              <a:rPr lang="nl-BE"/>
              <a:pPr>
                <a:defRPr/>
              </a:pPr>
              <a:t>24/10/2017</a:t>
            </a:fld>
            <a:endParaRPr lang="nl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4DDD1-8EC4-42DB-97E1-A0BE8DDA82B3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A1B53-9388-4AE8-86EE-9B46C70316D3}" type="datetimeFigureOut">
              <a:rPr lang="nl-BE"/>
              <a:pPr>
                <a:defRPr/>
              </a:pPr>
              <a:t>24/10/2017</a:t>
            </a:fld>
            <a:endParaRPr lang="nl-B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A0983-AA98-4ED4-B170-8A93EC56EADA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09BF4-FEEE-427D-AD2E-87F7A3A9E643}" type="datetimeFigureOut">
              <a:rPr lang="nl-BE"/>
              <a:pPr>
                <a:defRPr/>
              </a:pPr>
              <a:t>24/10/2017</a:t>
            </a:fld>
            <a:endParaRPr lang="nl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22C75-CCF3-4EB6-B5E5-34C0CF5ACE42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7549A-560B-4BB2-A344-D2EB4C5A71E9}" type="datetimeFigureOut">
              <a:rPr lang="nl-BE"/>
              <a:pPr>
                <a:defRPr/>
              </a:pPr>
              <a:t>24/10/2017</a:t>
            </a:fld>
            <a:endParaRPr lang="nl-B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A6702-D53F-4D40-8B8B-1CBA2EFEC9D1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AA7DD-2F19-4DCD-9A80-CD5BBB5FDD98}" type="datetimeFigureOut">
              <a:rPr lang="nl-BE"/>
              <a:pPr>
                <a:defRPr/>
              </a:pPr>
              <a:t>24/10/2017</a:t>
            </a:fld>
            <a:endParaRPr lang="nl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ED7B4-480D-4EED-9F07-3816958667D5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BEC60-BD87-42A3-9292-220F8F45C24A}" type="datetimeFigureOut">
              <a:rPr lang="nl-BE"/>
              <a:pPr>
                <a:defRPr/>
              </a:pPr>
              <a:t>24/10/2017</a:t>
            </a:fld>
            <a:endParaRPr lang="nl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80B4C-F834-44BC-8101-9B6524C83DDD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nl-B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6AB6263-5630-4230-82A2-BECBEEBD9056}" type="datetimeFigureOut">
              <a:rPr lang="nl-BE"/>
              <a:pPr>
                <a:defRPr/>
              </a:pPr>
              <a:t>24/10/2017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E2574EC-9D9A-4022-9199-7AE26FC6795D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 smtClean="0"/>
              <a:t>Click to edit Master title style</a:t>
            </a:r>
            <a:endParaRPr lang="nl-BE" altLang="nl-B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 smtClean="0"/>
              <a:t>Click to edit Master text styles</a:t>
            </a:r>
          </a:p>
          <a:p>
            <a:pPr lvl="1"/>
            <a:r>
              <a:rPr lang="en-US" altLang="nl-BE" smtClean="0"/>
              <a:t>Second level</a:t>
            </a:r>
          </a:p>
          <a:p>
            <a:pPr lvl="2"/>
            <a:r>
              <a:rPr lang="en-US" altLang="nl-BE" smtClean="0"/>
              <a:t>Third level</a:t>
            </a:r>
          </a:p>
          <a:p>
            <a:pPr lvl="3"/>
            <a:r>
              <a:rPr lang="en-US" altLang="nl-BE" smtClean="0"/>
              <a:t>Fourth level</a:t>
            </a:r>
          </a:p>
          <a:p>
            <a:pPr lvl="4"/>
            <a:r>
              <a:rPr lang="en-US" altLang="nl-BE" smtClean="0"/>
              <a:t>Fifth level</a:t>
            </a:r>
            <a:endParaRPr lang="nl-BE" altLang="nl-B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619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728062-D9D2-43C5-A1CB-23A20CAF5D14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00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 txBox="1">
            <a:spLocks/>
          </p:cNvSpPr>
          <p:nvPr/>
        </p:nvSpPr>
        <p:spPr bwMode="auto">
          <a:xfrm>
            <a:off x="2124075" y="1557338"/>
            <a:ext cx="5688013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BE" altLang="nl-BE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REGI 11 La </a:t>
            </a:r>
            <a:r>
              <a:rPr lang="nl-BE" altLang="nl-BE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procédure</a:t>
            </a:r>
            <a:r>
              <a:rPr lang="nl-BE" altLang="nl-BE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disciplinaire</a:t>
            </a:r>
            <a:endParaRPr lang="en-US" altLang="nl-BE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4" name="Picture 8" descr="viewp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2513013"/>
            <a:ext cx="898525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123728" y="2708920"/>
            <a:ext cx="411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 b="1" dirty="0" err="1" smtClean="0">
                <a:solidFill>
                  <a:prstClr val="black"/>
                </a:solidFill>
                <a:cs typeface="Calibri" panose="020F0502020204030204" pitchFamily="34" charset="0"/>
              </a:rPr>
              <a:t>Ecole</a:t>
            </a:r>
            <a:r>
              <a:rPr lang="en-GB" sz="2400" b="1" dirty="0" smtClean="0">
                <a:solidFill>
                  <a:prstClr val="black"/>
                </a:solidFill>
                <a:cs typeface="Calibri" panose="020F0502020204030204" pitchFamily="34" charset="0"/>
              </a:rPr>
              <a:t> Royale des Sous-</a:t>
            </a:r>
            <a:r>
              <a:rPr lang="en-GB" sz="2400" b="1" dirty="0" err="1" smtClean="0">
                <a:solidFill>
                  <a:prstClr val="black"/>
                </a:solidFill>
                <a:cs typeface="Calibri" panose="020F0502020204030204" pitchFamily="34" charset="0"/>
              </a:rPr>
              <a:t>Officiers</a:t>
            </a:r>
            <a:endParaRPr lang="en-GB" sz="2400" b="1" dirty="0">
              <a:solidFill>
                <a:prstClr val="black"/>
              </a:solidFill>
              <a:cs typeface="Calibri" panose="020F0502020204030204" pitchFamily="34" charset="0"/>
              <a:sym typeface="Wingdings" pitchFamily="2" charset="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627784" y="3068960"/>
            <a:ext cx="30963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BE" sz="1600" b="1" dirty="0" smtClean="0">
                <a:solidFill>
                  <a:prstClr val="black"/>
                </a:solidFill>
                <a:cs typeface="Calibri" panose="020F0502020204030204" pitchFamily="34" charset="0"/>
              </a:rPr>
              <a:t>Departement </a:t>
            </a:r>
            <a:r>
              <a:rPr lang="nl-BE" sz="1600" b="1" dirty="0" err="1" smtClean="0">
                <a:solidFill>
                  <a:prstClr val="black"/>
                </a:solidFill>
                <a:cs typeface="Calibri" panose="020F0502020204030204" pitchFamily="34" charset="0"/>
              </a:rPr>
              <a:t>Formation</a:t>
            </a:r>
            <a:r>
              <a:rPr lang="nl-BE" sz="1600" b="1" dirty="0" smtClean="0">
                <a:solidFill>
                  <a:prstClr val="black"/>
                </a:solidFill>
                <a:cs typeface="Calibri" panose="020F0502020204030204" pitchFamily="34" charset="0"/>
              </a:rPr>
              <a:t> Militaire</a:t>
            </a:r>
            <a:endParaRPr lang="en-GB" sz="1600" b="1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B24F1-E0A7-4F4B-AE92-250479DB9881}" type="slidenum">
              <a:rPr lang="nl-BE" smtClean="0"/>
              <a:pPr>
                <a:defRPr/>
              </a:pPr>
              <a:t>10</a:t>
            </a:fld>
            <a:endParaRPr lang="nl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95250"/>
            <a:ext cx="5467350" cy="666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684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B24F1-E0A7-4F4B-AE92-250479DB9881}" type="slidenum">
              <a:rPr lang="nl-BE" smtClean="0"/>
              <a:pPr>
                <a:defRPr/>
              </a:pPr>
              <a:t>11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0"/>
            <a:ext cx="561109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4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8604250" y="6492875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406AC89-4E9D-4D67-BDC3-0EB129DC41D3}" type="slidenum">
              <a:rPr lang="nl-B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nl-B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xfrm>
            <a:off x="755650" y="260350"/>
            <a:ext cx="8229600" cy="1143000"/>
          </a:xfrm>
        </p:spPr>
        <p:txBody>
          <a:bodyPr/>
          <a:lstStyle/>
          <a:p>
            <a:r>
              <a:rPr lang="fr-BE" sz="4000" smtClean="0"/>
              <a:t>3. La procédure en premier </a:t>
            </a:r>
            <a:br>
              <a:rPr lang="fr-BE" sz="4000" smtClean="0"/>
            </a:br>
            <a:r>
              <a:rPr lang="fr-BE" sz="4000" smtClean="0"/>
              <a:t>ressort</a:t>
            </a:r>
            <a:endParaRPr lang="en-US" sz="4000" smtClean="0"/>
          </a:p>
        </p:txBody>
      </p:sp>
      <p:sp>
        <p:nvSpPr>
          <p:cNvPr id="22531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1844675"/>
            <a:ext cx="8229600" cy="4525963"/>
          </a:xfrm>
        </p:spPr>
        <p:txBody>
          <a:bodyPr/>
          <a:lstStyle/>
          <a:p>
            <a:r>
              <a:rPr lang="fr-FR" sz="2800" dirty="0" smtClean="0"/>
              <a:t>Délai avant la comparution</a:t>
            </a:r>
            <a:r>
              <a:rPr lang="fr-BE" dirty="0" smtClean="0"/>
              <a:t> :</a:t>
            </a:r>
          </a:p>
          <a:p>
            <a:pPr lvl="1" eaLnBrk="1" hangingPunct="1"/>
            <a:r>
              <a:rPr lang="fr-FR" sz="2400" dirty="0" smtClean="0"/>
              <a:t>Date limite de préparation de la défense (mémoire)</a:t>
            </a:r>
          </a:p>
          <a:p>
            <a:pPr lvl="1" eaLnBrk="1" hangingPunct="1"/>
            <a:r>
              <a:rPr lang="fr-FR" sz="2400" dirty="0" smtClean="0"/>
              <a:t>Minimum 6 heures entre 0800 </a:t>
            </a:r>
            <a:r>
              <a:rPr lang="fr-FR" sz="2400" dirty="0" err="1" smtClean="0"/>
              <a:t>Hr</a:t>
            </a:r>
            <a:r>
              <a:rPr lang="fr-FR" sz="2400" dirty="0" smtClean="0"/>
              <a:t> et 2200 </a:t>
            </a:r>
            <a:r>
              <a:rPr lang="fr-FR" sz="2400" dirty="0" err="1" smtClean="0"/>
              <a:t>Hr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en dehors des heures de travail</a:t>
            </a:r>
          </a:p>
          <a:p>
            <a:pPr eaLnBrk="1" hangingPunct="1"/>
            <a:r>
              <a:rPr lang="fr-FR" sz="2800" dirty="0" smtClean="0"/>
              <a:t>La comparution:</a:t>
            </a:r>
          </a:p>
          <a:p>
            <a:pPr lvl="1" eaLnBrk="1" hangingPunct="1"/>
            <a:r>
              <a:rPr lang="fr-FR" sz="2400" dirty="0" smtClean="0"/>
              <a:t>Généralement orale</a:t>
            </a:r>
          </a:p>
          <a:p>
            <a:pPr lvl="1" eaLnBrk="1" hangingPunct="1"/>
            <a:r>
              <a:rPr lang="fr-FR" sz="2400" dirty="0" smtClean="0"/>
              <a:t>Présence d’un militaire (CSM, …) plus gradé et de la même unité</a:t>
            </a:r>
          </a:p>
          <a:p>
            <a:pPr lvl="1" eaLnBrk="1" hangingPunct="1"/>
            <a:r>
              <a:rPr lang="fr-FR" sz="2400" dirty="0" smtClean="0"/>
              <a:t>A sa demande, est entendu seul, sinon avec son défenseur 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5591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8604250" y="6492875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406AC89-4E9D-4D67-BDC3-0EB129DC41D3}" type="slidenum">
              <a:rPr lang="nl-B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nl-B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xfrm>
            <a:off x="755650" y="260350"/>
            <a:ext cx="8229600" cy="1143000"/>
          </a:xfrm>
        </p:spPr>
        <p:txBody>
          <a:bodyPr/>
          <a:lstStyle/>
          <a:p>
            <a:r>
              <a:rPr lang="fr-BE" sz="4000" smtClean="0"/>
              <a:t>3. La procédure en premier </a:t>
            </a:r>
            <a:br>
              <a:rPr lang="fr-BE" sz="4000" smtClean="0"/>
            </a:br>
            <a:r>
              <a:rPr lang="fr-BE" sz="4000" smtClean="0"/>
              <a:t>ressort</a:t>
            </a:r>
            <a:endParaRPr lang="en-US" sz="4000" smtClean="0"/>
          </a:p>
        </p:txBody>
      </p:sp>
      <p:sp>
        <p:nvSpPr>
          <p:cNvPr id="22531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1844675"/>
            <a:ext cx="8229600" cy="4525963"/>
          </a:xfrm>
        </p:spPr>
        <p:txBody>
          <a:bodyPr/>
          <a:lstStyle/>
          <a:p>
            <a:r>
              <a:rPr lang="fr-BE" dirty="0" smtClean="0"/>
              <a:t>Sursis</a:t>
            </a:r>
          </a:p>
          <a:p>
            <a:pPr lvl="1"/>
            <a:r>
              <a:rPr lang="fr-BE" dirty="0" smtClean="0"/>
              <a:t>3 mois à 2 ans</a:t>
            </a:r>
          </a:p>
          <a:p>
            <a:pPr lvl="1"/>
            <a:r>
              <a:rPr lang="fr-BE" dirty="0" smtClean="0"/>
              <a:t>Si pas </a:t>
            </a:r>
            <a:r>
              <a:rPr lang="fr-BE" smtClean="0"/>
              <a:t>de punitions </a:t>
            </a:r>
            <a:r>
              <a:rPr lang="fr-BE" dirty="0" smtClean="0"/>
              <a:t>d’arrêts dans les 6 mois précédant</a:t>
            </a:r>
          </a:p>
          <a:p>
            <a:pPr lvl="1"/>
            <a:r>
              <a:rPr lang="fr-FR" altLang="en-US" dirty="0"/>
              <a:t>Punition non effectuée sauf si nouvelle infraction ou transgression punie d’arrêt durant mise épreuve</a:t>
            </a:r>
          </a:p>
          <a:p>
            <a:pPr lvl="1"/>
            <a:endParaRPr lang="fr-BE" sz="2000" dirty="0" smtClean="0"/>
          </a:p>
          <a:p>
            <a:pPr lvl="1"/>
            <a:endParaRPr lang="fr-FR" sz="2000" dirty="0" smtClean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9775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8604250" y="6492875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02DC9D8-3645-479A-90D2-4116C3A10DF9}" type="slidenum">
              <a:rPr lang="nl-B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nl-B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755650" y="260350"/>
            <a:ext cx="8229600" cy="1143000"/>
          </a:xfrm>
        </p:spPr>
        <p:txBody>
          <a:bodyPr/>
          <a:lstStyle/>
          <a:p>
            <a:r>
              <a:rPr lang="fr-BE" smtClean="0"/>
              <a:t>4. La procédure en appel</a:t>
            </a:r>
            <a:endParaRPr lang="en-US" smtClean="0"/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1844675"/>
            <a:ext cx="8229600" cy="4525963"/>
          </a:xfrm>
        </p:spPr>
        <p:txBody>
          <a:bodyPr/>
          <a:lstStyle/>
          <a:p>
            <a:pPr eaLnBrk="1" hangingPunct="1"/>
            <a:r>
              <a:rPr lang="fr-FR" sz="3000" dirty="0" smtClean="0"/>
              <a:t> Droit à l’appel : </a:t>
            </a:r>
          </a:p>
          <a:p>
            <a:pPr lvl="1" eaLnBrk="1" hangingPunct="1"/>
            <a:r>
              <a:rPr lang="fr-FR" sz="3000" dirty="0" smtClean="0"/>
              <a:t>Interjeter appel est un droit</a:t>
            </a:r>
          </a:p>
          <a:p>
            <a:pPr lvl="1" eaLnBrk="1" hangingPunct="1"/>
            <a:r>
              <a:rPr lang="fr-FR" sz="3000" dirty="0" smtClean="0"/>
              <a:t>Requête motivée</a:t>
            </a:r>
          </a:p>
          <a:p>
            <a:pPr lvl="1" eaLnBrk="1" hangingPunct="1"/>
            <a:r>
              <a:rPr lang="fr-FR" sz="3000" dirty="0" smtClean="0"/>
              <a:t>Supérieur fonctionnel</a:t>
            </a:r>
            <a:br>
              <a:rPr lang="fr-FR" sz="3000" dirty="0" smtClean="0"/>
            </a:br>
            <a:endParaRPr lang="fr-FR" sz="3000" dirty="0" smtClean="0"/>
          </a:p>
          <a:p>
            <a:pPr eaLnBrk="1" hangingPunct="1"/>
            <a:r>
              <a:rPr lang="fr-FR" sz="3000" dirty="0" smtClean="0"/>
              <a:t> Délai d’introduction de l’appel :</a:t>
            </a:r>
          </a:p>
          <a:p>
            <a:pPr lvl="1" eaLnBrk="1" hangingPunct="1"/>
            <a:r>
              <a:rPr lang="fr-FR" sz="3000" dirty="0" smtClean="0"/>
              <a:t>Au plus tôt le lendemain</a:t>
            </a:r>
          </a:p>
          <a:p>
            <a:pPr lvl="1" eaLnBrk="1" hangingPunct="1"/>
            <a:r>
              <a:rPr lang="fr-FR" sz="3000" dirty="0" smtClean="0"/>
              <a:t>Au plus tard le surlendemain</a:t>
            </a:r>
          </a:p>
          <a:p>
            <a:pPr lvl="1" eaLnBrk="1" hangingPunct="1"/>
            <a:r>
              <a:rPr lang="fr-FR" sz="3000" dirty="0" smtClean="0"/>
              <a:t>NB : jours ouvrables !</a:t>
            </a:r>
          </a:p>
          <a:p>
            <a:endParaRPr lang="fr-FR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033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8604250" y="6492875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0E6F3D2-3CE4-4ED1-99D0-1EF1476D0505}" type="slidenum">
              <a:rPr lang="nl-B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nl-B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755650" y="260350"/>
            <a:ext cx="8229600" cy="1143000"/>
          </a:xfrm>
        </p:spPr>
        <p:txBody>
          <a:bodyPr/>
          <a:lstStyle/>
          <a:p>
            <a:r>
              <a:rPr lang="fr-BE" smtClean="0"/>
              <a:t>4. La procédure en appel</a:t>
            </a:r>
            <a:endParaRPr lang="en-US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1844675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3500" smtClean="0"/>
              <a:t>Autorité compétente : CO</a:t>
            </a:r>
          </a:p>
          <a:p>
            <a:pPr eaLnBrk="1" hangingPunct="1">
              <a:lnSpc>
                <a:spcPct val="90000"/>
              </a:lnSpc>
            </a:pPr>
            <a:r>
              <a:rPr lang="fr-FR" sz="3500" smtClean="0"/>
              <a:t>Procédure écrite ou orale,mais le militaire en cause est toujours entendu!</a:t>
            </a:r>
          </a:p>
          <a:p>
            <a:pPr eaLnBrk="1" hangingPunct="1">
              <a:lnSpc>
                <a:spcPct val="90000"/>
              </a:lnSpc>
            </a:pPr>
            <a:r>
              <a:rPr lang="fr-FR" sz="3500" smtClean="0"/>
              <a:t>La punition peut être …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3500" smtClean="0"/>
              <a:t>Annulée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3500" smtClean="0"/>
              <a:t>Maintenue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3500" smtClean="0"/>
              <a:t>Modifiée</a:t>
            </a:r>
            <a:r>
              <a:rPr lang="fr-FR" sz="3500" smtClean="0">
                <a:solidFill>
                  <a:srgbClr val="0000FF"/>
                </a:solidFill>
              </a:rPr>
              <a:t/>
            </a:r>
            <a:br>
              <a:rPr lang="fr-FR" sz="3500" smtClean="0">
                <a:solidFill>
                  <a:srgbClr val="0000FF"/>
                </a:solidFill>
              </a:rPr>
            </a:br>
            <a:endParaRPr lang="fr-FR" smtClean="0"/>
          </a:p>
          <a:p>
            <a:pPr lvl="1"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3016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alendrier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49500"/>
            <a:ext cx="87630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260350"/>
            <a:ext cx="7162800" cy="576263"/>
          </a:xfrm>
        </p:spPr>
        <p:txBody>
          <a:bodyPr/>
          <a:lstStyle/>
          <a:p>
            <a:pPr eaLnBrk="1" hangingPunct="1"/>
            <a:r>
              <a:rPr lang="fr-FR" altLang="en-US" sz="2800" u="sng" smtClean="0"/>
              <a:t>Exemple: Passer au rapport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981075"/>
            <a:ext cx="8534400" cy="51149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FR" altLang="en-US" sz="2800" i="1" smtClean="0">
                <a:solidFill>
                  <a:schemeClr val="tx2"/>
                </a:solidFill>
              </a:rPr>
              <a:t>            Un Caporal passe au rapport le mardi 02</a:t>
            </a:r>
            <a:br>
              <a:rPr lang="fr-FR" altLang="en-US" sz="2800" i="1" smtClean="0">
                <a:solidFill>
                  <a:schemeClr val="tx2"/>
                </a:solidFill>
              </a:rPr>
            </a:br>
            <a:r>
              <a:rPr lang="fr-FR" altLang="en-US" sz="2800" i="1" smtClean="0">
                <a:solidFill>
                  <a:schemeClr val="tx2"/>
                </a:solidFill>
              </a:rPr>
              <a:t>        Il reçoit 5 jours d ’arrêts simples</a:t>
            </a:r>
            <a:br>
              <a:rPr lang="fr-FR" altLang="en-US" sz="2800" i="1" smtClean="0">
                <a:solidFill>
                  <a:schemeClr val="tx2"/>
                </a:solidFill>
              </a:rPr>
            </a:br>
            <a:r>
              <a:rPr lang="fr-FR" altLang="en-US" sz="2800" i="1" smtClean="0">
                <a:solidFill>
                  <a:schemeClr val="tx2"/>
                </a:solidFill>
              </a:rPr>
              <a:t>       et ne désire pas faire appel...</a:t>
            </a:r>
          </a:p>
        </p:txBody>
      </p:sp>
      <p:grpSp>
        <p:nvGrpSpPr>
          <p:cNvPr id="27653" name="Group 5"/>
          <p:cNvGrpSpPr>
            <a:grpSpLocks/>
          </p:cNvGrpSpPr>
          <p:nvPr/>
        </p:nvGrpSpPr>
        <p:grpSpPr bwMode="auto">
          <a:xfrm>
            <a:off x="152400" y="2971800"/>
            <a:ext cx="2057400" cy="3810000"/>
            <a:chOff x="144" y="1776"/>
            <a:chExt cx="1296" cy="2400"/>
          </a:xfrm>
        </p:grpSpPr>
        <p:sp>
          <p:nvSpPr>
            <p:cNvPr id="27663" name="Rectangle 6"/>
            <p:cNvSpPr>
              <a:spLocks noChangeArrowheads="1"/>
            </p:cNvSpPr>
            <p:nvPr/>
          </p:nvSpPr>
          <p:spPr bwMode="auto">
            <a:xfrm>
              <a:off x="144" y="3360"/>
              <a:ext cx="1296" cy="816"/>
            </a:xfrm>
            <a:prstGeom prst="rect">
              <a:avLst/>
            </a:prstGeom>
            <a:solidFill>
              <a:srgbClr val="00CC66"/>
            </a:solidFill>
            <a:ln w="762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fr-FR" altLang="en-US" sz="2400">
                  <a:latin typeface="Comic Sans MS" pitchFamily="66" charset="0"/>
                </a:rPr>
                <a:t>Comparution</a:t>
              </a:r>
              <a:br>
                <a:rPr lang="fr-FR" altLang="en-US" sz="2400">
                  <a:latin typeface="Comic Sans MS" pitchFamily="66" charset="0"/>
                </a:rPr>
              </a:br>
              <a:r>
                <a:rPr lang="fr-FR" altLang="en-US" sz="2400">
                  <a:latin typeface="Comic Sans MS" pitchFamily="66" charset="0"/>
                </a:rPr>
                <a:t> et</a:t>
              </a:r>
              <a:br>
                <a:rPr lang="fr-FR" altLang="en-US" sz="2400">
                  <a:latin typeface="Comic Sans MS" pitchFamily="66" charset="0"/>
                </a:rPr>
              </a:br>
              <a:r>
                <a:rPr lang="fr-FR" altLang="en-US" sz="2400">
                  <a:latin typeface="Comic Sans MS" pitchFamily="66" charset="0"/>
                </a:rPr>
                <a:t>notification</a:t>
              </a:r>
            </a:p>
          </p:txBody>
        </p:sp>
        <p:sp>
          <p:nvSpPr>
            <p:cNvPr id="27664" name="Oval 7"/>
            <p:cNvSpPr>
              <a:spLocks noChangeArrowheads="1"/>
            </p:cNvSpPr>
            <p:nvPr/>
          </p:nvSpPr>
          <p:spPr bwMode="auto">
            <a:xfrm flipH="1">
              <a:off x="672" y="1776"/>
              <a:ext cx="384" cy="384"/>
            </a:xfrm>
            <a:prstGeom prst="ellips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7665" name="Line 8"/>
            <p:cNvSpPr>
              <a:spLocks noChangeShapeType="1"/>
            </p:cNvSpPr>
            <p:nvPr/>
          </p:nvSpPr>
          <p:spPr bwMode="auto">
            <a:xfrm flipV="1">
              <a:off x="864" y="2160"/>
              <a:ext cx="0" cy="120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54" name="Group 9"/>
          <p:cNvGrpSpPr>
            <a:grpSpLocks/>
          </p:cNvGrpSpPr>
          <p:nvPr/>
        </p:nvGrpSpPr>
        <p:grpSpPr bwMode="auto">
          <a:xfrm>
            <a:off x="1524000" y="2971800"/>
            <a:ext cx="1524000" cy="2286000"/>
            <a:chOff x="1008" y="1776"/>
            <a:chExt cx="960" cy="1440"/>
          </a:xfrm>
        </p:grpSpPr>
        <p:sp>
          <p:nvSpPr>
            <p:cNvPr id="27660" name="Rectangle 10"/>
            <p:cNvSpPr>
              <a:spLocks noChangeArrowheads="1"/>
            </p:cNvSpPr>
            <p:nvPr/>
          </p:nvSpPr>
          <p:spPr bwMode="auto">
            <a:xfrm>
              <a:off x="1008" y="2544"/>
              <a:ext cx="960" cy="672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fr-FR" altLang="en-US" sz="2400">
                  <a:latin typeface="Comic Sans MS" pitchFamily="66" charset="0"/>
                </a:rPr>
                <a:t>Délai</a:t>
              </a:r>
              <a:br>
                <a:rPr lang="fr-FR" altLang="en-US" sz="2400">
                  <a:latin typeface="Comic Sans MS" pitchFamily="66" charset="0"/>
                </a:rPr>
              </a:br>
              <a:r>
                <a:rPr lang="fr-FR" altLang="en-US" sz="2400">
                  <a:latin typeface="Comic Sans MS" pitchFamily="66" charset="0"/>
                </a:rPr>
                <a:t>d’appel</a:t>
              </a:r>
            </a:p>
          </p:txBody>
        </p:sp>
        <p:sp>
          <p:nvSpPr>
            <p:cNvPr id="27661" name="AutoShape 11"/>
            <p:cNvSpPr>
              <a:spLocks noChangeArrowheads="1"/>
            </p:cNvSpPr>
            <p:nvPr/>
          </p:nvSpPr>
          <p:spPr bwMode="auto">
            <a:xfrm>
              <a:off x="1090" y="1776"/>
              <a:ext cx="734" cy="384"/>
            </a:xfrm>
            <a:prstGeom prst="roundRect">
              <a:avLst>
                <a:gd name="adj" fmla="val 16667"/>
              </a:avLst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7662" name="Line 12"/>
            <p:cNvSpPr>
              <a:spLocks noChangeShapeType="1"/>
            </p:cNvSpPr>
            <p:nvPr/>
          </p:nvSpPr>
          <p:spPr bwMode="auto">
            <a:xfrm flipV="1">
              <a:off x="1440" y="2160"/>
              <a:ext cx="0" cy="384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55" name="Group 13"/>
          <p:cNvGrpSpPr>
            <a:grpSpLocks/>
          </p:cNvGrpSpPr>
          <p:nvPr/>
        </p:nvGrpSpPr>
        <p:grpSpPr bwMode="auto">
          <a:xfrm>
            <a:off x="2895600" y="2971800"/>
            <a:ext cx="2971800" cy="3810000"/>
            <a:chOff x="1872" y="1776"/>
            <a:chExt cx="1872" cy="2400"/>
          </a:xfrm>
        </p:grpSpPr>
        <p:sp>
          <p:nvSpPr>
            <p:cNvPr id="27656" name="AutoShape 14"/>
            <p:cNvSpPr>
              <a:spLocks noChangeArrowheads="1"/>
            </p:cNvSpPr>
            <p:nvPr/>
          </p:nvSpPr>
          <p:spPr bwMode="auto">
            <a:xfrm>
              <a:off x="1872" y="1776"/>
              <a:ext cx="1872" cy="384"/>
            </a:xfrm>
            <a:prstGeom prst="roundRect">
              <a:avLst>
                <a:gd name="adj" fmla="val 16667"/>
              </a:avLst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7657" name="Rectangle 15"/>
            <p:cNvSpPr>
              <a:spLocks noChangeArrowheads="1"/>
            </p:cNvSpPr>
            <p:nvPr/>
          </p:nvSpPr>
          <p:spPr bwMode="auto">
            <a:xfrm>
              <a:off x="2016" y="3360"/>
              <a:ext cx="1728" cy="816"/>
            </a:xfrm>
            <a:prstGeom prst="rect">
              <a:avLst/>
            </a:prstGeom>
            <a:solidFill>
              <a:srgbClr val="FFFF99"/>
            </a:solidFill>
            <a:ln w="7620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fr-FR" altLang="en-US" sz="2400">
                  <a:latin typeface="Comic Sans MS" pitchFamily="66" charset="0"/>
                </a:rPr>
                <a:t>Exécution</a:t>
              </a:r>
              <a:br>
                <a:rPr lang="fr-FR" altLang="en-US" sz="2400">
                  <a:latin typeface="Comic Sans MS" pitchFamily="66" charset="0"/>
                </a:rPr>
              </a:br>
              <a:r>
                <a:rPr lang="fr-FR" altLang="en-US" sz="2400">
                  <a:latin typeface="Comic Sans MS" pitchFamily="66" charset="0"/>
                </a:rPr>
                <a:t>des 5 jours AS</a:t>
              </a:r>
            </a:p>
          </p:txBody>
        </p:sp>
        <p:sp>
          <p:nvSpPr>
            <p:cNvPr id="27658" name="Line 16"/>
            <p:cNvSpPr>
              <a:spLocks noChangeShapeType="1"/>
            </p:cNvSpPr>
            <p:nvPr/>
          </p:nvSpPr>
          <p:spPr bwMode="auto">
            <a:xfrm flipH="1" flipV="1">
              <a:off x="2064" y="2160"/>
              <a:ext cx="288" cy="1152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Line 17"/>
            <p:cNvSpPr>
              <a:spLocks noChangeShapeType="1"/>
            </p:cNvSpPr>
            <p:nvPr/>
          </p:nvSpPr>
          <p:spPr bwMode="auto">
            <a:xfrm flipV="1">
              <a:off x="3312" y="2160"/>
              <a:ext cx="240" cy="1152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67594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alendrier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2200"/>
            <a:ext cx="8763000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260350"/>
            <a:ext cx="7162800" cy="576263"/>
          </a:xfrm>
        </p:spPr>
        <p:txBody>
          <a:bodyPr/>
          <a:lstStyle/>
          <a:p>
            <a:pPr eaLnBrk="1" hangingPunct="1"/>
            <a:r>
              <a:rPr lang="fr-FR" altLang="en-US" sz="2400" u="sng" smtClean="0"/>
              <a:t>Exemple: Exécution de la punition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87450" y="914400"/>
            <a:ext cx="765175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FR" altLang="en-US" sz="2800" i="1" smtClean="0">
                <a:solidFill>
                  <a:schemeClr val="tx2"/>
                </a:solidFill>
              </a:rPr>
              <a:t>Un élève passe au rapport le lundi 01</a:t>
            </a:r>
            <a:br>
              <a:rPr lang="fr-FR" altLang="en-US" sz="2800" i="1" smtClean="0">
                <a:solidFill>
                  <a:schemeClr val="tx2"/>
                </a:solidFill>
              </a:rPr>
            </a:br>
            <a:r>
              <a:rPr lang="fr-FR" altLang="en-US" sz="2800" i="1" smtClean="0">
                <a:solidFill>
                  <a:schemeClr val="tx2"/>
                </a:solidFill>
              </a:rPr>
              <a:t>Il reçoit 2 jours d ’arrêts simples</a:t>
            </a:r>
            <a:br>
              <a:rPr lang="fr-FR" altLang="en-US" sz="2800" i="1" smtClean="0">
                <a:solidFill>
                  <a:schemeClr val="tx2"/>
                </a:solidFill>
              </a:rPr>
            </a:br>
            <a:r>
              <a:rPr lang="fr-FR" altLang="en-US" sz="2800" i="1" smtClean="0">
                <a:solidFill>
                  <a:schemeClr val="tx2"/>
                </a:solidFill>
              </a:rPr>
              <a:t>et interjette appel</a:t>
            </a:r>
          </a:p>
        </p:txBody>
      </p:sp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304800" y="2971800"/>
            <a:ext cx="2057400" cy="3810000"/>
            <a:chOff x="192" y="1872"/>
            <a:chExt cx="1296" cy="2400"/>
          </a:xfrm>
        </p:grpSpPr>
        <p:sp>
          <p:nvSpPr>
            <p:cNvPr id="28690" name="Rectangle 6"/>
            <p:cNvSpPr>
              <a:spLocks noChangeArrowheads="1"/>
            </p:cNvSpPr>
            <p:nvPr/>
          </p:nvSpPr>
          <p:spPr bwMode="auto">
            <a:xfrm>
              <a:off x="192" y="3456"/>
              <a:ext cx="1296" cy="816"/>
            </a:xfrm>
            <a:prstGeom prst="rect">
              <a:avLst/>
            </a:prstGeom>
            <a:solidFill>
              <a:srgbClr val="00CC66"/>
            </a:solidFill>
            <a:ln w="762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fr-FR" altLang="en-US" sz="2400">
                  <a:latin typeface="Comic Sans MS" pitchFamily="66" charset="0"/>
                </a:rPr>
                <a:t>Comparution</a:t>
              </a:r>
              <a:br>
                <a:rPr lang="fr-FR" altLang="en-US" sz="2400">
                  <a:latin typeface="Comic Sans MS" pitchFamily="66" charset="0"/>
                </a:rPr>
              </a:br>
              <a:r>
                <a:rPr lang="fr-FR" altLang="en-US" sz="2400">
                  <a:latin typeface="Comic Sans MS" pitchFamily="66" charset="0"/>
                </a:rPr>
                <a:t> 1er ressort</a:t>
              </a:r>
            </a:p>
          </p:txBody>
        </p:sp>
        <p:sp>
          <p:nvSpPr>
            <p:cNvPr id="28691" name="Oval 7"/>
            <p:cNvSpPr>
              <a:spLocks noChangeArrowheads="1"/>
            </p:cNvSpPr>
            <p:nvPr/>
          </p:nvSpPr>
          <p:spPr bwMode="auto">
            <a:xfrm flipH="1">
              <a:off x="192" y="1872"/>
              <a:ext cx="384" cy="384"/>
            </a:xfrm>
            <a:prstGeom prst="ellips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8692" name="Line 8"/>
            <p:cNvSpPr>
              <a:spLocks noChangeShapeType="1"/>
            </p:cNvSpPr>
            <p:nvPr/>
          </p:nvSpPr>
          <p:spPr bwMode="auto">
            <a:xfrm flipV="1">
              <a:off x="384" y="2256"/>
              <a:ext cx="0" cy="120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678" name="Group 9"/>
          <p:cNvGrpSpPr>
            <a:grpSpLocks/>
          </p:cNvGrpSpPr>
          <p:nvPr/>
        </p:nvGrpSpPr>
        <p:grpSpPr bwMode="auto">
          <a:xfrm>
            <a:off x="5257800" y="2971800"/>
            <a:ext cx="2895600" cy="3352800"/>
            <a:chOff x="3312" y="1872"/>
            <a:chExt cx="1824" cy="2112"/>
          </a:xfrm>
        </p:grpSpPr>
        <p:sp>
          <p:nvSpPr>
            <p:cNvPr id="28687" name="AutoShape 10"/>
            <p:cNvSpPr>
              <a:spLocks noChangeArrowheads="1"/>
            </p:cNvSpPr>
            <p:nvPr/>
          </p:nvSpPr>
          <p:spPr bwMode="auto">
            <a:xfrm>
              <a:off x="3312" y="1872"/>
              <a:ext cx="1536" cy="384"/>
            </a:xfrm>
            <a:prstGeom prst="roundRect">
              <a:avLst>
                <a:gd name="adj" fmla="val 16667"/>
              </a:avLst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8688" name="Rectangle 11"/>
            <p:cNvSpPr>
              <a:spLocks noChangeArrowheads="1"/>
            </p:cNvSpPr>
            <p:nvPr/>
          </p:nvSpPr>
          <p:spPr bwMode="auto">
            <a:xfrm>
              <a:off x="3408" y="2784"/>
              <a:ext cx="1728" cy="1200"/>
            </a:xfrm>
            <a:prstGeom prst="rect">
              <a:avLst/>
            </a:prstGeom>
            <a:solidFill>
              <a:srgbClr val="FFFF99"/>
            </a:solidFill>
            <a:ln w="7620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fr-FR" altLang="en-US" sz="2400">
                  <a:latin typeface="Comic Sans MS" pitchFamily="66" charset="0"/>
                </a:rPr>
                <a:t>Exécution</a:t>
              </a:r>
              <a:br>
                <a:rPr lang="fr-FR" altLang="en-US" sz="2400">
                  <a:latin typeface="Comic Sans MS" pitchFamily="66" charset="0"/>
                </a:rPr>
              </a:br>
              <a:r>
                <a:rPr lang="fr-FR" altLang="en-US" sz="2400">
                  <a:latin typeface="Comic Sans MS" pitchFamily="66" charset="0"/>
                </a:rPr>
                <a:t>des 4 jours AS</a:t>
              </a:r>
              <a:br>
                <a:rPr lang="fr-FR" altLang="en-US" sz="2400">
                  <a:latin typeface="Comic Sans MS" pitchFamily="66" charset="0"/>
                </a:rPr>
              </a:br>
              <a:r>
                <a:rPr lang="fr-FR" altLang="en-US" sz="2400">
                  <a:latin typeface="Comic Sans MS" pitchFamily="66" charset="0"/>
                </a:rPr>
                <a:t>reçus en</a:t>
              </a:r>
              <a:br>
                <a:rPr lang="fr-FR" altLang="en-US" sz="2400">
                  <a:latin typeface="Comic Sans MS" pitchFamily="66" charset="0"/>
                </a:rPr>
              </a:br>
              <a:r>
                <a:rPr lang="fr-FR" altLang="en-US" sz="2400">
                  <a:latin typeface="Comic Sans MS" pitchFamily="66" charset="0"/>
                </a:rPr>
                <a:t>Appel !</a:t>
              </a:r>
            </a:p>
          </p:txBody>
        </p:sp>
        <p:sp>
          <p:nvSpPr>
            <p:cNvPr id="28689" name="Line 12"/>
            <p:cNvSpPr>
              <a:spLocks noChangeShapeType="1"/>
            </p:cNvSpPr>
            <p:nvPr/>
          </p:nvSpPr>
          <p:spPr bwMode="auto">
            <a:xfrm flipH="1" flipV="1">
              <a:off x="3648" y="2256"/>
              <a:ext cx="0" cy="528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679" name="Group 13"/>
          <p:cNvGrpSpPr>
            <a:grpSpLocks/>
          </p:cNvGrpSpPr>
          <p:nvPr/>
        </p:nvGrpSpPr>
        <p:grpSpPr bwMode="auto">
          <a:xfrm>
            <a:off x="914400" y="2971800"/>
            <a:ext cx="2819400" cy="2286000"/>
            <a:chOff x="576" y="1872"/>
            <a:chExt cx="1776" cy="1440"/>
          </a:xfrm>
        </p:grpSpPr>
        <p:sp>
          <p:nvSpPr>
            <p:cNvPr id="28684" name="Rectangle 14"/>
            <p:cNvSpPr>
              <a:spLocks noChangeArrowheads="1"/>
            </p:cNvSpPr>
            <p:nvPr/>
          </p:nvSpPr>
          <p:spPr bwMode="auto">
            <a:xfrm>
              <a:off x="576" y="2640"/>
              <a:ext cx="1776" cy="672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fr-FR" altLang="en-US" sz="2400">
                  <a:latin typeface="Comic Sans MS" pitchFamily="66" charset="0"/>
                </a:rPr>
                <a:t>Rentrée de la</a:t>
              </a:r>
              <a:br>
                <a:rPr lang="fr-FR" altLang="en-US" sz="2400">
                  <a:latin typeface="Comic Sans MS" pitchFamily="66" charset="0"/>
                </a:rPr>
              </a:br>
              <a:r>
                <a:rPr lang="fr-FR" altLang="en-US" sz="2400">
                  <a:latin typeface="Comic Sans MS" pitchFamily="66" charset="0"/>
                </a:rPr>
                <a:t> requête motivée</a:t>
              </a:r>
            </a:p>
          </p:txBody>
        </p:sp>
        <p:sp>
          <p:nvSpPr>
            <p:cNvPr id="28685" name="AutoShape 15"/>
            <p:cNvSpPr>
              <a:spLocks noChangeArrowheads="1"/>
            </p:cNvSpPr>
            <p:nvPr/>
          </p:nvSpPr>
          <p:spPr bwMode="auto">
            <a:xfrm>
              <a:off x="624" y="1872"/>
              <a:ext cx="720" cy="384"/>
            </a:xfrm>
            <a:prstGeom prst="roundRect">
              <a:avLst>
                <a:gd name="adj" fmla="val 16667"/>
              </a:avLst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8686" name="Line 16"/>
            <p:cNvSpPr>
              <a:spLocks noChangeShapeType="1"/>
            </p:cNvSpPr>
            <p:nvPr/>
          </p:nvSpPr>
          <p:spPr bwMode="auto">
            <a:xfrm flipV="1">
              <a:off x="1008" y="2256"/>
              <a:ext cx="0" cy="384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680" name="Group 17"/>
          <p:cNvGrpSpPr>
            <a:grpSpLocks/>
          </p:cNvGrpSpPr>
          <p:nvPr/>
        </p:nvGrpSpPr>
        <p:grpSpPr bwMode="auto">
          <a:xfrm>
            <a:off x="2743200" y="2971800"/>
            <a:ext cx="2438400" cy="3810000"/>
            <a:chOff x="1728" y="1872"/>
            <a:chExt cx="1536" cy="2400"/>
          </a:xfrm>
        </p:grpSpPr>
        <p:sp>
          <p:nvSpPr>
            <p:cNvPr id="28681" name="Rectangle 18"/>
            <p:cNvSpPr>
              <a:spLocks noChangeArrowheads="1"/>
            </p:cNvSpPr>
            <p:nvPr/>
          </p:nvSpPr>
          <p:spPr bwMode="auto">
            <a:xfrm>
              <a:off x="1728" y="3456"/>
              <a:ext cx="1488" cy="816"/>
            </a:xfrm>
            <a:prstGeom prst="rect">
              <a:avLst/>
            </a:prstGeom>
            <a:solidFill>
              <a:schemeClr val="accent2"/>
            </a:solidFill>
            <a:ln w="762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fr-FR" altLang="en-US" sz="2400">
                  <a:latin typeface="Comic Sans MS" pitchFamily="66" charset="0"/>
                </a:rPr>
                <a:t>Comparution</a:t>
              </a:r>
              <a:br>
                <a:rPr lang="fr-FR" altLang="en-US" sz="2400">
                  <a:latin typeface="Comic Sans MS" pitchFamily="66" charset="0"/>
                </a:rPr>
              </a:br>
              <a:r>
                <a:rPr lang="fr-FR" altLang="en-US" sz="2400">
                  <a:latin typeface="Comic Sans MS" pitchFamily="66" charset="0"/>
                </a:rPr>
                <a:t> en Appel</a:t>
              </a:r>
            </a:p>
          </p:txBody>
        </p:sp>
        <p:sp>
          <p:nvSpPr>
            <p:cNvPr id="28682" name="Oval 19"/>
            <p:cNvSpPr>
              <a:spLocks noChangeArrowheads="1"/>
            </p:cNvSpPr>
            <p:nvPr/>
          </p:nvSpPr>
          <p:spPr bwMode="auto">
            <a:xfrm flipH="1">
              <a:off x="2880" y="1872"/>
              <a:ext cx="384" cy="384"/>
            </a:xfrm>
            <a:prstGeom prst="ellips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8683" name="Line 20"/>
            <p:cNvSpPr>
              <a:spLocks noChangeShapeType="1"/>
            </p:cNvSpPr>
            <p:nvPr/>
          </p:nvSpPr>
          <p:spPr bwMode="auto">
            <a:xfrm flipV="1">
              <a:off x="3072" y="2256"/>
              <a:ext cx="0" cy="120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8225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8604250" y="6492875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DD4B945-5AA9-4DAB-8E35-DCCE9100D10B}" type="slidenum">
              <a:rPr lang="nl-B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nl-B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5. Effacement des punitions</a:t>
            </a:r>
            <a:endParaRPr lang="en-US" smtClean="0"/>
          </a:p>
        </p:txBody>
      </p:sp>
      <p:sp>
        <p:nvSpPr>
          <p:cNvPr id="25603" name="Rectangle 5"/>
          <p:cNvSpPr>
            <a:spLocks noGrp="1"/>
          </p:cNvSpPr>
          <p:nvPr>
            <p:ph type="body" idx="1"/>
          </p:nvPr>
        </p:nvSpPr>
        <p:spPr>
          <a:xfrm>
            <a:off x="468313" y="2060575"/>
            <a:ext cx="8229600" cy="4525963"/>
          </a:xfrm>
        </p:spPr>
        <p:txBody>
          <a:bodyPr/>
          <a:lstStyle/>
          <a:p>
            <a:r>
              <a:rPr lang="fr-BE" dirty="0" smtClean="0"/>
              <a:t>Les punitions seront </a:t>
            </a:r>
            <a:r>
              <a:rPr lang="fr-BE" dirty="0"/>
              <a:t>e</a:t>
            </a:r>
            <a:r>
              <a:rPr lang="fr-BE" dirty="0" smtClean="0"/>
              <a:t>ffacées:</a:t>
            </a:r>
          </a:p>
          <a:p>
            <a:pPr lvl="1"/>
            <a:r>
              <a:rPr lang="fr-BE" dirty="0" smtClean="0"/>
              <a:t>A la fin de la formation de base pour les punitions encourues pendant la période de formation</a:t>
            </a:r>
          </a:p>
          <a:p>
            <a:pPr lvl="1"/>
            <a:r>
              <a:rPr lang="fr-BE" dirty="0" smtClean="0"/>
              <a:t>A la nomination au grade de sergent ou de sous-lieutenant pour les punitions encourues avant la nomination</a:t>
            </a:r>
          </a:p>
          <a:p>
            <a:pPr lvl="1"/>
            <a:r>
              <a:rPr lang="fr-FR" dirty="0" smtClean="0"/>
              <a:t>Si aucune punition n’a été donnée pendant une période de travail de 3 ans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38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fr-BE" smtClean="0"/>
              <a:t>Objectifs</a:t>
            </a:r>
            <a:endParaRPr lang="en-US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fr-BE" sz="2800" smtClean="0"/>
              <a:t>A la fin de la leçon, le candidat sera capable de :</a:t>
            </a:r>
          </a:p>
          <a:p>
            <a:r>
              <a:rPr lang="fr-BE" sz="2800" smtClean="0"/>
              <a:t>Expliquer les différentes punitions existantes, pour chaque punition le minimum et le maximum pouvant être infligé, l’autorité ayant droit de punir.</a:t>
            </a:r>
          </a:p>
          <a:p>
            <a:r>
              <a:rPr lang="fr-BE" sz="2800" smtClean="0"/>
              <a:t>Expliquer la procédure disciplinaire à partir de la transgression jusqu’au commencement de la punition ainsi que les recours possibles.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06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fr-BE" smtClean="0"/>
              <a:t>Objectifs</a:t>
            </a:r>
            <a:endParaRPr lang="en-US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fr-BE" sz="2800" smtClean="0"/>
              <a:t>A la fin de la leçon, le candidat sera capable de :</a:t>
            </a:r>
          </a:p>
          <a:p>
            <a:r>
              <a:rPr lang="fr-BE" sz="2800" smtClean="0"/>
              <a:t>Expliquer les différentes punitions existantes, pour chaque punition le minimum et le maximum pouvant être infligé, l’autorité ayant droit de punir.</a:t>
            </a:r>
          </a:p>
          <a:p>
            <a:r>
              <a:rPr lang="fr-BE" sz="2800" smtClean="0"/>
              <a:t>Expliquer la procédure disciplinaire à partir de la transgression jusqu’au commencement de la punition ainsi que les recours possibles.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4CF33-32F4-4B26-96EC-8AA562C051F0}" type="slidenum">
              <a:rPr lang="nl-BE"/>
              <a:pPr>
                <a:defRPr/>
              </a:pPr>
              <a:t>20</a:t>
            </a:fld>
            <a:endParaRPr lang="nl-BE"/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Aperçu de la leçon </a:t>
            </a:r>
            <a:endParaRPr lang="en-US" smtClean="0"/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468313" y="1989138"/>
            <a:ext cx="8229600" cy="4525962"/>
          </a:xfrm>
        </p:spPr>
        <p:txBody>
          <a:bodyPr/>
          <a:lstStyle/>
          <a:p>
            <a:pPr marL="609600" indent="-609600">
              <a:buFont typeface="Arial" charset="0"/>
              <a:buAutoNum type="arabicPeriod"/>
            </a:pPr>
            <a:r>
              <a:rPr lang="fr-BE" smtClean="0"/>
              <a:t>Les punitions disciplinaires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smtClean="0"/>
              <a:t>Qui a le droit de punir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smtClean="0"/>
              <a:t>La procédure en premier ressort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smtClean="0"/>
              <a:t>La procédure en appel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smtClean="0"/>
              <a:t>Effacement des punitions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646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4CF33-32F4-4B26-96EC-8AA562C051F0}" type="slidenum">
              <a:rPr lang="nl-BE"/>
              <a:pPr>
                <a:defRPr/>
              </a:pPr>
              <a:t>3</a:t>
            </a:fld>
            <a:endParaRPr lang="nl-BE"/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Aperçu de la leçon </a:t>
            </a:r>
            <a:endParaRPr lang="en-US" smtClean="0"/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468313" y="1989138"/>
            <a:ext cx="8229600" cy="4525962"/>
          </a:xfrm>
        </p:spPr>
        <p:txBody>
          <a:bodyPr/>
          <a:lstStyle/>
          <a:p>
            <a:pPr marL="609600" indent="-609600">
              <a:buFont typeface="Arial" charset="0"/>
              <a:buAutoNum type="arabicPeriod"/>
            </a:pPr>
            <a:r>
              <a:rPr lang="fr-BE" smtClean="0"/>
              <a:t>Les punitions disciplinaires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smtClean="0"/>
              <a:t>Qui a le droit de punir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smtClean="0"/>
              <a:t>La procédure en premier ressort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smtClean="0"/>
              <a:t>La procédure en appel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fr-BE" smtClean="0"/>
              <a:t>Effacement des punitions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33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lasse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844675"/>
            <a:ext cx="3319462" cy="454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162800" cy="608013"/>
          </a:xfrm>
        </p:spPr>
        <p:txBody>
          <a:bodyPr/>
          <a:lstStyle/>
          <a:p>
            <a:pPr eaLnBrk="1" hangingPunct="1"/>
            <a:r>
              <a:rPr lang="fr-FR" altLang="en-US" smtClean="0"/>
              <a:t>REFERENCE</a:t>
            </a:r>
            <a:br>
              <a:rPr lang="fr-FR" altLang="en-US" smtClean="0"/>
            </a:br>
            <a:endParaRPr lang="fr-FR" altLang="en-US" smtClean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 rot="-668320">
            <a:off x="3708400" y="3500438"/>
            <a:ext cx="243840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fr-BE" altLang="en-US" sz="2800" b="1">
                <a:solidFill>
                  <a:srgbClr val="FFFFFF"/>
                </a:solidFill>
              </a:rPr>
              <a:t>DGHR-REG-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fr-BE" altLang="en-US" sz="2800" b="1">
                <a:solidFill>
                  <a:srgbClr val="FFFFFF"/>
                </a:solidFill>
              </a:rPr>
              <a:t>CARDI-001</a:t>
            </a:r>
            <a:endParaRPr lang="en-US" altLang="en-US" sz="28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888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24BB9-2B40-4747-9324-0A77CF015C09}" type="slidenum">
              <a:rPr lang="nl-BE"/>
              <a:pPr>
                <a:defRPr/>
              </a:pPr>
              <a:t>5</a:t>
            </a:fld>
            <a:endParaRPr lang="nl-BE"/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smtClean="0"/>
              <a:t>1. Les punitions disciplinaires</a:t>
            </a:r>
            <a:endParaRPr lang="en-US" sz="4000" smtClean="0"/>
          </a:p>
        </p:txBody>
      </p:sp>
      <p:graphicFrame>
        <p:nvGraphicFramePr>
          <p:cNvPr id="17439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492891"/>
              </p:ext>
            </p:extLst>
          </p:nvPr>
        </p:nvGraphicFramePr>
        <p:xfrm>
          <a:off x="179388" y="1476375"/>
          <a:ext cx="8785225" cy="5294632"/>
        </p:xfrm>
        <a:graphic>
          <a:graphicData uri="http://schemas.openxmlformats.org/drawingml/2006/table">
            <a:tbl>
              <a:tblPr/>
              <a:tblGrid>
                <a:gridCol w="2681287"/>
                <a:gridCol w="3173413"/>
                <a:gridCol w="2930525"/>
              </a:tblGrid>
              <a:tr h="690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BE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Catégorie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BE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Dénomination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BE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Nombre maximum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8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B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Punitions Mineures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B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Rappel à l’ordre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</a:tr>
              <a:tr h="6905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B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Remontrance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</a:tr>
              <a:tr h="962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B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Consignes (Candidats)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B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de 1 à 4 x 4Hr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</a:tr>
              <a:tr h="9604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BE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Arrêts simples (</a:t>
                      </a:r>
                      <a:r>
                        <a:rPr kumimoji="0" lang="fr-BE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Offr</a:t>
                      </a:r>
                      <a:r>
                        <a:rPr kumimoji="0" lang="fr-BE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= punition majeure)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BE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de 1 à 8 jours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1049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BE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Punitions Majeures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1F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BE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Arrêts de rigueur 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1F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B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de 1 à 4 jours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B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(possible 8)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1F2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83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63656-58CF-44E9-9521-800237CD8438}" type="slidenum">
              <a:rPr lang="nl-BE"/>
              <a:pPr>
                <a:defRPr/>
              </a:pPr>
              <a:t>6</a:t>
            </a:fld>
            <a:endParaRPr lang="nl-BE"/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1. Les punitions disciplinaires</a:t>
            </a:r>
            <a:endParaRPr lang="en-US" smtClean="0"/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468313" y="1628800"/>
            <a:ext cx="8229600" cy="4525963"/>
          </a:xfrm>
        </p:spPr>
        <p:txBody>
          <a:bodyPr/>
          <a:lstStyle/>
          <a:p>
            <a:pPr>
              <a:buFontTx/>
              <a:buChar char="•"/>
            </a:pPr>
            <a:r>
              <a:rPr lang="fr-BE" dirty="0" smtClean="0"/>
              <a:t>Exécution</a:t>
            </a:r>
          </a:p>
          <a:p>
            <a:pPr lvl="1">
              <a:buFont typeface="Arial Unicode MS" pitchFamily="34" charset="-128"/>
              <a:buChar char="–"/>
            </a:pPr>
            <a:r>
              <a:rPr lang="fr-BE" dirty="0" smtClean="0"/>
              <a:t>Rappel à l’ordre (attention! Mais pas marqué)</a:t>
            </a:r>
          </a:p>
          <a:p>
            <a:pPr lvl="1">
              <a:buFont typeface="Arial Unicode MS" pitchFamily="34" charset="-128"/>
              <a:buChar char="–"/>
            </a:pPr>
            <a:r>
              <a:rPr lang="fr-BE" dirty="0" smtClean="0"/>
              <a:t>Remontrance (attention! Mais inscrit)</a:t>
            </a:r>
          </a:p>
          <a:p>
            <a:pPr lvl="1">
              <a:buFont typeface="Arial Unicode MS" pitchFamily="34" charset="-128"/>
              <a:buChar char="–"/>
            </a:pPr>
            <a:r>
              <a:rPr lang="fr-BE" dirty="0" smtClean="0"/>
              <a:t>Consigne </a:t>
            </a:r>
            <a:r>
              <a:rPr lang="fr-BE" dirty="0" smtClean="0"/>
              <a:t>(participation aux Sv d’intérêts général, </a:t>
            </a:r>
            <a:r>
              <a:rPr lang="fr-BE" dirty="0" smtClean="0"/>
              <a:t>pas de lieu de délassement, pas de cantine, présence obligatoire heures de Sv + blocs de 4 heures hors heures de Sv)</a:t>
            </a:r>
          </a:p>
          <a:p>
            <a:pPr lvl="1">
              <a:buFont typeface="Arial Unicode MS" pitchFamily="34" charset="-128"/>
              <a:buChar char="–"/>
            </a:pPr>
            <a:r>
              <a:rPr lang="fr-BE" dirty="0" smtClean="0"/>
              <a:t>Arrêt simple (idem consigne mais pas obligatoire hors de heures de Sv)</a:t>
            </a:r>
          </a:p>
          <a:p>
            <a:pPr lvl="1">
              <a:buFont typeface="Arial Unicode MS" pitchFamily="34" charset="-128"/>
              <a:buChar char="–"/>
            </a:pPr>
            <a:r>
              <a:rPr lang="fr-BE" dirty="0" smtClean="0"/>
              <a:t>Arrêt de rigueur (idem arrêt simple mais isolement)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73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A0713A-B498-4D8A-88A5-E1A74FBEEE0D}" type="slidenum">
              <a:rPr lang="nl-BE"/>
              <a:pPr>
                <a:defRPr/>
              </a:pPr>
              <a:t>7</a:t>
            </a:fld>
            <a:endParaRPr lang="nl-BE"/>
          </a:p>
        </p:txBody>
      </p:sp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755650" y="260350"/>
            <a:ext cx="8229600" cy="1143000"/>
          </a:xfrm>
        </p:spPr>
        <p:txBody>
          <a:bodyPr/>
          <a:lstStyle/>
          <a:p>
            <a:r>
              <a:rPr lang="fr-BE" smtClean="0"/>
              <a:t>2. Qui a le droit de punir</a:t>
            </a:r>
            <a:endParaRPr lang="en-US" smtClean="0"/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468313" y="1844675"/>
            <a:ext cx="8229600" cy="4525963"/>
          </a:xfrm>
        </p:spPr>
        <p:txBody>
          <a:bodyPr/>
          <a:lstStyle/>
          <a:p>
            <a:r>
              <a:rPr lang="fr-BE" smtClean="0"/>
              <a:t>En premier ressort:</a:t>
            </a:r>
          </a:p>
          <a:p>
            <a:pPr lvl="1"/>
            <a:r>
              <a:rPr lang="fr-BE" smtClean="0"/>
              <a:t>Punitions mineures : Le commandant de Compagnie</a:t>
            </a:r>
          </a:p>
          <a:p>
            <a:pPr lvl="1"/>
            <a:r>
              <a:rPr lang="fr-BE" smtClean="0"/>
              <a:t>Punitions majeures : Le Chef de Corps</a:t>
            </a:r>
          </a:p>
          <a:p>
            <a:r>
              <a:rPr lang="fr-BE" smtClean="0"/>
              <a:t>En appel:</a:t>
            </a:r>
          </a:p>
          <a:p>
            <a:pPr lvl="1"/>
            <a:r>
              <a:rPr lang="fr-BE" smtClean="0"/>
              <a:t>Pour une punition infligée par le commandant de Compagnie : Le Chef de Corps</a:t>
            </a:r>
          </a:p>
          <a:p>
            <a:pPr lvl="1"/>
            <a:r>
              <a:rPr lang="fr-BE" smtClean="0"/>
              <a:t>Pour une punition infligée par le Chef de Corps : Le supérieur fonctionnel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251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8604250" y="6492875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E30626C-360C-44A5-857D-B73B9760BC2E}" type="slidenum">
              <a:rPr lang="nl-B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nl-B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755650" y="260350"/>
            <a:ext cx="8229600" cy="1143000"/>
          </a:xfrm>
        </p:spPr>
        <p:txBody>
          <a:bodyPr/>
          <a:lstStyle/>
          <a:p>
            <a:r>
              <a:rPr lang="fr-BE" sz="4000" smtClean="0"/>
              <a:t>3. La procédure en premier </a:t>
            </a:r>
            <a:br>
              <a:rPr lang="fr-BE" sz="4000" smtClean="0"/>
            </a:br>
            <a:r>
              <a:rPr lang="fr-BE" sz="4000" smtClean="0"/>
              <a:t>ressort</a:t>
            </a:r>
            <a:endParaRPr lang="en-US" sz="4000" smtClean="0"/>
          </a:p>
        </p:txBody>
      </p:sp>
      <p:sp>
        <p:nvSpPr>
          <p:cNvPr id="20483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1844675"/>
            <a:ext cx="8229600" cy="5013325"/>
          </a:xfrm>
        </p:spPr>
        <p:txBody>
          <a:bodyPr/>
          <a:lstStyle/>
          <a:p>
            <a:r>
              <a:rPr lang="fr-BE" dirty="0" smtClean="0"/>
              <a:t>Le droit à la défense:</a:t>
            </a:r>
          </a:p>
          <a:p>
            <a:pPr lvl="1" eaLnBrk="1" hangingPunct="1"/>
            <a:r>
              <a:rPr lang="fr-FR" sz="2400" dirty="0" smtClean="0"/>
              <a:t>Aucune punition ne peut être infligée:</a:t>
            </a:r>
          </a:p>
          <a:p>
            <a:pPr lvl="2" eaLnBrk="1" hangingPunct="1"/>
            <a:r>
              <a:rPr lang="fr-FR" dirty="0" smtClean="0"/>
              <a:t>Sans que le militaire en cause ait eu au préalable connaissance de la transgression retenue  à sa charge.</a:t>
            </a:r>
          </a:p>
          <a:p>
            <a:pPr lvl="2" eaLnBrk="1" hangingPunct="1"/>
            <a:r>
              <a:rPr lang="fr-FR" dirty="0" smtClean="0"/>
              <a:t>Sans que celui-ci ait pu faire valoir ses moyens de défense à cet égard</a:t>
            </a:r>
          </a:p>
          <a:p>
            <a:pPr lvl="2" eaLnBrk="1" hangingPunct="1"/>
            <a:r>
              <a:rPr lang="fr-FR" dirty="0" smtClean="0"/>
              <a:t>En son absence, sauf si la procédure est écrite.</a:t>
            </a:r>
          </a:p>
          <a:p>
            <a:pPr lvl="1" eaLnBrk="1" hangingPunct="1"/>
            <a:r>
              <a:rPr lang="fr-FR" sz="2400" dirty="0" smtClean="0"/>
              <a:t>Défenseur autorisé :</a:t>
            </a:r>
          </a:p>
          <a:p>
            <a:pPr lvl="2" eaLnBrk="1" hangingPunct="1"/>
            <a:r>
              <a:rPr lang="fr-FR" dirty="0" smtClean="0"/>
              <a:t>Militaire (collègue, délégué …) </a:t>
            </a:r>
          </a:p>
          <a:p>
            <a:pPr lvl="2" eaLnBrk="1" hangingPunct="1"/>
            <a:r>
              <a:rPr lang="fr-FR" dirty="0" smtClean="0"/>
              <a:t>Si sa présence ne retarde pas la procédure</a:t>
            </a:r>
          </a:p>
          <a:p>
            <a:pPr lvl="2" eaLnBrk="1" hangingPunct="1"/>
            <a:r>
              <a:rPr lang="fr-FR" dirty="0" smtClean="0"/>
              <a:t>Exerce sa tâche en toute indépendance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704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8604250" y="6492875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CD42F7A-110A-4D66-87F7-6909206C7E04}" type="slidenum">
              <a:rPr lang="nl-B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nl-B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>
          <a:xfrm>
            <a:off x="755650" y="260350"/>
            <a:ext cx="8229600" cy="1143000"/>
          </a:xfrm>
        </p:spPr>
        <p:txBody>
          <a:bodyPr/>
          <a:lstStyle/>
          <a:p>
            <a:r>
              <a:rPr lang="fr-BE" sz="4000" smtClean="0"/>
              <a:t>3. La procédure en premier </a:t>
            </a:r>
            <a:br>
              <a:rPr lang="fr-BE" sz="4000" smtClean="0"/>
            </a:br>
            <a:r>
              <a:rPr lang="fr-BE" sz="4000" smtClean="0"/>
              <a:t>ressort</a:t>
            </a:r>
            <a:endParaRPr lang="en-US" sz="4000" smtClean="0"/>
          </a:p>
        </p:txBody>
      </p:sp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1844675"/>
            <a:ext cx="8229600" cy="4525963"/>
          </a:xfrm>
        </p:spPr>
        <p:txBody>
          <a:bodyPr/>
          <a:lstStyle/>
          <a:p>
            <a:r>
              <a:rPr lang="fr-BE" smtClean="0"/>
              <a:t>Le rapport d’information:</a:t>
            </a:r>
          </a:p>
          <a:p>
            <a:pPr lvl="1" eaLnBrk="1" hangingPunct="1"/>
            <a:r>
              <a:rPr lang="fr-BE" smtClean="0"/>
              <a:t>Document reprenant les faits (Mod C1)</a:t>
            </a:r>
          </a:p>
          <a:p>
            <a:pPr lvl="1" eaLnBrk="1" hangingPunct="1"/>
            <a:r>
              <a:rPr lang="fr-BE" smtClean="0"/>
              <a:t>L’auteur peut demander à avoir le suivi d’évolution de sont C1</a:t>
            </a:r>
          </a:p>
          <a:p>
            <a:pPr eaLnBrk="1" hangingPunct="1"/>
            <a:r>
              <a:rPr lang="fr-BE" smtClean="0"/>
              <a:t>Le rapport introductif:</a:t>
            </a:r>
          </a:p>
          <a:p>
            <a:pPr lvl="1" eaLnBrk="1" hangingPunct="1"/>
            <a:r>
              <a:rPr lang="fr-BE" smtClean="0"/>
              <a:t>Lorsque l’autorité investie poursuit l’intéressé elle établi un rapport introductif (Mod C2)</a:t>
            </a:r>
          </a:p>
          <a:p>
            <a:pPr lvl="1" eaLnBrk="1" hangingPunct="1"/>
            <a:r>
              <a:rPr lang="fr-BE" smtClean="0"/>
              <a:t>Prise de connaissance, copie et signature pour réception (date, heure, signature)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0908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806EDC4D9084479824449E33BD1D96" ma:contentTypeVersion="0" ma:contentTypeDescription="Create a new document." ma:contentTypeScope="" ma:versionID="c01e9897dc6458f0769084803a0574b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A785F2-4FCE-4DED-A8C8-A2E8B72B17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19010A0-FEA8-473D-A8A7-C6AE9452EDED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FD80AA5-7D67-4200-9BB6-CBDF037DD6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263</TotalTime>
  <Words>758</Words>
  <Application>Microsoft Office PowerPoint</Application>
  <PresentationFormat>On-screen Show (4:3)</PresentationFormat>
  <Paragraphs>138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Presentation</vt:lpstr>
      <vt:lpstr>1_Presentation</vt:lpstr>
      <vt:lpstr>PowerPoint Presentation</vt:lpstr>
      <vt:lpstr>Objectifs</vt:lpstr>
      <vt:lpstr>Aperçu de la leçon </vt:lpstr>
      <vt:lpstr>REFERENCE </vt:lpstr>
      <vt:lpstr>1. Les punitions disciplinaires</vt:lpstr>
      <vt:lpstr>1. Les punitions disciplinaires</vt:lpstr>
      <vt:lpstr>2. Qui a le droit de punir</vt:lpstr>
      <vt:lpstr>3. La procédure en premier  ressort</vt:lpstr>
      <vt:lpstr>3. La procédure en premier  ressort</vt:lpstr>
      <vt:lpstr>PowerPoint Presentation</vt:lpstr>
      <vt:lpstr>PowerPoint Presentation</vt:lpstr>
      <vt:lpstr>3. La procédure en premier  ressort</vt:lpstr>
      <vt:lpstr>3. La procédure en premier  ressort</vt:lpstr>
      <vt:lpstr>4. La procédure en appel</vt:lpstr>
      <vt:lpstr>4. La procédure en appel</vt:lpstr>
      <vt:lpstr>Exemple: Passer au rapport</vt:lpstr>
      <vt:lpstr>Exemple: Exécution de la punition</vt:lpstr>
      <vt:lpstr>5. Effacement des punitions</vt:lpstr>
      <vt:lpstr>Objectifs</vt:lpstr>
      <vt:lpstr>Aperçu de la leçon </vt:lpstr>
    </vt:vector>
  </TitlesOfParts>
  <Company>Belgian Defense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Presentation (Template) 2</dc:title>
  <dc:creator>Boiten Claudia</dc:creator>
  <cp:lastModifiedBy>Mousny Georges</cp:lastModifiedBy>
  <cp:revision>24</cp:revision>
  <cp:lastPrinted>2017-10-17T12:39:30Z</cp:lastPrinted>
  <dcterms:created xsi:type="dcterms:W3CDTF">2011-12-22T10:13:19Z</dcterms:created>
  <dcterms:modified xsi:type="dcterms:W3CDTF">2017-10-24T12:01:46Z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">
    <vt:lpwstr>NF</vt:lpwstr>
  </property>
  <property fmtid="{D5CDD505-2E9C-101B-9397-08002B2CF9AE}" pid="3" name="ContentType">
    <vt:lpwstr>Document</vt:lpwstr>
  </property>
  <property fmtid="{D5CDD505-2E9C-101B-9397-08002B2CF9AE}" pid="4" name="Beschrijving">
    <vt:lpwstr>Power Point Presentation (voorbeeld)</vt:lpwstr>
  </property>
  <property fmtid="{D5CDD505-2E9C-101B-9397-08002B2CF9AE}" pid="5" name="ImageCreateDate">
    <vt:lpwstr/>
  </property>
  <property fmtid="{D5CDD505-2E9C-101B-9397-08002B2CF9AE}" pid="6" name="Description">
    <vt:lpwstr/>
  </property>
  <property fmtid="{D5CDD505-2E9C-101B-9397-08002B2CF9AE}" pid="7" name="Language">
    <vt:lpwstr>NF</vt:lpwstr>
  </property>
  <property fmtid="{D5CDD505-2E9C-101B-9397-08002B2CF9AE}" pid="8" name="ContentTypeId">
    <vt:lpwstr>0x0101006E806EDC4D9084479824449E33BD1D96</vt:lpwstr>
  </property>
</Properties>
</file>