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4"/>
  </p:notesMasterIdLst>
  <p:sldIdLst>
    <p:sldId id="277" r:id="rId6"/>
    <p:sldId id="257" r:id="rId7"/>
    <p:sldId id="273" r:id="rId8"/>
    <p:sldId id="262" r:id="rId9"/>
    <p:sldId id="278" r:id="rId10"/>
    <p:sldId id="263" r:id="rId11"/>
    <p:sldId id="279" r:id="rId12"/>
    <p:sldId id="264" r:id="rId13"/>
    <p:sldId id="265" r:id="rId14"/>
    <p:sldId id="280" r:id="rId15"/>
    <p:sldId id="266" r:id="rId16"/>
    <p:sldId id="267" r:id="rId17"/>
    <p:sldId id="268" r:id="rId18"/>
    <p:sldId id="281" r:id="rId19"/>
    <p:sldId id="269" r:id="rId20"/>
    <p:sldId id="276" r:id="rId21"/>
    <p:sldId id="274" r:id="rId22"/>
    <p:sldId id="275" r:id="rId23"/>
  </p:sldIdLst>
  <p:sldSz cx="9144000" cy="6858000" type="screen4x3"/>
  <p:notesSz cx="6858000" cy="9144000"/>
  <p:defaultTextStyle>
    <a:defPPr>
      <a:defRPr lang="nl-B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900E2-67F4-4D5B-995E-E0A1D235E2CF}" type="datetimeFigureOut">
              <a:rPr lang="en-US" smtClean="0"/>
              <a:t>10/25/2017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1185CC-00D1-4DC1-BE7B-B750074EF27F}" type="slidenum">
              <a:rPr lang="en-US" smtClean="0"/>
              <a:t>‹#›</a:t>
            </a:fld>
            <a:endParaRPr lang="en-US"/>
          </a:p>
        </p:txBody>
      </p:sp>
    </p:spTree>
    <p:extLst>
      <p:ext uri="{BB962C8B-B14F-4D97-AF65-F5344CB8AC3E}">
        <p14:creationId xmlns:p14="http://schemas.microsoft.com/office/powerpoint/2010/main" val="170085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nl-BE"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D542060-7AF2-4899-81A8-BD9F1E152438}" type="slidenum">
              <a:rPr lang="fr-BE" altLang="nl-BE">
                <a:solidFill>
                  <a:prstClr val="black"/>
                </a:solidFill>
              </a:rPr>
              <a:pPr eaLnBrk="1" hangingPunct="1">
                <a:spcBef>
                  <a:spcPct val="0"/>
                </a:spcBef>
              </a:pPr>
              <a:t>1</a:t>
            </a:fld>
            <a:endParaRPr lang="fr-BE" altLang="nl-BE">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fr-FR" altLang="en-US" dirty="0" smtClean="0"/>
              <a:t>Le Pers a droit a des congés de circonstances pour des motifs nécessitant sa présence auprès de sa famille. Aucune autorité militaire ne peut interdire ni suspendre un congé de circonstance!</a:t>
            </a:r>
          </a:p>
          <a:p>
            <a:pPr eaLnBrk="1" hangingPunct="1"/>
            <a:endParaRPr lang="fr-FR" altLang="en-US" dirty="0" smtClean="0"/>
          </a:p>
          <a:p>
            <a:pPr eaLnBrk="1" hangingPunct="1"/>
            <a:r>
              <a:rPr lang="fr-FR" altLang="en-US" dirty="0" smtClean="0"/>
              <a:t>Le congé de circonstances peut être fractionné mais il faut une relation entre l’évènement et le moment où le congé sera pris. Par exemple les jours accordés pour un décès peuvent être fractionnés pour permettre d’arranger les formalités pour les funérailles, le notaire etc… </a:t>
            </a:r>
          </a:p>
          <a:p>
            <a:pPr eaLnBrk="1" hangingPunct="1"/>
            <a:endParaRPr lang="fr-FR" altLang="en-US" dirty="0" smtClean="0"/>
          </a:p>
          <a:p>
            <a:pPr eaLnBrk="1" hangingPunct="1"/>
            <a:r>
              <a:rPr lang="fr-FR" altLang="en-US" dirty="0" smtClean="0"/>
              <a:t>Si les circonstances urgentes se présentent en dehors des heures de service, le Pers doit prévenir le corps de garde. Le chef de la garde notera le début du congé de circonstance dans le rapport de garde. Mais le concerné doit, au début du prochain jour ouvrable qui suit, prévenir le </a:t>
            </a:r>
            <a:r>
              <a:rPr lang="fr-FR" altLang="en-US" dirty="0" err="1" smtClean="0"/>
              <a:t>Comd</a:t>
            </a:r>
            <a:r>
              <a:rPr lang="fr-FR" altLang="en-US" dirty="0" smtClean="0"/>
              <a:t> d’unité. </a:t>
            </a:r>
          </a:p>
          <a:p>
            <a:pPr eaLnBrk="1" hangingPunct="1"/>
            <a:endParaRPr lang="fr-FR" altLang="en-US" dirty="0" smtClean="0"/>
          </a:p>
          <a:p>
            <a:pPr eaLnBrk="1" hangingPunct="1"/>
            <a:r>
              <a:rPr lang="fr-FR" altLang="en-US" dirty="0" smtClean="0"/>
              <a:t>Sur demande de l’intéressé, un congé de circonstances peut être prolongé d’un congé de vacances.</a:t>
            </a:r>
          </a:p>
          <a:p>
            <a:pPr eaLnBrk="1" hangingPunct="1"/>
            <a:endParaRPr lang="fr-FR" altLang="en-US" dirty="0" smtClean="0"/>
          </a:p>
          <a:p>
            <a:pPr eaLnBrk="1" hangingPunct="1"/>
            <a:r>
              <a:rPr lang="fr-FR" altLang="en-US" dirty="0" smtClean="0"/>
              <a:t>Preuve: certificat médical ou acte de décès. </a:t>
            </a:r>
          </a:p>
          <a:p>
            <a:pPr marL="639763" lvl="1" indent="-246063" eaLnBrk="1" hangingPunct="1">
              <a:lnSpc>
                <a:spcPct val="90000"/>
              </a:lnSpc>
              <a:buFontTx/>
              <a:buNone/>
              <a:tabLst>
                <a:tab pos="5327650" algn="l"/>
              </a:tabLst>
            </a:pPr>
            <a:r>
              <a:rPr lang="fr-FR" altLang="en-US" sz="3600" dirty="0" smtClean="0"/>
              <a:t> </a:t>
            </a:r>
            <a:r>
              <a:rPr lang="fr-FR" altLang="en-US" dirty="0" smtClean="0"/>
              <a:t>… du militaire (Mil)	</a:t>
            </a:r>
            <a:r>
              <a:rPr lang="fr-FR" altLang="en-US" dirty="0" smtClean="0">
                <a:solidFill>
                  <a:srgbClr val="387026"/>
                </a:solidFill>
              </a:rPr>
              <a:t>4</a:t>
            </a:r>
            <a:r>
              <a:rPr lang="fr-FR" altLang="en-US" dirty="0" smtClean="0"/>
              <a:t> jours</a:t>
            </a:r>
          </a:p>
          <a:p>
            <a:pPr marL="639763" lvl="1" indent="-246063" eaLnBrk="1" hangingPunct="1">
              <a:lnSpc>
                <a:spcPct val="90000"/>
              </a:lnSpc>
              <a:buFontTx/>
              <a:buNone/>
              <a:tabLst>
                <a:tab pos="5327650" algn="l"/>
              </a:tabLst>
            </a:pPr>
            <a:r>
              <a:rPr lang="fr-FR" altLang="en-US" dirty="0" smtClean="0"/>
              <a:t>   … de l’enfant du Mil	</a:t>
            </a:r>
            <a:r>
              <a:rPr lang="fr-FR" altLang="en-US" dirty="0" smtClean="0">
                <a:solidFill>
                  <a:srgbClr val="387026"/>
                </a:solidFill>
              </a:rPr>
              <a:t>2 </a:t>
            </a:r>
            <a:r>
              <a:rPr lang="fr-FR" altLang="en-US" dirty="0" smtClean="0"/>
              <a:t>jours</a:t>
            </a:r>
          </a:p>
          <a:p>
            <a:pPr marL="639763" lvl="1" indent="-246063" eaLnBrk="1" hangingPunct="1">
              <a:lnSpc>
                <a:spcPct val="90000"/>
              </a:lnSpc>
              <a:buFontTx/>
              <a:buNone/>
              <a:tabLst>
                <a:tab pos="5327650" algn="l"/>
              </a:tabLst>
            </a:pPr>
            <a:r>
              <a:rPr lang="fr-FR" altLang="en-US" dirty="0" smtClean="0"/>
              <a:t>   … d ’un parent (1° ou 2°)	</a:t>
            </a:r>
            <a:r>
              <a:rPr lang="fr-FR" altLang="en-US" dirty="0" smtClean="0">
                <a:solidFill>
                  <a:srgbClr val="387026"/>
                </a:solidFill>
              </a:rPr>
              <a:t>1</a:t>
            </a:r>
            <a:r>
              <a:rPr lang="fr-FR" altLang="en-US" dirty="0" smtClean="0"/>
              <a:t> jour</a:t>
            </a:r>
            <a:endParaRPr lang="en-US" dirty="0"/>
          </a:p>
        </p:txBody>
      </p:sp>
      <p:sp>
        <p:nvSpPr>
          <p:cNvPr id="4" name="Slide Number Placeholder 3"/>
          <p:cNvSpPr>
            <a:spLocks noGrp="1"/>
          </p:cNvSpPr>
          <p:nvPr>
            <p:ph type="sldNum" sz="quarter" idx="10"/>
          </p:nvPr>
        </p:nvSpPr>
        <p:spPr/>
        <p:txBody>
          <a:bodyPr/>
          <a:lstStyle/>
          <a:p>
            <a:fld id="{991185CC-00D1-4DC1-BE7B-B750074EF27F}" type="slidenum">
              <a:rPr lang="en-US" smtClean="0"/>
              <a:t>7</a:t>
            </a:fld>
            <a:endParaRPr lang="en-US"/>
          </a:p>
        </p:txBody>
      </p:sp>
    </p:spTree>
    <p:extLst>
      <p:ext uri="{BB962C8B-B14F-4D97-AF65-F5344CB8AC3E}">
        <p14:creationId xmlns:p14="http://schemas.microsoft.com/office/powerpoint/2010/main" val="3287641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altLang="en-US" dirty="0" smtClean="0"/>
              <a:t>Congé de paternité prévu pour assurer l’accueil de l’enfant en cas d’hospitalisation ou décès de la mère. Il est égal au à la partie du congé de maternité non encore épuisée par la mère. </a:t>
            </a:r>
            <a:endParaRPr lang="fr-FR" altLang="en-US" dirty="0" smtClean="0"/>
          </a:p>
          <a:p>
            <a:pPr eaLnBrk="1" hangingPunct="1"/>
            <a:r>
              <a:rPr lang="fr-BE" altLang="en-US" dirty="0" smtClean="0"/>
              <a:t>Quand le père et la mère sont militaires su cadre actif, le congé parental visé ne peut être simultanément octroyé aux deux. Le demandeur doit introduire, avec sa demande, une attestation établie par l’unité de son époux(se), où est spécifiée la période de congé parental que l’époux(se) a éventuellement obtenue. </a:t>
            </a:r>
          </a:p>
          <a:p>
            <a:pPr eaLnBrk="1" hangingPunct="1"/>
            <a:endParaRPr lang="fr-BE" altLang="en-US" dirty="0" smtClean="0"/>
          </a:p>
          <a:p>
            <a:pPr eaLnBrk="1" hangingPunct="1"/>
            <a:r>
              <a:rPr lang="fr-BE" altLang="en-US" dirty="0" smtClean="0"/>
              <a:t>Non rémunéré mais assimilé au service: ça veut dire qu’on n’est pas payé mais que les trois mois pris comptent quand même pour le calcul de la pension: on ne perd pas d’ancienneté. </a:t>
            </a:r>
            <a:endParaRPr lang="fr-FR" altLang="en-US" dirty="0" smtClean="0"/>
          </a:p>
          <a:p>
            <a:endParaRPr lang="en-US" dirty="0"/>
          </a:p>
        </p:txBody>
      </p:sp>
      <p:sp>
        <p:nvSpPr>
          <p:cNvPr id="4" name="Slide Number Placeholder 3"/>
          <p:cNvSpPr>
            <a:spLocks noGrp="1"/>
          </p:cNvSpPr>
          <p:nvPr>
            <p:ph type="sldNum" sz="quarter" idx="10"/>
          </p:nvPr>
        </p:nvSpPr>
        <p:spPr/>
        <p:txBody>
          <a:bodyPr/>
          <a:lstStyle/>
          <a:p>
            <a:fld id="{991185CC-00D1-4DC1-BE7B-B750074EF27F}" type="slidenum">
              <a:rPr lang="en-US" smtClean="0"/>
              <a:t>9</a:t>
            </a:fld>
            <a:endParaRPr lang="en-US"/>
          </a:p>
        </p:txBody>
      </p:sp>
    </p:spTree>
    <p:extLst>
      <p:ext uri="{BB962C8B-B14F-4D97-AF65-F5344CB8AC3E}">
        <p14:creationId xmlns:p14="http://schemas.microsoft.com/office/powerpoint/2010/main" val="215641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1185CC-00D1-4DC1-BE7B-B750074EF27F}" type="slidenum">
              <a:rPr lang="en-US" smtClean="0"/>
              <a:t>10</a:t>
            </a:fld>
            <a:endParaRPr lang="en-US"/>
          </a:p>
        </p:txBody>
      </p:sp>
    </p:spTree>
    <p:extLst>
      <p:ext uri="{BB962C8B-B14F-4D97-AF65-F5344CB8AC3E}">
        <p14:creationId xmlns:p14="http://schemas.microsoft.com/office/powerpoint/2010/main" val="2156410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fr-BE" altLang="en-US" dirty="0" smtClean="0"/>
              <a:t>Il n’y a pas de directives générales sur l’application ou pas des dispenses de service individuelles. Il appartient à l’autorité de décider pour quel évènement et à quelle fréquence la dispense de service individuelle sera accordée. </a:t>
            </a:r>
          </a:p>
          <a:p>
            <a:pPr eaLnBrk="1" hangingPunct="1"/>
            <a:r>
              <a:rPr lang="fr-BE" altLang="en-US" dirty="0" smtClean="0"/>
              <a:t>Ex: si une action de revendication entrave la libre circulation des personnes (grèves …) et qu’elle met le personnel dans l’incapacité de rejoindre son service, on peut invoquer la FORCE MAJEURE. (Attention que si la grève a été annoncée, il n’y a aucune excuse vu que le personnel peut prendre ses dispositions.) </a:t>
            </a:r>
            <a:endParaRPr lang="fr-FR" altLang="en-US" dirty="0" smtClean="0"/>
          </a:p>
        </p:txBody>
      </p:sp>
      <p:sp>
        <p:nvSpPr>
          <p:cNvPr id="4" name="Slide Number Placeholder 3"/>
          <p:cNvSpPr>
            <a:spLocks noGrp="1"/>
          </p:cNvSpPr>
          <p:nvPr>
            <p:ph type="sldNum" sz="quarter" idx="10"/>
          </p:nvPr>
        </p:nvSpPr>
        <p:spPr/>
        <p:txBody>
          <a:bodyPr/>
          <a:lstStyle/>
          <a:p>
            <a:fld id="{991185CC-00D1-4DC1-BE7B-B750074EF27F}" type="slidenum">
              <a:rPr lang="en-US" smtClean="0"/>
              <a:t>12</a:t>
            </a:fld>
            <a:endParaRPr lang="en-US"/>
          </a:p>
        </p:txBody>
      </p:sp>
    </p:spTree>
    <p:extLst>
      <p:ext uri="{BB962C8B-B14F-4D97-AF65-F5344CB8AC3E}">
        <p14:creationId xmlns:p14="http://schemas.microsoft.com/office/powerpoint/2010/main" val="3310986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nl-BE"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lvl1pPr>
              <a:defRPr/>
            </a:lvl1pPr>
          </a:lstStyle>
          <a:p>
            <a:pPr>
              <a:defRPr/>
            </a:pPr>
            <a:fld id="{D9ABE4DF-3069-4C58-8E42-2B68BCB7C8B3}" type="datetimeFigureOut">
              <a:rPr lang="nl-BE"/>
              <a:pPr>
                <a:defRPr/>
              </a:pPr>
              <a:t>25/10/2017</a:t>
            </a:fld>
            <a:endParaRPr lang="nl-BE"/>
          </a:p>
        </p:txBody>
      </p:sp>
      <p:sp>
        <p:nvSpPr>
          <p:cNvPr id="5" name="Footer Placeholder 4"/>
          <p:cNvSpPr>
            <a:spLocks noGrp="1"/>
          </p:cNvSpPr>
          <p:nvPr>
            <p:ph type="ftr" sz="quarter" idx="11"/>
          </p:nvPr>
        </p:nvSpPr>
        <p:spPr/>
        <p:txBody>
          <a:bodyPr/>
          <a:lstStyle>
            <a:lvl1pPr>
              <a:defRPr/>
            </a:lvl1pPr>
          </a:lstStyle>
          <a:p>
            <a:pPr>
              <a:defRPr/>
            </a:pPr>
            <a:endParaRPr lang="nl-BE"/>
          </a:p>
        </p:txBody>
      </p:sp>
      <p:sp>
        <p:nvSpPr>
          <p:cNvPr id="6" name="Slide Number Placeholder 5"/>
          <p:cNvSpPr>
            <a:spLocks noGrp="1"/>
          </p:cNvSpPr>
          <p:nvPr>
            <p:ph type="sldNum" sz="quarter" idx="12"/>
          </p:nvPr>
        </p:nvSpPr>
        <p:spPr/>
        <p:txBody>
          <a:bodyPr/>
          <a:lstStyle>
            <a:lvl1pPr>
              <a:defRPr/>
            </a:lvl1pPr>
          </a:lstStyle>
          <a:p>
            <a:pPr>
              <a:defRPr/>
            </a:pPr>
            <a:fld id="{DE57D487-F500-4BCC-8B6D-A10CB3261CC7}" type="slidenum">
              <a:rPr lang="nl-BE"/>
              <a:pPr>
                <a:defRPr/>
              </a:pPr>
              <a:t>‹#›</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lvl1pPr>
              <a:defRPr/>
            </a:lvl1pPr>
          </a:lstStyle>
          <a:p>
            <a:pPr>
              <a:defRPr/>
            </a:pPr>
            <a:fld id="{B140CE0B-6186-4264-870B-01B7173F9926}" type="datetimeFigureOut">
              <a:rPr lang="nl-BE"/>
              <a:pPr>
                <a:defRPr/>
              </a:pPr>
              <a:t>25/10/2017</a:t>
            </a:fld>
            <a:endParaRPr lang="nl-BE"/>
          </a:p>
        </p:txBody>
      </p:sp>
      <p:sp>
        <p:nvSpPr>
          <p:cNvPr id="5" name="Footer Placeholder 4"/>
          <p:cNvSpPr>
            <a:spLocks noGrp="1"/>
          </p:cNvSpPr>
          <p:nvPr>
            <p:ph type="ftr" sz="quarter" idx="11"/>
          </p:nvPr>
        </p:nvSpPr>
        <p:spPr/>
        <p:txBody>
          <a:bodyPr/>
          <a:lstStyle>
            <a:lvl1pPr>
              <a:defRPr/>
            </a:lvl1pPr>
          </a:lstStyle>
          <a:p>
            <a:pPr>
              <a:defRPr/>
            </a:pPr>
            <a:endParaRPr lang="nl-BE"/>
          </a:p>
        </p:txBody>
      </p:sp>
      <p:sp>
        <p:nvSpPr>
          <p:cNvPr id="6" name="Slide Number Placeholder 5"/>
          <p:cNvSpPr>
            <a:spLocks noGrp="1"/>
          </p:cNvSpPr>
          <p:nvPr>
            <p:ph type="sldNum" sz="quarter" idx="12"/>
          </p:nvPr>
        </p:nvSpPr>
        <p:spPr/>
        <p:txBody>
          <a:bodyPr/>
          <a:lstStyle>
            <a:lvl1pPr>
              <a:defRPr/>
            </a:lvl1pPr>
          </a:lstStyle>
          <a:p>
            <a:pPr>
              <a:defRPr/>
            </a:pPr>
            <a:fld id="{DB616545-D661-40F2-8FC4-99584A85CEC8}" type="slidenum">
              <a:rPr lang="nl-BE"/>
              <a:pPr>
                <a:defRPr/>
              </a:pPr>
              <a:t>‹#›</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lvl1pPr>
              <a:defRPr/>
            </a:lvl1pPr>
          </a:lstStyle>
          <a:p>
            <a:pPr>
              <a:defRPr/>
            </a:pPr>
            <a:fld id="{A70FA269-D471-4167-B370-D2D5DE1E4566}" type="datetimeFigureOut">
              <a:rPr lang="nl-BE"/>
              <a:pPr>
                <a:defRPr/>
              </a:pPr>
              <a:t>25/10/2017</a:t>
            </a:fld>
            <a:endParaRPr lang="nl-BE"/>
          </a:p>
        </p:txBody>
      </p:sp>
      <p:sp>
        <p:nvSpPr>
          <p:cNvPr id="5" name="Footer Placeholder 4"/>
          <p:cNvSpPr>
            <a:spLocks noGrp="1"/>
          </p:cNvSpPr>
          <p:nvPr>
            <p:ph type="ftr" sz="quarter" idx="11"/>
          </p:nvPr>
        </p:nvSpPr>
        <p:spPr/>
        <p:txBody>
          <a:bodyPr/>
          <a:lstStyle>
            <a:lvl1pPr>
              <a:defRPr/>
            </a:lvl1pPr>
          </a:lstStyle>
          <a:p>
            <a:pPr>
              <a:defRPr/>
            </a:pPr>
            <a:endParaRPr lang="nl-BE"/>
          </a:p>
        </p:txBody>
      </p:sp>
      <p:sp>
        <p:nvSpPr>
          <p:cNvPr id="6" name="Slide Number Placeholder 5"/>
          <p:cNvSpPr>
            <a:spLocks noGrp="1"/>
          </p:cNvSpPr>
          <p:nvPr>
            <p:ph type="sldNum" sz="quarter" idx="12"/>
          </p:nvPr>
        </p:nvSpPr>
        <p:spPr/>
        <p:txBody>
          <a:bodyPr/>
          <a:lstStyle>
            <a:lvl1pPr>
              <a:defRPr/>
            </a:lvl1pPr>
          </a:lstStyle>
          <a:p>
            <a:pPr>
              <a:defRPr/>
            </a:pPr>
            <a:fld id="{CCE46BAD-A70A-4B19-9C27-CE87B91A5198}" type="slidenum">
              <a:rPr lang="nl-BE"/>
              <a:pPr>
                <a:defRPr/>
              </a:pPr>
              <a:t>‹#›</a:t>
            </a:fld>
            <a:endParaRPr lang="nl-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557111C-FF88-4BC7-9D40-50FD70CE804E}"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1542403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AB12180-6654-4FFF-8779-E5ADD597148E}"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2380498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5F5B47D-3AB7-4F76-9B32-9BF85F6B0F2D}"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2358424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E0C0C29-315C-48FC-8CF9-C679761B7BE7}"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4143133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6BC8917C-B33A-41E1-B04A-ADAAC8D3EC7E}"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1084816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45A845B0-CF34-4A64-BD67-383C58AC453C}"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2205165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752064A5-9D33-4E5A-934C-D94E07F150D0}"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346800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834B439-FFAF-47F1-A5C2-B1A35BD71BA7}"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322253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Title 6"/>
          <p:cNvSpPr>
            <a:spLocks noGrp="1"/>
          </p:cNvSpPr>
          <p:nvPr>
            <p:ph type="title"/>
          </p:nvPr>
        </p:nvSpPr>
        <p:spPr/>
        <p:txBody>
          <a:bodyPr/>
          <a:lstStyle/>
          <a:p>
            <a:r>
              <a:rPr lang="en-US" dirty="0" smtClean="0"/>
              <a:t>Click to edit Master title style</a:t>
            </a:r>
            <a:endParaRPr lang="en-US" dirty="0"/>
          </a:p>
        </p:txBody>
      </p:sp>
      <p:sp>
        <p:nvSpPr>
          <p:cNvPr id="8" name="Date Placeholder 7"/>
          <p:cNvSpPr>
            <a:spLocks noGrp="1"/>
          </p:cNvSpPr>
          <p:nvPr>
            <p:ph type="dt" sz="half" idx="10"/>
          </p:nvPr>
        </p:nvSpPr>
        <p:spPr/>
        <p:txBody>
          <a:bodyPr/>
          <a:lstStyle/>
          <a:p>
            <a:pPr>
              <a:defRPr/>
            </a:pPr>
            <a:fld id="{66AB6263-5630-4230-82A2-BECBEEBD9056}" type="datetimeFigureOut">
              <a:rPr lang="nl-BE" smtClean="0"/>
              <a:pPr>
                <a:defRPr/>
              </a:pPr>
              <a:t>25/10/2017</a:t>
            </a:fld>
            <a:endParaRPr lang="nl-BE"/>
          </a:p>
        </p:txBody>
      </p:sp>
      <p:sp>
        <p:nvSpPr>
          <p:cNvPr id="9" name="Footer Placeholder 8"/>
          <p:cNvSpPr>
            <a:spLocks noGrp="1"/>
          </p:cNvSpPr>
          <p:nvPr>
            <p:ph type="ftr" sz="quarter" idx="11"/>
          </p:nvPr>
        </p:nvSpPr>
        <p:spPr/>
        <p:txBody>
          <a:bodyPr/>
          <a:lstStyle/>
          <a:p>
            <a:pPr>
              <a:defRPr/>
            </a:pPr>
            <a:endParaRPr lang="nl-BE"/>
          </a:p>
        </p:txBody>
      </p:sp>
      <p:sp>
        <p:nvSpPr>
          <p:cNvPr id="10" name="Slide Number Placeholder 9"/>
          <p:cNvSpPr>
            <a:spLocks noGrp="1"/>
          </p:cNvSpPr>
          <p:nvPr>
            <p:ph type="sldNum" sz="quarter" idx="12"/>
          </p:nvPr>
        </p:nvSpPr>
        <p:spPr/>
        <p:txBody>
          <a:bodyPr/>
          <a:lstStyle/>
          <a:p>
            <a:pPr>
              <a:defRPr/>
            </a:pPr>
            <a:fld id="{8E2574EC-9D9A-4022-9199-7AE26FC6795D}" type="slidenum">
              <a:rPr lang="nl-BE" smtClean="0"/>
              <a:pPr>
                <a:defRPr/>
              </a:pPr>
              <a:t>‹#›</a:t>
            </a:fld>
            <a:endParaRPr lang="nl-BE"/>
          </a:p>
        </p:txBody>
      </p:sp>
      <p:pic>
        <p:nvPicPr>
          <p:cNvPr id="12" name="Picture 1"/>
          <p:cNvPicPr>
            <a:picLocks noChangeAspect="1"/>
          </p:cNvPicPr>
          <p:nvPr userDrawn="1"/>
        </p:nvPicPr>
        <p:blipFill>
          <a:blip r:embed="rId2"/>
          <a:srcRect/>
          <a:stretch>
            <a:fillRect/>
          </a:stretch>
        </p:blipFill>
        <p:spPr bwMode="auto">
          <a:xfrm>
            <a:off x="7740352" y="260648"/>
            <a:ext cx="1355888" cy="714375"/>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B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13DEECF-4D32-45B0-801B-D0EBC3B00B5E}"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164660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F6CDE9E-0449-4EA7-B3B7-41E909144B99}"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1385053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675BD86-01B4-41A5-9002-3EF37C856A06}"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103875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9620041-9BB3-46F4-908B-59C07A01B7BC}" type="datetimeFigureOut">
              <a:rPr lang="nl-BE"/>
              <a:pPr>
                <a:defRPr/>
              </a:pPr>
              <a:t>25/10/2017</a:t>
            </a:fld>
            <a:endParaRPr lang="nl-BE"/>
          </a:p>
        </p:txBody>
      </p:sp>
      <p:sp>
        <p:nvSpPr>
          <p:cNvPr id="5" name="Footer Placeholder 4"/>
          <p:cNvSpPr>
            <a:spLocks noGrp="1"/>
          </p:cNvSpPr>
          <p:nvPr>
            <p:ph type="ftr" sz="quarter" idx="11"/>
          </p:nvPr>
        </p:nvSpPr>
        <p:spPr/>
        <p:txBody>
          <a:bodyPr/>
          <a:lstStyle>
            <a:lvl1pPr>
              <a:defRPr/>
            </a:lvl1pPr>
          </a:lstStyle>
          <a:p>
            <a:pPr>
              <a:defRPr/>
            </a:pPr>
            <a:endParaRPr lang="nl-BE"/>
          </a:p>
        </p:txBody>
      </p:sp>
      <p:sp>
        <p:nvSpPr>
          <p:cNvPr id="6" name="Slide Number Placeholder 5"/>
          <p:cNvSpPr>
            <a:spLocks noGrp="1"/>
          </p:cNvSpPr>
          <p:nvPr>
            <p:ph type="sldNum" sz="quarter" idx="12"/>
          </p:nvPr>
        </p:nvSpPr>
        <p:spPr/>
        <p:txBody>
          <a:bodyPr/>
          <a:lstStyle>
            <a:lvl1pPr>
              <a:defRPr/>
            </a:lvl1pPr>
          </a:lstStyle>
          <a:p>
            <a:pPr>
              <a:defRPr/>
            </a:pPr>
            <a:fld id="{255C9894-37B8-4C5A-B359-7FA30556D2CB}" type="slidenum">
              <a:rPr lang="nl-BE"/>
              <a:pPr>
                <a:defRPr/>
              </a:pPr>
              <a:t>‹#›</a:t>
            </a:fld>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3"/>
          <p:cNvSpPr>
            <a:spLocks noGrp="1"/>
          </p:cNvSpPr>
          <p:nvPr>
            <p:ph type="dt" sz="half" idx="10"/>
          </p:nvPr>
        </p:nvSpPr>
        <p:spPr/>
        <p:txBody>
          <a:bodyPr/>
          <a:lstStyle>
            <a:lvl1pPr>
              <a:defRPr/>
            </a:lvl1pPr>
          </a:lstStyle>
          <a:p>
            <a:pPr>
              <a:defRPr/>
            </a:pPr>
            <a:fld id="{190C9139-AEAC-4AE6-9AA0-361BD1CE03AD}" type="datetimeFigureOut">
              <a:rPr lang="nl-BE"/>
              <a:pPr>
                <a:defRPr/>
              </a:pPr>
              <a:t>25/10/2017</a:t>
            </a:fld>
            <a:endParaRPr lang="nl-BE"/>
          </a:p>
        </p:txBody>
      </p:sp>
      <p:sp>
        <p:nvSpPr>
          <p:cNvPr id="6" name="Footer Placeholder 4"/>
          <p:cNvSpPr>
            <a:spLocks noGrp="1"/>
          </p:cNvSpPr>
          <p:nvPr>
            <p:ph type="ftr" sz="quarter" idx="11"/>
          </p:nvPr>
        </p:nvSpPr>
        <p:spPr/>
        <p:txBody>
          <a:bodyPr/>
          <a:lstStyle>
            <a:lvl1pPr>
              <a:defRPr/>
            </a:lvl1pPr>
          </a:lstStyle>
          <a:p>
            <a:pPr>
              <a:defRPr/>
            </a:pPr>
            <a:endParaRPr lang="nl-BE"/>
          </a:p>
        </p:txBody>
      </p:sp>
      <p:sp>
        <p:nvSpPr>
          <p:cNvPr id="7" name="Slide Number Placeholder 5"/>
          <p:cNvSpPr>
            <a:spLocks noGrp="1"/>
          </p:cNvSpPr>
          <p:nvPr>
            <p:ph type="sldNum" sz="quarter" idx="12"/>
          </p:nvPr>
        </p:nvSpPr>
        <p:spPr/>
        <p:txBody>
          <a:bodyPr/>
          <a:lstStyle>
            <a:lvl1pPr>
              <a:defRPr/>
            </a:lvl1pPr>
          </a:lstStyle>
          <a:p>
            <a:pPr>
              <a:defRPr/>
            </a:pPr>
            <a:fld id="{56F4DDD1-8EC4-42DB-97E1-A0BE8DDA82B3}" type="slidenum">
              <a:rPr lang="nl-BE"/>
              <a:pPr>
                <a:defRPr/>
              </a:pPr>
              <a:t>‹#›</a:t>
            </a:fld>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3"/>
          <p:cNvSpPr>
            <a:spLocks noGrp="1"/>
          </p:cNvSpPr>
          <p:nvPr>
            <p:ph type="dt" sz="half" idx="10"/>
          </p:nvPr>
        </p:nvSpPr>
        <p:spPr/>
        <p:txBody>
          <a:bodyPr/>
          <a:lstStyle>
            <a:lvl1pPr>
              <a:defRPr/>
            </a:lvl1pPr>
          </a:lstStyle>
          <a:p>
            <a:pPr>
              <a:defRPr/>
            </a:pPr>
            <a:fld id="{0B9A1B53-9388-4AE8-86EE-9B46C70316D3}" type="datetimeFigureOut">
              <a:rPr lang="nl-BE"/>
              <a:pPr>
                <a:defRPr/>
              </a:pPr>
              <a:t>25/10/2017</a:t>
            </a:fld>
            <a:endParaRPr lang="nl-BE"/>
          </a:p>
        </p:txBody>
      </p:sp>
      <p:sp>
        <p:nvSpPr>
          <p:cNvPr id="8" name="Footer Placeholder 4"/>
          <p:cNvSpPr>
            <a:spLocks noGrp="1"/>
          </p:cNvSpPr>
          <p:nvPr>
            <p:ph type="ftr" sz="quarter" idx="11"/>
          </p:nvPr>
        </p:nvSpPr>
        <p:spPr/>
        <p:txBody>
          <a:bodyPr/>
          <a:lstStyle>
            <a:lvl1pPr>
              <a:defRPr/>
            </a:lvl1pPr>
          </a:lstStyle>
          <a:p>
            <a:pPr>
              <a:defRPr/>
            </a:pPr>
            <a:endParaRPr lang="nl-BE"/>
          </a:p>
        </p:txBody>
      </p:sp>
      <p:sp>
        <p:nvSpPr>
          <p:cNvPr id="9" name="Slide Number Placeholder 5"/>
          <p:cNvSpPr>
            <a:spLocks noGrp="1"/>
          </p:cNvSpPr>
          <p:nvPr>
            <p:ph type="sldNum" sz="quarter" idx="12"/>
          </p:nvPr>
        </p:nvSpPr>
        <p:spPr/>
        <p:txBody>
          <a:bodyPr/>
          <a:lstStyle>
            <a:lvl1pPr>
              <a:defRPr/>
            </a:lvl1pPr>
          </a:lstStyle>
          <a:p>
            <a:pPr>
              <a:defRPr/>
            </a:pPr>
            <a:fld id="{9B5A0983-AA98-4ED4-B170-8A93EC56EADA}" type="slidenum">
              <a:rPr lang="nl-BE"/>
              <a:pPr>
                <a:defRPr/>
              </a:pPr>
              <a:t>‹#›</a:t>
            </a:fld>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3"/>
          <p:cNvSpPr>
            <a:spLocks noGrp="1"/>
          </p:cNvSpPr>
          <p:nvPr>
            <p:ph type="dt" sz="half" idx="10"/>
          </p:nvPr>
        </p:nvSpPr>
        <p:spPr/>
        <p:txBody>
          <a:bodyPr/>
          <a:lstStyle>
            <a:lvl1pPr>
              <a:defRPr/>
            </a:lvl1pPr>
          </a:lstStyle>
          <a:p>
            <a:pPr>
              <a:defRPr/>
            </a:pPr>
            <a:fld id="{C8109BF4-FEEE-427D-AD2E-87F7A3A9E643}" type="datetimeFigureOut">
              <a:rPr lang="nl-BE"/>
              <a:pPr>
                <a:defRPr/>
              </a:pPr>
              <a:t>25/10/2017</a:t>
            </a:fld>
            <a:endParaRPr lang="nl-BE"/>
          </a:p>
        </p:txBody>
      </p:sp>
      <p:sp>
        <p:nvSpPr>
          <p:cNvPr id="4" name="Footer Placeholder 4"/>
          <p:cNvSpPr>
            <a:spLocks noGrp="1"/>
          </p:cNvSpPr>
          <p:nvPr>
            <p:ph type="ftr" sz="quarter" idx="11"/>
          </p:nvPr>
        </p:nvSpPr>
        <p:spPr/>
        <p:txBody>
          <a:bodyPr/>
          <a:lstStyle>
            <a:lvl1pPr>
              <a:defRPr/>
            </a:lvl1pPr>
          </a:lstStyle>
          <a:p>
            <a:pPr>
              <a:defRPr/>
            </a:pPr>
            <a:endParaRPr lang="nl-BE"/>
          </a:p>
        </p:txBody>
      </p:sp>
      <p:sp>
        <p:nvSpPr>
          <p:cNvPr id="5" name="Slide Number Placeholder 5"/>
          <p:cNvSpPr>
            <a:spLocks noGrp="1"/>
          </p:cNvSpPr>
          <p:nvPr>
            <p:ph type="sldNum" sz="quarter" idx="12"/>
          </p:nvPr>
        </p:nvSpPr>
        <p:spPr/>
        <p:txBody>
          <a:bodyPr/>
          <a:lstStyle>
            <a:lvl1pPr>
              <a:defRPr/>
            </a:lvl1pPr>
          </a:lstStyle>
          <a:p>
            <a:pPr>
              <a:defRPr/>
            </a:pPr>
            <a:fld id="{94F22C75-CCF3-4EB6-B5E5-34C0CF5ACE42}" type="slidenum">
              <a:rPr lang="nl-BE"/>
              <a:pPr>
                <a:defRPr/>
              </a:pPr>
              <a:t>‹#›</a:t>
            </a:fld>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577549A-560B-4BB2-A344-D2EB4C5A71E9}" type="datetimeFigureOut">
              <a:rPr lang="nl-BE"/>
              <a:pPr>
                <a:defRPr/>
              </a:pPr>
              <a:t>25/10/2017</a:t>
            </a:fld>
            <a:endParaRPr lang="nl-BE"/>
          </a:p>
        </p:txBody>
      </p:sp>
      <p:sp>
        <p:nvSpPr>
          <p:cNvPr id="3" name="Footer Placeholder 4"/>
          <p:cNvSpPr>
            <a:spLocks noGrp="1"/>
          </p:cNvSpPr>
          <p:nvPr>
            <p:ph type="ftr" sz="quarter" idx="11"/>
          </p:nvPr>
        </p:nvSpPr>
        <p:spPr/>
        <p:txBody>
          <a:bodyPr/>
          <a:lstStyle>
            <a:lvl1pPr>
              <a:defRPr/>
            </a:lvl1pPr>
          </a:lstStyle>
          <a:p>
            <a:pPr>
              <a:defRPr/>
            </a:pPr>
            <a:endParaRPr lang="nl-BE"/>
          </a:p>
        </p:txBody>
      </p:sp>
      <p:sp>
        <p:nvSpPr>
          <p:cNvPr id="4" name="Slide Number Placeholder 5"/>
          <p:cNvSpPr>
            <a:spLocks noGrp="1"/>
          </p:cNvSpPr>
          <p:nvPr>
            <p:ph type="sldNum" sz="quarter" idx="12"/>
          </p:nvPr>
        </p:nvSpPr>
        <p:spPr/>
        <p:txBody>
          <a:bodyPr/>
          <a:lstStyle>
            <a:lvl1pPr>
              <a:defRPr/>
            </a:lvl1pPr>
          </a:lstStyle>
          <a:p>
            <a:pPr>
              <a:defRPr/>
            </a:pPr>
            <a:fld id="{A77A6702-D53F-4D40-8B8B-1CBA2EFEC9D1}" type="slidenum">
              <a:rPr lang="nl-BE"/>
              <a:pPr>
                <a:defRPr/>
              </a:pPr>
              <a:t>‹#›</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16AA7DD-2F19-4DCD-9A80-CD5BBB5FDD98}" type="datetimeFigureOut">
              <a:rPr lang="nl-BE"/>
              <a:pPr>
                <a:defRPr/>
              </a:pPr>
              <a:t>25/10/2017</a:t>
            </a:fld>
            <a:endParaRPr lang="nl-BE"/>
          </a:p>
        </p:txBody>
      </p:sp>
      <p:sp>
        <p:nvSpPr>
          <p:cNvPr id="6" name="Footer Placeholder 4"/>
          <p:cNvSpPr>
            <a:spLocks noGrp="1"/>
          </p:cNvSpPr>
          <p:nvPr>
            <p:ph type="ftr" sz="quarter" idx="11"/>
          </p:nvPr>
        </p:nvSpPr>
        <p:spPr/>
        <p:txBody>
          <a:bodyPr/>
          <a:lstStyle>
            <a:lvl1pPr>
              <a:defRPr/>
            </a:lvl1pPr>
          </a:lstStyle>
          <a:p>
            <a:pPr>
              <a:defRPr/>
            </a:pPr>
            <a:endParaRPr lang="nl-BE"/>
          </a:p>
        </p:txBody>
      </p:sp>
      <p:sp>
        <p:nvSpPr>
          <p:cNvPr id="7" name="Slide Number Placeholder 5"/>
          <p:cNvSpPr>
            <a:spLocks noGrp="1"/>
          </p:cNvSpPr>
          <p:nvPr>
            <p:ph type="sldNum" sz="quarter" idx="12"/>
          </p:nvPr>
        </p:nvSpPr>
        <p:spPr/>
        <p:txBody>
          <a:bodyPr/>
          <a:lstStyle>
            <a:lvl1pPr>
              <a:defRPr/>
            </a:lvl1pPr>
          </a:lstStyle>
          <a:p>
            <a:pPr>
              <a:defRPr/>
            </a:pPr>
            <a:fld id="{981ED7B4-480D-4EED-9F07-3816958667D5}" type="slidenum">
              <a:rPr lang="nl-BE"/>
              <a:pPr>
                <a:defRPr/>
              </a:pPr>
              <a:t>‹#›</a:t>
            </a:fld>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B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2CBEC60-BD87-42A3-9292-220F8F45C24A}" type="datetimeFigureOut">
              <a:rPr lang="nl-BE"/>
              <a:pPr>
                <a:defRPr/>
              </a:pPr>
              <a:t>25/10/2017</a:t>
            </a:fld>
            <a:endParaRPr lang="nl-BE"/>
          </a:p>
        </p:txBody>
      </p:sp>
      <p:sp>
        <p:nvSpPr>
          <p:cNvPr id="6" name="Footer Placeholder 4"/>
          <p:cNvSpPr>
            <a:spLocks noGrp="1"/>
          </p:cNvSpPr>
          <p:nvPr>
            <p:ph type="ftr" sz="quarter" idx="11"/>
          </p:nvPr>
        </p:nvSpPr>
        <p:spPr/>
        <p:txBody>
          <a:bodyPr/>
          <a:lstStyle>
            <a:lvl1pPr>
              <a:defRPr/>
            </a:lvl1pPr>
          </a:lstStyle>
          <a:p>
            <a:pPr>
              <a:defRPr/>
            </a:pPr>
            <a:endParaRPr lang="nl-BE"/>
          </a:p>
        </p:txBody>
      </p:sp>
      <p:sp>
        <p:nvSpPr>
          <p:cNvPr id="7" name="Slide Number Placeholder 5"/>
          <p:cNvSpPr>
            <a:spLocks noGrp="1"/>
          </p:cNvSpPr>
          <p:nvPr>
            <p:ph type="sldNum" sz="quarter" idx="12"/>
          </p:nvPr>
        </p:nvSpPr>
        <p:spPr/>
        <p:txBody>
          <a:bodyPr/>
          <a:lstStyle>
            <a:lvl1pPr>
              <a:defRPr/>
            </a:lvl1pPr>
          </a:lstStyle>
          <a:p>
            <a:pPr>
              <a:defRPr/>
            </a:pPr>
            <a:fld id="{44A80B4C-F834-44BC-8101-9B6524C83DDD}" type="slidenum">
              <a:rPr lang="nl-BE"/>
              <a:pPr>
                <a:defRPr/>
              </a:pPr>
              <a:t>‹#›</a:t>
            </a:fld>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nl-BE"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6AB6263-5630-4230-82A2-BECBEEBD9056}" type="datetimeFigureOut">
              <a:rPr lang="nl-BE"/>
              <a:pPr>
                <a:defRPr/>
              </a:pPr>
              <a:t>25/10/2017</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E2574EC-9D9A-4022-9199-7AE26FC6795D}" type="slidenum">
              <a:rPr lang="nl-BE"/>
              <a:pPr>
                <a:defRPr/>
              </a:pPr>
              <a:t>‹#›</a:t>
            </a:fld>
            <a:endParaRPr lang="nl-BE"/>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smtClean="0"/>
              <a:t>Click to edit Master title style</a:t>
            </a:r>
            <a:endParaRPr lang="nl-BE" altLang="nl-BE"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smtClean="0"/>
              <a:t>Click to edit Master text styles</a:t>
            </a:r>
          </a:p>
          <a:p>
            <a:pPr lvl="1"/>
            <a:r>
              <a:rPr lang="en-US" altLang="nl-BE" smtClean="0"/>
              <a:t>Second level</a:t>
            </a:r>
          </a:p>
          <a:p>
            <a:pPr lvl="2"/>
            <a:r>
              <a:rPr lang="en-US" altLang="nl-BE" smtClean="0"/>
              <a:t>Third level</a:t>
            </a:r>
          </a:p>
          <a:p>
            <a:pPr lvl="3"/>
            <a:r>
              <a:rPr lang="en-US" altLang="nl-BE" smtClean="0"/>
              <a:t>Fourth level</a:t>
            </a:r>
          </a:p>
          <a:p>
            <a:pPr lvl="4"/>
            <a:r>
              <a:rPr lang="en-US" altLang="nl-BE" smtClean="0"/>
              <a:t>Fifth level</a:t>
            </a:r>
            <a:endParaRPr lang="nl-BE" altLang="nl-BE"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nl-BE">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nl-BE">
              <a:solidFill>
                <a:prstClr val="black">
                  <a:tint val="75000"/>
                </a:prstClr>
              </a:solidFill>
            </a:endParaRPr>
          </a:p>
        </p:txBody>
      </p:sp>
      <p:sp>
        <p:nvSpPr>
          <p:cNvPr id="6" name="Slide Number Placeholder 5"/>
          <p:cNvSpPr>
            <a:spLocks noGrp="1"/>
          </p:cNvSpPr>
          <p:nvPr>
            <p:ph type="sldNum" sz="quarter" idx="4"/>
          </p:nvPr>
        </p:nvSpPr>
        <p:spPr>
          <a:xfrm>
            <a:off x="6553200" y="6356350"/>
            <a:ext cx="161925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A728062-D9D2-43C5-A1CB-23A20CAF5D14}"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418962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Title 1"/>
          <p:cNvSpPr txBox="1">
            <a:spLocks/>
          </p:cNvSpPr>
          <p:nvPr/>
        </p:nvSpPr>
        <p:spPr bwMode="auto">
          <a:xfrm>
            <a:off x="2124075" y="1557338"/>
            <a:ext cx="5688013"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nl-BE" altLang="nl-BE" b="1" dirty="0" smtClean="0">
                <a:solidFill>
                  <a:prstClr val="black"/>
                </a:solidFill>
                <a:latin typeface="Courier New" pitchFamily="49" charset="0"/>
                <a:cs typeface="Courier New" pitchFamily="49" charset="0"/>
              </a:rPr>
              <a:t>REGI 12 Congé et </a:t>
            </a:r>
            <a:r>
              <a:rPr lang="nl-BE" altLang="nl-BE" b="1" dirty="0" err="1" smtClean="0">
                <a:solidFill>
                  <a:prstClr val="black"/>
                </a:solidFill>
                <a:latin typeface="Courier New" pitchFamily="49" charset="0"/>
                <a:cs typeface="Courier New" pitchFamily="49" charset="0"/>
              </a:rPr>
              <a:t>dispense</a:t>
            </a:r>
            <a:r>
              <a:rPr lang="nl-BE" altLang="nl-BE" b="1" dirty="0" smtClean="0">
                <a:solidFill>
                  <a:prstClr val="black"/>
                </a:solidFill>
                <a:latin typeface="Courier New" pitchFamily="49" charset="0"/>
                <a:cs typeface="Courier New" pitchFamily="49" charset="0"/>
              </a:rPr>
              <a:t> de Sv</a:t>
            </a:r>
            <a:endParaRPr lang="en-US" altLang="nl-BE" b="1" dirty="0">
              <a:solidFill>
                <a:prstClr val="black"/>
              </a:solidFill>
              <a:latin typeface="Courier New" pitchFamily="49" charset="0"/>
              <a:cs typeface="Courier New" pitchFamily="49" charset="0"/>
            </a:endParaRPr>
          </a:p>
        </p:txBody>
      </p:sp>
      <p:pic>
        <p:nvPicPr>
          <p:cNvPr id="2054" name="Picture 8" descr="viewp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2513013"/>
            <a:ext cx="898525"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2123728" y="2708920"/>
            <a:ext cx="4114800" cy="461665"/>
          </a:xfrm>
          <a:prstGeom prst="rect">
            <a:avLst/>
          </a:prstGeom>
          <a:noFill/>
          <a:ln w="9525">
            <a:noFill/>
            <a:miter lim="800000"/>
            <a:headEnd/>
            <a:tailEnd/>
          </a:ln>
        </p:spPr>
        <p:txBody>
          <a:bodyPr>
            <a:spAutoFit/>
          </a:bodyPr>
          <a:lstStyle/>
          <a:p>
            <a:pPr algn="ctr">
              <a:spcBef>
                <a:spcPct val="50000"/>
              </a:spcBef>
            </a:pPr>
            <a:r>
              <a:rPr lang="en-GB" sz="2400" b="1" dirty="0" err="1" smtClean="0">
                <a:solidFill>
                  <a:prstClr val="black"/>
                </a:solidFill>
                <a:cs typeface="Calibri" panose="020F0502020204030204" pitchFamily="34" charset="0"/>
              </a:rPr>
              <a:t>Ecole</a:t>
            </a:r>
            <a:r>
              <a:rPr lang="en-GB" sz="2400" b="1" dirty="0" smtClean="0">
                <a:solidFill>
                  <a:prstClr val="black"/>
                </a:solidFill>
                <a:cs typeface="Calibri" panose="020F0502020204030204" pitchFamily="34" charset="0"/>
              </a:rPr>
              <a:t> Royale des Sous-</a:t>
            </a:r>
            <a:r>
              <a:rPr lang="en-GB" sz="2400" b="1" dirty="0" err="1" smtClean="0">
                <a:solidFill>
                  <a:prstClr val="black"/>
                </a:solidFill>
                <a:cs typeface="Calibri" panose="020F0502020204030204" pitchFamily="34" charset="0"/>
              </a:rPr>
              <a:t>Officiers</a:t>
            </a:r>
            <a:endParaRPr lang="en-GB" sz="2400" b="1" dirty="0">
              <a:solidFill>
                <a:prstClr val="black"/>
              </a:solidFill>
              <a:cs typeface="Calibri" panose="020F0502020204030204" pitchFamily="34" charset="0"/>
              <a:sym typeface="Wingdings" pitchFamily="2" charset="2"/>
            </a:endParaRPr>
          </a:p>
        </p:txBody>
      </p:sp>
      <p:sp>
        <p:nvSpPr>
          <p:cNvPr id="9" name="Text Box 6"/>
          <p:cNvSpPr txBox="1">
            <a:spLocks noChangeArrowheads="1"/>
          </p:cNvSpPr>
          <p:nvPr/>
        </p:nvSpPr>
        <p:spPr bwMode="auto">
          <a:xfrm>
            <a:off x="2627784" y="3068960"/>
            <a:ext cx="3096344" cy="338554"/>
          </a:xfrm>
          <a:prstGeom prst="rect">
            <a:avLst/>
          </a:prstGeom>
          <a:noFill/>
          <a:ln w="9525">
            <a:noFill/>
            <a:miter lim="800000"/>
            <a:headEnd/>
            <a:tailEnd/>
          </a:ln>
        </p:spPr>
        <p:txBody>
          <a:bodyPr wrap="square">
            <a:spAutoFit/>
          </a:bodyPr>
          <a:lstStyle/>
          <a:p>
            <a:pPr algn="ctr">
              <a:spcBef>
                <a:spcPct val="50000"/>
              </a:spcBef>
            </a:pPr>
            <a:r>
              <a:rPr lang="nl-BE" sz="1600" b="1" dirty="0" smtClean="0">
                <a:solidFill>
                  <a:prstClr val="black"/>
                </a:solidFill>
                <a:cs typeface="Calibri" panose="020F0502020204030204" pitchFamily="34" charset="0"/>
              </a:rPr>
              <a:t>Departement </a:t>
            </a:r>
            <a:r>
              <a:rPr lang="nl-BE" sz="1600" b="1" dirty="0" err="1" smtClean="0">
                <a:solidFill>
                  <a:prstClr val="black"/>
                </a:solidFill>
                <a:cs typeface="Calibri" panose="020F0502020204030204" pitchFamily="34" charset="0"/>
              </a:rPr>
              <a:t>Formation</a:t>
            </a:r>
            <a:r>
              <a:rPr lang="nl-BE" sz="1600" b="1" dirty="0" smtClean="0">
                <a:solidFill>
                  <a:prstClr val="black"/>
                </a:solidFill>
                <a:cs typeface="Calibri" panose="020F0502020204030204" pitchFamily="34" charset="0"/>
              </a:rPr>
              <a:t> Militaire</a:t>
            </a:r>
            <a:endParaRPr lang="en-GB" sz="1600" b="1" dirty="0">
              <a:solidFill>
                <a:prstClr val="black"/>
              </a:solidFill>
              <a:cs typeface="Calibri" panose="020F0502020204030204" pitchFamily="34" charset="0"/>
            </a:endParaRPr>
          </a:p>
        </p:txBody>
      </p:sp>
    </p:spTree>
    <p:extLst>
      <p:ext uri="{BB962C8B-B14F-4D97-AF65-F5344CB8AC3E}">
        <p14:creationId xmlns:p14="http://schemas.microsoft.com/office/powerpoint/2010/main" val="2103446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txBox="1">
            <a:spLocks noGrp="1"/>
          </p:cNvSpPr>
          <p:nvPr/>
        </p:nvSpPr>
        <p:spPr>
          <a:xfrm>
            <a:off x="8604250" y="6492875"/>
            <a:ext cx="2133600" cy="365125"/>
          </a:xfrm>
          <a:prstGeom prst="rect">
            <a:avLst/>
          </a:prstGeom>
          <a:noFill/>
        </p:spPr>
        <p:txBody>
          <a:bodyPr anchor="ctr"/>
          <a:lstStyle/>
          <a:p>
            <a:pPr algn="r" fontAlgn="auto">
              <a:spcBef>
                <a:spcPts val="0"/>
              </a:spcBef>
              <a:spcAft>
                <a:spcPts val="0"/>
              </a:spcAft>
              <a:defRPr/>
            </a:pPr>
            <a:fld id="{61523256-172C-4141-83C5-FBF1E8C935B6}" type="slidenum">
              <a:rPr lang="nl-BE" sz="1200">
                <a:solidFill>
                  <a:schemeClr val="tx1">
                    <a:tint val="75000"/>
                  </a:schemeClr>
                </a:solidFill>
                <a:latin typeface="+mn-lt"/>
                <a:cs typeface="+mn-cs"/>
              </a:rPr>
              <a:pPr algn="r" fontAlgn="auto">
                <a:spcBef>
                  <a:spcPts val="0"/>
                </a:spcBef>
                <a:spcAft>
                  <a:spcPts val="0"/>
                </a:spcAft>
                <a:defRPr/>
              </a:pPr>
              <a:t>10</a:t>
            </a:fld>
            <a:endParaRPr lang="nl-BE" sz="1200">
              <a:solidFill>
                <a:schemeClr val="tx1">
                  <a:tint val="75000"/>
                </a:schemeClr>
              </a:solidFill>
              <a:latin typeface="+mn-lt"/>
              <a:cs typeface="+mn-cs"/>
            </a:endParaRPr>
          </a:p>
        </p:txBody>
      </p:sp>
      <p:sp>
        <p:nvSpPr>
          <p:cNvPr id="20482" name="Rectangle 2"/>
          <p:cNvSpPr>
            <a:spLocks noGrp="1"/>
          </p:cNvSpPr>
          <p:nvPr>
            <p:ph type="title" idx="4294967295"/>
          </p:nvPr>
        </p:nvSpPr>
        <p:spPr/>
        <p:txBody>
          <a:bodyPr/>
          <a:lstStyle/>
          <a:p>
            <a:r>
              <a:rPr lang="fr-BE" smtClean="0"/>
              <a:t>1. Les congés</a:t>
            </a:r>
            <a:endParaRPr lang="en-US" smtClean="0"/>
          </a:p>
        </p:txBody>
      </p:sp>
      <p:sp>
        <p:nvSpPr>
          <p:cNvPr id="20483" name="Rectangle 3"/>
          <p:cNvSpPr>
            <a:spLocks noGrp="1"/>
          </p:cNvSpPr>
          <p:nvPr>
            <p:ph type="body" idx="4294967295"/>
          </p:nvPr>
        </p:nvSpPr>
        <p:spPr>
          <a:xfrm>
            <a:off x="468313" y="2060575"/>
            <a:ext cx="8229600" cy="4525963"/>
          </a:xfrm>
        </p:spPr>
        <p:txBody>
          <a:bodyPr/>
          <a:lstStyle/>
          <a:p>
            <a:pPr>
              <a:buFontTx/>
              <a:buChar char="•"/>
            </a:pPr>
            <a:r>
              <a:rPr lang="fr-BE" dirty="0" smtClean="0"/>
              <a:t>Congé d’accueil (pour tutelle</a:t>
            </a:r>
            <a:r>
              <a:rPr lang="fr-BE" dirty="0" smtClean="0"/>
              <a:t>): 6 semaines si &lt;3 ans – 4 semaines si &gt;3 ans</a:t>
            </a:r>
            <a:endParaRPr lang="fr-BE" dirty="0" smtClean="0"/>
          </a:p>
          <a:p>
            <a:pPr>
              <a:buFontTx/>
              <a:buChar char="•"/>
            </a:pPr>
            <a:r>
              <a:rPr lang="fr-BE" dirty="0" smtClean="0"/>
              <a:t>Congé </a:t>
            </a:r>
            <a:r>
              <a:rPr lang="fr-BE" dirty="0" smtClean="0"/>
              <a:t>d’adoption: MAX 6 semaines</a:t>
            </a:r>
            <a:endParaRPr lang="fr-BE" dirty="0" smtClean="0"/>
          </a:p>
          <a:p>
            <a:pPr>
              <a:buFontTx/>
              <a:buChar char="•"/>
            </a:pPr>
            <a:r>
              <a:rPr lang="fr-BE" dirty="0"/>
              <a:t>Congé pour soins à un parent gravement </a:t>
            </a:r>
            <a:r>
              <a:rPr lang="fr-BE" dirty="0" smtClean="0"/>
              <a:t>malade (</a:t>
            </a:r>
            <a:r>
              <a:rPr lang="fr-BE" dirty="0" smtClean="0"/>
              <a:t>MAX </a:t>
            </a:r>
            <a:r>
              <a:rPr lang="fr-BE" dirty="0" smtClean="0"/>
              <a:t>3 </a:t>
            </a:r>
            <a:r>
              <a:rPr lang="fr-BE" dirty="0" smtClean="0"/>
              <a:t>mois,</a:t>
            </a:r>
            <a:r>
              <a:rPr lang="fr-BE" dirty="0" smtClean="0">
                <a:solidFill>
                  <a:srgbClr val="FF0000"/>
                </a:solidFill>
              </a:rPr>
              <a:t> </a:t>
            </a:r>
            <a:r>
              <a:rPr lang="fr-BE" b="1" u="sng" dirty="0">
                <a:solidFill>
                  <a:srgbClr val="FF0000"/>
                </a:solidFill>
              </a:rPr>
              <a:t>non rémunéré </a:t>
            </a:r>
            <a:r>
              <a:rPr lang="fr-BE" b="1" dirty="0">
                <a:solidFill>
                  <a:srgbClr val="FF0000"/>
                </a:solidFill>
              </a:rPr>
              <a:t>par la Défense mais </a:t>
            </a:r>
            <a:r>
              <a:rPr lang="fr-BE" b="1" dirty="0" smtClean="0">
                <a:solidFill>
                  <a:srgbClr val="FF0000"/>
                </a:solidFill>
              </a:rPr>
              <a:t>allocation</a:t>
            </a:r>
            <a:r>
              <a:rPr lang="fr-BE" dirty="0" smtClean="0"/>
              <a:t>)</a:t>
            </a:r>
            <a:endParaRPr lang="fr-BE" dirty="0"/>
          </a:p>
          <a:p>
            <a:pPr>
              <a:buFontTx/>
              <a:buChar char="•"/>
            </a:pPr>
            <a:r>
              <a:rPr lang="fr-BE" dirty="0"/>
              <a:t>Congé pour soins </a:t>
            </a:r>
            <a:r>
              <a:rPr lang="fr-BE" dirty="0" smtClean="0"/>
              <a:t>palliatifs (Max 1 </a:t>
            </a:r>
            <a:r>
              <a:rPr lang="fr-BE" dirty="0" smtClean="0"/>
              <a:t>mois – prolongation possible, </a:t>
            </a:r>
            <a:r>
              <a:rPr lang="fr-BE" b="1" u="sng" dirty="0" smtClean="0">
                <a:solidFill>
                  <a:srgbClr val="FF0000"/>
                </a:solidFill>
              </a:rPr>
              <a:t>non rémunéré</a:t>
            </a:r>
            <a:r>
              <a:rPr lang="fr-BE" dirty="0" smtClean="0"/>
              <a:t>)</a:t>
            </a:r>
            <a:endParaRPr lang="fr-BE" dirty="0"/>
          </a:p>
          <a:p>
            <a:pPr>
              <a:buFontTx/>
              <a:buChar char="•"/>
            </a:pPr>
            <a:endParaRPr lang="en-US" dirty="0" smtClean="0"/>
          </a:p>
        </p:txBody>
      </p:sp>
    </p:spTree>
    <p:extLst>
      <p:ext uri="{BB962C8B-B14F-4D97-AF65-F5344CB8AC3E}">
        <p14:creationId xmlns:p14="http://schemas.microsoft.com/office/powerpoint/2010/main" val="3486971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fr-BE" smtClean="0"/>
              <a:t>1. Les congés</a:t>
            </a:r>
            <a:endParaRPr lang="en-US" smtClean="0"/>
          </a:p>
        </p:txBody>
      </p:sp>
      <p:sp>
        <p:nvSpPr>
          <p:cNvPr id="21507" name="Rectangle 3"/>
          <p:cNvSpPr>
            <a:spLocks noGrp="1"/>
          </p:cNvSpPr>
          <p:nvPr>
            <p:ph type="body" idx="4294967295"/>
          </p:nvPr>
        </p:nvSpPr>
        <p:spPr>
          <a:xfrm>
            <a:off x="468313" y="2060575"/>
            <a:ext cx="8229600" cy="4525963"/>
          </a:xfrm>
        </p:spPr>
        <p:txBody>
          <a:bodyPr/>
          <a:lstStyle/>
          <a:p>
            <a:pPr>
              <a:buFontTx/>
              <a:buChar char="•"/>
            </a:pPr>
            <a:r>
              <a:rPr lang="fr-BE" dirty="0" smtClean="0"/>
              <a:t>Congé politique Pers Mil </a:t>
            </a:r>
            <a:r>
              <a:rPr lang="fr-BE" dirty="0" smtClean="0"/>
              <a:t>(MAX </a:t>
            </a:r>
            <a:r>
              <a:rPr lang="fr-BE" dirty="0" smtClean="0"/>
              <a:t>durée du mandat politique</a:t>
            </a:r>
            <a:r>
              <a:rPr lang="fr-BE" dirty="0" smtClean="0"/>
              <a:t>) </a:t>
            </a:r>
            <a:r>
              <a:rPr lang="fr-BE" dirty="0" err="1" smtClean="0"/>
              <a:t>cf</a:t>
            </a:r>
            <a:r>
              <a:rPr lang="fr-BE" dirty="0" smtClean="0"/>
              <a:t> Art 1703 </a:t>
            </a:r>
            <a:r>
              <a:rPr lang="fr-BE" dirty="0" err="1" smtClean="0"/>
              <a:t>a,b,c,d,e</a:t>
            </a:r>
            <a:r>
              <a:rPr lang="fr-BE" dirty="0" smtClean="0"/>
              <a:t>.</a:t>
            </a:r>
            <a:endParaRPr lang="fr-BE" dirty="0" smtClean="0"/>
          </a:p>
          <a:p>
            <a:pPr>
              <a:buFontTx/>
              <a:buChar char="•"/>
            </a:pPr>
            <a:r>
              <a:rPr lang="fr-BE" dirty="0" smtClean="0"/>
              <a:t>Congé </a:t>
            </a:r>
            <a:r>
              <a:rPr lang="fr-BE" dirty="0" smtClean="0"/>
              <a:t>syndical </a:t>
            </a:r>
            <a:endParaRPr lang="fr-BE" dirty="0" smtClean="0"/>
          </a:p>
          <a:p>
            <a:pPr>
              <a:buFontTx/>
              <a:buChar char="•"/>
            </a:pPr>
            <a:r>
              <a:rPr lang="fr-BE" dirty="0" smtClean="0"/>
              <a:t>Congés </a:t>
            </a:r>
            <a:r>
              <a:rPr lang="fr-BE" dirty="0" smtClean="0"/>
              <a:t>exceptionnels(aide à la Nation, dons, jury cour d’Assises, ….)</a:t>
            </a:r>
            <a:endParaRPr lang="fr-BE" dirty="0" smtClean="0"/>
          </a:p>
          <a:p>
            <a:pPr>
              <a:buFontTx/>
              <a:buChar char="•"/>
            </a:pPr>
            <a:r>
              <a:rPr lang="fr-BE" dirty="0" smtClean="0"/>
              <a:t>Congé pour fin de carrière (1x3 mois ou 3x1 mois lors des 3 dernières années)</a:t>
            </a:r>
            <a:endParaRPr lang="en-US" dirty="0" smtClean="0"/>
          </a:p>
        </p:txBody>
      </p:sp>
    </p:spTree>
    <p:extLst>
      <p:ext uri="{BB962C8B-B14F-4D97-AF65-F5344CB8AC3E}">
        <p14:creationId xmlns:p14="http://schemas.microsoft.com/office/powerpoint/2010/main" val="2420014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txBox="1">
            <a:spLocks noGrp="1"/>
          </p:cNvSpPr>
          <p:nvPr/>
        </p:nvSpPr>
        <p:spPr>
          <a:xfrm>
            <a:off x="8604250" y="6492875"/>
            <a:ext cx="2133600" cy="365125"/>
          </a:xfrm>
          <a:prstGeom prst="rect">
            <a:avLst/>
          </a:prstGeom>
          <a:noFill/>
        </p:spPr>
        <p:txBody>
          <a:bodyPr anchor="ctr"/>
          <a:lstStyle/>
          <a:p>
            <a:pPr algn="r" fontAlgn="auto">
              <a:spcBef>
                <a:spcPts val="0"/>
              </a:spcBef>
              <a:spcAft>
                <a:spcPts val="0"/>
              </a:spcAft>
              <a:defRPr/>
            </a:pPr>
            <a:fld id="{726636FF-F795-4DFE-AA7F-29DC577E99F6}" type="slidenum">
              <a:rPr lang="nl-BE" sz="1200">
                <a:solidFill>
                  <a:schemeClr val="tx1">
                    <a:tint val="75000"/>
                  </a:schemeClr>
                </a:solidFill>
                <a:latin typeface="+mn-lt"/>
                <a:cs typeface="+mn-cs"/>
              </a:rPr>
              <a:pPr algn="r" fontAlgn="auto">
                <a:spcBef>
                  <a:spcPts val="0"/>
                </a:spcBef>
                <a:spcAft>
                  <a:spcPts val="0"/>
                </a:spcAft>
                <a:defRPr/>
              </a:pPr>
              <a:t>12</a:t>
            </a:fld>
            <a:endParaRPr lang="nl-BE" sz="1200">
              <a:solidFill>
                <a:schemeClr val="tx1">
                  <a:tint val="75000"/>
                </a:schemeClr>
              </a:solidFill>
              <a:latin typeface="+mn-lt"/>
              <a:cs typeface="+mn-cs"/>
            </a:endParaRPr>
          </a:p>
        </p:txBody>
      </p:sp>
      <p:sp>
        <p:nvSpPr>
          <p:cNvPr id="22530" name="Rectangle 2"/>
          <p:cNvSpPr>
            <a:spLocks noGrp="1"/>
          </p:cNvSpPr>
          <p:nvPr>
            <p:ph type="title" idx="4294967295"/>
          </p:nvPr>
        </p:nvSpPr>
        <p:spPr/>
        <p:txBody>
          <a:bodyPr/>
          <a:lstStyle/>
          <a:p>
            <a:r>
              <a:rPr lang="fr-BE" smtClean="0"/>
              <a:t>2. Les dispenses de service</a:t>
            </a:r>
            <a:endParaRPr lang="en-US" smtClean="0"/>
          </a:p>
        </p:txBody>
      </p:sp>
      <p:sp>
        <p:nvSpPr>
          <p:cNvPr id="22531" name="Rectangle 3"/>
          <p:cNvSpPr>
            <a:spLocks noGrp="1"/>
          </p:cNvSpPr>
          <p:nvPr>
            <p:ph type="body" idx="4294967295"/>
          </p:nvPr>
        </p:nvSpPr>
        <p:spPr>
          <a:xfrm>
            <a:off x="468313" y="2060575"/>
            <a:ext cx="8229600" cy="4525963"/>
          </a:xfrm>
        </p:spPr>
        <p:txBody>
          <a:bodyPr/>
          <a:lstStyle/>
          <a:p>
            <a:pPr>
              <a:buFontTx/>
              <a:buChar char="•"/>
            </a:pPr>
            <a:r>
              <a:rPr lang="fr-BE" dirty="0" smtClean="0"/>
              <a:t>Généralités: c’est quoi?</a:t>
            </a:r>
          </a:p>
          <a:p>
            <a:pPr>
              <a:buFontTx/>
              <a:buChar char="•"/>
            </a:pPr>
            <a:r>
              <a:rPr lang="fr-BE" dirty="0" smtClean="0"/>
              <a:t>- ABSENCE </a:t>
            </a:r>
            <a:r>
              <a:rPr lang="fr-BE" dirty="0" err="1" smtClean="0"/>
              <a:t>pdt</a:t>
            </a:r>
            <a:r>
              <a:rPr lang="fr-BE" dirty="0" smtClean="0"/>
              <a:t> heures de service</a:t>
            </a:r>
            <a:endParaRPr lang="fr-BE" dirty="0" smtClean="0"/>
          </a:p>
          <a:p>
            <a:pPr>
              <a:buFontTx/>
              <a:buChar char="•"/>
            </a:pPr>
            <a:r>
              <a:rPr lang="fr-BE" dirty="0" smtClean="0"/>
              <a:t>Dispense de service du département </a:t>
            </a:r>
            <a:r>
              <a:rPr lang="fr-BE" dirty="0" smtClean="0"/>
              <a:t>: 3DS</a:t>
            </a:r>
            <a:endParaRPr lang="fr-BE" dirty="0" smtClean="0"/>
          </a:p>
          <a:p>
            <a:pPr>
              <a:buFontTx/>
              <a:buChar char="•"/>
            </a:pPr>
            <a:r>
              <a:rPr lang="fr-BE" dirty="0" smtClean="0"/>
              <a:t>Dispense de service exceptionnelle (exploit </a:t>
            </a:r>
            <a:r>
              <a:rPr lang="fr-BE" dirty="0" smtClean="0"/>
              <a:t>sportif 5DS MAX, </a:t>
            </a:r>
            <a:r>
              <a:rPr lang="fr-BE" dirty="0" smtClean="0"/>
              <a:t>élève </a:t>
            </a:r>
            <a:r>
              <a:rPr lang="fr-BE" dirty="0" smtClean="0"/>
              <a:t>méritant 5DS MAX, </a:t>
            </a:r>
            <a:r>
              <a:rPr lang="fr-BE" dirty="0" smtClean="0"/>
              <a:t>don de sang</a:t>
            </a:r>
            <a:r>
              <a:rPr lang="fr-BE" dirty="0" smtClean="0"/>
              <a:t>, préparation épreuves et concours 10DS, citation à l’Ordre du jour 5DS MAX)</a:t>
            </a:r>
            <a:endParaRPr lang="fr-BE" dirty="0" smtClean="0"/>
          </a:p>
          <a:p>
            <a:pPr>
              <a:buFontTx/>
              <a:buChar char="•"/>
            </a:pPr>
            <a:endParaRPr lang="en-US" dirty="0" smtClean="0"/>
          </a:p>
        </p:txBody>
      </p:sp>
    </p:spTree>
    <p:extLst>
      <p:ext uri="{BB962C8B-B14F-4D97-AF65-F5344CB8AC3E}">
        <p14:creationId xmlns:p14="http://schemas.microsoft.com/office/powerpoint/2010/main" val="1736711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txBox="1">
            <a:spLocks noGrp="1"/>
          </p:cNvSpPr>
          <p:nvPr/>
        </p:nvSpPr>
        <p:spPr>
          <a:xfrm>
            <a:off x="8604250" y="6492875"/>
            <a:ext cx="2133600" cy="365125"/>
          </a:xfrm>
          <a:prstGeom prst="rect">
            <a:avLst/>
          </a:prstGeom>
          <a:noFill/>
        </p:spPr>
        <p:txBody>
          <a:bodyPr anchor="ctr"/>
          <a:lstStyle/>
          <a:p>
            <a:pPr algn="r" fontAlgn="auto">
              <a:spcBef>
                <a:spcPts val="0"/>
              </a:spcBef>
              <a:spcAft>
                <a:spcPts val="0"/>
              </a:spcAft>
              <a:defRPr/>
            </a:pPr>
            <a:fld id="{3780B536-20BF-458A-9FB4-A97B13D462D5}" type="slidenum">
              <a:rPr lang="nl-BE" sz="1200">
                <a:solidFill>
                  <a:schemeClr val="tx1">
                    <a:tint val="75000"/>
                  </a:schemeClr>
                </a:solidFill>
                <a:latin typeface="+mn-lt"/>
                <a:cs typeface="+mn-cs"/>
              </a:rPr>
              <a:pPr algn="r" fontAlgn="auto">
                <a:spcBef>
                  <a:spcPts val="0"/>
                </a:spcBef>
                <a:spcAft>
                  <a:spcPts val="0"/>
                </a:spcAft>
                <a:defRPr/>
              </a:pPr>
              <a:t>13</a:t>
            </a:fld>
            <a:endParaRPr lang="nl-BE" sz="1200">
              <a:solidFill>
                <a:schemeClr val="tx1">
                  <a:tint val="75000"/>
                </a:schemeClr>
              </a:solidFill>
              <a:latin typeface="+mn-lt"/>
              <a:cs typeface="+mn-cs"/>
            </a:endParaRPr>
          </a:p>
        </p:txBody>
      </p:sp>
      <p:sp>
        <p:nvSpPr>
          <p:cNvPr id="23554" name="Rectangle 2"/>
          <p:cNvSpPr>
            <a:spLocks noGrp="1"/>
          </p:cNvSpPr>
          <p:nvPr>
            <p:ph type="title" idx="4294967295"/>
          </p:nvPr>
        </p:nvSpPr>
        <p:spPr/>
        <p:txBody>
          <a:bodyPr/>
          <a:lstStyle/>
          <a:p>
            <a:r>
              <a:rPr lang="fr-BE" dirty="0" smtClean="0"/>
              <a:t>3. Le temps de travail</a:t>
            </a:r>
            <a:endParaRPr lang="en-US" dirty="0" smtClean="0"/>
          </a:p>
        </p:txBody>
      </p:sp>
      <p:sp>
        <p:nvSpPr>
          <p:cNvPr id="23555" name="Rectangle 3"/>
          <p:cNvSpPr>
            <a:spLocks noGrp="1"/>
          </p:cNvSpPr>
          <p:nvPr>
            <p:ph type="body" idx="4294967295"/>
          </p:nvPr>
        </p:nvSpPr>
        <p:spPr>
          <a:xfrm>
            <a:off x="468313" y="2060575"/>
            <a:ext cx="8229600" cy="4525963"/>
          </a:xfrm>
        </p:spPr>
        <p:txBody>
          <a:bodyPr/>
          <a:lstStyle/>
          <a:p>
            <a:pPr>
              <a:buFontTx/>
              <a:buChar char="•"/>
            </a:pPr>
            <a:r>
              <a:rPr lang="fr-BE" dirty="0" smtClean="0"/>
              <a:t>Horaire variable</a:t>
            </a:r>
          </a:p>
          <a:p>
            <a:pPr lvl="1">
              <a:buFont typeface="Arial Unicode MS" pitchFamily="34" charset="-128"/>
              <a:buChar char="–"/>
            </a:pPr>
            <a:r>
              <a:rPr lang="fr-BE" dirty="0" smtClean="0"/>
              <a:t>Principe de base (5 jours = 38 </a:t>
            </a:r>
            <a:r>
              <a:rPr lang="fr-BE" dirty="0" err="1" smtClean="0"/>
              <a:t>Hr</a:t>
            </a:r>
            <a:r>
              <a:rPr lang="fr-BE" dirty="0" smtClean="0"/>
              <a:t>)</a:t>
            </a:r>
          </a:p>
          <a:p>
            <a:pPr lvl="1">
              <a:buFont typeface="Arial Unicode MS" pitchFamily="34" charset="-128"/>
              <a:buChar char="–"/>
            </a:pPr>
            <a:r>
              <a:rPr lang="fr-BE" dirty="0" smtClean="0"/>
              <a:t>Application</a:t>
            </a:r>
          </a:p>
          <a:p>
            <a:pPr lvl="2">
              <a:buFont typeface="Arial Unicode MS" pitchFamily="34" charset="-128"/>
              <a:buChar char="–"/>
            </a:pPr>
            <a:r>
              <a:rPr lang="fr-BE" dirty="0" smtClean="0"/>
              <a:t>Horaire de service</a:t>
            </a:r>
          </a:p>
          <a:p>
            <a:pPr lvl="2">
              <a:buFont typeface="Arial Unicode MS" pitchFamily="34" charset="-128"/>
              <a:buChar char="–"/>
            </a:pPr>
            <a:r>
              <a:rPr lang="fr-BE" dirty="0" smtClean="0"/>
              <a:t>Période flottante et période fixe</a:t>
            </a:r>
          </a:p>
          <a:p>
            <a:pPr>
              <a:buFontTx/>
              <a:buChar char="•"/>
            </a:pPr>
            <a:r>
              <a:rPr lang="fr-BE" dirty="0" smtClean="0"/>
              <a:t>Normalisation </a:t>
            </a:r>
            <a:r>
              <a:rPr lang="fr-BE" dirty="0" smtClean="0"/>
              <a:t>des </a:t>
            </a:r>
            <a:r>
              <a:rPr lang="fr-BE" dirty="0" smtClean="0"/>
              <a:t>prestations</a:t>
            </a:r>
          </a:p>
          <a:p>
            <a:pPr marL="0" indent="0">
              <a:buNone/>
            </a:pPr>
            <a:r>
              <a:rPr lang="fr-BE" dirty="0" smtClean="0"/>
              <a:t>          - </a:t>
            </a:r>
            <a:r>
              <a:rPr lang="fr-BE" sz="2400" dirty="0" smtClean="0"/>
              <a:t>Compensation </a:t>
            </a:r>
            <a:r>
              <a:rPr lang="fr-BE" sz="2400" dirty="0"/>
              <a:t>en temps</a:t>
            </a:r>
          </a:p>
          <a:p>
            <a:pPr>
              <a:buFontTx/>
              <a:buChar char="•"/>
            </a:pPr>
            <a:endParaRPr lang="en-US" dirty="0" smtClean="0"/>
          </a:p>
        </p:txBody>
      </p:sp>
    </p:spTree>
    <p:extLst>
      <p:ext uri="{BB962C8B-B14F-4D97-AF65-F5344CB8AC3E}">
        <p14:creationId xmlns:p14="http://schemas.microsoft.com/office/powerpoint/2010/main" val="3066624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0" y="1341438"/>
            <a:ext cx="8964613" cy="4754562"/>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fr-BE" altLang="en-US" sz="2800" smtClean="0"/>
              <a:t>(1) : arrivée entre 07 Hr 00 et 09 Hr 00</a:t>
            </a:r>
          </a:p>
          <a:p>
            <a:pPr eaLnBrk="1" hangingPunct="1"/>
            <a:r>
              <a:rPr lang="fr-BE" altLang="en-US" sz="2800" smtClean="0"/>
              <a:t>(2) : AM : présence obligatoire : 09 Hr 00 – 11 HR 45</a:t>
            </a:r>
          </a:p>
          <a:p>
            <a:pPr eaLnBrk="1" hangingPunct="1"/>
            <a:r>
              <a:rPr lang="fr-BE" altLang="en-US" sz="2800" smtClean="0"/>
              <a:t>(1) : midi de 11 Hr 45 à 14 Hr 00 (Min 30’ – Max 02 HR)</a:t>
            </a:r>
          </a:p>
          <a:p>
            <a:pPr eaLnBrk="1" hangingPunct="1"/>
            <a:r>
              <a:rPr lang="fr-BE" altLang="en-US" sz="2800" smtClean="0"/>
              <a:t>(2) : PM : présence obligatoire : 14 Hr 00 – 15 HR 06</a:t>
            </a:r>
          </a:p>
          <a:p>
            <a:pPr eaLnBrk="1" hangingPunct="1"/>
            <a:r>
              <a:rPr lang="fr-BE" altLang="en-US" sz="2800" smtClean="0"/>
              <a:t>(1) : 15 Hr 06 et 18 Hr 00</a:t>
            </a:r>
          </a:p>
          <a:p>
            <a:pPr eaLnBrk="1" hangingPunct="1"/>
            <a:endParaRPr lang="fr-BE" altLang="en-US" sz="2800" smtClean="0"/>
          </a:p>
          <a:p>
            <a:pPr eaLnBrk="1" hangingPunct="1"/>
            <a:r>
              <a:rPr lang="fr-BE" altLang="en-US" sz="2800" b="1" smtClean="0"/>
              <a:t>(1) Période glissante</a:t>
            </a:r>
          </a:p>
          <a:p>
            <a:pPr eaLnBrk="1" hangingPunct="1"/>
            <a:r>
              <a:rPr lang="fr-BE" altLang="en-US" sz="2800" b="1" smtClean="0"/>
              <a:t>(2) Période fixe</a:t>
            </a:r>
          </a:p>
          <a:p>
            <a:pPr eaLnBrk="1" hangingPunct="1"/>
            <a:endParaRPr lang="fr-BE" altLang="en-US" sz="2800" smtClean="0"/>
          </a:p>
          <a:p>
            <a:pPr eaLnBrk="1" hangingPunct="1"/>
            <a:endParaRPr lang="fr-BE" altLang="en-US" sz="2800" smtClean="0"/>
          </a:p>
        </p:txBody>
      </p:sp>
      <p:sp>
        <p:nvSpPr>
          <p:cNvPr id="3" name="TextBox 2"/>
          <p:cNvSpPr txBox="1"/>
          <p:nvPr/>
        </p:nvSpPr>
        <p:spPr>
          <a:xfrm rot="1893337">
            <a:off x="396599" y="3233400"/>
            <a:ext cx="8334654" cy="707886"/>
          </a:xfrm>
          <a:prstGeom prst="rect">
            <a:avLst/>
          </a:prstGeom>
          <a:solidFill>
            <a:srgbClr val="FFFF00"/>
          </a:solidFill>
        </p:spPr>
        <p:style>
          <a:lnRef idx="0">
            <a:schemeClr val="accent2"/>
          </a:lnRef>
          <a:fillRef idx="3">
            <a:schemeClr val="accent2"/>
          </a:fillRef>
          <a:effectRef idx="3">
            <a:schemeClr val="accent2"/>
          </a:effectRef>
          <a:fontRef idx="minor">
            <a:schemeClr val="lt1"/>
          </a:fontRef>
        </p:style>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fr-BE" sz="4000" b="1" spc="50" dirty="0">
                <a:ln w="11430"/>
                <a:solidFill>
                  <a:srgbClr val="FF0000"/>
                </a:solidFill>
                <a:effectLst>
                  <a:outerShdw blurRad="76200" dist="50800" dir="5400000" algn="tl" rotWithShape="0">
                    <a:srgbClr val="000000">
                      <a:alpha val="65000"/>
                    </a:srgbClr>
                  </a:outerShdw>
                </a:effectLst>
              </a:rPr>
              <a:t>Pas d’application pour les candidats</a:t>
            </a:r>
            <a:endParaRPr lang="en-US" sz="4000" b="1" spc="50" dirty="0">
              <a:ln w="11430"/>
              <a:solidFill>
                <a:srgbClr val="FF0000"/>
              </a:solidFill>
              <a:effectLst>
                <a:outerShdw blurRad="76200" dist="50800" dir="5400000" algn="tl" rotWithShape="0">
                  <a:srgbClr val="000000">
                    <a:alpha val="65000"/>
                  </a:srgbClr>
                </a:outerShdw>
              </a:effectLst>
            </a:endParaRPr>
          </a:p>
        </p:txBody>
      </p:sp>
      <p:sp>
        <p:nvSpPr>
          <p:cNvPr id="4" name="Rectangle 2"/>
          <p:cNvSpPr txBox="1">
            <a:spLocks/>
          </p:cNvSpPr>
          <p:nvPr/>
        </p:nvSpPr>
        <p:spPr bwMode="auto">
          <a:xfrm>
            <a:off x="457200" y="26064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fr-BE" smtClean="0"/>
              <a:t>3. Le temps de travail</a:t>
            </a:r>
            <a:endParaRPr lang="en-US" dirty="0" smtClean="0"/>
          </a:p>
        </p:txBody>
      </p:sp>
    </p:spTree>
    <p:extLst>
      <p:ext uri="{BB962C8B-B14F-4D97-AF65-F5344CB8AC3E}">
        <p14:creationId xmlns:p14="http://schemas.microsoft.com/office/powerpoint/2010/main" val="230753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txBox="1">
            <a:spLocks noGrp="1"/>
          </p:cNvSpPr>
          <p:nvPr/>
        </p:nvSpPr>
        <p:spPr>
          <a:xfrm>
            <a:off x="8604250" y="6492875"/>
            <a:ext cx="2133600" cy="365125"/>
          </a:xfrm>
          <a:prstGeom prst="rect">
            <a:avLst/>
          </a:prstGeom>
          <a:noFill/>
        </p:spPr>
        <p:txBody>
          <a:bodyPr anchor="ctr"/>
          <a:lstStyle/>
          <a:p>
            <a:pPr algn="r" fontAlgn="auto">
              <a:spcBef>
                <a:spcPts val="0"/>
              </a:spcBef>
              <a:spcAft>
                <a:spcPts val="0"/>
              </a:spcAft>
              <a:defRPr/>
            </a:pPr>
            <a:fld id="{11E8E4AA-4C35-4B3B-80D2-10E007E8BC76}" type="slidenum">
              <a:rPr lang="nl-BE" sz="1200">
                <a:solidFill>
                  <a:schemeClr val="tx1">
                    <a:tint val="75000"/>
                  </a:schemeClr>
                </a:solidFill>
                <a:latin typeface="+mn-lt"/>
                <a:cs typeface="+mn-cs"/>
              </a:rPr>
              <a:pPr algn="r" fontAlgn="auto">
                <a:spcBef>
                  <a:spcPts val="0"/>
                </a:spcBef>
                <a:spcAft>
                  <a:spcPts val="0"/>
                </a:spcAft>
                <a:defRPr/>
              </a:pPr>
              <a:t>15</a:t>
            </a:fld>
            <a:endParaRPr lang="nl-BE" sz="1200">
              <a:solidFill>
                <a:schemeClr val="tx1">
                  <a:tint val="75000"/>
                </a:schemeClr>
              </a:solidFill>
              <a:latin typeface="+mn-lt"/>
              <a:cs typeface="+mn-cs"/>
            </a:endParaRPr>
          </a:p>
        </p:txBody>
      </p:sp>
      <p:sp>
        <p:nvSpPr>
          <p:cNvPr id="24578" name="Rectangle 2"/>
          <p:cNvSpPr>
            <a:spLocks noGrp="1"/>
          </p:cNvSpPr>
          <p:nvPr>
            <p:ph type="title" idx="4294967295"/>
          </p:nvPr>
        </p:nvSpPr>
        <p:spPr>
          <a:xfrm>
            <a:off x="395288" y="549275"/>
            <a:ext cx="8229600" cy="1143000"/>
          </a:xfrm>
        </p:spPr>
        <p:txBody>
          <a:bodyPr/>
          <a:lstStyle/>
          <a:p>
            <a:pPr marL="838200" indent="-838200"/>
            <a:r>
              <a:rPr lang="fr-BE" sz="4000" smtClean="0"/>
              <a:t>4. Congés et dispenses de service pour les candidats</a:t>
            </a:r>
            <a:r>
              <a:rPr lang="en-US" sz="4000" smtClean="0"/>
              <a:t/>
            </a:r>
            <a:br>
              <a:rPr lang="en-US" sz="4000" smtClean="0"/>
            </a:br>
            <a:endParaRPr lang="en-US" sz="4000" smtClean="0"/>
          </a:p>
        </p:txBody>
      </p:sp>
      <p:sp>
        <p:nvSpPr>
          <p:cNvPr id="24579" name="Rectangle 3"/>
          <p:cNvSpPr>
            <a:spLocks noGrp="1"/>
          </p:cNvSpPr>
          <p:nvPr>
            <p:ph type="body" idx="4294967295"/>
          </p:nvPr>
        </p:nvSpPr>
        <p:spPr>
          <a:xfrm>
            <a:off x="468313" y="2060575"/>
            <a:ext cx="8229600" cy="4525963"/>
          </a:xfrm>
        </p:spPr>
        <p:txBody>
          <a:bodyPr/>
          <a:lstStyle/>
          <a:p>
            <a:pPr>
              <a:buFontTx/>
              <a:buChar char="•"/>
            </a:pPr>
            <a:r>
              <a:rPr lang="fr-BE" smtClean="0"/>
              <a:t>Congé de vacances</a:t>
            </a:r>
          </a:p>
          <a:p>
            <a:pPr>
              <a:buFontTx/>
              <a:buChar char="•"/>
            </a:pPr>
            <a:r>
              <a:rPr lang="fr-BE" smtClean="0"/>
              <a:t>Congé de circonstance</a:t>
            </a:r>
          </a:p>
          <a:p>
            <a:pPr>
              <a:buFontTx/>
              <a:buChar char="•"/>
            </a:pPr>
            <a:r>
              <a:rPr lang="fr-BE" smtClean="0"/>
              <a:t>Congé d’école</a:t>
            </a:r>
          </a:p>
          <a:p>
            <a:pPr>
              <a:buFontTx/>
              <a:buChar char="•"/>
            </a:pPr>
            <a:r>
              <a:rPr lang="fr-BE" smtClean="0"/>
              <a:t>Dispense de service</a:t>
            </a:r>
            <a:endParaRPr lang="en-US" smtClean="0"/>
          </a:p>
        </p:txBody>
      </p:sp>
    </p:spTree>
    <p:extLst>
      <p:ext uri="{BB962C8B-B14F-4D97-AF65-F5344CB8AC3E}">
        <p14:creationId xmlns:p14="http://schemas.microsoft.com/office/powerpoint/2010/main" val="3829170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02FD711-23A9-4BC0-9CCD-E39C15853A7D}" type="slidenum">
              <a:rPr lang="nl-BE"/>
              <a:pPr>
                <a:defRPr/>
              </a:pPr>
              <a:t>16</a:t>
            </a:fld>
            <a:endParaRPr lang="nl-BE"/>
          </a:p>
        </p:txBody>
      </p:sp>
      <p:sp>
        <p:nvSpPr>
          <p:cNvPr id="17410" name="Rectangle 2"/>
          <p:cNvSpPr>
            <a:spLocks noGrp="1"/>
          </p:cNvSpPr>
          <p:nvPr>
            <p:ph type="title"/>
          </p:nvPr>
        </p:nvSpPr>
        <p:spPr/>
        <p:txBody>
          <a:bodyPr/>
          <a:lstStyle/>
          <a:p>
            <a:r>
              <a:rPr lang="fr-BE" smtClean="0"/>
              <a:t>Aperçu de la leçon </a:t>
            </a:r>
            <a:endParaRPr lang="en-US" smtClean="0"/>
          </a:p>
        </p:txBody>
      </p:sp>
      <p:sp>
        <p:nvSpPr>
          <p:cNvPr id="17411" name="Rectangle 3"/>
          <p:cNvSpPr>
            <a:spLocks noGrp="1"/>
          </p:cNvSpPr>
          <p:nvPr>
            <p:ph type="body" idx="1"/>
          </p:nvPr>
        </p:nvSpPr>
        <p:spPr>
          <a:xfrm>
            <a:off x="468313" y="1989138"/>
            <a:ext cx="8229600" cy="4525962"/>
          </a:xfrm>
        </p:spPr>
        <p:txBody>
          <a:bodyPr/>
          <a:lstStyle/>
          <a:p>
            <a:pPr marL="609600" indent="-609600">
              <a:buFont typeface="Arial" charset="0"/>
              <a:buAutoNum type="arabicPeriod"/>
            </a:pPr>
            <a:r>
              <a:rPr lang="fr-BE" smtClean="0"/>
              <a:t>Les congés</a:t>
            </a:r>
          </a:p>
          <a:p>
            <a:pPr marL="609600" indent="-609600">
              <a:buFont typeface="Arial" charset="0"/>
              <a:buAutoNum type="arabicPeriod"/>
            </a:pPr>
            <a:r>
              <a:rPr lang="fr-BE" smtClean="0"/>
              <a:t>Les dispenses de service</a:t>
            </a:r>
          </a:p>
          <a:p>
            <a:pPr marL="609600" indent="-609600">
              <a:buFont typeface="Arial" charset="0"/>
              <a:buAutoNum type="arabicPeriod"/>
            </a:pPr>
            <a:r>
              <a:rPr lang="fr-BE" smtClean="0"/>
              <a:t>Le temps de travail</a:t>
            </a:r>
          </a:p>
          <a:p>
            <a:pPr marL="609600" indent="-609600">
              <a:buFont typeface="Arial" charset="0"/>
              <a:buAutoNum type="arabicPeriod"/>
            </a:pPr>
            <a:r>
              <a:rPr lang="fr-BE" smtClean="0"/>
              <a:t>Congés et dispenses de service pour les candidats</a:t>
            </a:r>
            <a:endParaRPr lang="en-US" smtClean="0"/>
          </a:p>
        </p:txBody>
      </p:sp>
    </p:spTree>
    <p:extLst>
      <p:ext uri="{BB962C8B-B14F-4D97-AF65-F5344CB8AC3E}">
        <p14:creationId xmlns:p14="http://schemas.microsoft.com/office/powerpoint/2010/main" val="2713472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457200" y="274638"/>
            <a:ext cx="8229600" cy="1143000"/>
          </a:xfrm>
        </p:spPr>
        <p:txBody>
          <a:bodyPr/>
          <a:lstStyle/>
          <a:p>
            <a:pPr eaLnBrk="1" hangingPunct="1"/>
            <a:r>
              <a:rPr lang="fr-BE" smtClean="0"/>
              <a:t>Objectifs </a:t>
            </a:r>
            <a:endParaRPr lang="en-US" smtClean="0"/>
          </a:p>
        </p:txBody>
      </p:sp>
      <p:sp>
        <p:nvSpPr>
          <p:cNvPr id="3" name="Rectangle 3"/>
          <p:cNvSpPr txBox="1">
            <a:spLocks noChangeArrowheads="1"/>
          </p:cNvSpPr>
          <p:nvPr/>
        </p:nvSpPr>
        <p:spPr bwMode="auto">
          <a:xfrm>
            <a:off x="457200" y="1600200"/>
            <a:ext cx="8507413"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Etre</a:t>
            </a:r>
            <a:r>
              <a:rPr lang="en-US" dirty="0" smtClean="0"/>
              <a:t> capable de citer le </a:t>
            </a:r>
            <a:r>
              <a:rPr lang="en-US" dirty="0" err="1" smtClean="0"/>
              <a:t>nombre</a:t>
            </a:r>
            <a:r>
              <a:rPr lang="en-US" dirty="0" smtClean="0"/>
              <a:t> de </a:t>
            </a:r>
            <a:r>
              <a:rPr lang="en-US" dirty="0" err="1" smtClean="0"/>
              <a:t>jours</a:t>
            </a:r>
            <a:r>
              <a:rPr lang="en-US" dirty="0" smtClean="0"/>
              <a:t> de </a:t>
            </a:r>
            <a:r>
              <a:rPr lang="en-US" dirty="0" err="1" smtClean="0"/>
              <a:t>congés</a:t>
            </a:r>
            <a:r>
              <a:rPr lang="en-US" dirty="0" smtClean="0"/>
              <a:t> de </a:t>
            </a:r>
            <a:r>
              <a:rPr lang="en-US" dirty="0" err="1" smtClean="0"/>
              <a:t>vacances</a:t>
            </a:r>
            <a:r>
              <a:rPr lang="en-US" dirty="0" smtClean="0"/>
              <a:t> et le grand </a:t>
            </a:r>
            <a:r>
              <a:rPr lang="en-US" dirty="0" err="1" smtClean="0"/>
              <a:t>congé</a:t>
            </a:r>
            <a:r>
              <a:rPr lang="en-US" dirty="0" smtClean="0"/>
              <a:t> minimum </a:t>
            </a:r>
            <a:r>
              <a:rPr lang="en-US" dirty="0" err="1" smtClean="0"/>
              <a:t>garanti</a:t>
            </a:r>
            <a:r>
              <a:rPr lang="en-US" dirty="0" smtClean="0"/>
              <a:t>.</a:t>
            </a:r>
          </a:p>
          <a:p>
            <a:r>
              <a:rPr lang="en-US" dirty="0" err="1" smtClean="0"/>
              <a:t>Etre</a:t>
            </a:r>
            <a:r>
              <a:rPr lang="en-US" dirty="0" smtClean="0"/>
              <a:t> capable de citer les types de </a:t>
            </a:r>
            <a:r>
              <a:rPr lang="en-US" dirty="0" err="1" smtClean="0"/>
              <a:t>congés</a:t>
            </a:r>
            <a:r>
              <a:rPr lang="en-US" dirty="0" smtClean="0"/>
              <a:t> de </a:t>
            </a:r>
            <a:r>
              <a:rPr lang="en-US" dirty="0" err="1" smtClean="0"/>
              <a:t>circonstances</a:t>
            </a:r>
            <a:r>
              <a:rPr lang="en-US" dirty="0" smtClean="0"/>
              <a:t> et les </a:t>
            </a:r>
            <a:r>
              <a:rPr lang="en-US" dirty="0" err="1" smtClean="0"/>
              <a:t>jours</a:t>
            </a:r>
            <a:r>
              <a:rPr lang="en-US" dirty="0" smtClean="0"/>
              <a:t> </a:t>
            </a:r>
            <a:r>
              <a:rPr lang="en-US" dirty="0" err="1" smtClean="0"/>
              <a:t>fériés</a:t>
            </a:r>
            <a:r>
              <a:rPr lang="en-US" dirty="0" smtClean="0"/>
              <a:t> </a:t>
            </a:r>
            <a:r>
              <a:rPr lang="en-US" dirty="0" err="1" smtClean="0"/>
              <a:t>auxquels</a:t>
            </a:r>
            <a:r>
              <a:rPr lang="en-US" dirty="0" smtClean="0"/>
              <a:t> un </a:t>
            </a:r>
            <a:r>
              <a:rPr lang="en-US" dirty="0" err="1" smtClean="0"/>
              <a:t>militaire</a:t>
            </a:r>
            <a:r>
              <a:rPr lang="en-US" dirty="0" smtClean="0"/>
              <a:t> a </a:t>
            </a:r>
            <a:r>
              <a:rPr lang="en-US" dirty="0" err="1" smtClean="0"/>
              <a:t>droit</a:t>
            </a:r>
            <a:r>
              <a:rPr lang="en-US" dirty="0" smtClean="0"/>
              <a:t>.</a:t>
            </a:r>
          </a:p>
          <a:p>
            <a:r>
              <a:rPr lang="en-US" dirty="0" err="1" smtClean="0"/>
              <a:t>Etre</a:t>
            </a:r>
            <a:r>
              <a:rPr lang="en-US" dirty="0" smtClean="0"/>
              <a:t> capable de citer les </a:t>
            </a:r>
            <a:r>
              <a:rPr lang="en-US" dirty="0" err="1" smtClean="0"/>
              <a:t>cas</a:t>
            </a:r>
            <a:r>
              <a:rPr lang="en-US" dirty="0" smtClean="0"/>
              <a:t> </a:t>
            </a:r>
            <a:r>
              <a:rPr lang="en-US" dirty="0" err="1" smtClean="0"/>
              <a:t>donnant</a:t>
            </a:r>
            <a:r>
              <a:rPr lang="en-US" dirty="0" smtClean="0"/>
              <a:t> </a:t>
            </a:r>
            <a:r>
              <a:rPr lang="en-US" dirty="0" err="1" smtClean="0"/>
              <a:t>droit</a:t>
            </a:r>
            <a:r>
              <a:rPr lang="en-US" dirty="0" smtClean="0"/>
              <a:t> à </a:t>
            </a:r>
            <a:r>
              <a:rPr lang="en-US" dirty="0" err="1" smtClean="0"/>
              <a:t>une</a:t>
            </a:r>
            <a:r>
              <a:rPr lang="en-US" dirty="0" smtClean="0"/>
              <a:t> dispense de service.</a:t>
            </a:r>
          </a:p>
        </p:txBody>
      </p:sp>
    </p:spTree>
    <p:extLst>
      <p:ext uri="{BB962C8B-B14F-4D97-AF65-F5344CB8AC3E}">
        <p14:creationId xmlns:p14="http://schemas.microsoft.com/office/powerpoint/2010/main" val="3481792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457200" y="274638"/>
            <a:ext cx="8229600" cy="1143000"/>
          </a:xfrm>
        </p:spPr>
        <p:txBody>
          <a:bodyPr/>
          <a:lstStyle/>
          <a:p>
            <a:pPr eaLnBrk="1" hangingPunct="1"/>
            <a:r>
              <a:rPr lang="fr-BE" smtClean="0"/>
              <a:t>Objectifs </a:t>
            </a:r>
            <a:endParaRPr lang="en-US" smtClean="0"/>
          </a:p>
        </p:txBody>
      </p:sp>
      <p:sp>
        <p:nvSpPr>
          <p:cNvPr id="3" name="Rectangle 3"/>
          <p:cNvSpPr txBox="1">
            <a:spLocks noChangeArrowheads="1"/>
          </p:cNvSpPr>
          <p:nvPr/>
        </p:nvSpPr>
        <p:spPr bwMode="auto">
          <a:xfrm>
            <a:off x="457200" y="1600200"/>
            <a:ext cx="8507413"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Etre informé des autres types de congés existant ainsi que des circonstances pour y avoir droit.</a:t>
            </a:r>
          </a:p>
          <a:p>
            <a:r>
              <a:rPr lang="en-US" smtClean="0"/>
              <a:t>Etre informé des autres types de dispenses de service existant ainsi que des circonstances pour y avoir droit.</a:t>
            </a:r>
          </a:p>
          <a:p>
            <a:r>
              <a:rPr lang="en-US" smtClean="0"/>
              <a:t>Etre capable d’expliquer la mise en application des heures glissantes.</a:t>
            </a:r>
            <a:endParaRPr lang="en-US" dirty="0" smtClean="0"/>
          </a:p>
        </p:txBody>
      </p:sp>
    </p:spTree>
    <p:extLst>
      <p:ext uri="{BB962C8B-B14F-4D97-AF65-F5344CB8AC3E}">
        <p14:creationId xmlns:p14="http://schemas.microsoft.com/office/powerpoint/2010/main" val="2018561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457200" y="274638"/>
            <a:ext cx="8229600" cy="1143000"/>
          </a:xfrm>
        </p:spPr>
        <p:txBody>
          <a:bodyPr/>
          <a:lstStyle/>
          <a:p>
            <a:pPr eaLnBrk="1" hangingPunct="1"/>
            <a:r>
              <a:rPr lang="fr-BE" smtClean="0"/>
              <a:t>Objectifs </a:t>
            </a:r>
            <a:endParaRPr lang="en-US" smtClean="0"/>
          </a:p>
        </p:txBody>
      </p:sp>
      <p:sp>
        <p:nvSpPr>
          <p:cNvPr id="3" name="Rectangle 3"/>
          <p:cNvSpPr txBox="1">
            <a:spLocks noChangeArrowheads="1"/>
          </p:cNvSpPr>
          <p:nvPr/>
        </p:nvSpPr>
        <p:spPr bwMode="auto">
          <a:xfrm>
            <a:off x="457200" y="1600200"/>
            <a:ext cx="8507413"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Etre capable de citer le nombre de jours de congés de vacances et le grand congé minimum garanti.</a:t>
            </a:r>
          </a:p>
          <a:p>
            <a:r>
              <a:rPr lang="en-US" smtClean="0"/>
              <a:t>Etre capable de citer les types de congés de circonstances et les jours fériés auxquels un militaire a droit.</a:t>
            </a:r>
          </a:p>
          <a:p>
            <a:r>
              <a:rPr lang="en-US" smtClean="0"/>
              <a:t>Etre capable de citer les cas de force majeure donnant droit à une dispense de service.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457200" y="274638"/>
            <a:ext cx="8229600" cy="1143000"/>
          </a:xfrm>
        </p:spPr>
        <p:txBody>
          <a:bodyPr/>
          <a:lstStyle/>
          <a:p>
            <a:pPr eaLnBrk="1" hangingPunct="1"/>
            <a:r>
              <a:rPr lang="fr-BE" smtClean="0"/>
              <a:t>Objectifs </a:t>
            </a:r>
            <a:endParaRPr lang="en-US" smtClean="0"/>
          </a:p>
        </p:txBody>
      </p:sp>
      <p:sp>
        <p:nvSpPr>
          <p:cNvPr id="3" name="Rectangle 3"/>
          <p:cNvSpPr txBox="1">
            <a:spLocks noChangeArrowheads="1"/>
          </p:cNvSpPr>
          <p:nvPr/>
        </p:nvSpPr>
        <p:spPr bwMode="auto">
          <a:xfrm>
            <a:off x="457200" y="1600200"/>
            <a:ext cx="8507413"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Etre informé des autres types de congés existant ainsi que des circonstances pour y avoir droit.</a:t>
            </a:r>
          </a:p>
          <a:p>
            <a:r>
              <a:rPr lang="en-US" smtClean="0"/>
              <a:t>Etre informé des autres types de dispenses de service existant ainsi que des circonstances pour y avoir droit.</a:t>
            </a:r>
          </a:p>
          <a:p>
            <a:r>
              <a:rPr lang="en-US" smtClean="0"/>
              <a:t>Etre capable d’expliquer la mise en application des heures glissantes.</a:t>
            </a:r>
            <a:endParaRPr lang="en-US" dirty="0" smtClean="0"/>
          </a:p>
        </p:txBody>
      </p:sp>
    </p:spTree>
    <p:extLst>
      <p:ext uri="{BB962C8B-B14F-4D97-AF65-F5344CB8AC3E}">
        <p14:creationId xmlns:p14="http://schemas.microsoft.com/office/powerpoint/2010/main" val="2547441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02FD711-23A9-4BC0-9CCD-E39C15853A7D}" type="slidenum">
              <a:rPr lang="nl-BE"/>
              <a:pPr>
                <a:defRPr/>
              </a:pPr>
              <a:t>4</a:t>
            </a:fld>
            <a:endParaRPr lang="nl-BE"/>
          </a:p>
        </p:txBody>
      </p:sp>
      <p:sp>
        <p:nvSpPr>
          <p:cNvPr id="17410" name="Rectangle 2"/>
          <p:cNvSpPr>
            <a:spLocks noGrp="1"/>
          </p:cNvSpPr>
          <p:nvPr>
            <p:ph type="title"/>
          </p:nvPr>
        </p:nvSpPr>
        <p:spPr/>
        <p:txBody>
          <a:bodyPr/>
          <a:lstStyle/>
          <a:p>
            <a:r>
              <a:rPr lang="fr-BE" smtClean="0"/>
              <a:t>Aperçu de la leçon </a:t>
            </a:r>
            <a:endParaRPr lang="en-US" smtClean="0"/>
          </a:p>
        </p:txBody>
      </p:sp>
      <p:sp>
        <p:nvSpPr>
          <p:cNvPr id="17411" name="Rectangle 3"/>
          <p:cNvSpPr>
            <a:spLocks noGrp="1"/>
          </p:cNvSpPr>
          <p:nvPr>
            <p:ph type="body" idx="1"/>
          </p:nvPr>
        </p:nvSpPr>
        <p:spPr>
          <a:xfrm>
            <a:off x="468313" y="1989138"/>
            <a:ext cx="8229600" cy="4525962"/>
          </a:xfrm>
        </p:spPr>
        <p:txBody>
          <a:bodyPr/>
          <a:lstStyle/>
          <a:p>
            <a:pPr marL="609600" indent="-609600">
              <a:buFont typeface="Arial" charset="0"/>
              <a:buAutoNum type="arabicPeriod"/>
            </a:pPr>
            <a:r>
              <a:rPr lang="fr-BE" smtClean="0"/>
              <a:t>Les congés</a:t>
            </a:r>
          </a:p>
          <a:p>
            <a:pPr marL="609600" indent="-609600">
              <a:buFont typeface="Arial" charset="0"/>
              <a:buAutoNum type="arabicPeriod"/>
            </a:pPr>
            <a:r>
              <a:rPr lang="fr-BE" smtClean="0"/>
              <a:t>Les dispenses de service</a:t>
            </a:r>
          </a:p>
          <a:p>
            <a:pPr marL="609600" indent="-609600">
              <a:buFont typeface="Arial" charset="0"/>
              <a:buAutoNum type="arabicPeriod"/>
            </a:pPr>
            <a:r>
              <a:rPr lang="fr-BE" smtClean="0"/>
              <a:t>Le temps de travail</a:t>
            </a:r>
          </a:p>
          <a:p>
            <a:pPr marL="609600" indent="-609600">
              <a:buFont typeface="Arial" charset="0"/>
              <a:buAutoNum type="arabicPeriod"/>
            </a:pPr>
            <a:r>
              <a:rPr lang="fr-BE" smtClean="0"/>
              <a:t>Congés et dispenses de service pour les candidats</a:t>
            </a:r>
            <a:endParaRPr lang="en-US" smtClean="0"/>
          </a:p>
        </p:txBody>
      </p:sp>
    </p:spTree>
    <p:extLst>
      <p:ext uri="{BB962C8B-B14F-4D97-AF65-F5344CB8AC3E}">
        <p14:creationId xmlns:p14="http://schemas.microsoft.com/office/powerpoint/2010/main" val="1732034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lass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628775"/>
            <a:ext cx="3319463"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p:txBody>
          <a:bodyPr/>
          <a:lstStyle/>
          <a:p>
            <a:pPr eaLnBrk="1" hangingPunct="1"/>
            <a:r>
              <a:rPr lang="fr-FR" altLang="en-US" smtClean="0"/>
              <a:t>REFERENCE</a:t>
            </a:r>
            <a:br>
              <a:rPr lang="fr-FR" altLang="en-US" smtClean="0"/>
            </a:br>
            <a:endParaRPr lang="fr-FR" altLang="en-US" smtClean="0"/>
          </a:p>
        </p:txBody>
      </p:sp>
      <p:sp>
        <p:nvSpPr>
          <p:cNvPr id="4100" name="Text Box 4"/>
          <p:cNvSpPr txBox="1">
            <a:spLocks noChangeArrowheads="1"/>
          </p:cNvSpPr>
          <p:nvPr/>
        </p:nvSpPr>
        <p:spPr bwMode="auto">
          <a:xfrm rot="-668320">
            <a:off x="1763713" y="3448050"/>
            <a:ext cx="2438400"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fr-BE" altLang="en-US" sz="2800" b="1">
                <a:solidFill>
                  <a:srgbClr val="FFFFFF"/>
                </a:solidFill>
              </a:rPr>
              <a:t>        </a:t>
            </a:r>
            <a:r>
              <a:rPr lang="fr-BE" altLang="en-US" sz="1600" b="1">
                <a:solidFill>
                  <a:srgbClr val="FFFFFF"/>
                </a:solidFill>
              </a:rPr>
              <a:t>DGHR-REG- TRAVARB-001</a:t>
            </a:r>
            <a:endParaRPr lang="en-US" altLang="en-US" sz="1600" b="1">
              <a:solidFill>
                <a:srgbClr val="FFFFFF"/>
              </a:solidFill>
            </a:endParaRPr>
          </a:p>
        </p:txBody>
      </p:sp>
      <p:pic>
        <p:nvPicPr>
          <p:cNvPr id="4101" name="Picture 7" descr="PE07238_"/>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5076825" y="1916113"/>
            <a:ext cx="3525838" cy="3468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2739619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7C96A44-7B8A-43E5-88D3-F881243885DD}" type="slidenum">
              <a:rPr lang="nl-BE"/>
              <a:pPr>
                <a:defRPr/>
              </a:pPr>
              <a:t>6</a:t>
            </a:fld>
            <a:endParaRPr lang="nl-BE"/>
          </a:p>
        </p:txBody>
      </p:sp>
      <p:sp>
        <p:nvSpPr>
          <p:cNvPr id="18434" name="Rectangle 2"/>
          <p:cNvSpPr>
            <a:spLocks noGrp="1"/>
          </p:cNvSpPr>
          <p:nvPr>
            <p:ph type="title"/>
          </p:nvPr>
        </p:nvSpPr>
        <p:spPr/>
        <p:txBody>
          <a:bodyPr/>
          <a:lstStyle/>
          <a:p>
            <a:r>
              <a:rPr lang="fr-BE" smtClean="0"/>
              <a:t>1. Les congés</a:t>
            </a:r>
            <a:endParaRPr lang="en-US" smtClean="0"/>
          </a:p>
        </p:txBody>
      </p:sp>
      <p:sp>
        <p:nvSpPr>
          <p:cNvPr id="18435" name="Rectangle 3"/>
          <p:cNvSpPr>
            <a:spLocks noGrp="1"/>
          </p:cNvSpPr>
          <p:nvPr>
            <p:ph type="body" idx="1"/>
          </p:nvPr>
        </p:nvSpPr>
        <p:spPr>
          <a:xfrm>
            <a:off x="468313" y="2060575"/>
            <a:ext cx="8229600" cy="3455988"/>
          </a:xfrm>
        </p:spPr>
        <p:txBody>
          <a:bodyPr/>
          <a:lstStyle/>
          <a:p>
            <a:pPr>
              <a:buFontTx/>
              <a:buChar char="•"/>
            </a:pPr>
            <a:r>
              <a:rPr lang="fr-BE" dirty="0" smtClean="0"/>
              <a:t>Jours de congés</a:t>
            </a:r>
          </a:p>
          <a:p>
            <a:pPr lvl="1">
              <a:buFontTx/>
              <a:buChar char="•"/>
            </a:pPr>
            <a:r>
              <a:rPr lang="fr-BE" dirty="0" smtClean="0"/>
              <a:t>30 jours/An (2,5 jours/Mois) (Rem: </a:t>
            </a:r>
            <a:r>
              <a:rPr lang="fr-BE" dirty="0" err="1" smtClean="0"/>
              <a:t>Offr</a:t>
            </a:r>
            <a:r>
              <a:rPr lang="fr-BE" dirty="0" smtClean="0"/>
              <a:t> = 60)</a:t>
            </a:r>
          </a:p>
          <a:p>
            <a:pPr lvl="1">
              <a:buFontTx/>
              <a:buChar char="•"/>
            </a:pPr>
            <a:r>
              <a:rPr lang="fr-BE" dirty="0" smtClean="0"/>
              <a:t>23 jours consécutifs de grands congés</a:t>
            </a:r>
          </a:p>
          <a:p>
            <a:pPr lvl="1">
              <a:buFontTx/>
              <a:buChar char="•"/>
            </a:pPr>
            <a:r>
              <a:rPr lang="fr-BE" dirty="0" smtClean="0"/>
              <a:t>Minimum garantis</a:t>
            </a:r>
          </a:p>
          <a:p>
            <a:pPr lvl="1">
              <a:buFontTx/>
              <a:buChar char="•"/>
            </a:pPr>
            <a:r>
              <a:rPr lang="fr-BE" dirty="0" smtClean="0"/>
              <a:t>Reliquat jusqu’au 30 </a:t>
            </a:r>
            <a:r>
              <a:rPr lang="fr-BE" dirty="0" err="1" smtClean="0"/>
              <a:t>Avr</a:t>
            </a:r>
            <a:r>
              <a:rPr lang="fr-BE" dirty="0" smtClean="0"/>
              <a:t> de l’année suivante</a:t>
            </a:r>
          </a:p>
          <a:p>
            <a:pPr lvl="1">
              <a:buFontTx/>
              <a:buChar char="•"/>
            </a:pPr>
            <a:r>
              <a:rPr lang="fr-BE" dirty="0" smtClean="0"/>
              <a:t>Accordé(s) </a:t>
            </a:r>
            <a:r>
              <a:rPr lang="fr-BE" dirty="0" smtClean="0"/>
              <a:t>selon </a:t>
            </a:r>
            <a:r>
              <a:rPr lang="fr-BE" dirty="0" smtClean="0"/>
              <a:t>convenance(s) </a:t>
            </a:r>
            <a:r>
              <a:rPr lang="fr-BE" dirty="0" smtClean="0"/>
              <a:t>(</a:t>
            </a:r>
            <a:r>
              <a:rPr lang="fr-BE" dirty="0" smtClean="0"/>
              <a:t>nécessité(s) </a:t>
            </a:r>
            <a:r>
              <a:rPr lang="fr-BE" dirty="0" smtClean="0"/>
              <a:t>de Sv!)</a:t>
            </a:r>
          </a:p>
          <a:p>
            <a:pPr lvl="1">
              <a:buFontTx/>
              <a:buChar char="•"/>
            </a:pPr>
            <a:endParaRPr lang="fr-BE" dirty="0" smtClean="0"/>
          </a:p>
          <a:p>
            <a:pPr>
              <a:buFontTx/>
              <a:buChar char="•"/>
            </a:pPr>
            <a:r>
              <a:rPr lang="fr-BE" dirty="0" smtClean="0"/>
              <a:t>Jours fériés et jours de compensation</a:t>
            </a:r>
            <a:endParaRPr lang="en-US" dirty="0" smtClean="0"/>
          </a:p>
        </p:txBody>
      </p:sp>
    </p:spTree>
    <p:extLst>
      <p:ext uri="{BB962C8B-B14F-4D97-AF65-F5344CB8AC3E}">
        <p14:creationId xmlns:p14="http://schemas.microsoft.com/office/powerpoint/2010/main" val="3987388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txBox="1">
            <a:spLocks noGrp="1"/>
          </p:cNvSpPr>
          <p:nvPr/>
        </p:nvSpPr>
        <p:spPr>
          <a:xfrm>
            <a:off x="8604250" y="6492875"/>
            <a:ext cx="2133600" cy="365125"/>
          </a:xfrm>
          <a:prstGeom prst="rect">
            <a:avLst/>
          </a:prstGeom>
          <a:noFill/>
        </p:spPr>
        <p:txBody>
          <a:bodyPr anchor="ctr"/>
          <a:lstStyle/>
          <a:p>
            <a:pPr algn="r" fontAlgn="auto">
              <a:spcBef>
                <a:spcPts val="0"/>
              </a:spcBef>
              <a:spcAft>
                <a:spcPts val="0"/>
              </a:spcAft>
              <a:defRPr/>
            </a:pPr>
            <a:fld id="{C58C48EB-C1E1-4057-AC4A-1755742CA298}" type="slidenum">
              <a:rPr lang="nl-BE" sz="1200">
                <a:solidFill>
                  <a:schemeClr val="tx1">
                    <a:tint val="75000"/>
                  </a:schemeClr>
                </a:solidFill>
                <a:latin typeface="+mn-lt"/>
                <a:cs typeface="+mn-cs"/>
              </a:rPr>
              <a:pPr algn="r" fontAlgn="auto">
                <a:spcBef>
                  <a:spcPts val="0"/>
                </a:spcBef>
                <a:spcAft>
                  <a:spcPts val="0"/>
                </a:spcAft>
                <a:defRPr/>
              </a:pPr>
              <a:t>7</a:t>
            </a:fld>
            <a:endParaRPr lang="nl-BE" sz="1200">
              <a:solidFill>
                <a:schemeClr val="tx1">
                  <a:tint val="75000"/>
                </a:schemeClr>
              </a:solidFill>
              <a:latin typeface="+mn-lt"/>
              <a:cs typeface="+mn-cs"/>
            </a:endParaRPr>
          </a:p>
        </p:txBody>
      </p:sp>
      <p:sp>
        <p:nvSpPr>
          <p:cNvPr id="19458" name="Rectangle 2"/>
          <p:cNvSpPr>
            <a:spLocks noGrp="1"/>
          </p:cNvSpPr>
          <p:nvPr>
            <p:ph type="title" idx="4294967295"/>
          </p:nvPr>
        </p:nvSpPr>
        <p:spPr/>
        <p:txBody>
          <a:bodyPr/>
          <a:lstStyle/>
          <a:p>
            <a:r>
              <a:rPr lang="fr-BE" smtClean="0"/>
              <a:t>1. Les congés</a:t>
            </a:r>
            <a:endParaRPr lang="en-US" smtClean="0"/>
          </a:p>
        </p:txBody>
      </p:sp>
      <p:sp>
        <p:nvSpPr>
          <p:cNvPr id="19459" name="Rectangle 3"/>
          <p:cNvSpPr>
            <a:spLocks noGrp="1"/>
          </p:cNvSpPr>
          <p:nvPr>
            <p:ph type="body" idx="4294967295"/>
          </p:nvPr>
        </p:nvSpPr>
        <p:spPr>
          <a:xfrm>
            <a:off x="468313" y="2060575"/>
            <a:ext cx="8229600" cy="4032250"/>
          </a:xfrm>
        </p:spPr>
        <p:txBody>
          <a:bodyPr/>
          <a:lstStyle/>
          <a:p>
            <a:pPr>
              <a:buFontTx/>
              <a:buChar char="•"/>
            </a:pPr>
            <a:r>
              <a:rPr lang="fr-BE" dirty="0" smtClean="0"/>
              <a:t>Jours fériés </a:t>
            </a:r>
            <a:r>
              <a:rPr lang="fr-BE" dirty="0" smtClean="0">
                <a:sym typeface="Wingdings" panose="05000000000000000000" pitchFamily="2" charset="2"/>
              </a:rPr>
              <a:t> compensation = fixe</a:t>
            </a:r>
          </a:p>
          <a:p>
            <a:pPr>
              <a:buFontTx/>
              <a:buChar char="•"/>
            </a:pPr>
            <a:r>
              <a:rPr lang="fr-BE" dirty="0"/>
              <a:t>Congés de circonstance :</a:t>
            </a:r>
          </a:p>
          <a:p>
            <a:pPr lvl="1">
              <a:buFontTx/>
              <a:buChar char="•"/>
            </a:pPr>
            <a:r>
              <a:rPr lang="fr-BE" dirty="0" smtClean="0"/>
              <a:t>Par </a:t>
            </a:r>
            <a:r>
              <a:rPr lang="fr-BE" dirty="0" err="1" smtClean="0"/>
              <a:t>Comdt</a:t>
            </a:r>
            <a:r>
              <a:rPr lang="fr-BE" dirty="0" smtClean="0"/>
              <a:t> Cie</a:t>
            </a:r>
          </a:p>
          <a:p>
            <a:pPr lvl="1">
              <a:buFontTx/>
              <a:buChar char="•"/>
            </a:pPr>
            <a:r>
              <a:rPr lang="fr-BE" dirty="0" smtClean="0"/>
              <a:t>DROIT et pas une obligation</a:t>
            </a:r>
          </a:p>
          <a:p>
            <a:pPr lvl="1">
              <a:buFontTx/>
              <a:buChar char="•"/>
            </a:pPr>
            <a:r>
              <a:rPr lang="fr-BE" dirty="0" smtClean="0"/>
              <a:t>Raison </a:t>
            </a:r>
            <a:r>
              <a:rPr lang="fr-BE" dirty="0"/>
              <a:t>et durée</a:t>
            </a:r>
          </a:p>
          <a:p>
            <a:pPr lvl="1">
              <a:buFontTx/>
              <a:buChar char="•"/>
            </a:pPr>
            <a:r>
              <a:rPr lang="fr-BE" dirty="0"/>
              <a:t>Procédure pour la demande</a:t>
            </a:r>
          </a:p>
          <a:p>
            <a:pPr lvl="1">
              <a:buFontTx/>
              <a:buChar char="•"/>
            </a:pPr>
            <a:r>
              <a:rPr lang="fr-BE" dirty="0"/>
              <a:t>Degrés de parenté</a:t>
            </a:r>
          </a:p>
          <a:p>
            <a:pPr lvl="1">
              <a:buFontTx/>
              <a:buChar char="•"/>
            </a:pPr>
            <a:r>
              <a:rPr lang="fr-BE" dirty="0"/>
              <a:t>Définition </a:t>
            </a:r>
            <a:r>
              <a:rPr lang="fr-BE" dirty="0" smtClean="0"/>
              <a:t>cohabitant</a:t>
            </a:r>
          </a:p>
          <a:p>
            <a:pPr lvl="1">
              <a:buFontTx/>
              <a:buChar char="•"/>
            </a:pPr>
            <a:r>
              <a:rPr lang="fr-BE" dirty="0" smtClean="0"/>
              <a:t>Décès, enfant malade, naissance, mariage, …)</a:t>
            </a:r>
            <a:endParaRPr lang="fr-BE" dirty="0"/>
          </a:p>
          <a:p>
            <a:pPr>
              <a:buFontTx/>
              <a:buChar char="•"/>
            </a:pPr>
            <a:endParaRPr lang="en-US" dirty="0" smtClean="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2532534"/>
            <a:ext cx="2489730" cy="3920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361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txBox="1">
            <a:spLocks noGrp="1"/>
          </p:cNvSpPr>
          <p:nvPr/>
        </p:nvSpPr>
        <p:spPr>
          <a:xfrm>
            <a:off x="8604250" y="6492875"/>
            <a:ext cx="2133600" cy="365125"/>
          </a:xfrm>
          <a:prstGeom prst="rect">
            <a:avLst/>
          </a:prstGeom>
          <a:noFill/>
        </p:spPr>
        <p:txBody>
          <a:bodyPr anchor="ctr"/>
          <a:lstStyle/>
          <a:p>
            <a:pPr algn="r" fontAlgn="auto">
              <a:spcBef>
                <a:spcPts val="0"/>
              </a:spcBef>
              <a:spcAft>
                <a:spcPts val="0"/>
              </a:spcAft>
              <a:defRPr/>
            </a:pPr>
            <a:fld id="{C58C48EB-C1E1-4057-AC4A-1755742CA298}" type="slidenum">
              <a:rPr lang="nl-BE" sz="1200">
                <a:solidFill>
                  <a:schemeClr val="tx1">
                    <a:tint val="75000"/>
                  </a:schemeClr>
                </a:solidFill>
                <a:latin typeface="+mn-lt"/>
                <a:cs typeface="+mn-cs"/>
              </a:rPr>
              <a:pPr algn="r" fontAlgn="auto">
                <a:spcBef>
                  <a:spcPts val="0"/>
                </a:spcBef>
                <a:spcAft>
                  <a:spcPts val="0"/>
                </a:spcAft>
                <a:defRPr/>
              </a:pPr>
              <a:t>8</a:t>
            </a:fld>
            <a:endParaRPr lang="nl-BE" sz="1200">
              <a:solidFill>
                <a:schemeClr val="tx1">
                  <a:tint val="75000"/>
                </a:schemeClr>
              </a:solidFill>
              <a:latin typeface="+mn-lt"/>
              <a:cs typeface="+mn-cs"/>
            </a:endParaRPr>
          </a:p>
        </p:txBody>
      </p:sp>
      <p:sp>
        <p:nvSpPr>
          <p:cNvPr id="19458" name="Rectangle 2"/>
          <p:cNvSpPr>
            <a:spLocks noGrp="1"/>
          </p:cNvSpPr>
          <p:nvPr>
            <p:ph type="title" idx="4294967295"/>
          </p:nvPr>
        </p:nvSpPr>
        <p:spPr/>
        <p:txBody>
          <a:bodyPr/>
          <a:lstStyle/>
          <a:p>
            <a:r>
              <a:rPr lang="fr-BE" smtClean="0"/>
              <a:t>1. Les congés</a:t>
            </a:r>
            <a:endParaRPr lang="en-US" smtClean="0"/>
          </a:p>
        </p:txBody>
      </p:sp>
      <p:sp>
        <p:nvSpPr>
          <p:cNvPr id="19459" name="Rectangle 3"/>
          <p:cNvSpPr>
            <a:spLocks noGrp="1"/>
          </p:cNvSpPr>
          <p:nvPr>
            <p:ph type="body" idx="4294967295"/>
          </p:nvPr>
        </p:nvSpPr>
        <p:spPr>
          <a:xfrm>
            <a:off x="468313" y="2060575"/>
            <a:ext cx="8229600" cy="4032250"/>
          </a:xfrm>
        </p:spPr>
        <p:txBody>
          <a:bodyPr/>
          <a:lstStyle/>
          <a:p>
            <a:pPr>
              <a:buFontTx/>
              <a:buChar char="•"/>
            </a:pPr>
            <a:r>
              <a:rPr lang="fr-BE" dirty="0" smtClean="0"/>
              <a:t>Congé d’école (congé lors de la </a:t>
            </a:r>
            <a:r>
              <a:rPr lang="fr-BE" dirty="0" err="1" smtClean="0"/>
              <a:t>Fmn</a:t>
            </a:r>
            <a:r>
              <a:rPr lang="fr-BE" dirty="0" smtClean="0"/>
              <a:t>)</a:t>
            </a:r>
          </a:p>
          <a:p>
            <a:pPr>
              <a:buFontTx/>
              <a:buChar char="•"/>
            </a:pPr>
            <a:r>
              <a:rPr lang="fr-BE" dirty="0" smtClean="0"/>
              <a:t>Congés pour visite médicale prénatale</a:t>
            </a:r>
          </a:p>
          <a:p>
            <a:pPr>
              <a:buFontTx/>
              <a:buChar char="•"/>
            </a:pPr>
            <a:r>
              <a:rPr lang="fr-BE" dirty="0"/>
              <a:t>Congé de maternité</a:t>
            </a:r>
          </a:p>
          <a:p>
            <a:pPr>
              <a:buFontTx/>
              <a:buChar char="•"/>
            </a:pPr>
            <a:endParaRPr lang="en-US" dirty="0" smtClean="0"/>
          </a:p>
        </p:txBody>
      </p:sp>
      <p:grpSp>
        <p:nvGrpSpPr>
          <p:cNvPr id="25" name="Group 27"/>
          <p:cNvGrpSpPr>
            <a:grpSpLocks/>
          </p:cNvGrpSpPr>
          <p:nvPr/>
        </p:nvGrpSpPr>
        <p:grpSpPr bwMode="auto">
          <a:xfrm>
            <a:off x="971600" y="3717033"/>
            <a:ext cx="6840760" cy="3096344"/>
            <a:chOff x="385" y="981"/>
            <a:chExt cx="5036" cy="2691"/>
          </a:xfrm>
        </p:grpSpPr>
        <p:sp>
          <p:nvSpPr>
            <p:cNvPr id="26" name="Line 4"/>
            <p:cNvSpPr>
              <a:spLocks noChangeShapeType="1"/>
            </p:cNvSpPr>
            <p:nvPr/>
          </p:nvSpPr>
          <p:spPr bwMode="auto">
            <a:xfrm>
              <a:off x="431" y="1979"/>
              <a:ext cx="4990" cy="0"/>
            </a:xfrm>
            <a:prstGeom prst="line">
              <a:avLst/>
            </a:prstGeom>
            <a:noFill/>
            <a:ln w="381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6"/>
            <p:cNvSpPr>
              <a:spLocks noChangeShapeType="1"/>
            </p:cNvSpPr>
            <p:nvPr/>
          </p:nvSpPr>
          <p:spPr bwMode="auto">
            <a:xfrm>
              <a:off x="1519" y="1797"/>
              <a:ext cx="0" cy="36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7"/>
            <p:cNvSpPr>
              <a:spLocks noChangeShapeType="1"/>
            </p:cNvSpPr>
            <p:nvPr/>
          </p:nvSpPr>
          <p:spPr bwMode="auto">
            <a:xfrm>
              <a:off x="431" y="1797"/>
              <a:ext cx="0" cy="36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8"/>
            <p:cNvSpPr>
              <a:spLocks noChangeShapeType="1"/>
            </p:cNvSpPr>
            <p:nvPr/>
          </p:nvSpPr>
          <p:spPr bwMode="auto">
            <a:xfrm>
              <a:off x="4694" y="1797"/>
              <a:ext cx="0" cy="36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9"/>
            <p:cNvSpPr>
              <a:spLocks noChangeShapeType="1"/>
            </p:cNvSpPr>
            <p:nvPr/>
          </p:nvSpPr>
          <p:spPr bwMode="auto">
            <a:xfrm>
              <a:off x="3470" y="1797"/>
              <a:ext cx="0" cy="36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Oval 10"/>
            <p:cNvSpPr>
              <a:spLocks noChangeArrowheads="1"/>
            </p:cNvSpPr>
            <p:nvPr/>
          </p:nvSpPr>
          <p:spPr bwMode="auto">
            <a:xfrm>
              <a:off x="2200" y="1933"/>
              <a:ext cx="90" cy="91"/>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1800">
                <a:latin typeface="Arial" charset="0"/>
              </a:endParaRPr>
            </a:p>
          </p:txBody>
        </p:sp>
        <p:sp>
          <p:nvSpPr>
            <p:cNvPr id="32" name="Text Box 11"/>
            <p:cNvSpPr txBox="1">
              <a:spLocks noChangeArrowheads="1"/>
            </p:cNvSpPr>
            <p:nvPr/>
          </p:nvSpPr>
          <p:spPr bwMode="auto">
            <a:xfrm>
              <a:off x="385" y="981"/>
              <a:ext cx="1497" cy="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fr-BE" altLang="en-US" sz="2000" dirty="0">
                  <a:latin typeface="Tahoma" pitchFamily="34" charset="0"/>
                </a:rPr>
                <a:t>6 (8) Semaines de congé prénatal</a:t>
              </a:r>
              <a:endParaRPr lang="fr-FR" altLang="en-US" sz="2000" dirty="0">
                <a:latin typeface="Tahoma" pitchFamily="34" charset="0"/>
              </a:endParaRPr>
            </a:p>
          </p:txBody>
        </p:sp>
        <p:sp>
          <p:nvSpPr>
            <p:cNvPr id="33" name="Text Box 12"/>
            <p:cNvSpPr txBox="1">
              <a:spLocks noChangeArrowheads="1"/>
            </p:cNvSpPr>
            <p:nvPr/>
          </p:nvSpPr>
          <p:spPr bwMode="auto">
            <a:xfrm>
              <a:off x="476" y="2432"/>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fr-BE" altLang="en-US" sz="2000">
                  <a:latin typeface="Tahoma" pitchFamily="34" charset="0"/>
                </a:rPr>
                <a:t>Facultatif</a:t>
              </a:r>
              <a:endParaRPr lang="fr-FR" altLang="en-US" sz="2000">
                <a:latin typeface="Tahoma" pitchFamily="34" charset="0"/>
              </a:endParaRPr>
            </a:p>
          </p:txBody>
        </p:sp>
        <p:sp>
          <p:nvSpPr>
            <p:cNvPr id="34" name="Line 13"/>
            <p:cNvSpPr>
              <a:spLocks noChangeShapeType="1"/>
            </p:cNvSpPr>
            <p:nvPr/>
          </p:nvSpPr>
          <p:spPr bwMode="auto">
            <a:xfrm>
              <a:off x="476" y="2342"/>
              <a:ext cx="953" cy="0"/>
            </a:xfrm>
            <a:prstGeom prst="line">
              <a:avLst/>
            </a:prstGeom>
            <a:noFill/>
            <a:ln w="28575">
              <a:solidFill>
                <a:schemeClr val="tx1"/>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en-US"/>
            </a:p>
          </p:txBody>
        </p:sp>
        <p:sp>
          <p:nvSpPr>
            <p:cNvPr id="35" name="Text Box 16"/>
            <p:cNvSpPr txBox="1">
              <a:spLocks noChangeArrowheads="1"/>
            </p:cNvSpPr>
            <p:nvPr/>
          </p:nvSpPr>
          <p:spPr bwMode="auto">
            <a:xfrm>
              <a:off x="2200" y="1026"/>
              <a:ext cx="1631" cy="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fr-BE" altLang="en-US" sz="2000" dirty="0">
                  <a:latin typeface="Tahoma" pitchFamily="34" charset="0"/>
                </a:rPr>
                <a:t>9 (+2) Semaines de congé postnatal</a:t>
              </a:r>
              <a:endParaRPr lang="fr-FR" altLang="en-US" sz="2000" dirty="0">
                <a:latin typeface="Tahoma" pitchFamily="34" charset="0"/>
              </a:endParaRPr>
            </a:p>
          </p:txBody>
        </p:sp>
        <p:sp>
          <p:nvSpPr>
            <p:cNvPr id="36" name="Line 17"/>
            <p:cNvSpPr>
              <a:spLocks noChangeShapeType="1"/>
            </p:cNvSpPr>
            <p:nvPr/>
          </p:nvSpPr>
          <p:spPr bwMode="auto">
            <a:xfrm>
              <a:off x="1519" y="2523"/>
              <a:ext cx="1905" cy="0"/>
            </a:xfrm>
            <a:prstGeom prst="line">
              <a:avLst/>
            </a:prstGeom>
            <a:noFill/>
            <a:ln w="28575">
              <a:solidFill>
                <a:schemeClr val="tx1"/>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en-US"/>
            </a:p>
          </p:txBody>
        </p:sp>
        <p:grpSp>
          <p:nvGrpSpPr>
            <p:cNvPr id="37" name="Group 19"/>
            <p:cNvGrpSpPr>
              <a:grpSpLocks/>
            </p:cNvGrpSpPr>
            <p:nvPr/>
          </p:nvGrpSpPr>
          <p:grpSpPr bwMode="auto">
            <a:xfrm>
              <a:off x="1519" y="3067"/>
              <a:ext cx="1498" cy="605"/>
              <a:chOff x="1338" y="2886"/>
              <a:chExt cx="1498" cy="605"/>
            </a:xfrm>
          </p:grpSpPr>
          <p:sp>
            <p:nvSpPr>
              <p:cNvPr id="43" name="Text Box 15"/>
              <p:cNvSpPr txBox="1">
                <a:spLocks noChangeArrowheads="1"/>
              </p:cNvSpPr>
              <p:nvPr/>
            </p:nvSpPr>
            <p:spPr bwMode="auto">
              <a:xfrm>
                <a:off x="1338" y="2886"/>
                <a:ext cx="1498"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fr-BE" altLang="en-US" sz="1800" dirty="0">
                    <a:latin typeface="Tahoma" pitchFamily="34" charset="0"/>
                  </a:rPr>
                  <a:t>DATE ACCOUCHEMENT</a:t>
                </a:r>
                <a:endParaRPr lang="fr-FR" altLang="en-US" sz="1800" dirty="0">
                  <a:latin typeface="Tahoma" pitchFamily="34" charset="0"/>
                </a:endParaRPr>
              </a:p>
            </p:txBody>
          </p:sp>
          <p:sp>
            <p:nvSpPr>
              <p:cNvPr id="44" name="Oval 18"/>
              <p:cNvSpPr>
                <a:spLocks noChangeArrowheads="1"/>
              </p:cNvSpPr>
              <p:nvPr/>
            </p:nvSpPr>
            <p:spPr bwMode="auto">
              <a:xfrm>
                <a:off x="1837" y="2976"/>
                <a:ext cx="91" cy="91"/>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1800">
                  <a:latin typeface="Arial" charset="0"/>
                </a:endParaRPr>
              </a:p>
            </p:txBody>
          </p:sp>
        </p:grpSp>
        <p:sp>
          <p:nvSpPr>
            <p:cNvPr id="38" name="Text Box 20"/>
            <p:cNvSpPr txBox="1">
              <a:spLocks noChangeArrowheads="1"/>
            </p:cNvSpPr>
            <p:nvPr/>
          </p:nvSpPr>
          <p:spPr bwMode="auto">
            <a:xfrm>
              <a:off x="1610" y="2568"/>
              <a:ext cx="17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fr-BE" altLang="en-US" sz="2000" u="sng">
                  <a:latin typeface="Tahoma" pitchFamily="34" charset="0"/>
                </a:rPr>
                <a:t>Interdiction travailler</a:t>
              </a:r>
              <a:endParaRPr lang="fr-FR" altLang="en-US" sz="2000" u="sng">
                <a:latin typeface="Tahoma" pitchFamily="34" charset="0"/>
              </a:endParaRPr>
            </a:p>
          </p:txBody>
        </p:sp>
        <p:sp>
          <p:nvSpPr>
            <p:cNvPr id="39" name="AutoShape 23"/>
            <p:cNvSpPr>
              <a:spLocks/>
            </p:cNvSpPr>
            <p:nvPr/>
          </p:nvSpPr>
          <p:spPr bwMode="auto">
            <a:xfrm rot="5400000">
              <a:off x="1802" y="1786"/>
              <a:ext cx="137" cy="704"/>
            </a:xfrm>
            <a:prstGeom prst="rightBracket">
              <a:avLst>
                <a:gd name="adj" fmla="val 12877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1800">
                <a:latin typeface="Arial" charset="0"/>
              </a:endParaRPr>
            </a:p>
          </p:txBody>
        </p:sp>
        <p:sp>
          <p:nvSpPr>
            <p:cNvPr id="40" name="Text Box 24"/>
            <p:cNvSpPr txBox="1">
              <a:spLocks noChangeArrowheads="1"/>
            </p:cNvSpPr>
            <p:nvPr/>
          </p:nvSpPr>
          <p:spPr bwMode="auto">
            <a:xfrm>
              <a:off x="1701" y="2251"/>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fr-BE" altLang="en-US" sz="2000">
                  <a:latin typeface="Tahoma" pitchFamily="34" charset="0"/>
                </a:rPr>
                <a:t>7j</a:t>
              </a:r>
              <a:endParaRPr lang="fr-FR" altLang="en-US" sz="2000">
                <a:latin typeface="Tahoma" pitchFamily="34" charset="0"/>
              </a:endParaRPr>
            </a:p>
          </p:txBody>
        </p:sp>
        <p:sp>
          <p:nvSpPr>
            <p:cNvPr id="41" name="Line 25"/>
            <p:cNvSpPr>
              <a:spLocks noChangeShapeType="1"/>
            </p:cNvSpPr>
            <p:nvPr/>
          </p:nvSpPr>
          <p:spPr bwMode="auto">
            <a:xfrm>
              <a:off x="3515" y="2296"/>
              <a:ext cx="1134" cy="0"/>
            </a:xfrm>
            <a:prstGeom prst="line">
              <a:avLst/>
            </a:prstGeom>
            <a:noFill/>
            <a:ln w="28575">
              <a:solidFill>
                <a:schemeClr val="tx1"/>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en-US"/>
            </a:p>
          </p:txBody>
        </p:sp>
        <p:sp>
          <p:nvSpPr>
            <p:cNvPr id="42" name="Text Box 26"/>
            <p:cNvSpPr txBox="1">
              <a:spLocks noChangeArrowheads="1"/>
            </p:cNvSpPr>
            <p:nvPr/>
          </p:nvSpPr>
          <p:spPr bwMode="auto">
            <a:xfrm>
              <a:off x="3696" y="2387"/>
              <a:ext cx="1460" cy="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fr-BE" altLang="en-US" sz="2000" dirty="0">
                  <a:latin typeface="Tahoma" pitchFamily="34" charset="0"/>
                </a:rPr>
                <a:t>Facultatif, partie du prénatal qui n’a pas été pris.</a:t>
              </a:r>
              <a:endParaRPr lang="fr-FR" altLang="en-US" sz="2000" dirty="0">
                <a:latin typeface="Tahoma" pitchFamily="34" charset="0"/>
              </a:endParaRPr>
            </a:p>
          </p:txBody>
        </p:sp>
      </p:grpSp>
    </p:spTree>
    <p:extLst>
      <p:ext uri="{BB962C8B-B14F-4D97-AF65-F5344CB8AC3E}">
        <p14:creationId xmlns:p14="http://schemas.microsoft.com/office/powerpoint/2010/main" val="1048185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txBox="1">
            <a:spLocks noGrp="1"/>
          </p:cNvSpPr>
          <p:nvPr/>
        </p:nvSpPr>
        <p:spPr>
          <a:xfrm>
            <a:off x="8604250" y="6492875"/>
            <a:ext cx="2133600" cy="365125"/>
          </a:xfrm>
          <a:prstGeom prst="rect">
            <a:avLst/>
          </a:prstGeom>
          <a:noFill/>
        </p:spPr>
        <p:txBody>
          <a:bodyPr anchor="ctr"/>
          <a:lstStyle/>
          <a:p>
            <a:pPr algn="r" fontAlgn="auto">
              <a:spcBef>
                <a:spcPts val="0"/>
              </a:spcBef>
              <a:spcAft>
                <a:spcPts val="0"/>
              </a:spcAft>
              <a:defRPr/>
            </a:pPr>
            <a:fld id="{61523256-172C-4141-83C5-FBF1E8C935B6}" type="slidenum">
              <a:rPr lang="nl-BE" sz="1200">
                <a:solidFill>
                  <a:schemeClr val="tx1">
                    <a:tint val="75000"/>
                  </a:schemeClr>
                </a:solidFill>
                <a:latin typeface="+mn-lt"/>
                <a:cs typeface="+mn-cs"/>
              </a:rPr>
              <a:pPr algn="r" fontAlgn="auto">
                <a:spcBef>
                  <a:spcPts val="0"/>
                </a:spcBef>
                <a:spcAft>
                  <a:spcPts val="0"/>
                </a:spcAft>
                <a:defRPr/>
              </a:pPr>
              <a:t>9</a:t>
            </a:fld>
            <a:endParaRPr lang="nl-BE" sz="1200">
              <a:solidFill>
                <a:schemeClr val="tx1">
                  <a:tint val="75000"/>
                </a:schemeClr>
              </a:solidFill>
              <a:latin typeface="+mn-lt"/>
              <a:cs typeface="+mn-cs"/>
            </a:endParaRPr>
          </a:p>
        </p:txBody>
      </p:sp>
      <p:sp>
        <p:nvSpPr>
          <p:cNvPr id="20482" name="Rectangle 2"/>
          <p:cNvSpPr>
            <a:spLocks noGrp="1"/>
          </p:cNvSpPr>
          <p:nvPr>
            <p:ph type="title" idx="4294967295"/>
          </p:nvPr>
        </p:nvSpPr>
        <p:spPr/>
        <p:txBody>
          <a:bodyPr/>
          <a:lstStyle/>
          <a:p>
            <a:r>
              <a:rPr lang="fr-BE" smtClean="0"/>
              <a:t>1. Les congés</a:t>
            </a:r>
            <a:endParaRPr lang="en-US" smtClean="0"/>
          </a:p>
        </p:txBody>
      </p:sp>
      <p:sp>
        <p:nvSpPr>
          <p:cNvPr id="20483" name="Rectangle 3"/>
          <p:cNvSpPr>
            <a:spLocks noGrp="1"/>
          </p:cNvSpPr>
          <p:nvPr>
            <p:ph type="body" idx="4294967295"/>
          </p:nvPr>
        </p:nvSpPr>
        <p:spPr>
          <a:xfrm>
            <a:off x="468313" y="2060575"/>
            <a:ext cx="8229600" cy="4525963"/>
          </a:xfrm>
        </p:spPr>
        <p:txBody>
          <a:bodyPr/>
          <a:lstStyle/>
          <a:p>
            <a:pPr>
              <a:buFontTx/>
              <a:buChar char="•"/>
            </a:pPr>
            <a:r>
              <a:rPr lang="fr-BE" dirty="0" smtClean="0"/>
              <a:t>Pause d’allaitement (naissance </a:t>
            </a:r>
            <a:r>
              <a:rPr lang="fr-BE" dirty="0" smtClean="0">
                <a:sym typeface="Wingdings" panose="05000000000000000000" pitchFamily="2" charset="2"/>
              </a:rPr>
              <a:t> 7 mois)</a:t>
            </a:r>
            <a:endParaRPr lang="fr-BE" dirty="0" smtClean="0"/>
          </a:p>
          <a:p>
            <a:pPr>
              <a:buFontTx/>
              <a:buChar char="•"/>
            </a:pPr>
            <a:r>
              <a:rPr lang="fr-BE" dirty="0" smtClean="0"/>
              <a:t>Congé de paternité </a:t>
            </a:r>
            <a:r>
              <a:rPr lang="fr-BE" dirty="0" smtClean="0"/>
              <a:t>(au MAX le reliquat du congé de maternité).</a:t>
            </a:r>
            <a:endParaRPr lang="fr-BE" dirty="0" smtClean="0"/>
          </a:p>
          <a:p>
            <a:pPr>
              <a:buFontTx/>
              <a:buChar char="•"/>
            </a:pPr>
            <a:r>
              <a:rPr lang="fr-BE" dirty="0" smtClean="0"/>
              <a:t>Congé parental (max </a:t>
            </a:r>
            <a:r>
              <a:rPr lang="fr-BE" dirty="0" smtClean="0"/>
              <a:t>3 </a:t>
            </a:r>
            <a:r>
              <a:rPr lang="fr-BE" dirty="0" smtClean="0"/>
              <a:t>mois ininterrompus, dans les 10 ans, </a:t>
            </a:r>
            <a:r>
              <a:rPr lang="fr-BE" b="1" u="sng" dirty="0" smtClean="0">
                <a:solidFill>
                  <a:srgbClr val="FF0000"/>
                </a:solidFill>
              </a:rPr>
              <a:t>non rémunéré</a:t>
            </a:r>
            <a:r>
              <a:rPr lang="fr-BE" dirty="0" smtClean="0"/>
              <a:t>)</a:t>
            </a:r>
          </a:p>
          <a:p>
            <a:pPr>
              <a:buFontTx/>
              <a:buChar char="•"/>
            </a:pPr>
            <a:r>
              <a:rPr lang="fr-BE" dirty="0" smtClean="0"/>
              <a:t>Congé de protection parental (max </a:t>
            </a:r>
            <a:r>
              <a:rPr lang="fr-BE" dirty="0"/>
              <a:t>4</a:t>
            </a:r>
            <a:r>
              <a:rPr lang="fr-BE" dirty="0" smtClean="0"/>
              <a:t> </a:t>
            </a:r>
            <a:r>
              <a:rPr lang="fr-BE" dirty="0" smtClean="0"/>
              <a:t>mois </a:t>
            </a:r>
            <a:r>
              <a:rPr lang="fr-BE" dirty="0" smtClean="0"/>
              <a:t>interrompus ou pas, </a:t>
            </a:r>
            <a:r>
              <a:rPr lang="fr-BE" dirty="0" smtClean="0"/>
              <a:t>dans les 12 ans, </a:t>
            </a:r>
            <a:r>
              <a:rPr lang="fr-BE" b="1" u="sng" dirty="0" smtClean="0">
                <a:solidFill>
                  <a:srgbClr val="FF0000"/>
                </a:solidFill>
              </a:rPr>
              <a:t>non rémunéré </a:t>
            </a:r>
            <a:r>
              <a:rPr lang="fr-BE" b="1" dirty="0" smtClean="0">
                <a:solidFill>
                  <a:srgbClr val="FF0000"/>
                </a:solidFill>
              </a:rPr>
              <a:t>par la Défense mais allocation</a:t>
            </a:r>
            <a:r>
              <a:rPr lang="fr-BE" dirty="0" smtClean="0"/>
              <a:t>)</a:t>
            </a:r>
          </a:p>
        </p:txBody>
      </p:sp>
    </p:spTree>
    <p:extLst>
      <p:ext uri="{BB962C8B-B14F-4D97-AF65-F5344CB8AC3E}">
        <p14:creationId xmlns:p14="http://schemas.microsoft.com/office/powerpoint/2010/main" val="1685235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806EDC4D9084479824449E33BD1D96" ma:contentTypeVersion="0" ma:contentTypeDescription="Create a new document." ma:contentTypeScope="" ma:versionID="c01e9897dc6458f0769084803a0574b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D80AA5-7D67-4200-9BB6-CBDF037DD6CC}">
  <ds:schemaRefs>
    <ds:schemaRef ds:uri="http://schemas.microsoft.com/sharepoint/v3/contenttype/forms"/>
  </ds:schemaRefs>
</ds:datastoreItem>
</file>

<file path=customXml/itemProps2.xml><?xml version="1.0" encoding="utf-8"?>
<ds:datastoreItem xmlns:ds="http://schemas.openxmlformats.org/officeDocument/2006/customXml" ds:itemID="{419010A0-FEA8-473D-A8A7-C6AE9452EDED}">
  <ds:schemaRefs>
    <ds:schemaRef ds:uri="http://purl.org/dc/elements/1.1/"/>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9BA785F2-4FCE-4DED-A8C8-A2E8B72B17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Presentation</Template>
  <TotalTime>208</TotalTime>
  <Words>1227</Words>
  <Application>Microsoft Office PowerPoint</Application>
  <PresentationFormat>On-screen Show (4:3)</PresentationFormat>
  <Paragraphs>137</Paragraphs>
  <Slides>18</Slides>
  <Notes>5</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Presentation</vt:lpstr>
      <vt:lpstr>1_Presentation</vt:lpstr>
      <vt:lpstr>PowerPoint Presentation</vt:lpstr>
      <vt:lpstr>Objectifs </vt:lpstr>
      <vt:lpstr>Objectifs </vt:lpstr>
      <vt:lpstr>Aperçu de la leçon </vt:lpstr>
      <vt:lpstr>REFERENCE </vt:lpstr>
      <vt:lpstr>1. Les congés</vt:lpstr>
      <vt:lpstr>1. Les congés</vt:lpstr>
      <vt:lpstr>1. Les congés</vt:lpstr>
      <vt:lpstr>1. Les congés</vt:lpstr>
      <vt:lpstr>1. Les congés</vt:lpstr>
      <vt:lpstr>1. Les congés</vt:lpstr>
      <vt:lpstr>2. Les dispenses de service</vt:lpstr>
      <vt:lpstr>3. Le temps de travail</vt:lpstr>
      <vt:lpstr>PowerPoint Presentation</vt:lpstr>
      <vt:lpstr>4. Congés et dispenses de service pour les candidats </vt:lpstr>
      <vt:lpstr>Aperçu de la leçon </vt:lpstr>
      <vt:lpstr>Objectifs </vt:lpstr>
      <vt:lpstr>Objectifs </vt:lpstr>
    </vt:vector>
  </TitlesOfParts>
  <Company>Belgian Defense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Point Presentation (Template) 2</dc:title>
  <dc:creator>Boiten Claudia</dc:creator>
  <cp:lastModifiedBy>Mousny Georges</cp:lastModifiedBy>
  <cp:revision>29</cp:revision>
  <dcterms:created xsi:type="dcterms:W3CDTF">2011-12-22T10:13:19Z</dcterms:created>
  <dcterms:modified xsi:type="dcterms:W3CDTF">2017-10-25T07:15:56Z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
    <vt:lpwstr>NF</vt:lpwstr>
  </property>
  <property fmtid="{D5CDD505-2E9C-101B-9397-08002B2CF9AE}" pid="3" name="ContentType">
    <vt:lpwstr>Document</vt:lpwstr>
  </property>
  <property fmtid="{D5CDD505-2E9C-101B-9397-08002B2CF9AE}" pid="4" name="Beschrijving">
    <vt:lpwstr>Power Point Presentation (voorbeeld)</vt:lpwstr>
  </property>
  <property fmtid="{D5CDD505-2E9C-101B-9397-08002B2CF9AE}" pid="5" name="ImageCreateDate">
    <vt:lpwstr/>
  </property>
  <property fmtid="{D5CDD505-2E9C-101B-9397-08002B2CF9AE}" pid="6" name="Description">
    <vt:lpwstr/>
  </property>
  <property fmtid="{D5CDD505-2E9C-101B-9397-08002B2CF9AE}" pid="7" name="Language">
    <vt:lpwstr>NF</vt:lpwstr>
  </property>
  <property fmtid="{D5CDD505-2E9C-101B-9397-08002B2CF9AE}" pid="8" name="ContentTypeId">
    <vt:lpwstr>0x0101006E806EDC4D9084479824449E33BD1D96</vt:lpwstr>
  </property>
</Properties>
</file>