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2"/>
  </p:notesMasterIdLst>
  <p:sldIdLst>
    <p:sldId id="366" r:id="rId2"/>
    <p:sldId id="357" r:id="rId3"/>
    <p:sldId id="358" r:id="rId4"/>
    <p:sldId id="359" r:id="rId5"/>
    <p:sldId id="365" r:id="rId6"/>
    <p:sldId id="361" r:id="rId7"/>
    <p:sldId id="371" r:id="rId8"/>
    <p:sldId id="372" r:id="rId9"/>
    <p:sldId id="373" r:id="rId10"/>
    <p:sldId id="375" r:id="rId11"/>
    <p:sldId id="376" r:id="rId12"/>
    <p:sldId id="370" r:id="rId13"/>
    <p:sldId id="377" r:id="rId14"/>
    <p:sldId id="378" r:id="rId15"/>
    <p:sldId id="379" r:id="rId16"/>
    <p:sldId id="380" r:id="rId17"/>
    <p:sldId id="381" r:id="rId18"/>
    <p:sldId id="394" r:id="rId19"/>
    <p:sldId id="392" r:id="rId20"/>
    <p:sldId id="393" r:id="rId21"/>
    <p:sldId id="395" r:id="rId22"/>
    <p:sldId id="396" r:id="rId23"/>
    <p:sldId id="397" r:id="rId24"/>
    <p:sldId id="398" r:id="rId25"/>
    <p:sldId id="374" r:id="rId26"/>
    <p:sldId id="399" r:id="rId27"/>
    <p:sldId id="391" r:id="rId28"/>
    <p:sldId id="401" r:id="rId29"/>
    <p:sldId id="409" r:id="rId30"/>
    <p:sldId id="410" r:id="rId31"/>
    <p:sldId id="411" r:id="rId32"/>
    <p:sldId id="412" r:id="rId33"/>
    <p:sldId id="415" r:id="rId34"/>
    <p:sldId id="413" r:id="rId35"/>
    <p:sldId id="414" r:id="rId36"/>
    <p:sldId id="416" r:id="rId37"/>
    <p:sldId id="417" r:id="rId38"/>
    <p:sldId id="400" r:id="rId39"/>
    <p:sldId id="351" r:id="rId40"/>
    <p:sldId id="418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9" autoAdjust="0"/>
    <p:restoredTop sz="94660"/>
  </p:normalViewPr>
  <p:slideViewPr>
    <p:cSldViewPr>
      <p:cViewPr>
        <p:scale>
          <a:sx n="114" d="100"/>
          <a:sy n="114" d="100"/>
        </p:scale>
        <p:origin x="6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9E41AA0-9AD8-4E47-A208-163E6DD2E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1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844675"/>
            <a:ext cx="5616575" cy="79216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2708275"/>
            <a:ext cx="4248150" cy="865188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24075" y="3644900"/>
            <a:ext cx="4176713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C2850B2-0929-4D29-B87D-B1AD409CE9C8}" type="datetimeFigureOut">
              <a:rPr lang="en-US"/>
              <a:pPr/>
              <a:t>5/6/2015</a:t>
            </a:fld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8888" y="3644900"/>
            <a:ext cx="803275" cy="288925"/>
          </a:xfrm>
        </p:spPr>
        <p:txBody>
          <a:bodyPr/>
          <a:lstStyle>
            <a:lvl1pPr>
              <a:defRPr/>
            </a:lvl1pPr>
          </a:lstStyle>
          <a:p>
            <a:fld id="{F4C836D4-3515-4E59-936A-8EEC6D31FAA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0966" name="Picture 6" descr="LOGO CIBE_203 x 314 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2781300"/>
            <a:ext cx="723900" cy="11191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5A641C-2C52-4946-A321-BE1CC804E0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FCDE32-200E-4361-9ABF-025E2EC4E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FB1D4C-A8C6-4041-ACC8-3500DD62B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F74638-A7F6-45A1-BD44-CFE7384598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EF0C97-E683-4983-8EC7-9176D24CB6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D796FC-CF78-4BC1-90CF-FAF746FAA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4960CD-8A0C-4B37-96ED-3025176CF5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EDAC61-905C-447D-958B-0417E51CE8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AED404-A4AD-42FF-A4CD-D2F1E2518D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AD89-EF84-4989-8E0E-F48ECF763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74638"/>
            <a:ext cx="6842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165850"/>
            <a:ext cx="11985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4BCF0-F069-4A08-AC71-DE7BCE3957C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9941" name="Picture 5" descr="LOGO CIBE_203 x 314 Color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2150" y="115888"/>
            <a:ext cx="723900" cy="1119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harvengt.w\Pictures\la-defference-entra-un-jacuzzi-de-luxe-et-un-jacuzzi-de-merde_3974561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22" y="548680"/>
            <a:ext cx="7059740" cy="528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rvengt.w\Pictures\la-defference-entra-un-jacuzzi-de-luxe-et-un-jacuzzi-de-merde_3974562-L - 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08" y="555598"/>
            <a:ext cx="6912768" cy="517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8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4464496" cy="5726409"/>
          </a:xfrm>
        </p:spPr>
      </p:pic>
      <p:sp>
        <p:nvSpPr>
          <p:cNvPr id="7" name="Rectangle 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592887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3816424" cy="41069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0"/>
            <a:ext cx="3168352" cy="47525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592887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9" y="1628775"/>
            <a:ext cx="6780468" cy="452596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2667000" cy="2495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6928" y="4302582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2303679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13474"/>
            <a:ext cx="4392488" cy="5490610"/>
          </a:xfrm>
        </p:spPr>
      </p:pic>
      <p:sp>
        <p:nvSpPr>
          <p:cNvPr id="7" name="Flowchart: Process 6"/>
          <p:cNvSpPr/>
          <p:nvPr/>
        </p:nvSpPr>
        <p:spPr>
          <a:xfrm>
            <a:off x="4860032" y="1124744"/>
            <a:ext cx="151216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592887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6337300" cy="4343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8960"/>
            <a:ext cx="4395105" cy="2744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592887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4824536" cy="36184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04864"/>
            <a:ext cx="4026222" cy="39376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2424462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73" y="1556792"/>
            <a:ext cx="6684836" cy="4525963"/>
          </a:xfrm>
        </p:spPr>
      </p:pic>
      <p:sp>
        <p:nvSpPr>
          <p:cNvPr id="5" name="Rectangle 4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3157410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4" y="1556792"/>
            <a:ext cx="3766378" cy="4752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81739"/>
            <a:ext cx="4479214" cy="2972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25" y="3851637"/>
            <a:ext cx="1785515" cy="2775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508104" y="3233269"/>
            <a:ext cx="720080" cy="187220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131840" y="4254308"/>
            <a:ext cx="2952328" cy="111890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3157410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Soins des pieds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429250" cy="4048125"/>
          </a:xfrm>
        </p:spPr>
      </p:pic>
    </p:spTree>
    <p:extLst>
      <p:ext uri="{BB962C8B-B14F-4D97-AF65-F5344CB8AC3E}">
        <p14:creationId xmlns:p14="http://schemas.microsoft.com/office/powerpoint/2010/main" val="962231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Soins des pieds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93514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Choisir de bonnes chaussures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397094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Ni trop grandes ni trop petites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Bon soutient du pied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Semelles rigides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Agréables à porter dès le début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31640" y="2780928"/>
            <a:ext cx="697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S’habituer aux chaussures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224460"/>
            <a:ext cx="64807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Assouplir le cuir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Serrer convenablement les lacets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Marcher de courtes distances pour commencer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Au début, protéger les talons avec une « deuxième peau »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1639" y="4941168"/>
            <a:ext cx="697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Les chaussettes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5470848"/>
            <a:ext cx="7272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Propres et sèches; souples et douces ; non serrantes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En laine ou en coton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La bonne taille, sans trous ni plis</a:t>
            </a:r>
          </a:p>
        </p:txBody>
      </p:sp>
    </p:spTree>
    <p:extLst>
      <p:ext uri="{BB962C8B-B14F-4D97-AF65-F5344CB8AC3E}">
        <p14:creationId xmlns:p14="http://schemas.microsoft.com/office/powerpoint/2010/main" val="227483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CIBE Sud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z="2400" dirty="0" smtClean="0"/>
              <a:t>HYGIENE EN CAMPAGNE</a:t>
            </a:r>
            <a:endParaRPr lang="en-US" sz="2400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68538" y="3644900"/>
            <a:ext cx="3382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800" b="0" dirty="0" err="1" smtClean="0">
                <a:solidFill>
                  <a:srgbClr val="000000"/>
                </a:solidFill>
              </a:rPr>
              <a:t>Cell</a:t>
            </a:r>
            <a:r>
              <a:rPr lang="fr-BE" sz="1800" b="0" dirty="0" smtClean="0">
                <a:solidFill>
                  <a:srgbClr val="000000"/>
                </a:solidFill>
              </a:rPr>
              <a:t> EHBO</a:t>
            </a:r>
            <a:endParaRPr lang="en-US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Soins des pieds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93514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Hygiène des pieds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397094"/>
            <a:ext cx="7200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Chaque jour se laver les pieds à l’eau froide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 pas se laver les pieds juste avant une marche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Pas de bain de pieds prolongé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Bien sécher jusque entre les orteils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Après une marche, surélever les pieds pendant</a:t>
            </a:r>
            <a:br>
              <a:rPr lang="fr-BE" sz="2200" dirty="0" smtClean="0"/>
            </a:br>
            <a:r>
              <a:rPr lang="fr-BE" sz="2200" dirty="0" smtClean="0"/>
              <a:t>15-30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Ongles taillés droits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Inspecter pour détecter tout début d’affection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Traiter les transpirations abondantes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Traiter les mycoses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S’entraîner régulièrement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3977468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Soins des pieds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4286250" cy="4286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5"/>
            <a:ext cx="2664296" cy="38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5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Soins des pieds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46479"/>
            <a:ext cx="4272119" cy="32101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6792"/>
            <a:ext cx="371788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5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Soins des pieds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3333750" cy="3333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8" y="1628800"/>
            <a:ext cx="5203730" cy="3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5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Soins des pieds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700808"/>
            <a:ext cx="5280587" cy="39604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70" y="3140968"/>
            <a:ext cx="3597395" cy="27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5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collective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688919"/>
            <a:ext cx="6048671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9574" y="1688919"/>
            <a:ext cx="354414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collective</a:t>
            </a:r>
            <a:endParaRPr lang="fr-BE" sz="1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1217739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collective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collective</a:t>
            </a:r>
            <a:endParaRPr lang="fr-BE" sz="1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256928"/>
            <a:ext cx="4240246" cy="318018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501008"/>
            <a:ext cx="4104456" cy="2993839"/>
          </a:xfrm>
        </p:spPr>
      </p:pic>
    </p:spTree>
    <p:extLst>
      <p:ext uri="{BB962C8B-B14F-4D97-AF65-F5344CB8AC3E}">
        <p14:creationId xmlns:p14="http://schemas.microsoft.com/office/powerpoint/2010/main" val="3035509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collective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collective</a:t>
            </a:r>
            <a:endParaRPr lang="fr-BE" sz="1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071989" cy="4554360"/>
          </a:xfrm>
        </p:spPr>
      </p:pic>
      <p:pic>
        <p:nvPicPr>
          <p:cNvPr id="6" name="Picture 5" descr="Gerbille_debou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717032"/>
            <a:ext cx="843804" cy="10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91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Répulsifs à usage cutané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16832"/>
            <a:ext cx="7200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Lire la notice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Appliquer sur la peau exposée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Appliquer aux endroits où les vêtements collent</a:t>
            </a:r>
            <a:br>
              <a:rPr lang="fr-BE" sz="2200" dirty="0" smtClean="0"/>
            </a:br>
            <a:r>
              <a:rPr lang="fr-BE" sz="2200" dirty="0" smtClean="0"/>
              <a:t>à la peau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Au niveau des ouvertures de la tenue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Renouveler l’application toutes les 2h si transpiration ou contact avec de l’eau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Renouveler l’application toutes les 4h si pas de transpiration ni contact avec de l’eau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2590439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Répulsifs à usage général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16832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Selon les directives du </a:t>
            </a:r>
            <a:r>
              <a:rPr lang="fr-BE" sz="2200" dirty="0" err="1" smtClean="0"/>
              <a:t>Comdt</a:t>
            </a:r>
            <a:endParaRPr lang="fr-BE" sz="2200" dirty="0"/>
          </a:p>
          <a:p>
            <a:endParaRPr lang="fr-B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Moustiquaires et/ou vêtements traités avec</a:t>
            </a:r>
            <a:br>
              <a:rPr lang="fr-BE" sz="2200" dirty="0" smtClean="0"/>
            </a:br>
            <a:r>
              <a:rPr lang="fr-BE" sz="2200" dirty="0" smtClean="0"/>
              <a:t>de la PERMETHRINE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3019068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OBJECTIF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47664" y="1628800"/>
            <a:ext cx="6912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fr-BE" sz="28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BE" sz="2800" b="0" dirty="0" smtClean="0">
                <a:solidFill>
                  <a:srgbClr val="000000"/>
                </a:solidFill>
              </a:rPr>
              <a:t>A l’issue du cours, vous serez conscients de l’importance de la prévention des problèmes de peau </a:t>
            </a:r>
            <a:r>
              <a:rPr lang="fr-BE" sz="2800" b="0" smtClean="0">
                <a:solidFill>
                  <a:srgbClr val="000000"/>
                </a:solidFill>
              </a:rPr>
              <a:t>et </a:t>
            </a:r>
            <a:r>
              <a:rPr lang="fr-BE" sz="2800" b="0" smtClean="0">
                <a:solidFill>
                  <a:srgbClr val="000000"/>
                </a:solidFill>
              </a:rPr>
              <a:t>de </a:t>
            </a:r>
            <a:r>
              <a:rPr lang="fr-BE" sz="2800" b="0" dirty="0" smtClean="0">
                <a:solidFill>
                  <a:srgbClr val="000000"/>
                </a:solidFill>
              </a:rPr>
              <a:t>pieds, ainsi que de la prévention des piqûres et morsures d’animaux ; dans la vie de tous les jours aussi bien que dans la vie militaire</a:t>
            </a:r>
          </a:p>
          <a:p>
            <a:pPr marL="0" indent="0">
              <a:lnSpc>
                <a:spcPct val="90000"/>
              </a:lnSpc>
              <a:buNone/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95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Porter correctement la tenue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16832"/>
            <a:ext cx="7200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Selon les prescriptions du </a:t>
            </a:r>
            <a:r>
              <a:rPr lang="fr-BE" sz="2200" dirty="0" err="1" smtClean="0"/>
              <a:t>Comdt</a:t>
            </a: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Porter un couvre chef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Vêtements non </a:t>
            </a:r>
            <a:r>
              <a:rPr lang="fr-BE" sz="2200" dirty="0" err="1" smtClean="0"/>
              <a:t>serrants</a:t>
            </a: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Pantalon dans les bottines, T-shirt dans pantalon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Manches longues, chemises fermées poignets et cou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Pas de parfum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Contrôler si présence de tiques sur la peau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2572021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Garder le corps et la tenue propres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16832"/>
            <a:ext cx="7200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Hygiène corporelle correcte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Lessiver la tenue régulièrement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Repasser la tenue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 pas faire sécher la tenue sous un arbre ou à même le sol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3700070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Se protéger la nuit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16832"/>
            <a:ext cx="72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Utiliser la moustiquaire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Insérer la moustiquaire sous le matelas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Traiter la moustiquaire avec le répulsif prévu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Réparer le moindre trou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Appliquer un répulsif cutané sur les parties du corps pouvant être en contact avec la moustiquaire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388526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  <p:pic>
        <p:nvPicPr>
          <p:cNvPr id="7" name="Picture 6" descr="HPIM08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79" y="3662733"/>
            <a:ext cx="2410169" cy="321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200977" y="4911824"/>
            <a:ext cx="731790" cy="715044"/>
          </a:xfrm>
          <a:custGeom>
            <a:avLst/>
            <a:gdLst>
              <a:gd name="T0" fmla="*/ 576263 w 21600"/>
              <a:gd name="T1" fmla="*/ 0 h 21600"/>
              <a:gd name="T2" fmla="*/ 168770 w 21600"/>
              <a:gd name="T3" fmla="*/ 168770 h 21600"/>
              <a:gd name="T4" fmla="*/ 0 w 21600"/>
              <a:gd name="T5" fmla="*/ 576263 h 21600"/>
              <a:gd name="T6" fmla="*/ 168770 w 21600"/>
              <a:gd name="T7" fmla="*/ 983755 h 21600"/>
              <a:gd name="T8" fmla="*/ 576263 w 21600"/>
              <a:gd name="T9" fmla="*/ 1152525 h 21600"/>
              <a:gd name="T10" fmla="*/ 983755 w 21600"/>
              <a:gd name="T11" fmla="*/ 983755 h 21600"/>
              <a:gd name="T12" fmla="*/ 1152525 w 21600"/>
              <a:gd name="T13" fmla="*/ 576263 h 21600"/>
              <a:gd name="T14" fmla="*/ 983755 w 21600"/>
              <a:gd name="T15" fmla="*/ 16877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98" y="10800"/>
                </a:moveTo>
                <a:cubicBezTo>
                  <a:pt x="798" y="16324"/>
                  <a:pt x="5276" y="20802"/>
                  <a:pt x="10800" y="20802"/>
                </a:cubicBezTo>
                <a:cubicBezTo>
                  <a:pt x="16324" y="20802"/>
                  <a:pt x="20802" y="16324"/>
                  <a:pt x="20802" y="10800"/>
                </a:cubicBezTo>
                <a:cubicBezTo>
                  <a:pt x="20802" y="5276"/>
                  <a:pt x="16324" y="798"/>
                  <a:pt x="10800" y="798"/>
                </a:cubicBezTo>
                <a:cubicBezTo>
                  <a:pt x="5276" y="798"/>
                  <a:pt x="798" y="5276"/>
                  <a:pt x="798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trop 0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00620"/>
            <a:ext cx="4432697" cy="332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 rot="-1043947">
            <a:off x="5539868" y="4523512"/>
            <a:ext cx="1247031" cy="403264"/>
          </a:xfrm>
          <a:prstGeom prst="curvedUpArrow">
            <a:avLst>
              <a:gd name="adj1" fmla="val 54443"/>
              <a:gd name="adj2" fmla="val 139912"/>
              <a:gd name="adj3" fmla="val 68000"/>
            </a:avLst>
          </a:prstGeom>
          <a:solidFill>
            <a:srgbClr val="D16349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 rot="19675576" flipH="1">
            <a:off x="7705058" y="3244939"/>
            <a:ext cx="1285335" cy="442231"/>
          </a:xfrm>
          <a:prstGeom prst="curvedUpArrow">
            <a:avLst>
              <a:gd name="adj1" fmla="val 52126"/>
              <a:gd name="adj2" fmla="val 137542"/>
              <a:gd name="adj3" fmla="val 68000"/>
            </a:avLst>
          </a:prstGeom>
          <a:solidFill>
            <a:srgbClr val="D16349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</a:endParaRPr>
          </a:p>
        </p:txBody>
      </p:sp>
      <p:pic>
        <p:nvPicPr>
          <p:cNvPr id="12" name="Picture 11" descr="trop 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52" y="912099"/>
            <a:ext cx="2990431" cy="398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879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Se protéger contre les araignées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16832"/>
            <a:ext cx="72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Enlever les toiles d’araignées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Inspecter et secouer les vêtements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Eliminer les immondices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Nettoyer correctement les locaux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 pas se promener pieds 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Utiliser des gants lors de toute manipulation à risque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  <p:pic>
        <p:nvPicPr>
          <p:cNvPr id="6" name="Picture 5" descr="http://www.americanarachnology.org/images/gallery/latrodectus_hesperus_l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12160" y="1916831"/>
            <a:ext cx="3024336" cy="190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sochiderm.cl/admin/upload/images/interes/Loxosce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662300"/>
            <a:ext cx="1806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20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Se protéger contre les scorpions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16832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Inspecter et secouer les vêtements,</a:t>
            </a:r>
            <a:br>
              <a:rPr lang="fr-BE" sz="2200" dirty="0" smtClean="0"/>
            </a:br>
            <a:r>
              <a:rPr lang="fr-BE" sz="2200" dirty="0" smtClean="0"/>
              <a:t>chaussures et sac de couchage</a:t>
            </a:r>
            <a:br>
              <a:rPr lang="fr-BE" sz="2200" dirty="0" smtClean="0"/>
            </a:br>
            <a:r>
              <a:rPr lang="fr-BE" sz="2200" dirty="0" smtClean="0"/>
              <a:t>avant utilisation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 pas se promener pieds 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Eviter tout amoncellement pouvant</a:t>
            </a:r>
            <a:br>
              <a:rPr lang="fr-BE" sz="2200" dirty="0" smtClean="0"/>
            </a:br>
            <a:r>
              <a:rPr lang="fr-BE" sz="2200" dirty="0" smtClean="0"/>
              <a:t>constituer un abri</a:t>
            </a:r>
          </a:p>
          <a:p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Eviter les endroits à risque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Prendre toutes les précautions</a:t>
            </a:r>
            <a:br>
              <a:rPr lang="fr-BE" sz="2200" dirty="0" smtClean="0"/>
            </a:br>
            <a:r>
              <a:rPr lang="fr-BE" sz="2200" dirty="0" smtClean="0"/>
              <a:t>possibles avant manipulation à risque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Rangez vos affaires dans des contenants fermés!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  <p:pic>
        <p:nvPicPr>
          <p:cNvPr id="7" name="Picture 6" descr="HPIM08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24" y="1705456"/>
            <a:ext cx="307197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6916085" y="2035380"/>
            <a:ext cx="648072" cy="720080"/>
          </a:xfrm>
          <a:custGeom>
            <a:avLst/>
            <a:gdLst>
              <a:gd name="T0" fmla="*/ 827882 w 21600"/>
              <a:gd name="T1" fmla="*/ 0 h 21600"/>
              <a:gd name="T2" fmla="*/ 242462 w 21600"/>
              <a:gd name="T3" fmla="*/ 253155 h 21600"/>
              <a:gd name="T4" fmla="*/ 0 w 21600"/>
              <a:gd name="T5" fmla="*/ 864394 h 21600"/>
              <a:gd name="T6" fmla="*/ 242462 w 21600"/>
              <a:gd name="T7" fmla="*/ 1475633 h 21600"/>
              <a:gd name="T8" fmla="*/ 827882 w 21600"/>
              <a:gd name="T9" fmla="*/ 1728788 h 21600"/>
              <a:gd name="T10" fmla="*/ 1413301 w 21600"/>
              <a:gd name="T11" fmla="*/ 1475633 h 21600"/>
              <a:gd name="T12" fmla="*/ 1655763 w 21600"/>
              <a:gd name="T13" fmla="*/ 864394 h 21600"/>
              <a:gd name="T14" fmla="*/ 1413301 w 21600"/>
              <a:gd name="T15" fmla="*/ 25315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98" y="10800"/>
                </a:moveTo>
                <a:cubicBezTo>
                  <a:pt x="798" y="16324"/>
                  <a:pt x="5276" y="20802"/>
                  <a:pt x="10800" y="20802"/>
                </a:cubicBezTo>
                <a:cubicBezTo>
                  <a:pt x="16324" y="20802"/>
                  <a:pt x="20802" y="16324"/>
                  <a:pt x="20802" y="10800"/>
                </a:cubicBezTo>
                <a:cubicBezTo>
                  <a:pt x="20802" y="5276"/>
                  <a:pt x="16324" y="798"/>
                  <a:pt x="10800" y="798"/>
                </a:cubicBezTo>
                <a:cubicBezTo>
                  <a:pt x="5276" y="798"/>
                  <a:pt x="798" y="5276"/>
                  <a:pt x="798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44" y="4077072"/>
            <a:ext cx="270165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7240120" y="4581128"/>
            <a:ext cx="572239" cy="576064"/>
          </a:xfrm>
          <a:custGeom>
            <a:avLst/>
            <a:gdLst>
              <a:gd name="T0" fmla="*/ 827882 w 21600"/>
              <a:gd name="T1" fmla="*/ 0 h 21600"/>
              <a:gd name="T2" fmla="*/ 242462 w 21600"/>
              <a:gd name="T3" fmla="*/ 253155 h 21600"/>
              <a:gd name="T4" fmla="*/ 0 w 21600"/>
              <a:gd name="T5" fmla="*/ 864394 h 21600"/>
              <a:gd name="T6" fmla="*/ 242462 w 21600"/>
              <a:gd name="T7" fmla="*/ 1475633 h 21600"/>
              <a:gd name="T8" fmla="*/ 827882 w 21600"/>
              <a:gd name="T9" fmla="*/ 1728788 h 21600"/>
              <a:gd name="T10" fmla="*/ 1413301 w 21600"/>
              <a:gd name="T11" fmla="*/ 1475633 h 21600"/>
              <a:gd name="T12" fmla="*/ 1655763 w 21600"/>
              <a:gd name="T13" fmla="*/ 864394 h 21600"/>
              <a:gd name="T14" fmla="*/ 1413301 w 21600"/>
              <a:gd name="T15" fmla="*/ 25315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98" y="10800"/>
                </a:moveTo>
                <a:cubicBezTo>
                  <a:pt x="798" y="16324"/>
                  <a:pt x="5276" y="20802"/>
                  <a:pt x="10800" y="20802"/>
                </a:cubicBezTo>
                <a:cubicBezTo>
                  <a:pt x="16324" y="20802"/>
                  <a:pt x="20802" y="16324"/>
                  <a:pt x="20802" y="10800"/>
                </a:cubicBezTo>
                <a:cubicBezTo>
                  <a:pt x="20802" y="5276"/>
                  <a:pt x="16324" y="798"/>
                  <a:pt x="10800" y="798"/>
                </a:cubicBezTo>
                <a:cubicBezTo>
                  <a:pt x="5276" y="798"/>
                  <a:pt x="798" y="5276"/>
                  <a:pt x="798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19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Se protéger contre les serpents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16832"/>
            <a:ext cx="7200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 pas nager dans des zones</a:t>
            </a:r>
            <a:br>
              <a:rPr lang="fr-BE" sz="2200" dirty="0" smtClean="0"/>
            </a:br>
            <a:r>
              <a:rPr lang="fr-BE" sz="2200" dirty="0" smtClean="0"/>
              <a:t>à risque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 pas marcher pieds 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Eviter de manipuler des rocailles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 pas dormir à même le sol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Réduire, si possible, les activités la nuit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Ils sont sensibles aux vibrations et à la lumière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 pas manipuler</a:t>
            </a:r>
            <a:br>
              <a:rPr lang="fr-BE" sz="2200" dirty="0" smtClean="0"/>
            </a:br>
            <a:r>
              <a:rPr lang="fr-BE" sz="2200" dirty="0" smtClean="0"/>
              <a:t>un serpent fraîchement tué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  <p:pic>
        <p:nvPicPr>
          <p:cNvPr id="7" name="Picture 6" descr="http://images.google.be/url?q=http://www.reptiles.de/Illustrationen/Viperiden/Bitis%2520gabonica%2520rhinocer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72" y="4653136"/>
            <a:ext cx="2988528" cy="21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PIM08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41" y="1719972"/>
            <a:ext cx="3047475" cy="228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092280" y="2636912"/>
            <a:ext cx="648072" cy="720080"/>
          </a:xfrm>
          <a:custGeom>
            <a:avLst/>
            <a:gdLst>
              <a:gd name="T0" fmla="*/ 827882 w 21600"/>
              <a:gd name="T1" fmla="*/ 0 h 21600"/>
              <a:gd name="T2" fmla="*/ 242462 w 21600"/>
              <a:gd name="T3" fmla="*/ 253155 h 21600"/>
              <a:gd name="T4" fmla="*/ 0 w 21600"/>
              <a:gd name="T5" fmla="*/ 864394 h 21600"/>
              <a:gd name="T6" fmla="*/ 242462 w 21600"/>
              <a:gd name="T7" fmla="*/ 1475633 h 21600"/>
              <a:gd name="T8" fmla="*/ 827882 w 21600"/>
              <a:gd name="T9" fmla="*/ 1728788 h 21600"/>
              <a:gd name="T10" fmla="*/ 1413301 w 21600"/>
              <a:gd name="T11" fmla="*/ 1475633 h 21600"/>
              <a:gd name="T12" fmla="*/ 1655763 w 21600"/>
              <a:gd name="T13" fmla="*/ 864394 h 21600"/>
              <a:gd name="T14" fmla="*/ 1413301 w 21600"/>
              <a:gd name="T15" fmla="*/ 25315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98" y="10800"/>
                </a:moveTo>
                <a:cubicBezTo>
                  <a:pt x="798" y="16324"/>
                  <a:pt x="5276" y="20802"/>
                  <a:pt x="10800" y="20802"/>
                </a:cubicBezTo>
                <a:cubicBezTo>
                  <a:pt x="16324" y="20802"/>
                  <a:pt x="20802" y="16324"/>
                  <a:pt x="20802" y="10800"/>
                </a:cubicBezTo>
                <a:cubicBezTo>
                  <a:pt x="20802" y="5276"/>
                  <a:pt x="16324" y="798"/>
                  <a:pt x="10800" y="798"/>
                </a:cubicBezTo>
                <a:cubicBezTo>
                  <a:pt x="5276" y="798"/>
                  <a:pt x="798" y="5276"/>
                  <a:pt x="798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2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Piqûres et morsures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Animaux domestiques / sauvages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16832"/>
            <a:ext cx="720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Eviter tout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Ne pas abriter ou nourrir les animaux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Pas d’animaux domestiques dans les installations sauf avec autorisation du service vétérinaire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2121026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Conclusion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828" y="5682176"/>
            <a:ext cx="784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dirty="0" smtClean="0">
                <a:solidFill>
                  <a:srgbClr val="FF0000"/>
                </a:solidFill>
              </a:rPr>
              <a:t>! Le manque d’hygiène nuit à l’opérationnalité d’un militaire !</a:t>
            </a:r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91" y="980728"/>
            <a:ext cx="6463669" cy="4701448"/>
          </a:xfrm>
        </p:spPr>
      </p:pic>
      <p:sp>
        <p:nvSpPr>
          <p:cNvPr id="12" name="Explosion 2 11"/>
          <p:cNvSpPr/>
          <p:nvPr/>
        </p:nvSpPr>
        <p:spPr>
          <a:xfrm>
            <a:off x="4535996" y="1260304"/>
            <a:ext cx="504056" cy="432048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2 14"/>
          <p:cNvSpPr/>
          <p:nvPr/>
        </p:nvSpPr>
        <p:spPr>
          <a:xfrm>
            <a:off x="4851285" y="1800035"/>
            <a:ext cx="504056" cy="432048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2 15"/>
          <p:cNvSpPr/>
          <p:nvPr/>
        </p:nvSpPr>
        <p:spPr>
          <a:xfrm>
            <a:off x="4347229" y="2564904"/>
            <a:ext cx="504056" cy="432048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/>
          <p:cNvSpPr/>
          <p:nvPr/>
        </p:nvSpPr>
        <p:spPr>
          <a:xfrm>
            <a:off x="3811707" y="3356992"/>
            <a:ext cx="504056" cy="432048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4932040" y="3954753"/>
            <a:ext cx="504056" cy="432048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osion 2 18"/>
          <p:cNvSpPr/>
          <p:nvPr/>
        </p:nvSpPr>
        <p:spPr>
          <a:xfrm>
            <a:off x="6228184" y="3522705"/>
            <a:ext cx="504056" cy="432048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plosion 2 19"/>
          <p:cNvSpPr/>
          <p:nvPr/>
        </p:nvSpPr>
        <p:spPr>
          <a:xfrm>
            <a:off x="7026063" y="5278021"/>
            <a:ext cx="504056" cy="432048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2 20"/>
          <p:cNvSpPr/>
          <p:nvPr/>
        </p:nvSpPr>
        <p:spPr>
          <a:xfrm>
            <a:off x="5026439" y="5314303"/>
            <a:ext cx="504056" cy="432048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6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Questions 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86" y="1628775"/>
            <a:ext cx="5657453" cy="4525963"/>
          </a:xfrm>
        </p:spPr>
      </p:pic>
    </p:spTree>
    <p:extLst>
      <p:ext uri="{BB962C8B-B14F-4D97-AF65-F5344CB8AC3E}">
        <p14:creationId xmlns:p14="http://schemas.microsoft.com/office/powerpoint/2010/main" val="24279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PLAN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39752" y="1295949"/>
            <a:ext cx="6912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fr-BE" sz="2800" dirty="0" smtClean="0"/>
          </a:p>
          <a:p>
            <a:pPr marL="0" indent="0">
              <a:lnSpc>
                <a:spcPct val="90000"/>
              </a:lnSpc>
              <a:buNone/>
            </a:pPr>
            <a:endParaRPr lang="fr-BE" sz="2800" dirty="0" smtClean="0"/>
          </a:p>
          <a:p>
            <a:pPr>
              <a:lnSpc>
                <a:spcPct val="90000"/>
              </a:lnSpc>
            </a:pPr>
            <a:r>
              <a:rPr lang="fr-BE" sz="2800" dirty="0" smtClean="0"/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2800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2800" b="0" dirty="0" smtClean="0"/>
              <a:t>Hygiène collective</a:t>
            </a:r>
          </a:p>
          <a:p>
            <a:pPr>
              <a:lnSpc>
                <a:spcPct val="90000"/>
              </a:lnSpc>
            </a:pPr>
            <a:r>
              <a:rPr lang="fr-BE" sz="2800" dirty="0" smtClean="0"/>
              <a:t>Piqûres et morsures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33194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smtClean="0">
                <a:solidFill>
                  <a:srgbClr val="C00000"/>
                </a:solidFill>
              </a:rPr>
              <a:t>Suivre les règles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47664" y="1628800"/>
            <a:ext cx="6912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2800" dirty="0" smtClean="0">
                <a:solidFill>
                  <a:srgbClr val="000000"/>
                </a:solidFill>
              </a:rPr>
              <a:t>Fait preuve de respect envers ses supérieurs</a:t>
            </a:r>
            <a:endParaRPr lang="fr-BE" sz="2800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fr-BE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10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75350"/>
            <a:ext cx="7488832" cy="49880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73" y="1484783"/>
            <a:ext cx="4133631" cy="2759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84783"/>
            <a:ext cx="3452559" cy="3273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73" y="4077072"/>
            <a:ext cx="2385099" cy="21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5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119675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Hygiène personnelle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765993"/>
            <a:ext cx="720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Prévention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/>
              <a:t>P</a:t>
            </a:r>
            <a:r>
              <a:rPr lang="fr-BE" sz="2200" dirty="0" smtClean="0"/>
              <a:t>rendre régulièrement un bain ou une douche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Toilette journalière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Accentuer la toilette sur les endroits où on transpire</a:t>
            </a:r>
            <a:br>
              <a:rPr lang="fr-BE" sz="2200" dirty="0" smtClean="0"/>
            </a:br>
            <a:r>
              <a:rPr lang="fr-BE" sz="2200" dirty="0" smtClean="0"/>
              <a:t>(aisselles, pieds, région génitale)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Désinfecter les petites blessures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31640" y="4062258"/>
            <a:ext cx="697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i="1" u="sng" dirty="0" smtClean="0">
                <a:solidFill>
                  <a:srgbClr val="0070C0"/>
                </a:solidFill>
              </a:rPr>
              <a:t>Garder la peau sèche</a:t>
            </a:r>
            <a:endParaRPr lang="en-US" sz="2800" i="1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39" y="4600515"/>
            <a:ext cx="64807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Porter des vêtements propres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Porter des tenues 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Porter des sous-vêtements en coton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200" dirty="0" smtClean="0"/>
              <a:t>Avoir des chaussettes de rechange</a:t>
            </a:r>
            <a:br>
              <a:rPr lang="fr-BE" sz="2200" dirty="0" smtClean="0"/>
            </a:br>
            <a:r>
              <a:rPr lang="fr-BE" sz="2200" dirty="0" smtClean="0"/>
              <a:t>(acide borique en paillettes si nécessaire)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3155348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970441"/>
            <a:ext cx="3168352" cy="543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5755296" y="1201895"/>
            <a:ext cx="792088" cy="496855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2891588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83988"/>
            <a:ext cx="5112568" cy="3403053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356992"/>
            <a:ext cx="3981450" cy="273367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2129753" cy="18709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80729"/>
            <a:ext cx="2952328" cy="22669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427984" y="1386471"/>
            <a:ext cx="2016224" cy="300968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43808" y="1371820"/>
            <a:ext cx="1584176" cy="302433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2891588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5473700" cy="1143000"/>
          </a:xfrm>
        </p:spPr>
        <p:txBody>
          <a:bodyPr/>
          <a:lstStyle/>
          <a:p>
            <a:r>
              <a:rPr lang="fr-BE" dirty="0" smtClean="0">
                <a:solidFill>
                  <a:srgbClr val="FF0000"/>
                </a:solidFill>
              </a:rPr>
              <a:t>Hygiène corporelle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2816"/>
            <a:ext cx="5832648" cy="3833665"/>
          </a:xfrm>
        </p:spPr>
      </p:pic>
      <p:sp>
        <p:nvSpPr>
          <p:cNvPr id="6" name="Rectangle 5"/>
          <p:cNvSpPr/>
          <p:nvPr/>
        </p:nvSpPr>
        <p:spPr>
          <a:xfrm>
            <a:off x="0" y="6244135"/>
            <a:ext cx="147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00" b="1" dirty="0" smtClean="0">
                <a:solidFill>
                  <a:srgbClr val="FF0000"/>
                </a:solidFill>
              </a:rPr>
              <a:t>Hygiène corporelle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Soins des pieds</a:t>
            </a:r>
          </a:p>
          <a:p>
            <a:pPr>
              <a:lnSpc>
                <a:spcPct val="90000"/>
              </a:lnSpc>
            </a:pPr>
            <a:r>
              <a:rPr lang="fr-BE" sz="1000" b="1" dirty="0" smtClean="0"/>
              <a:t>Hygiène collective</a:t>
            </a:r>
            <a:endParaRPr lang="fr-BE" sz="1000" b="1" dirty="0"/>
          </a:p>
          <a:p>
            <a:pPr>
              <a:lnSpc>
                <a:spcPct val="90000"/>
              </a:lnSpc>
            </a:pPr>
            <a:r>
              <a:rPr lang="fr-BE" sz="1000" b="1" dirty="0" smtClean="0"/>
              <a:t>Piqûres et morsures</a:t>
            </a:r>
          </a:p>
        </p:txBody>
      </p:sp>
    </p:spTree>
    <p:extLst>
      <p:ext uri="{BB962C8B-B14F-4D97-AF65-F5344CB8AC3E}">
        <p14:creationId xmlns:p14="http://schemas.microsoft.com/office/powerpoint/2010/main" val="2891588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Masterslide[1]">
  <a:themeElements>
    <a:clrScheme name="Powerpoint_Masterslide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Masterslide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_Masterslide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Masterslide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Masterslide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 CIBE Sud</Template>
  <TotalTime>1700</TotalTime>
  <Words>900</Words>
  <Application>Microsoft Office PowerPoint</Application>
  <PresentationFormat>On-screen Show (4:3)</PresentationFormat>
  <Paragraphs>303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Powerpoint_Masterslide[1]</vt:lpstr>
      <vt:lpstr>PowerPoint Presentation</vt:lpstr>
      <vt:lpstr>CIBE Sud</vt:lpstr>
      <vt:lpstr>OBJECTIF</vt:lpstr>
      <vt:lpstr>PLAN</vt:lpstr>
      <vt:lpstr>Hygiène corporelle</vt:lpstr>
      <vt:lpstr>Hygiène corporelle</vt:lpstr>
      <vt:lpstr>Hygiène corporelle</vt:lpstr>
      <vt:lpstr>Hygiène corporelle</vt:lpstr>
      <vt:lpstr>Hygiène corporelle</vt:lpstr>
      <vt:lpstr>Hygiène corporelle</vt:lpstr>
      <vt:lpstr>Hygiène corporelle</vt:lpstr>
      <vt:lpstr>Hygiène corporelle</vt:lpstr>
      <vt:lpstr>Hygiène corporelle</vt:lpstr>
      <vt:lpstr>Hygiène corporelle</vt:lpstr>
      <vt:lpstr>Hygiène corporelle</vt:lpstr>
      <vt:lpstr>Hygiène corporelle</vt:lpstr>
      <vt:lpstr>Hygiène corporelle</vt:lpstr>
      <vt:lpstr>Soins des pieds</vt:lpstr>
      <vt:lpstr>Soins des pieds</vt:lpstr>
      <vt:lpstr>Soins des pieds</vt:lpstr>
      <vt:lpstr>Soins des pieds</vt:lpstr>
      <vt:lpstr>Soins des pieds</vt:lpstr>
      <vt:lpstr>Soins des pieds</vt:lpstr>
      <vt:lpstr>Soins des pieds</vt:lpstr>
      <vt:lpstr>Hygiène collective</vt:lpstr>
      <vt:lpstr>Hygiène collective</vt:lpstr>
      <vt:lpstr>Hygiène collective</vt:lpstr>
      <vt:lpstr>Piqûres et morsures</vt:lpstr>
      <vt:lpstr>Piqûres et morsures</vt:lpstr>
      <vt:lpstr>Piqûres et morsures</vt:lpstr>
      <vt:lpstr>Piqûres et morsures</vt:lpstr>
      <vt:lpstr>Piqûres et morsures</vt:lpstr>
      <vt:lpstr>Piqûres et morsures</vt:lpstr>
      <vt:lpstr>Piqûres et morsures</vt:lpstr>
      <vt:lpstr>Piqûres et morsures</vt:lpstr>
      <vt:lpstr>Piqûres et morsures</vt:lpstr>
      <vt:lpstr>Piqûres et morsures</vt:lpstr>
      <vt:lpstr>Conclusion</vt:lpstr>
      <vt:lpstr>Questions ???</vt:lpstr>
      <vt:lpstr>Suivre les règles</vt:lpstr>
    </vt:vector>
  </TitlesOfParts>
  <Company>IDCN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gevaar inzetzone</dc:title>
  <dc:creator>van alstein.p</dc:creator>
  <cp:lastModifiedBy>Rykers Philippe</cp:lastModifiedBy>
  <cp:revision>166</cp:revision>
  <dcterms:created xsi:type="dcterms:W3CDTF">2010-09-06T07:41:54Z</dcterms:created>
  <dcterms:modified xsi:type="dcterms:W3CDTF">2015-05-06T12:55:29Z</dcterms:modified>
</cp:coreProperties>
</file>