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sldIdLst>
    <p:sldId id="354" r:id="rId2"/>
    <p:sldId id="359" r:id="rId3"/>
    <p:sldId id="360" r:id="rId4"/>
    <p:sldId id="357" r:id="rId5"/>
    <p:sldId id="381" r:id="rId6"/>
    <p:sldId id="382" r:id="rId7"/>
    <p:sldId id="384" r:id="rId8"/>
    <p:sldId id="376" r:id="rId9"/>
    <p:sldId id="383" r:id="rId10"/>
    <p:sldId id="385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7" r:id="rId23"/>
    <p:sldId id="378" r:id="rId24"/>
    <p:sldId id="373" r:id="rId25"/>
    <p:sldId id="380" r:id="rId26"/>
    <p:sldId id="379" r:id="rId27"/>
    <p:sldId id="37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6" autoAdjust="0"/>
    <p:restoredTop sz="94660"/>
  </p:normalViewPr>
  <p:slideViewPr>
    <p:cSldViewPr>
      <p:cViewPr varScale="1">
        <p:scale>
          <a:sx n="115" d="100"/>
          <a:sy n="115" d="100"/>
        </p:scale>
        <p:origin x="16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133145C-F234-43C4-88A5-80FC52D70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0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 CIBE_203 x 314 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2781300"/>
            <a:ext cx="7239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844675"/>
            <a:ext cx="5616575" cy="79216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2708275"/>
            <a:ext cx="4248150" cy="865188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124075" y="3644900"/>
            <a:ext cx="4176713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650A9D7-5DD6-4A43-A4E7-CF0D4112F49F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258888" y="3644900"/>
            <a:ext cx="803275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2C956-111E-4921-B1C9-D275C06EA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2745C-0481-41A4-B05C-B3633B947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8A33-0A73-431B-AF31-E7F96C02B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36FAF-63DC-4C39-8A7B-5A41D2A06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1D58A-3806-49AA-B898-3002CD278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64824-D143-4693-8955-7C39672BB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7880-87D9-422B-A270-6887C4D18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9050-F365-4983-A44F-A564BEF8C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FE15-EDCA-407E-BDA9-E224363B1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0F810-D063-4045-8322-7C6BCE39A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F7F48-25EF-4D25-A469-D201ED41C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74638"/>
            <a:ext cx="6842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165850"/>
            <a:ext cx="11985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D58A29-C394-4213-806D-CD28030C6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LOGO CIBE_203 x 314 Color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2150" y="115888"/>
            <a:ext cx="7239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hoc_h%C3%A9morragique" TargetMode="External"/><Relationship Id="rId7" Type="http://schemas.openxmlformats.org/officeDocument/2006/relationships/hyperlink" Target="https://fr.wikipedia.org/wiki/Corps_humain" TargetMode="External"/><Relationship Id="rId2" Type="http://schemas.openxmlformats.org/officeDocument/2006/relationships/hyperlink" Target="https://fr.wikipedia.org/wiki/Choc_hypovol%C3%A9miq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%C3%89lectrocution" TargetMode="External"/><Relationship Id="rId5" Type="http://schemas.openxmlformats.org/officeDocument/2006/relationships/hyperlink" Target="https://fr.wikipedia.org/w/index.php?title=Choc_endotoxinique&amp;action=edit&amp;redlink=1" TargetMode="External"/><Relationship Id="rId4" Type="http://schemas.openxmlformats.org/officeDocument/2006/relationships/hyperlink" Target="https://fr.wikipedia.org/w/index.php?title=Choc_neurog%C3%A9nique&amp;action=edit&amp;redlink=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hoc_psychologique" TargetMode="External"/><Relationship Id="rId2" Type="http://schemas.openxmlformats.org/officeDocument/2006/relationships/hyperlink" Target="https://fr.wikipedia.org/wiki/Choc_thermique_(m%C3%A9decin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/index.php?title=Choc_de_violence&amp;action=edit&amp;redlink=1" TargetMode="External"/><Relationship Id="rId5" Type="http://schemas.openxmlformats.org/officeDocument/2006/relationships/hyperlink" Target="https://fr.wikipedia.org/wiki/%C3%89lectroconvulsivoth%C3%A9rapie" TargetMode="External"/><Relationship Id="rId4" Type="http://schemas.openxmlformats.org/officeDocument/2006/relationships/hyperlink" Target="https://fr.wikipedia.org/wiki/Choc_%C3%A9lectrique_extern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CIBE Sud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z="2400" dirty="0" err="1" smtClean="0"/>
              <a:t>Shock</a:t>
            </a:r>
            <a:endParaRPr lang="en-US" sz="2400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68538" y="3644900"/>
            <a:ext cx="3382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800" b="0" dirty="0" err="1" smtClean="0">
                <a:solidFill>
                  <a:srgbClr val="000000"/>
                </a:solidFill>
              </a:rPr>
              <a:t>Cell</a:t>
            </a:r>
            <a:r>
              <a:rPr lang="fr-BE" sz="1800" b="0" dirty="0" smtClean="0">
                <a:solidFill>
                  <a:srgbClr val="000000"/>
                </a:solidFill>
              </a:rPr>
              <a:t> EHBO</a:t>
            </a:r>
            <a:endParaRPr lang="en-US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Types de </a:t>
            </a:r>
            <a:r>
              <a:rPr lang="fr-BE" dirty="0" err="1" smtClean="0"/>
              <a:t>Shock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5400" dirty="0" smtClean="0">
                <a:solidFill>
                  <a:srgbClr val="00B0F0"/>
                </a:solidFill>
              </a:rPr>
              <a:t>C</a:t>
            </a:r>
            <a:r>
              <a:rPr lang="fr-BE" sz="5400" dirty="0" smtClean="0"/>
              <a:t>ardiogénique</a:t>
            </a:r>
          </a:p>
          <a:p>
            <a:r>
              <a:rPr lang="fr-BE" sz="5400" dirty="0" smtClean="0">
                <a:solidFill>
                  <a:srgbClr val="00B0F0"/>
                </a:solidFill>
              </a:rPr>
              <a:t>H</a:t>
            </a:r>
            <a:r>
              <a:rPr lang="fr-BE" sz="5400" dirty="0" smtClean="0"/>
              <a:t>ypovolémique</a:t>
            </a:r>
          </a:p>
          <a:p>
            <a:r>
              <a:rPr lang="fr-BE" sz="5400" dirty="0" smtClean="0">
                <a:solidFill>
                  <a:srgbClr val="00B0F0"/>
                </a:solidFill>
              </a:rPr>
              <a:t>O</a:t>
            </a:r>
            <a:r>
              <a:rPr lang="fr-BE" sz="5400" dirty="0" smtClean="0"/>
              <a:t>bstructif</a:t>
            </a:r>
          </a:p>
          <a:p>
            <a:r>
              <a:rPr lang="fr-BE" sz="5400" dirty="0" smtClean="0">
                <a:solidFill>
                  <a:srgbClr val="00B0F0"/>
                </a:solidFill>
              </a:rPr>
              <a:t>C</a:t>
            </a:r>
            <a:r>
              <a:rPr lang="fr-BE" sz="5400" dirty="0" smtClean="0"/>
              <a:t>irculation</a:t>
            </a:r>
            <a:endParaRPr lang="fr-BE" sz="5400" dirty="0"/>
          </a:p>
        </p:txBody>
      </p:sp>
    </p:spTree>
    <p:extLst>
      <p:ext uri="{BB962C8B-B14F-4D97-AF65-F5344CB8AC3E}">
        <p14:creationId xmlns:p14="http://schemas.microsoft.com/office/powerpoint/2010/main" val="4066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>
                <a:solidFill>
                  <a:srgbClr val="FF0000"/>
                </a:solidFill>
              </a:rPr>
              <a:t>Définition</a:t>
            </a:r>
            <a:endParaRPr lang="fr-BE" sz="1000" b="1" dirty="0">
              <a:solidFill>
                <a:srgbClr val="FF0000"/>
              </a:solidFill>
            </a:endParaRPr>
          </a:p>
          <a:p>
            <a:r>
              <a:rPr lang="fr-BE" sz="1000" b="1" dirty="0"/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07976" y="260648"/>
            <a:ext cx="374394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DEFINITION </a:t>
            </a:r>
            <a:r>
              <a:rPr lang="fr-BE" sz="2400" b="1" dirty="0">
                <a:solidFill>
                  <a:srgbClr val="FF0000"/>
                </a:solidFill>
              </a:rPr>
              <a:t>DU SHOCK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L’état de choc est dû à un apport insuffisant en O2 dans le corps.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>
                <a:solidFill>
                  <a:srgbClr val="FF0000"/>
                </a:solidFill>
              </a:rPr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07976" y="260648"/>
            <a:ext cx="3743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SIGNES DE SHOCK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4" descr="pale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1820038"/>
            <a:ext cx="6346551" cy="4762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76600" y="1052513"/>
            <a:ext cx="2881313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/>
              <a:t>PALEUR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>
                <a:solidFill>
                  <a:srgbClr val="FF0000"/>
                </a:solidFill>
              </a:rPr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35511" y="260648"/>
            <a:ext cx="3744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SIGNES DE SHOCK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58888" y="1052513"/>
            <a:ext cx="6697662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/>
              <a:t>RESPIRATION SUPERFICIELLE ET RAPIDE</a:t>
            </a:r>
            <a:endParaRPr lang="en-US" sz="2400"/>
          </a:p>
        </p:txBody>
      </p:sp>
      <p:pic>
        <p:nvPicPr>
          <p:cNvPr id="5" name="Picture 4" descr="hyperventi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7" y="1888337"/>
            <a:ext cx="5473154" cy="493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>
                <a:solidFill>
                  <a:srgbClr val="FF0000"/>
                </a:solidFill>
              </a:rPr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71800" y="260648"/>
            <a:ext cx="3745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SIGNES DE SHOCK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55875" y="1052513"/>
            <a:ext cx="360203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/>
              <a:t>SENSATION DE FROID</a:t>
            </a:r>
            <a:endParaRPr lang="en-US" sz="2400"/>
          </a:p>
        </p:txBody>
      </p:sp>
      <p:pic>
        <p:nvPicPr>
          <p:cNvPr id="5" name="Picture 4" descr="fr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260" y="1628775"/>
            <a:ext cx="6408265" cy="453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>
                <a:solidFill>
                  <a:srgbClr val="FF0000"/>
                </a:solidFill>
              </a:rPr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09564" y="260648"/>
            <a:ext cx="374394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SIGNES DE SHOCK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66879" y="1052736"/>
            <a:ext cx="3819525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dirty="0" smtClean="0"/>
              <a:t>ANGOISSE / AGITATION</a:t>
            </a:r>
            <a:endParaRPr lang="en-US" sz="2400" dirty="0"/>
          </a:p>
        </p:txBody>
      </p:sp>
      <p:pic>
        <p:nvPicPr>
          <p:cNvPr id="5" name="Picture 4" descr="angois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6878" y="1549628"/>
            <a:ext cx="381952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>
                <a:solidFill>
                  <a:srgbClr val="FF0000"/>
                </a:solidFill>
              </a:rPr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45283" y="260648"/>
            <a:ext cx="374394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SIGNES DE SHOCK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76600" y="1052513"/>
            <a:ext cx="2881313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/>
              <a:t>SUEUR FROIDE</a:t>
            </a:r>
            <a:endParaRPr lang="en-US" sz="2400"/>
          </a:p>
        </p:txBody>
      </p:sp>
      <p:pic>
        <p:nvPicPr>
          <p:cNvPr id="5" name="Picture 4" descr="sueur fro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7275" y="1916831"/>
            <a:ext cx="5850349" cy="470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>
                <a:solidFill>
                  <a:srgbClr val="FF0000"/>
                </a:solidFill>
              </a:rPr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43808" y="260647"/>
            <a:ext cx="3743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SIGNES DE SHOCK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55079" y="1052513"/>
            <a:ext cx="3746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dirty="0"/>
              <a:t>SENSATION DE SOIF</a:t>
            </a:r>
            <a:endParaRPr lang="en-US" sz="2400" dirty="0"/>
          </a:p>
        </p:txBody>
      </p:sp>
      <p:pic>
        <p:nvPicPr>
          <p:cNvPr id="5" name="Picture 4" descr="so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1" y="1844675"/>
            <a:ext cx="4897437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>
                <a:solidFill>
                  <a:srgbClr val="FF0000"/>
                </a:solidFill>
              </a:rPr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45283" y="260648"/>
            <a:ext cx="374394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SIGNES DE SHOCK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76600" y="980728"/>
            <a:ext cx="2881313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/>
              <a:t>VERTIGES</a:t>
            </a:r>
            <a:endParaRPr lang="en-US" sz="2400"/>
          </a:p>
        </p:txBody>
      </p:sp>
      <p:pic>
        <p:nvPicPr>
          <p:cNvPr id="5" name="Picture 4" descr="verti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694769"/>
            <a:ext cx="6591046" cy="477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/>
              <a:t>Signes</a:t>
            </a:r>
          </a:p>
          <a:p>
            <a:r>
              <a:rPr lang="fr-BE" sz="1000" b="1" dirty="0">
                <a:solidFill>
                  <a:srgbClr val="FF0000"/>
                </a:solidFill>
              </a:rPr>
              <a:t>F</a:t>
            </a:r>
            <a:r>
              <a:rPr lang="fr-BE" sz="1000" b="1" dirty="0" smtClean="0">
                <a:solidFill>
                  <a:srgbClr val="FF0000"/>
                </a:solidFill>
              </a:rPr>
              <a:t>acteurs </a:t>
            </a:r>
            <a:r>
              <a:rPr lang="fr-BE" sz="1000" b="1" dirty="0">
                <a:solidFill>
                  <a:srgbClr val="FF0000"/>
                </a:solidFill>
              </a:rPr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74080" y="332656"/>
            <a:ext cx="4824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>
                <a:solidFill>
                  <a:srgbClr val="FF0000"/>
                </a:solidFill>
              </a:rPr>
              <a:t>LES FACTEURS AGGRAVANTS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5" descr="pas-peur-10-6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727892"/>
            <a:ext cx="3097213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ro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1440554"/>
            <a:ext cx="2803525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08459" y="4158777"/>
            <a:ext cx="2303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dirty="0">
                <a:solidFill>
                  <a:schemeClr val="bg1"/>
                </a:solidFill>
              </a:rPr>
              <a:t>Peur = rassurer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786300" y="5876925"/>
            <a:ext cx="281003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 smtClean="0"/>
              <a:t>Hypothermie </a:t>
            </a:r>
            <a:r>
              <a:rPr lang="fr-BE" dirty="0"/>
              <a:t>= </a:t>
            </a:r>
            <a:r>
              <a:rPr lang="fr-BE" dirty="0" smtClean="0"/>
              <a:t>prévention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OBJECTIF</a:t>
            </a:r>
            <a:r>
              <a:rPr lang="fr-BE" dirty="0" smtClean="0"/>
              <a:t> </a:t>
            </a:r>
            <a:endParaRPr lang="en-US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640960" cy="4741962"/>
          </a:xfrm>
        </p:spPr>
        <p:txBody>
          <a:bodyPr/>
          <a:lstStyle/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A la fin du cours, vous serez capable de:</a:t>
            </a:r>
            <a:br>
              <a:rPr lang="fr-BE" dirty="0" smtClean="0"/>
            </a:br>
            <a:endParaRPr lang="fr-BE" dirty="0" smtClean="0"/>
          </a:p>
          <a:p>
            <a:r>
              <a:rPr lang="fr-BE" dirty="0" smtClean="0"/>
              <a:t>Reconnaître les signes de l’état de </a:t>
            </a:r>
            <a:r>
              <a:rPr lang="fr-BE" dirty="0" err="1" smtClean="0"/>
              <a:t>shock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  <a:p>
            <a:r>
              <a:rPr lang="fr-BE" dirty="0" smtClean="0"/>
              <a:t>Placer le blessé dans la position adéquate</a:t>
            </a:r>
            <a:br>
              <a:rPr lang="fr-BE" dirty="0" smtClean="0"/>
            </a:br>
            <a:endParaRPr lang="fr-BE" dirty="0" smtClean="0"/>
          </a:p>
          <a:p>
            <a:r>
              <a:rPr lang="fr-BE" dirty="0" smtClean="0"/>
              <a:t>Appliquer le protocole de prise en charge vu au cours précédent</a:t>
            </a:r>
          </a:p>
        </p:txBody>
      </p:sp>
    </p:spTree>
    <p:extLst>
      <p:ext uri="{BB962C8B-B14F-4D97-AF65-F5344CB8AC3E}">
        <p14:creationId xmlns:p14="http://schemas.microsoft.com/office/powerpoint/2010/main" val="1932694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/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>
                <a:solidFill>
                  <a:srgbClr val="FF0000"/>
                </a:solidFill>
              </a:rPr>
              <a:t>P</a:t>
            </a:r>
            <a:r>
              <a:rPr lang="fr-BE" sz="1000" b="1" dirty="0" smtClean="0">
                <a:solidFill>
                  <a:srgbClr val="FF0000"/>
                </a:solidFill>
              </a:rPr>
              <a:t>ositions</a:t>
            </a:r>
            <a:endParaRPr lang="fr-BE" sz="1000" b="1" dirty="0">
              <a:solidFill>
                <a:srgbClr val="FF0000"/>
              </a:solidFill>
            </a:endParaRPr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59113" y="404664"/>
            <a:ext cx="25209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>
                <a:solidFill>
                  <a:srgbClr val="FF0000"/>
                </a:solidFill>
              </a:rPr>
              <a:t>LES POSITIONS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42988" y="1268760"/>
            <a:ext cx="705740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fr-BE" dirty="0" smtClean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fr-BE" dirty="0" smtClean="0"/>
              <a:t>Si </a:t>
            </a:r>
            <a:r>
              <a:rPr lang="fr-BE" dirty="0"/>
              <a:t>la victime est consciente, la laisser dans la position de confort qu’elle a adopté d’elle-même</a:t>
            </a:r>
            <a:r>
              <a:rPr lang="fr-BE" dirty="0" smtClean="0"/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fr-BE" dirty="0"/>
          </a:p>
        </p:txBody>
      </p:sp>
      <p:pic>
        <p:nvPicPr>
          <p:cNvPr id="5" name="Picture 6" descr="position-p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9999" y="3788650"/>
            <a:ext cx="4039226" cy="303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42989" y="2666546"/>
            <a:ext cx="77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AutoNum type="arabicPeriod" startAt="2"/>
            </a:pPr>
            <a:r>
              <a:rPr lang="fr-BE" dirty="0" smtClean="0"/>
              <a:t>RCP (</a:t>
            </a:r>
            <a:r>
              <a:rPr lang="fr-BE" dirty="0" err="1" smtClean="0"/>
              <a:t>Recovery</a:t>
            </a:r>
            <a:r>
              <a:rPr lang="fr-BE" dirty="0" smtClean="0"/>
              <a:t> Position) si: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en-US" dirty="0" err="1" smtClean="0"/>
              <a:t>Blessé</a:t>
            </a:r>
            <a:r>
              <a:rPr lang="en-US" dirty="0" smtClean="0"/>
              <a:t> </a:t>
            </a:r>
            <a:r>
              <a:rPr lang="en-US" dirty="0" err="1" smtClean="0"/>
              <a:t>inconscient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Vomissements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Blessé</a:t>
            </a:r>
            <a:r>
              <a:rPr lang="en-US" dirty="0" smtClean="0"/>
              <a:t> </a:t>
            </a:r>
            <a:r>
              <a:rPr lang="en-US" dirty="0" err="1" smtClean="0"/>
              <a:t>laissé</a:t>
            </a:r>
            <a:r>
              <a:rPr lang="en-US" dirty="0" smtClean="0"/>
              <a:t> </a:t>
            </a:r>
            <a:r>
              <a:rPr lang="en-US" dirty="0" err="1" smtClean="0"/>
              <a:t>seul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Types</a:t>
            </a:r>
            <a:endParaRPr lang="fr-BE" sz="1000" b="1" dirty="0"/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/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>
                <a:solidFill>
                  <a:srgbClr val="FF0000"/>
                </a:solidFill>
              </a:rPr>
              <a:t>P</a:t>
            </a:r>
            <a:r>
              <a:rPr lang="fr-BE" sz="1000" b="1" dirty="0" smtClean="0">
                <a:solidFill>
                  <a:srgbClr val="FF0000"/>
                </a:solidFill>
              </a:rPr>
              <a:t>rotocole</a:t>
            </a:r>
            <a:endParaRPr lang="fr-BE" sz="1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52861" y="404664"/>
            <a:ext cx="2665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LE PROTOCOLE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451" y="195452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smtClean="0"/>
              <a:t>(a)-A-B-C-D-E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Autres types de chocs?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b="1" dirty="0" smtClean="0">
                <a:hlinkClick r:id="rId2" tooltip="Choc hypovolémique"/>
              </a:rPr>
              <a:t>Choc hypovolémique</a:t>
            </a:r>
            <a:r>
              <a:rPr lang="fr-FR" sz="1500" b="1" dirty="0" smtClean="0"/>
              <a:t>, cardio-vasculaire dû à un déficit de sang dans le système circulatoire</a:t>
            </a:r>
          </a:p>
          <a:p>
            <a:endParaRPr lang="fr-FR" sz="1500" b="1" dirty="0"/>
          </a:p>
          <a:p>
            <a:r>
              <a:rPr lang="fr-FR" sz="1500" b="1" dirty="0">
                <a:hlinkClick r:id="rId3" tooltip="Choc hémorragique"/>
              </a:rPr>
              <a:t>Choc hémorragique</a:t>
            </a:r>
            <a:r>
              <a:rPr lang="fr-FR" sz="1500" b="1" dirty="0"/>
              <a:t>, insuffisance circulatoire aigüe due à une </a:t>
            </a:r>
            <a:r>
              <a:rPr lang="fr-FR" sz="1500" b="1" dirty="0" smtClean="0"/>
              <a:t>hémorragie</a:t>
            </a:r>
          </a:p>
          <a:p>
            <a:endParaRPr lang="fr-FR" sz="1500" b="1" dirty="0"/>
          </a:p>
          <a:p>
            <a:r>
              <a:rPr lang="fr-FR" sz="1500" b="1" dirty="0" smtClean="0">
                <a:hlinkClick r:id="rId4" tooltip="Choc neurogénique (page inexistante)"/>
              </a:rPr>
              <a:t>Choc </a:t>
            </a:r>
            <a:r>
              <a:rPr lang="fr-FR" sz="1500" b="1" dirty="0" err="1">
                <a:hlinkClick r:id="rId4" tooltip="Choc neurogénique (page inexistante)"/>
              </a:rPr>
              <a:t>neurogénique</a:t>
            </a:r>
            <a:r>
              <a:rPr lang="fr-FR" sz="1500" b="1" dirty="0"/>
              <a:t> </a:t>
            </a:r>
            <a:r>
              <a:rPr lang="fr-FR" sz="1500" b="1" dirty="0" smtClean="0"/>
              <a:t>; compilation ( rare) d’un traumatisme de la CC, associant une bradycardie &amp; hypotension </a:t>
            </a:r>
            <a:r>
              <a:rPr lang="fr-FR" sz="1500" b="1" dirty="0" err="1" smtClean="0"/>
              <a:t>dù</a:t>
            </a:r>
            <a:r>
              <a:rPr lang="fr-FR" sz="1500" b="1" dirty="0" smtClean="0"/>
              <a:t> à un traumatisme médullaire</a:t>
            </a:r>
          </a:p>
          <a:p>
            <a:endParaRPr lang="fr-FR" sz="1500" b="1" dirty="0"/>
          </a:p>
          <a:p>
            <a:r>
              <a:rPr lang="fr-FR" sz="1500" b="1" dirty="0" smtClean="0">
                <a:hlinkClick r:id="rId5" tooltip="Choc endotoxinique (page inexistante)"/>
              </a:rPr>
              <a:t>Choc </a:t>
            </a:r>
            <a:r>
              <a:rPr lang="fr-FR" sz="1500" b="1" dirty="0">
                <a:hlinkClick r:id="rId5" tooltip="Choc endotoxinique (page inexistante)"/>
              </a:rPr>
              <a:t>endotoxinique</a:t>
            </a:r>
            <a:r>
              <a:rPr lang="fr-FR" sz="1500" b="1" dirty="0"/>
              <a:t> </a:t>
            </a:r>
            <a:r>
              <a:rPr lang="fr-FR" sz="1500" b="1" dirty="0" smtClean="0"/>
              <a:t>; chute de la Pression Artériel causée par la présence dans le sang d’endotoxine venant de la paroi de bactérie à Gram négative ( suivit en générale d’un choc septique)</a:t>
            </a:r>
          </a:p>
          <a:p>
            <a:endParaRPr lang="fr-FR" sz="1500" b="1" dirty="0"/>
          </a:p>
          <a:p>
            <a:r>
              <a:rPr lang="fr-FR" sz="1500" b="1" dirty="0">
                <a:hlinkClick r:id="rId6" tooltip="Électrocution"/>
              </a:rPr>
              <a:t>Choc électrique</a:t>
            </a:r>
            <a:r>
              <a:rPr lang="fr-FR" sz="1500" b="1" dirty="0"/>
              <a:t> ou électrocution, effet </a:t>
            </a:r>
            <a:r>
              <a:rPr lang="fr-FR" sz="1500" b="1" dirty="0" smtClean="0"/>
              <a:t>physiopathologique résultant </a:t>
            </a:r>
            <a:r>
              <a:rPr lang="fr-FR" sz="1500" b="1" dirty="0"/>
              <a:t>du passage du </a:t>
            </a:r>
            <a:r>
              <a:rPr lang="fr-FR" sz="1500" b="1" dirty="0" smtClean="0"/>
              <a:t>courant électrique à </a:t>
            </a:r>
            <a:r>
              <a:rPr lang="fr-FR" sz="1500" b="1" dirty="0"/>
              <a:t>travers le </a:t>
            </a:r>
            <a:r>
              <a:rPr lang="fr-FR" sz="1500" b="1" dirty="0" smtClean="0"/>
              <a:t>corps</a:t>
            </a:r>
            <a:r>
              <a:rPr lang="fr-FR" sz="1500" b="1" dirty="0" smtClean="0">
                <a:hlinkClick r:id="rId7" tooltip="Corps humain"/>
              </a:rPr>
              <a:t> </a:t>
            </a:r>
            <a:endParaRPr lang="fr-FR" sz="1500" b="1" dirty="0" smtClean="0"/>
          </a:p>
          <a:p>
            <a:endParaRPr lang="fr-FR" sz="1500" b="1" dirty="0" smtClean="0"/>
          </a:p>
          <a:p>
            <a:pPr marL="0" indent="0">
              <a:buNone/>
            </a:pP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217874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Autres types de chocs?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b="1" dirty="0">
                <a:hlinkClick r:id="rId2" tooltip="Choc thermique (médecine)"/>
              </a:rPr>
              <a:t>Choc thermique</a:t>
            </a:r>
            <a:r>
              <a:rPr lang="fr-FR" sz="1500" b="1" dirty="0"/>
              <a:t>, stress induit par un brusque changement de température</a:t>
            </a:r>
          </a:p>
          <a:p>
            <a:endParaRPr lang="fr-FR" sz="1500" b="1" dirty="0"/>
          </a:p>
          <a:p>
            <a:r>
              <a:rPr lang="fr-FR" sz="1500" b="1" dirty="0">
                <a:hlinkClick r:id="rId3" tooltip="Choc psychologique"/>
              </a:rPr>
              <a:t>Choc psychologique</a:t>
            </a:r>
            <a:r>
              <a:rPr lang="fr-FR" sz="1500" b="1" dirty="0"/>
              <a:t> ou choc émotionnel, émotion brusque et intense auquel le sujet ne peut s'adapter immédiatement pouvant provoquer un ébranlement de l'affectivité du sujet, ou un traumatisme</a:t>
            </a:r>
          </a:p>
          <a:p>
            <a:endParaRPr lang="fr-FR" sz="1500" b="1" dirty="0"/>
          </a:p>
          <a:p>
            <a:r>
              <a:rPr lang="fr-FR" sz="1500" b="1" dirty="0">
                <a:hlinkClick r:id="rId4" tooltip="Choc électrique externe"/>
              </a:rPr>
              <a:t>Choc électrique externe</a:t>
            </a:r>
            <a:r>
              <a:rPr lang="fr-FR" sz="1500" b="1" dirty="0"/>
              <a:t> ou défibrillation, geste médical consistant à faire passer volontairement et de manière brève un courant électrique dans le cœur de manière à rétablir un rythme cardiaque normal.</a:t>
            </a:r>
          </a:p>
          <a:p>
            <a:endParaRPr lang="fr-FR" sz="1500" b="1" dirty="0"/>
          </a:p>
          <a:p>
            <a:r>
              <a:rPr lang="fr-FR" sz="1500" b="1" dirty="0">
                <a:hlinkClick r:id="rId5" tooltip="Électroconvulsivothérapie"/>
              </a:rPr>
              <a:t>Électrochoc</a:t>
            </a:r>
            <a:r>
              <a:rPr lang="fr-FR" sz="1500" b="1" dirty="0"/>
              <a:t>, méthode thérapeutique utilisée dans le traitement de certaines affections mentales, qui consiste à provoquer une crise convulsive par le passage bref d'un courant électrique à travers le cerveau.</a:t>
            </a:r>
          </a:p>
          <a:p>
            <a:endParaRPr lang="fr-FR" sz="1500" b="1" dirty="0"/>
          </a:p>
          <a:p>
            <a:r>
              <a:rPr lang="fr-FR" sz="1500" b="1" dirty="0">
                <a:hlinkClick r:id="rId6" tooltip="Choc de violence (page inexistante)"/>
              </a:rPr>
              <a:t>Choc de violence </a:t>
            </a:r>
            <a:r>
              <a:rPr lang="fr-FR" sz="1500" b="1" dirty="0"/>
              <a:t>un est aussi un coup violent, ou frappé quelqu'un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50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03648" y="1628775"/>
            <a:ext cx="7294264" cy="446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BE" sz="2800" dirty="0" smtClean="0"/>
              <a:t>Le </a:t>
            </a:r>
            <a:r>
              <a:rPr lang="fr-BE" sz="2800" dirty="0" err="1" smtClean="0"/>
              <a:t>shock</a:t>
            </a:r>
            <a:r>
              <a:rPr lang="fr-BE" sz="2800" dirty="0" smtClean="0"/>
              <a:t> peut entraîner la mort même si</a:t>
            </a:r>
            <a:br>
              <a:rPr lang="fr-BE" sz="2800" dirty="0" smtClean="0"/>
            </a:br>
            <a:r>
              <a:rPr lang="fr-BE" sz="2800" dirty="0" smtClean="0"/>
              <a:t>à la base la blessure de la victime n’est pas mortelle.</a:t>
            </a:r>
          </a:p>
          <a:p>
            <a:r>
              <a:rPr lang="fr-BE" sz="2800" dirty="0" smtClean="0"/>
              <a:t>Prévenir le </a:t>
            </a:r>
            <a:r>
              <a:rPr lang="fr-BE" sz="2800" dirty="0" err="1" smtClean="0"/>
              <a:t>shock</a:t>
            </a:r>
            <a:r>
              <a:rPr lang="fr-BE" sz="2800" dirty="0" smtClean="0"/>
              <a:t> est primordial dans l’approche d’une victime</a:t>
            </a:r>
          </a:p>
          <a:p>
            <a:r>
              <a:rPr lang="fr-BE" sz="2800" dirty="0" smtClean="0"/>
              <a:t>Une prise en charge médicale est indispensable pour la survie du blessé</a:t>
            </a:r>
            <a:br>
              <a:rPr lang="fr-BE" sz="2800" dirty="0" smtClean="0"/>
            </a:br>
            <a:r>
              <a:rPr lang="fr-BE" sz="2800" dirty="0" smtClean="0"/>
              <a:t>en </a:t>
            </a:r>
            <a:r>
              <a:rPr lang="fr-BE" sz="2800" dirty="0" err="1" smtClean="0"/>
              <a:t>shock</a:t>
            </a:r>
            <a:r>
              <a:rPr lang="fr-BE" sz="2800" dirty="0" smtClean="0"/>
              <a:t>. Une évacuation rapide est vitale.</a:t>
            </a:r>
            <a:endParaRPr lang="en-US" sz="280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87825" y="404664"/>
            <a:ext cx="23042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CONCLUSION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OBJECTIF</a:t>
            </a:r>
            <a:r>
              <a:rPr lang="fr-BE" dirty="0" smtClean="0"/>
              <a:t> </a:t>
            </a:r>
            <a:endParaRPr lang="en-US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640960" cy="4741962"/>
          </a:xfrm>
        </p:spPr>
        <p:txBody>
          <a:bodyPr/>
          <a:lstStyle/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A la fin du cours, vous serez capable de:</a:t>
            </a:r>
            <a:br>
              <a:rPr lang="fr-BE" dirty="0" smtClean="0"/>
            </a:br>
            <a:endParaRPr lang="fr-BE" dirty="0" smtClean="0"/>
          </a:p>
          <a:p>
            <a:r>
              <a:rPr lang="fr-BE" dirty="0" smtClean="0"/>
              <a:t>Reconnaître les signes de l’état de </a:t>
            </a:r>
            <a:r>
              <a:rPr lang="fr-BE" dirty="0" err="1" smtClean="0"/>
              <a:t>shock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  <a:p>
            <a:r>
              <a:rPr lang="fr-BE" dirty="0" smtClean="0"/>
              <a:t>Placer le blessé dans la position adéquate</a:t>
            </a:r>
            <a:br>
              <a:rPr lang="fr-BE" dirty="0" smtClean="0"/>
            </a:br>
            <a:endParaRPr lang="fr-BE" dirty="0" smtClean="0"/>
          </a:p>
          <a:p>
            <a:r>
              <a:rPr lang="fr-BE" dirty="0" smtClean="0"/>
              <a:t>Appliquer le protocole de prise en charge vu au cours précédent</a:t>
            </a:r>
          </a:p>
        </p:txBody>
      </p:sp>
    </p:spTree>
    <p:extLst>
      <p:ext uri="{BB962C8B-B14F-4D97-AF65-F5344CB8AC3E}">
        <p14:creationId xmlns:p14="http://schemas.microsoft.com/office/powerpoint/2010/main" val="2242208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PLAN</a:t>
            </a:r>
            <a:r>
              <a:rPr lang="fr-BE" dirty="0" smtClean="0"/>
              <a:t> </a:t>
            </a:r>
            <a:endParaRPr lang="en-US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7"/>
            <a:ext cx="8229600" cy="4741962"/>
          </a:xfrm>
        </p:spPr>
        <p:txBody>
          <a:bodyPr/>
          <a:lstStyle/>
          <a:p>
            <a:endParaRPr lang="fr-BE" dirty="0" smtClean="0"/>
          </a:p>
          <a:p>
            <a:r>
              <a:rPr lang="fr-BE" dirty="0" smtClean="0"/>
              <a:t>Types</a:t>
            </a:r>
          </a:p>
          <a:p>
            <a:r>
              <a:rPr lang="fr-BE" dirty="0" smtClean="0"/>
              <a:t>Définition</a:t>
            </a:r>
          </a:p>
          <a:p>
            <a:r>
              <a:rPr lang="fr-BE" dirty="0" smtClean="0"/>
              <a:t>Signes</a:t>
            </a:r>
          </a:p>
          <a:p>
            <a:r>
              <a:rPr lang="fr-BE" dirty="0"/>
              <a:t>F</a:t>
            </a:r>
            <a:r>
              <a:rPr lang="fr-BE" dirty="0" smtClean="0"/>
              <a:t>acteurs aggravants</a:t>
            </a:r>
          </a:p>
          <a:p>
            <a:r>
              <a:rPr lang="fr-BE" dirty="0"/>
              <a:t>P</a:t>
            </a:r>
            <a:r>
              <a:rPr lang="fr-BE" dirty="0" smtClean="0"/>
              <a:t>ositions</a:t>
            </a:r>
          </a:p>
          <a:p>
            <a:r>
              <a:rPr lang="fr-BE" dirty="0" smtClean="0"/>
              <a:t>Protocole</a:t>
            </a:r>
          </a:p>
          <a:p>
            <a:r>
              <a:rPr lang="fr-BE" dirty="0" smtClean="0"/>
              <a:t>Autres</a:t>
            </a:r>
          </a:p>
          <a:p>
            <a:r>
              <a:rPr lang="fr-BE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224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6842125" cy="1143000"/>
          </a:xfrm>
        </p:spPr>
        <p:txBody>
          <a:bodyPr/>
          <a:lstStyle/>
          <a:p>
            <a:r>
              <a:rPr lang="fr-BE" smtClean="0"/>
              <a:t>QUESTIONS ???</a:t>
            </a:r>
            <a:endParaRPr lang="en-US" smtClean="0"/>
          </a:p>
        </p:txBody>
      </p:sp>
      <p:pic>
        <p:nvPicPr>
          <p:cNvPr id="4" name="Picture 4" descr="pe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341438"/>
            <a:ext cx="5459413" cy="551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232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PLAN</a:t>
            </a:r>
            <a:r>
              <a:rPr lang="fr-BE" dirty="0" smtClean="0"/>
              <a:t> </a:t>
            </a:r>
            <a:endParaRPr lang="en-US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7"/>
            <a:ext cx="8229600" cy="4741962"/>
          </a:xfrm>
        </p:spPr>
        <p:txBody>
          <a:bodyPr/>
          <a:lstStyle/>
          <a:p>
            <a:endParaRPr lang="fr-BE" dirty="0" smtClean="0"/>
          </a:p>
          <a:p>
            <a:r>
              <a:rPr lang="fr-BE" dirty="0" smtClean="0"/>
              <a:t>Types</a:t>
            </a:r>
          </a:p>
          <a:p>
            <a:r>
              <a:rPr lang="fr-BE" dirty="0" smtClean="0"/>
              <a:t>Définition</a:t>
            </a:r>
          </a:p>
          <a:p>
            <a:r>
              <a:rPr lang="fr-BE" dirty="0" smtClean="0"/>
              <a:t>Signes</a:t>
            </a:r>
          </a:p>
          <a:p>
            <a:r>
              <a:rPr lang="fr-BE" dirty="0"/>
              <a:t>F</a:t>
            </a:r>
            <a:r>
              <a:rPr lang="fr-BE" dirty="0" smtClean="0"/>
              <a:t>acteurs aggravants</a:t>
            </a:r>
          </a:p>
          <a:p>
            <a:r>
              <a:rPr lang="fr-BE" dirty="0"/>
              <a:t>P</a:t>
            </a:r>
            <a:r>
              <a:rPr lang="fr-BE" dirty="0" smtClean="0"/>
              <a:t>ositions</a:t>
            </a:r>
          </a:p>
          <a:p>
            <a:r>
              <a:rPr lang="fr-BE" dirty="0" smtClean="0"/>
              <a:t>Protocole</a:t>
            </a:r>
          </a:p>
          <a:p>
            <a:r>
              <a:rPr lang="fr-BE" dirty="0" smtClean="0"/>
              <a:t>Autres</a:t>
            </a:r>
          </a:p>
          <a:p>
            <a:r>
              <a:rPr lang="fr-BE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Types</a:t>
            </a:r>
            <a:endParaRPr lang="fr-BE" sz="1000" b="1" dirty="0">
              <a:solidFill>
                <a:srgbClr val="FF0000"/>
              </a:solidFill>
            </a:endParaRPr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/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07976" y="260648"/>
            <a:ext cx="374394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TYPES DE </a:t>
            </a:r>
            <a:r>
              <a:rPr lang="fr-BE" sz="2400" b="1" dirty="0">
                <a:solidFill>
                  <a:srgbClr val="FF0000"/>
                </a:solidFill>
              </a:rPr>
              <a:t>SHOCK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772816"/>
            <a:ext cx="62646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BE" sz="4000" b="1" dirty="0" smtClean="0">
                <a:solidFill>
                  <a:srgbClr val="0070C0"/>
                </a:solidFill>
              </a:rPr>
              <a:t>C</a:t>
            </a:r>
            <a:r>
              <a:rPr lang="fr-BE" sz="4000" dirty="0" smtClean="0"/>
              <a:t>ARDIOGENIQUE</a:t>
            </a:r>
          </a:p>
          <a:p>
            <a:pPr marL="342900" indent="-342900">
              <a:buFont typeface="Arial" pitchFamily="34" charset="0"/>
              <a:buChar char="•"/>
            </a:pPr>
            <a:endParaRPr lang="fr-BE" sz="3000" dirty="0" smtClean="0"/>
          </a:p>
          <a:p>
            <a:r>
              <a:rPr lang="fr-BE" dirty="0" smtClean="0">
                <a:sym typeface="Wingdings" panose="05000000000000000000" pitchFamily="2" charset="2"/>
              </a:rPr>
              <a:t></a:t>
            </a:r>
            <a:r>
              <a:rPr lang="fr-BE" dirty="0" smtClean="0"/>
              <a:t>problème de pompe; </a:t>
            </a:r>
            <a:r>
              <a:rPr lang="fr-BE" dirty="0" err="1" smtClean="0"/>
              <a:t>p.e</a:t>
            </a:r>
            <a:r>
              <a:rPr lang="fr-BE" dirty="0" smtClean="0"/>
              <a:t>. infarctus</a:t>
            </a:r>
            <a:r>
              <a:rPr lang="fr-BE" sz="1600" dirty="0" smtClean="0"/>
              <a:t/>
            </a:r>
            <a:br>
              <a:rPr lang="fr-BE" sz="1600" dirty="0" smtClean="0"/>
            </a:br>
            <a:endParaRPr lang="fr-BE" sz="1600" dirty="0" smtClean="0"/>
          </a:p>
          <a:p>
            <a:endParaRPr lang="fr-BE" sz="2000" dirty="0"/>
          </a:p>
          <a:p>
            <a:endParaRPr lang="fr-BE" sz="20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98676"/>
            <a:ext cx="2294649" cy="32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Types de </a:t>
            </a:r>
            <a:r>
              <a:rPr lang="fr-BE" dirty="0" err="1" smtClean="0"/>
              <a:t>Shock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4000" b="1" dirty="0">
                <a:solidFill>
                  <a:srgbClr val="0070C0"/>
                </a:solidFill>
              </a:rPr>
              <a:t>H</a:t>
            </a:r>
            <a:r>
              <a:rPr lang="fr-BE" sz="4000" dirty="0"/>
              <a:t>YPOVOLEMIQUE</a:t>
            </a:r>
            <a:br>
              <a:rPr lang="fr-BE" sz="4000" dirty="0"/>
            </a:br>
            <a:endParaRPr lang="fr-BE" sz="4000" dirty="0" smtClean="0"/>
          </a:p>
          <a:p>
            <a:pPr marL="0" indent="0">
              <a:buNone/>
            </a:pPr>
            <a:r>
              <a:rPr lang="fr-BE" sz="4000" dirty="0" smtClean="0">
                <a:sym typeface="Wingdings" panose="05000000000000000000" pitchFamily="2" charset="2"/>
              </a:rPr>
              <a:t></a:t>
            </a:r>
            <a:r>
              <a:rPr lang="fr-BE" dirty="0" smtClean="0"/>
              <a:t>perte </a:t>
            </a:r>
            <a:r>
              <a:rPr lang="fr-BE" dirty="0"/>
              <a:t>de volume; </a:t>
            </a:r>
            <a:r>
              <a:rPr lang="fr-BE" dirty="0" err="1"/>
              <a:t>p.e</a:t>
            </a:r>
            <a:r>
              <a:rPr lang="fr-BE" dirty="0"/>
              <a:t>. hémorragie, brûlure</a:t>
            </a:r>
          </a:p>
          <a:p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45024"/>
            <a:ext cx="5004048" cy="31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Types de </a:t>
            </a:r>
            <a:r>
              <a:rPr lang="fr-BE" dirty="0" err="1" smtClean="0"/>
              <a:t>Shock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4000" b="1" dirty="0" smtClean="0">
                <a:solidFill>
                  <a:srgbClr val="0070C0"/>
                </a:solidFill>
              </a:rPr>
              <a:t>O</a:t>
            </a:r>
            <a:r>
              <a:rPr lang="fr-BE" sz="4000" dirty="0" smtClean="0"/>
              <a:t>BSTRUCTIF</a:t>
            </a:r>
          </a:p>
          <a:p>
            <a:pPr marL="0" indent="0">
              <a:buNone/>
            </a:pPr>
            <a:r>
              <a:rPr lang="fr-BE" sz="4000" dirty="0"/>
              <a:t/>
            </a:r>
            <a:br>
              <a:rPr lang="fr-BE" sz="4000" dirty="0"/>
            </a:br>
            <a:r>
              <a:rPr lang="fr-BE" sz="4000" dirty="0" smtClean="0">
                <a:sym typeface="Wingdings" panose="05000000000000000000" pitchFamily="2" charset="2"/>
              </a:rPr>
              <a:t></a:t>
            </a:r>
            <a:r>
              <a:rPr lang="fr-BE" dirty="0" smtClean="0"/>
              <a:t>problème </a:t>
            </a:r>
            <a:r>
              <a:rPr lang="fr-BE" dirty="0"/>
              <a:t>d’éjection; </a:t>
            </a:r>
            <a:r>
              <a:rPr lang="fr-BE" dirty="0" err="1"/>
              <a:t>p.e</a:t>
            </a:r>
            <a:r>
              <a:rPr lang="fr-BE" dirty="0"/>
              <a:t> pneumothorax </a:t>
            </a:r>
            <a:r>
              <a:rPr lang="fr-BE" dirty="0" smtClean="0"/>
              <a:t>	sous </a:t>
            </a:r>
            <a:r>
              <a:rPr lang="fr-BE" dirty="0"/>
              <a:t>tension</a:t>
            </a:r>
          </a:p>
        </p:txBody>
      </p:sp>
    </p:spTree>
    <p:extLst>
      <p:ext uri="{BB962C8B-B14F-4D97-AF65-F5344CB8AC3E}">
        <p14:creationId xmlns:p14="http://schemas.microsoft.com/office/powerpoint/2010/main" val="41755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Types de </a:t>
            </a:r>
            <a:r>
              <a:rPr lang="fr-BE" dirty="0" err="1" smtClean="0"/>
              <a:t>Shock</a:t>
            </a:r>
            <a:endParaRPr lang="fr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137287"/>
            <a:ext cx="5205362" cy="3884001"/>
          </a:xfrm>
        </p:spPr>
      </p:pic>
    </p:spTree>
    <p:extLst>
      <p:ext uri="{BB962C8B-B14F-4D97-AF65-F5344CB8AC3E}">
        <p14:creationId xmlns:p14="http://schemas.microsoft.com/office/powerpoint/2010/main" val="9530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38" y="5425026"/>
            <a:ext cx="15994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fr-BE" sz="1000" b="0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Types</a:t>
            </a:r>
            <a:endParaRPr lang="fr-BE" sz="1000" b="1" dirty="0">
              <a:solidFill>
                <a:srgbClr val="FF0000"/>
              </a:solidFill>
            </a:endParaRPr>
          </a:p>
          <a:p>
            <a:r>
              <a:rPr lang="fr-BE" sz="1000" b="1" dirty="0" smtClean="0"/>
              <a:t>Définition</a:t>
            </a:r>
            <a:endParaRPr lang="fr-BE" sz="1000" b="1" dirty="0"/>
          </a:p>
          <a:p>
            <a:r>
              <a:rPr lang="fr-BE" sz="1000" b="1" dirty="0"/>
              <a:t>Signes</a:t>
            </a:r>
          </a:p>
          <a:p>
            <a:r>
              <a:rPr lang="fr-BE" sz="1000" b="1" dirty="0"/>
              <a:t>F</a:t>
            </a:r>
            <a:r>
              <a:rPr lang="fr-BE" sz="1000" b="1" dirty="0" smtClean="0"/>
              <a:t>acteurs </a:t>
            </a:r>
            <a:r>
              <a:rPr lang="fr-BE" sz="1000" b="1" dirty="0"/>
              <a:t>aggravants</a:t>
            </a:r>
          </a:p>
          <a:p>
            <a:r>
              <a:rPr lang="fr-BE" sz="1000" b="1" dirty="0"/>
              <a:t>P</a:t>
            </a:r>
            <a:r>
              <a:rPr lang="fr-BE" sz="1000" b="1" dirty="0" smtClean="0"/>
              <a:t>ositions</a:t>
            </a:r>
            <a:endParaRPr lang="fr-BE" sz="1000" b="1" dirty="0"/>
          </a:p>
          <a:p>
            <a:r>
              <a:rPr lang="fr-BE" sz="1000" b="1" dirty="0"/>
              <a:t>P</a:t>
            </a:r>
            <a:r>
              <a:rPr lang="fr-BE" sz="1000" b="1" dirty="0" smtClean="0"/>
              <a:t>rotocole</a:t>
            </a:r>
            <a:endParaRPr lang="fr-BE" sz="1000" b="1" dirty="0"/>
          </a:p>
          <a:p>
            <a:pPr>
              <a:lnSpc>
                <a:spcPct val="90000"/>
              </a:lnSpc>
            </a:pPr>
            <a:endParaRPr lang="fr-BE" sz="10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07976" y="260648"/>
            <a:ext cx="374394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 smtClean="0">
                <a:solidFill>
                  <a:srgbClr val="FF0000"/>
                </a:solidFill>
              </a:rPr>
              <a:t>TYPES DE </a:t>
            </a:r>
            <a:r>
              <a:rPr lang="fr-BE" sz="2400" b="1" dirty="0">
                <a:solidFill>
                  <a:srgbClr val="FF0000"/>
                </a:solidFill>
              </a:rPr>
              <a:t>SHOCK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 sz="24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070372" cy="404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48" y="1484784"/>
            <a:ext cx="4065496" cy="403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445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Types de </a:t>
            </a:r>
            <a:r>
              <a:rPr lang="fr-BE" dirty="0" err="1" smtClean="0"/>
              <a:t>Shock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4000" b="1" dirty="0" smtClean="0">
                <a:solidFill>
                  <a:srgbClr val="0070C0"/>
                </a:solidFill>
              </a:rPr>
              <a:t>C</a:t>
            </a:r>
            <a:r>
              <a:rPr lang="fr-BE" sz="4000" dirty="0" smtClean="0"/>
              <a:t>IRCULATOIRE</a:t>
            </a:r>
          </a:p>
          <a:p>
            <a:pPr marL="0" indent="0">
              <a:buNone/>
            </a:pPr>
            <a:r>
              <a:rPr lang="fr-BE" sz="4000" dirty="0"/>
              <a:t/>
            </a:r>
            <a:br>
              <a:rPr lang="fr-BE" sz="4000" dirty="0"/>
            </a:br>
            <a:r>
              <a:rPr lang="fr-BE" sz="1800" b="1" u="sng" dirty="0"/>
              <a:t>- Anaphylactique </a:t>
            </a:r>
            <a:endParaRPr lang="fr-BE" sz="1800" b="1" u="sng" dirty="0" smtClean="0"/>
          </a:p>
          <a:p>
            <a:pPr marL="0" indent="0">
              <a:buNone/>
            </a:pPr>
            <a:r>
              <a:rPr lang="fr-BE" sz="1500" dirty="0"/>
              <a:t/>
            </a:r>
            <a:br>
              <a:rPr lang="fr-BE" sz="1500" dirty="0"/>
            </a:br>
            <a:r>
              <a:rPr lang="fr-BE" sz="1500" dirty="0"/>
              <a:t>Réaction allergique avec œdème / hypovolémie </a:t>
            </a:r>
            <a:r>
              <a:rPr lang="fr-BE" sz="1500" dirty="0" smtClean="0"/>
              <a:t>relative (</a:t>
            </a:r>
            <a:r>
              <a:rPr lang="fr-BE" sz="1500" dirty="0" smtClean="0">
                <a:sym typeface="Wingdings" panose="05000000000000000000" pitchFamily="2" charset="2"/>
              </a:rPr>
              <a:t>piqures)</a:t>
            </a:r>
          </a:p>
          <a:p>
            <a:pPr marL="0" indent="0">
              <a:buNone/>
            </a:pPr>
            <a:r>
              <a:rPr lang="fr-BE" sz="1500" dirty="0"/>
              <a:t/>
            </a:r>
            <a:br>
              <a:rPr lang="fr-BE" sz="1500" dirty="0"/>
            </a:br>
            <a:r>
              <a:rPr lang="fr-BE" sz="1800" b="1" u="sng" dirty="0"/>
              <a:t>- Septique </a:t>
            </a:r>
            <a:endParaRPr lang="fr-BE" sz="1800" b="1" u="sng" dirty="0" smtClean="0"/>
          </a:p>
          <a:p>
            <a:pPr marL="0" indent="0">
              <a:buNone/>
            </a:pPr>
            <a:r>
              <a:rPr lang="fr-BE" sz="1500" dirty="0"/>
              <a:t/>
            </a:r>
            <a:br>
              <a:rPr lang="fr-BE" sz="1500" dirty="0"/>
            </a:br>
            <a:r>
              <a:rPr lang="fr-BE" sz="1500" dirty="0"/>
              <a:t>Infection massive avec hypovolémie et défaillance des </a:t>
            </a:r>
            <a:r>
              <a:rPr lang="fr-BE" sz="1500" dirty="0" smtClean="0"/>
              <a:t>organes </a:t>
            </a:r>
            <a:endParaRPr lang="fr-BE" sz="1500" dirty="0"/>
          </a:p>
          <a:p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44824"/>
            <a:ext cx="2819400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3765550"/>
            <a:ext cx="2711896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8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_Masterslide[1]">
  <a:themeElements>
    <a:clrScheme name="Powerpoint_Masterslide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Masterslide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_Masterslide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 CIBE Sud</Template>
  <TotalTime>1595</TotalTime>
  <Words>439</Words>
  <Application>Microsoft Office PowerPoint</Application>
  <PresentationFormat>On-screen Show (4:3)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Wingdings</vt:lpstr>
      <vt:lpstr>Powerpoint_Masterslide[1]</vt:lpstr>
      <vt:lpstr>CIBE Sud</vt:lpstr>
      <vt:lpstr>OBJECTIF </vt:lpstr>
      <vt:lpstr>PLAN </vt:lpstr>
      <vt:lpstr>PowerPoint Presentation</vt:lpstr>
      <vt:lpstr>Types de Shock</vt:lpstr>
      <vt:lpstr>Types de Shock</vt:lpstr>
      <vt:lpstr>Types de Shock</vt:lpstr>
      <vt:lpstr>PowerPoint Presentation</vt:lpstr>
      <vt:lpstr>Types de Shock</vt:lpstr>
      <vt:lpstr>Types de Shock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Autres types de chocs?</vt:lpstr>
      <vt:lpstr>Autres types de chocs?</vt:lpstr>
      <vt:lpstr>PowerPoint Presentation</vt:lpstr>
      <vt:lpstr>OBJECTIF </vt:lpstr>
      <vt:lpstr>PLAN </vt:lpstr>
      <vt:lpstr>QUESTIONS ???</vt:lpstr>
    </vt:vector>
  </TitlesOfParts>
  <Company>IDCN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gevaar inzetzone</dc:title>
  <dc:creator>van alstein.p</dc:creator>
  <cp:lastModifiedBy>Roquet Alexandre</cp:lastModifiedBy>
  <cp:revision>153</cp:revision>
  <dcterms:created xsi:type="dcterms:W3CDTF">2010-09-06T07:41:54Z</dcterms:created>
  <dcterms:modified xsi:type="dcterms:W3CDTF">2019-10-01T13:23:43Z</dcterms:modified>
</cp:coreProperties>
</file>