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27"/>
  </p:notesMasterIdLst>
  <p:sldIdLst>
    <p:sldId id="351" r:id="rId3"/>
    <p:sldId id="373" r:id="rId4"/>
    <p:sldId id="352" r:id="rId5"/>
    <p:sldId id="353" r:id="rId6"/>
    <p:sldId id="35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8" r:id="rId16"/>
    <p:sldId id="389" r:id="rId17"/>
    <p:sldId id="390" r:id="rId18"/>
    <p:sldId id="383" r:id="rId19"/>
    <p:sldId id="393" r:id="rId20"/>
    <p:sldId id="385" r:id="rId21"/>
    <p:sldId id="384" r:id="rId22"/>
    <p:sldId id="391" r:id="rId23"/>
    <p:sldId id="392" r:id="rId24"/>
    <p:sldId id="386" r:id="rId25"/>
    <p:sldId id="38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3592BCE-C4FE-4CBB-837A-BD245CAC3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CIBE_203 x 314 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781300"/>
            <a:ext cx="7239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844675"/>
            <a:ext cx="5616575" cy="7921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708275"/>
            <a:ext cx="4248150" cy="8651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124075" y="3644900"/>
            <a:ext cx="4176713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650A9D7-5DD6-4A43-A4E7-CF0D4112F49F}" type="datetimeFigureOut">
              <a:rPr lang="en-US" b="0">
                <a:solidFill>
                  <a:srgbClr val="000000"/>
                </a:solidFill>
              </a:rPr>
              <a:pPr>
                <a:defRPr/>
              </a:pPr>
              <a:t>10/1/2019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258888" y="3644900"/>
            <a:ext cx="80327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C956-111E-4921-B1C9-D275C06EA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745C-0481-41A4-B05C-B3633B9470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6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8A33-0A73-431B-AF31-E7F96C02BE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1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844675"/>
            <a:ext cx="5616575" cy="7921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708275"/>
            <a:ext cx="4248150" cy="8651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24075" y="3644900"/>
            <a:ext cx="4176713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C2850B2-0929-4D29-B87D-B1AD409CE9C8}" type="datetimeFigureOut">
              <a:rPr lang="en-US" b="0">
                <a:solidFill>
                  <a:srgbClr val="000000"/>
                </a:solidFill>
              </a:rPr>
              <a:pPr/>
              <a:t>10/1/2019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8888" y="3644900"/>
            <a:ext cx="803275" cy="288925"/>
          </a:xfrm>
        </p:spPr>
        <p:txBody>
          <a:bodyPr/>
          <a:lstStyle>
            <a:lvl1pPr>
              <a:defRPr/>
            </a:lvl1pPr>
          </a:lstStyle>
          <a:p>
            <a:fld id="{F4C836D4-3515-4E59-936A-8EEC6D31FA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66" name="Picture 6" descr="LOGO CIBE_203 x 314 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781300"/>
            <a:ext cx="723900" cy="1119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23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FB1D4C-A8C6-4041-ACC8-3500DD62BA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74638-A7F6-45A1-BD44-CFE7384598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7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F0C97-E683-4983-8EC7-9176D24CB6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1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D796FC-CF78-4BC1-90CF-FAF746FAA3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0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960CD-8A0C-4B37-96ED-3025176CF5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DAC61-905C-447D-958B-0417E51CE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5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ED404-A4AD-42FF-A4CD-D2F1E2518D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5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6FAF-63DC-4C39-8A7B-5A41D2A062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73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AD89-EF84-4989-8E0E-F48ECF7639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19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5A641C-2C52-4946-A321-BE1CC804E0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CDE32-200E-4361-9ABF-025E2EC4EA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1D58A-3806-49AA-B898-3002CD2782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64824-D143-4693-8955-7C39672BBE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7880-87D9-422B-A270-6887C4D184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9050-F365-4983-A44F-A564BEF8CE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FE15-EDCA-407E-BDA9-E224363B1F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F810-D063-4045-8322-7C6BCE39A8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F7F48-25EF-4D25-A469-D201ED41C2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6842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165850"/>
            <a:ext cx="11985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D58A29-C394-4213-806D-CD28030C603E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  <p:pic>
        <p:nvPicPr>
          <p:cNvPr id="1029" name="Picture 5" descr="LOGO CIBE_203 x 314 Colo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2150" y="115888"/>
            <a:ext cx="7239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8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6842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165850"/>
            <a:ext cx="11985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4BCF0-F069-4A08-AC71-DE7BCE3957C2}" type="slidenum">
              <a:rPr lang="en-US" b="0">
                <a:solidFill>
                  <a:srgbClr val="000000"/>
                </a:solidFill>
              </a:rPr>
              <a:pPr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  <p:pic>
        <p:nvPicPr>
          <p:cNvPr id="39941" name="Picture 5" descr="LOGO CIBE_203 x 314 Colo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2150" y="115888"/>
            <a:ext cx="723900" cy="1119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4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13.jp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389012" cy="5281061"/>
          </a:xfrm>
          <a:prstGeom prst="rect">
            <a:avLst/>
          </a:prstGeom>
        </p:spPr>
      </p:pic>
      <p:pic>
        <p:nvPicPr>
          <p:cNvPr id="4" name="Picture 2" descr="C:\Users\harvengt.w\Pictures\blood-on-the-flo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6" y="1196752"/>
            <a:ext cx="7401578" cy="52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1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4.  Le tourniquet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harvengt.w\Pictures\13727678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44824"/>
            <a:ext cx="4426247" cy="28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arvengt.w\Pictures\TQ_Post-Acciden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9388"/>
            <a:ext cx="5023828" cy="37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1266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Placement du tourniquet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6219"/>
            <a:ext cx="1351888" cy="1545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9298" y="1643003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BE" sz="3200" b="0" dirty="0" smtClean="0"/>
              <a:t>A la racine du membre</a:t>
            </a:r>
          </a:p>
        </p:txBody>
      </p:sp>
      <p:pic>
        <p:nvPicPr>
          <p:cNvPr id="6" name="Picture 2" descr="C:\Users\harvengt.w\Pictures\Pic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0504"/>
            <a:ext cx="1351888" cy="22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63" y="908720"/>
            <a:ext cx="3140500" cy="584022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2447764" y="3645024"/>
            <a:ext cx="657314" cy="343842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231740" y="2190483"/>
            <a:ext cx="432048" cy="16033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3068993" y="3645024"/>
            <a:ext cx="657314" cy="343842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flipV="1">
            <a:off x="3475081" y="2190483"/>
            <a:ext cx="432048" cy="16033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0032" y="2380693"/>
            <a:ext cx="4176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BE" b="0" dirty="0" smtClean="0"/>
              <a:t>! Rigide 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 smtClean="0"/>
              <a:t>! </a:t>
            </a:r>
            <a:r>
              <a:rPr lang="fr-BE" b="0" dirty="0"/>
              <a:t>Largeur 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/>
              <a:t>! Tension 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/>
              <a:t>! </a:t>
            </a:r>
            <a:r>
              <a:rPr lang="fr-BE" b="0" dirty="0" smtClean="0"/>
              <a:t>Serrage  </a:t>
            </a:r>
            <a:r>
              <a:rPr lang="fr-BE" b="0" dirty="0"/>
              <a:t>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/>
              <a:t>! Fixation 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/>
              <a:t>! Heure de pose 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BE" b="0" dirty="0"/>
              <a:t>! JAMAIS enlever !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48569" y="22385"/>
            <a:ext cx="72008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dangers du tourniquet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arvengt.w\Pictures\garro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73" y="929723"/>
            <a:ext cx="5612207" cy="52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 Arrow 14"/>
          <p:cNvSpPr/>
          <p:nvPr/>
        </p:nvSpPr>
        <p:spPr bwMode="auto">
          <a:xfrm rot="3562596">
            <a:off x="4014588" y="4422528"/>
            <a:ext cx="2592288" cy="53322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xplosion 1 15"/>
          <p:cNvSpPr/>
          <p:nvPr/>
        </p:nvSpPr>
        <p:spPr bwMode="auto">
          <a:xfrm>
            <a:off x="4193720" y="4365104"/>
            <a:ext cx="216024" cy="216024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7" name="Explosion 1 16"/>
          <p:cNvSpPr/>
          <p:nvPr/>
        </p:nvSpPr>
        <p:spPr bwMode="auto">
          <a:xfrm>
            <a:off x="3977696" y="4702073"/>
            <a:ext cx="216024" cy="216024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Explosion 1 17"/>
          <p:cNvSpPr/>
          <p:nvPr/>
        </p:nvSpPr>
        <p:spPr bwMode="auto">
          <a:xfrm>
            <a:off x="4484594" y="4581128"/>
            <a:ext cx="216024" cy="216024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xplosion 1 18"/>
          <p:cNvSpPr/>
          <p:nvPr/>
        </p:nvSpPr>
        <p:spPr bwMode="auto">
          <a:xfrm>
            <a:off x="4193720" y="4897473"/>
            <a:ext cx="216024" cy="216024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xplosion 1 19"/>
          <p:cNvSpPr/>
          <p:nvPr/>
        </p:nvSpPr>
        <p:spPr bwMode="auto">
          <a:xfrm>
            <a:off x="4660906" y="5005485"/>
            <a:ext cx="216024" cy="216024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xplosion 1 20"/>
          <p:cNvSpPr/>
          <p:nvPr/>
        </p:nvSpPr>
        <p:spPr bwMode="auto">
          <a:xfrm>
            <a:off x="4352709" y="5492452"/>
            <a:ext cx="216024" cy="216024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xplosion 1 21"/>
          <p:cNvSpPr/>
          <p:nvPr/>
        </p:nvSpPr>
        <p:spPr bwMode="auto">
          <a:xfrm>
            <a:off x="4952644" y="5517232"/>
            <a:ext cx="216024" cy="216024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xplosion 1 22"/>
          <p:cNvSpPr/>
          <p:nvPr/>
        </p:nvSpPr>
        <p:spPr bwMode="auto">
          <a:xfrm>
            <a:off x="4660906" y="5995776"/>
            <a:ext cx="216024" cy="216024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BE" dirty="0" smtClean="0"/>
              <a:t>(Pression directe DANS la plaie)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Public\Pictures\Sample Pictures\vlcsnap-2013-10-18-10h39m34s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88" y="1988840"/>
            <a:ext cx="422481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r>
              <a:rPr lang="fr-BE" dirty="0" smtClean="0"/>
              <a:t/>
            </a:r>
            <a:br>
              <a:rPr lang="fr-BE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79755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BE" b="1" dirty="0" smtClean="0"/>
          </a:p>
          <a:p>
            <a:pPr marL="514350" indent="-514350">
              <a:buFont typeface="+mj-lt"/>
              <a:buAutoNum type="arabicPeriod"/>
            </a:pPr>
            <a:r>
              <a:rPr lang="fr-BE" b="1" dirty="0" smtClean="0"/>
              <a:t>Compression directe </a:t>
            </a:r>
            <a:br>
              <a:rPr lang="fr-BE" b="1" dirty="0" smtClean="0"/>
            </a:br>
            <a:endParaRPr lang="fr-BE" b="1" dirty="0" smtClean="0"/>
          </a:p>
          <a:p>
            <a:pPr marL="514350" indent="-514350">
              <a:buAutoNum type="arabicPeriod"/>
            </a:pPr>
            <a:r>
              <a:rPr lang="fr-BE" b="1" dirty="0" smtClean="0"/>
              <a:t>Pansement compressif</a:t>
            </a:r>
            <a:br>
              <a:rPr lang="fr-BE" b="1" dirty="0" smtClean="0"/>
            </a:br>
            <a:endParaRPr lang="fr-BE" b="1" dirty="0" smtClean="0"/>
          </a:p>
          <a:p>
            <a:pPr marL="514350" indent="-514350">
              <a:buAutoNum type="arabicPeriod"/>
            </a:pPr>
            <a:r>
              <a:rPr lang="fr-BE" b="1" dirty="0" smtClean="0"/>
              <a:t>Pansement compressif renforcé</a:t>
            </a:r>
            <a:br>
              <a:rPr lang="fr-BE" b="1" dirty="0" smtClean="0"/>
            </a:br>
            <a:endParaRPr lang="fr-BE" b="1" dirty="0" smtClean="0"/>
          </a:p>
          <a:p>
            <a:pPr marL="514350" indent="-514350">
              <a:buAutoNum type="arabicPeriod"/>
            </a:pPr>
            <a:r>
              <a:rPr lang="fr-BE" b="1" dirty="0" smtClean="0"/>
              <a:t>Tourniquet</a:t>
            </a:r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b="1" dirty="0" smtClean="0"/>
              <a:t>	</a:t>
            </a:r>
            <a:r>
              <a:rPr lang="fr-BE" sz="1600" b="1" dirty="0" smtClean="0">
                <a:solidFill>
                  <a:srgbClr val="0070C0"/>
                </a:solidFill>
              </a:rPr>
              <a:t>(Pression directe DANS la plaie)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33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r>
              <a:rPr lang="fr-BE" dirty="0" smtClean="0"/>
              <a:t/>
            </a:r>
            <a:br>
              <a:rPr lang="fr-BE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245" y="1268760"/>
            <a:ext cx="8150235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BE" b="1" dirty="0" smtClean="0"/>
          </a:p>
          <a:p>
            <a:pPr marL="0" indent="0" algn="ctr">
              <a:buNone/>
            </a:pPr>
            <a:r>
              <a:rPr lang="fr-BE" sz="2800" b="1" dirty="0" smtClean="0">
                <a:solidFill>
                  <a:srgbClr val="0070C0"/>
                </a:solidFill>
              </a:rPr>
              <a:t> </a:t>
            </a:r>
            <a:r>
              <a:rPr lang="fr-BE" sz="2400" b="1" dirty="0" smtClean="0">
                <a:solidFill>
                  <a:srgbClr val="0070C0"/>
                </a:solidFill>
              </a:rPr>
              <a:t>! Saignement avec corps étranger / fracture !</a:t>
            </a:r>
          </a:p>
          <a:p>
            <a:pPr marL="0" indent="0" algn="ctr">
              <a:buNone/>
            </a:pPr>
            <a:endParaRPr lang="fr-BE" sz="2400" b="1" dirty="0"/>
          </a:p>
          <a:p>
            <a:r>
              <a:rPr lang="fr-BE" sz="2400" dirty="0" smtClean="0"/>
              <a:t>Ne pas enlever corps étranger</a:t>
            </a:r>
          </a:p>
          <a:p>
            <a:r>
              <a:rPr lang="fr-BE" sz="2400" dirty="0" smtClean="0"/>
              <a:t>Fixer corps étranger avec moyens disponibles</a:t>
            </a:r>
          </a:p>
          <a:p>
            <a:r>
              <a:rPr lang="fr-BE" sz="2400" dirty="0" smtClean="0"/>
              <a:t>Compression directe modérée de chaque côté</a:t>
            </a:r>
            <a:br>
              <a:rPr lang="fr-BE" sz="2400" dirty="0" smtClean="0"/>
            </a:br>
            <a:r>
              <a:rPr lang="fr-BE" sz="2400" dirty="0" smtClean="0"/>
              <a:t>du corps étranger</a:t>
            </a:r>
          </a:p>
          <a:p>
            <a:r>
              <a:rPr lang="fr-BE" sz="2400" dirty="0" smtClean="0"/>
              <a:t>Vérifier arrêt du saignement</a:t>
            </a:r>
          </a:p>
          <a:p>
            <a:r>
              <a:rPr lang="fr-BE" sz="2400" dirty="0" smtClean="0"/>
              <a:t>Couvrir stérilement ou le plus proprement possible</a:t>
            </a:r>
            <a:br>
              <a:rPr lang="fr-BE" sz="2400" dirty="0" smtClean="0"/>
            </a:br>
            <a:endParaRPr lang="fr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365371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r>
              <a:rPr lang="fr-BE" dirty="0" smtClean="0"/>
              <a:t/>
            </a:r>
            <a:br>
              <a:rPr lang="fr-BE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245" y="1268760"/>
            <a:ext cx="8150235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BE" b="1" dirty="0" smtClean="0"/>
          </a:p>
          <a:p>
            <a:pPr marL="0" indent="0" algn="ctr">
              <a:buNone/>
            </a:pPr>
            <a:r>
              <a:rPr lang="fr-BE" sz="2800" b="1" dirty="0" smtClean="0">
                <a:solidFill>
                  <a:srgbClr val="0070C0"/>
                </a:solidFill>
              </a:rPr>
              <a:t> </a:t>
            </a:r>
            <a:r>
              <a:rPr lang="fr-BE" sz="2400" b="1" dirty="0" smtClean="0">
                <a:solidFill>
                  <a:srgbClr val="0070C0"/>
                </a:solidFill>
              </a:rPr>
              <a:t>! Hémorragie massive avec corps étranger / fracture !</a:t>
            </a:r>
          </a:p>
          <a:p>
            <a:pPr marL="0" indent="0" algn="ctr">
              <a:buNone/>
            </a:pPr>
            <a:endParaRPr lang="fr-BE" sz="2400" b="1" dirty="0"/>
          </a:p>
          <a:p>
            <a:r>
              <a:rPr lang="fr-BE" sz="2400" dirty="0" smtClean="0"/>
              <a:t>Tourniquet</a:t>
            </a:r>
          </a:p>
          <a:p>
            <a:r>
              <a:rPr lang="fr-BE" sz="2400" dirty="0" smtClean="0"/>
              <a:t>Fixer corps étranger avec moyens disponibles</a:t>
            </a:r>
          </a:p>
          <a:p>
            <a:r>
              <a:rPr lang="fr-BE" sz="2400" dirty="0" smtClean="0"/>
              <a:t>Couvrir stérilement ou le plus proprement possible</a:t>
            </a:r>
            <a:br>
              <a:rPr lang="fr-BE" sz="2400" dirty="0" smtClean="0"/>
            </a:br>
            <a:endParaRPr lang="fr-BE" sz="2400" dirty="0" smtClean="0"/>
          </a:p>
        </p:txBody>
      </p:sp>
    </p:spTree>
    <p:extLst>
      <p:ext uri="{BB962C8B-B14F-4D97-AF65-F5344CB8AC3E}">
        <p14:creationId xmlns:p14="http://schemas.microsoft.com/office/powerpoint/2010/main" val="2890932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/>
              <a:t>S</a:t>
            </a:r>
            <a:r>
              <a:rPr lang="fr-BE" sz="1000" dirty="0" smtClean="0"/>
              <a:t>oins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M</a:t>
            </a:r>
            <a:r>
              <a:rPr lang="fr-BE" sz="1000" dirty="0" smtClean="0">
                <a:solidFill>
                  <a:srgbClr val="FF0000"/>
                </a:solidFill>
              </a:rPr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/>
              <a:t>Saignement du </a:t>
            </a:r>
            <a:r>
              <a:rPr lang="fr-BE" sz="1000" dirty="0" smtClean="0"/>
              <a:t>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MOYENS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37345"/>
            <a:ext cx="2923301" cy="2192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37345"/>
            <a:ext cx="3162225" cy="2192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35160"/>
            <a:ext cx="2952328" cy="224256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54" y="4149080"/>
            <a:ext cx="3259253" cy="2449696"/>
          </a:xfrm>
        </p:spPr>
      </p:pic>
      <p:pic>
        <p:nvPicPr>
          <p:cNvPr id="8" name="Picture 2" descr="C:\Users\harvengt.w\Pictures\Mise à jour cours premiers soins\20131017_093946 - Co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05" y="4149080"/>
            <a:ext cx="2880320" cy="244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SAIGNEMENT DE NEZ</a:t>
            </a:r>
            <a:endParaRPr lang="fr-B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38574"/>
            <a:ext cx="5256584" cy="5256584"/>
          </a:xfrm>
        </p:spPr>
      </p:pic>
    </p:spTree>
    <p:extLst>
      <p:ext uri="{BB962C8B-B14F-4D97-AF65-F5344CB8AC3E}">
        <p14:creationId xmlns:p14="http://schemas.microsoft.com/office/powerpoint/2010/main" val="1547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/>
              <a:t>S</a:t>
            </a:r>
            <a:r>
              <a:rPr lang="fr-BE" sz="1000" dirty="0" smtClean="0"/>
              <a:t>oins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Moyens</a:t>
            </a:r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Saignement du </a:t>
            </a:r>
            <a:r>
              <a:rPr lang="fr-BE" sz="1000" dirty="0" smtClean="0">
                <a:solidFill>
                  <a:srgbClr val="FF0000"/>
                </a:solidFill>
              </a:rPr>
              <a:t>nez</a:t>
            </a:r>
            <a:endParaRPr lang="fr-BE" sz="1000" dirty="0" smtClean="0"/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SAIGNEMENT DE NEZ</a:t>
            </a:r>
            <a:r>
              <a:rPr lang="fr-BE" dirty="0" smtClean="0"/>
              <a:t/>
            </a:r>
            <a:br>
              <a:rPr lang="fr-BE" dirty="0" smtClean="0"/>
            </a:br>
            <a:endParaRPr lang="en-US" dirty="0"/>
          </a:p>
        </p:txBody>
      </p:sp>
      <p:pic>
        <p:nvPicPr>
          <p:cNvPr id="4" name="Picture 4" descr="C:\Users\harvengt.w\Pictures\noseble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30" y="4365103"/>
            <a:ext cx="1891320" cy="14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harvengt.w\Pictures\nose-fren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95788"/>
            <a:ext cx="1891320" cy="136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899592" y="1196753"/>
            <a:ext cx="8136904" cy="360039"/>
          </a:xfrm>
        </p:spPr>
        <p:txBody>
          <a:bodyPr/>
          <a:lstStyle/>
          <a:p>
            <a:pPr marL="0" indent="0">
              <a:buNone/>
            </a:pPr>
            <a:r>
              <a:rPr lang="fr-BE" sz="3000" dirty="0" smtClean="0"/>
              <a:t>NE PAS FAIRE :</a:t>
            </a:r>
          </a:p>
          <a:p>
            <a:r>
              <a:rPr lang="fr-BE" sz="3000" dirty="0" smtClean="0"/>
              <a:t>Pencher la tête en arrière</a:t>
            </a:r>
          </a:p>
          <a:p>
            <a:r>
              <a:rPr lang="fr-BE" sz="3000" dirty="0" smtClean="0"/>
              <a:t>Se moucher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A FAIRE :</a:t>
            </a:r>
          </a:p>
          <a:p>
            <a:r>
              <a:rPr lang="fr-BE" dirty="0" smtClean="0"/>
              <a:t>Pincer les parties molles du nez</a:t>
            </a:r>
          </a:p>
          <a:p>
            <a:r>
              <a:rPr lang="fr-BE" dirty="0" smtClean="0"/>
              <a:t>Garder la tête droite</a:t>
            </a:r>
          </a:p>
          <a:p>
            <a:r>
              <a:rPr lang="fr-BE" dirty="0" smtClean="0"/>
              <a:t>Consulter un </a:t>
            </a:r>
            <a:r>
              <a:rPr lang="fr-BE" dirty="0" err="1" smtClean="0"/>
              <a:t>Medic</a:t>
            </a:r>
            <a:r>
              <a:rPr lang="fr-BE" dirty="0" smtClean="0"/>
              <a:t> si malgré</a:t>
            </a:r>
            <a:br>
              <a:rPr lang="fr-BE" dirty="0" smtClean="0"/>
            </a:br>
            <a:r>
              <a:rPr lang="fr-BE" dirty="0" smtClean="0"/>
              <a:t>la compression le saignement ne s’arrête pas après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CIBE Sud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2400" dirty="0" smtClean="0"/>
              <a:t>HEMORRAGIES</a:t>
            </a:r>
            <a:endParaRPr lang="en-US" sz="240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68538" y="3644900"/>
            <a:ext cx="338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800" b="0" dirty="0" err="1" smtClean="0">
                <a:solidFill>
                  <a:srgbClr val="000000"/>
                </a:solidFill>
              </a:rPr>
              <a:t>Cell</a:t>
            </a:r>
            <a:r>
              <a:rPr lang="fr-BE" sz="1800" b="0" dirty="0" smtClean="0">
                <a:solidFill>
                  <a:srgbClr val="000000"/>
                </a:solidFill>
              </a:rPr>
              <a:t> EHBO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BE" sz="1800" b="0" dirty="0" smtClean="0"/>
              <a:t>Plan</a:t>
            </a: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/>
              <a:t>S</a:t>
            </a:r>
            <a:r>
              <a:rPr lang="fr-BE" sz="1000" dirty="0" smtClean="0"/>
              <a:t>oins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Moyens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>
                <a:solidFill>
                  <a:srgbClr val="FF0000"/>
                </a:solidFill>
              </a:rPr>
              <a:t>S’adapter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b="1" i="1" u="sng" dirty="0" smtClean="0">
                <a:solidFill>
                  <a:srgbClr val="FF0000"/>
                </a:solidFill>
              </a:rPr>
              <a:t>S’adapter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8753"/>
              </p:ext>
            </p:extLst>
          </p:nvPr>
        </p:nvGraphicFramePr>
        <p:xfrm>
          <a:off x="2915816" y="1621768"/>
          <a:ext cx="3240360" cy="5021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053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fr-BE" sz="20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fr-BE" sz="2000" baseline="0" dirty="0" smtClean="0"/>
                        <a:t>Compression directe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424">
                <a:tc>
                  <a:txBody>
                    <a:bodyPr/>
                    <a:lstStyle/>
                    <a:p>
                      <a:endParaRPr lang="fr-BE" sz="2000" dirty="0" smtClean="0"/>
                    </a:p>
                    <a:p>
                      <a:r>
                        <a:rPr lang="fr-BE" sz="2000" dirty="0" smtClean="0"/>
                        <a:t>2.</a:t>
                      </a:r>
                      <a:r>
                        <a:rPr lang="fr-BE" sz="2000" baseline="0" dirty="0" smtClean="0"/>
                        <a:t> Pansement compressif</a:t>
                      </a:r>
                    </a:p>
                    <a:p>
                      <a:endParaRPr lang="fr-BE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679">
                <a:tc>
                  <a:txBody>
                    <a:bodyPr/>
                    <a:lstStyle/>
                    <a:p>
                      <a:endParaRPr lang="fr-BE" sz="2000" dirty="0" smtClean="0"/>
                    </a:p>
                    <a:p>
                      <a:r>
                        <a:rPr lang="fr-BE" sz="2000" dirty="0" smtClean="0"/>
                        <a:t>3.</a:t>
                      </a:r>
                      <a:r>
                        <a:rPr lang="fr-BE" sz="2000" baseline="0" dirty="0" smtClean="0"/>
                        <a:t> Pansement compressif renforcé</a:t>
                      </a:r>
                    </a:p>
                    <a:p>
                      <a:endParaRPr lang="fr-BE" sz="2000" baseline="0" dirty="0" smtClean="0"/>
                    </a:p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608">
                <a:tc>
                  <a:txBody>
                    <a:bodyPr/>
                    <a:lstStyle/>
                    <a:p>
                      <a:endParaRPr lang="fr-BE" sz="2000" dirty="0" smtClean="0"/>
                    </a:p>
                    <a:p>
                      <a:r>
                        <a:rPr lang="fr-BE" sz="2000" dirty="0" smtClean="0"/>
                        <a:t>4. Tourniquet</a:t>
                      </a:r>
                    </a:p>
                    <a:p>
                      <a:endParaRPr lang="fr-BE" sz="2000" dirty="0" smtClean="0"/>
                    </a:p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604" y="1300118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Sans moyens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1359" y="1300118"/>
            <a:ext cx="1780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</a:t>
            </a:r>
            <a:r>
              <a:rPr lang="fr-BE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moyens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925" y="2023567"/>
            <a:ext cx="1872208" cy="4001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Linge</a:t>
            </a:r>
            <a:endParaRPr lang="en-US" sz="2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870" y="2884309"/>
            <a:ext cx="189283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1"/>
                </a:solidFill>
              </a:rPr>
              <a:t>Linge + nœud sur plaie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385" y="4018591"/>
            <a:ext cx="188371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1"/>
                </a:solidFill>
              </a:rPr>
              <a:t>Objet plat et dur + nœud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556" y="5427050"/>
            <a:ext cx="189283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1"/>
                </a:solidFill>
              </a:rPr>
              <a:t>Linge + objet long + fixer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1871" y="5427050"/>
            <a:ext cx="1751034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1"/>
                </a:solidFill>
              </a:rPr>
              <a:t>Combat</a:t>
            </a:r>
          </a:p>
          <a:p>
            <a:r>
              <a:rPr lang="fr-BE" sz="2000" dirty="0" smtClean="0">
                <a:solidFill>
                  <a:schemeClr val="tx1"/>
                </a:solidFill>
              </a:rPr>
              <a:t>Application Tourniquet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2401447" y="2215858"/>
            <a:ext cx="524682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1429995" y="2492896"/>
            <a:ext cx="0" cy="3914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2391133" y="4504458"/>
            <a:ext cx="52468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156176" y="5934881"/>
            <a:ext cx="48569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425381" y="5888660"/>
            <a:ext cx="481035" cy="51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2411760" y="3201073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 bwMode="auto">
          <a:xfrm>
            <a:off x="1438092" y="3592195"/>
            <a:ext cx="16152" cy="426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1429995" y="5034254"/>
            <a:ext cx="2292" cy="392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 bwMode="auto">
          <a:xfrm>
            <a:off x="7461639" y="4172982"/>
            <a:ext cx="55749" cy="1254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1871" y="4023133"/>
            <a:ext cx="204256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tx1"/>
                </a:solidFill>
              </a:rPr>
              <a:t>Pansement</a:t>
            </a:r>
          </a:p>
          <a:p>
            <a:r>
              <a:rPr lang="fr-BE" sz="2000" dirty="0">
                <a:solidFill>
                  <a:schemeClr val="tx1"/>
                </a:solidFill>
              </a:rPr>
              <a:t>c</a:t>
            </a:r>
            <a:r>
              <a:rPr lang="fr-BE" sz="2000" dirty="0" smtClean="0">
                <a:solidFill>
                  <a:schemeClr val="tx1"/>
                </a:solidFill>
              </a:rPr>
              <a:t>ompressif Israélien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6156176" y="4526422"/>
            <a:ext cx="48569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4059" y="3016407"/>
            <a:ext cx="20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0" dirty="0" smtClean="0"/>
              <a:t>(Pansement ABL)</a:t>
            </a:r>
            <a:endParaRPr lang="en-US" sz="1800" b="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171717" y="3201073"/>
            <a:ext cx="48569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82296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254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/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différents types d’hémorragies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soins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moyens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Saignement de nez 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S’adapter</a:t>
            </a:r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58992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QUESTIONS 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1600200"/>
            <a:ext cx="7931225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smtClean="0"/>
          </a:p>
          <a:p>
            <a:pPr>
              <a:lnSpc>
                <a:spcPct val="90000"/>
              </a:lnSpc>
            </a:pPr>
            <a:endParaRPr lang="fr-BE" sz="280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fr-BE" sz="280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5" name="Picture 2" descr="C:\Users\harvengt.w\Pictures\chirurgien_furieu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4061817" cy="40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05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03648" y="1628775"/>
            <a:ext cx="6192688" cy="44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fr-BE" sz="4800" dirty="0" smtClean="0"/>
          </a:p>
          <a:p>
            <a:pPr marL="0" indent="0" algn="ctr">
              <a:buNone/>
            </a:pPr>
            <a:r>
              <a:rPr lang="fr-BE" sz="4800" dirty="0" smtClean="0">
                <a:solidFill>
                  <a:srgbClr val="0070C0"/>
                </a:solidFill>
              </a:rPr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664014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82296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358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/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différents types d’hémorragies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soins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Les moyens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Saignement de nez 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S’adapter</a:t>
            </a:r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fr-BE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4358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>
                <a:solidFill>
                  <a:srgbClr val="FF0000"/>
                </a:solidFill>
              </a:rPr>
              <a:t>≠ hémorragies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S</a:t>
            </a:r>
            <a:r>
              <a:rPr lang="fr-BE" sz="1000" dirty="0" smtClean="0"/>
              <a:t>oins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6864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</a:t>
            </a:r>
            <a:r>
              <a:rPr lang="fr-BE" dirty="0">
                <a:solidFill>
                  <a:srgbClr val="FF0000"/>
                </a:solidFill>
              </a:rPr>
              <a:t>≠</a:t>
            </a:r>
            <a:r>
              <a:rPr lang="fr-BE" dirty="0" smtClean="0">
                <a:solidFill>
                  <a:srgbClr val="FF0000"/>
                </a:solidFill>
              </a:rPr>
              <a:t> HEMORRAGIES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600201"/>
            <a:ext cx="4752528" cy="676672"/>
          </a:xfrm>
        </p:spPr>
        <p:txBody>
          <a:bodyPr/>
          <a:lstStyle/>
          <a:p>
            <a:r>
              <a:rPr lang="fr-BE" sz="2800" u="sng" dirty="0" smtClean="0"/>
              <a:t>Saignement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" y="2180639"/>
            <a:ext cx="3234921" cy="2428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80639"/>
            <a:ext cx="3256785" cy="2442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78454"/>
            <a:ext cx="2607294" cy="39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8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>
                <a:solidFill>
                  <a:srgbClr val="FF0000"/>
                </a:solidFill>
              </a:rPr>
              <a:t>≠ hémorragies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S</a:t>
            </a:r>
            <a:r>
              <a:rPr lang="fr-BE" sz="1000" dirty="0" smtClean="0"/>
              <a:t>oins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Moyens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04856" cy="1143000"/>
          </a:xfrm>
        </p:spPr>
        <p:txBody>
          <a:bodyPr/>
          <a:lstStyle/>
          <a:p>
            <a:r>
              <a:rPr lang="fr-BE" dirty="0">
                <a:solidFill>
                  <a:srgbClr val="FF0000"/>
                </a:solidFill>
              </a:rPr>
              <a:t>LES ≠ HEMORRAGIES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676672"/>
          </a:xfrm>
        </p:spPr>
        <p:txBody>
          <a:bodyPr/>
          <a:lstStyle/>
          <a:p>
            <a:r>
              <a:rPr lang="fr-BE" u="sng" dirty="0" smtClean="0"/>
              <a:t>Hémorragie massive</a:t>
            </a:r>
            <a:endParaRPr lang="en-US" u="sng" dirty="0"/>
          </a:p>
        </p:txBody>
      </p:sp>
      <p:pic>
        <p:nvPicPr>
          <p:cNvPr id="5" name="Picture 4" descr="A03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06" y="2276871"/>
            <a:ext cx="7020110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1. La compression directe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8" y="2060847"/>
            <a:ext cx="6946139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2.  Le pansement  compressif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5832648" cy="43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" y="5823871"/>
            <a:ext cx="147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dirty="0" smtClean="0"/>
              <a:t>≠ hémorragies</a:t>
            </a:r>
            <a:endParaRPr lang="fr-BE" sz="1000" dirty="0"/>
          </a:p>
          <a:p>
            <a:pPr>
              <a:lnSpc>
                <a:spcPct val="90000"/>
              </a:lnSpc>
            </a:pPr>
            <a:r>
              <a:rPr lang="fr-BE" sz="1000" dirty="0">
                <a:solidFill>
                  <a:srgbClr val="FF0000"/>
                </a:solidFill>
              </a:rPr>
              <a:t>S</a:t>
            </a:r>
            <a:r>
              <a:rPr lang="fr-BE" sz="1000" dirty="0" smtClean="0">
                <a:solidFill>
                  <a:srgbClr val="FF0000"/>
                </a:solidFill>
              </a:rPr>
              <a:t>oins</a:t>
            </a:r>
            <a:endParaRPr lang="fr-BE" sz="1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dirty="0"/>
              <a:t>M</a:t>
            </a:r>
            <a:r>
              <a:rPr lang="fr-BE" sz="1000" dirty="0" smtClean="0"/>
              <a:t>oyens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Saignement du nez</a:t>
            </a:r>
          </a:p>
          <a:p>
            <a:pPr>
              <a:lnSpc>
                <a:spcPct val="90000"/>
              </a:lnSpc>
            </a:pPr>
            <a:r>
              <a:rPr lang="fr-BE" sz="1000" dirty="0" smtClean="0"/>
              <a:t>S’adapter</a:t>
            </a:r>
            <a:endParaRPr lang="fr-BE" sz="1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LES SOINS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3. Le pansement compressif renforcé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32856"/>
            <a:ext cx="3278624" cy="246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4976" y="3212976"/>
            <a:ext cx="43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+</a:t>
            </a:r>
            <a:endParaRPr lang="en-US" dirty="0"/>
          </a:p>
        </p:txBody>
      </p:sp>
      <p:pic>
        <p:nvPicPr>
          <p:cNvPr id="7" name="Picture 2" descr="C:\Users\harvengt.w\Pictures\Mise à jour cours premiers soins\Pictur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15" y="2097152"/>
            <a:ext cx="2475389" cy="39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arvengt.w\Pictures\Mise à jour cours premiers soins\Picture1 - Cop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59" y="2119713"/>
            <a:ext cx="2461345" cy="395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93" y="3546732"/>
            <a:ext cx="538632" cy="5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owerpoint_Masterslide[1]">
  <a:themeElements>
    <a:clrScheme name="Powerpoint_Masterslid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Masterslid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Masterslid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_Masterslide[1]">
  <a:themeElements>
    <a:clrScheme name="Powerpoint_Masterslid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Masterslid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Masterslid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Mil</Template>
  <TotalTime>1892</TotalTime>
  <Words>382</Words>
  <Application>Microsoft Office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1_Powerpoint_Masterslide[1]</vt:lpstr>
      <vt:lpstr>Powerpoint_Masterslide[1]</vt:lpstr>
      <vt:lpstr>PowerPoint Presentation</vt:lpstr>
      <vt:lpstr>CIBE Sud</vt:lpstr>
      <vt:lpstr>PowerPoint Presentation</vt:lpstr>
      <vt:lpstr>PLAN</vt:lpstr>
      <vt:lpstr>LES ≠ HEMORRAGIES</vt:lpstr>
      <vt:lpstr>LES ≠ HEMORRAGIES</vt:lpstr>
      <vt:lpstr>LES SOINS</vt:lpstr>
      <vt:lpstr>LES SOINS</vt:lpstr>
      <vt:lpstr>LES SOINS</vt:lpstr>
      <vt:lpstr>LES SOINS</vt:lpstr>
      <vt:lpstr>Placement du tourniquet</vt:lpstr>
      <vt:lpstr>Les dangers du tourniquet</vt:lpstr>
      <vt:lpstr>LES SOINS</vt:lpstr>
      <vt:lpstr>LES SOINS </vt:lpstr>
      <vt:lpstr>LES SOINS </vt:lpstr>
      <vt:lpstr>LES SOINS </vt:lpstr>
      <vt:lpstr>LES MOYENS</vt:lpstr>
      <vt:lpstr>SAIGNEMENT DE NEZ</vt:lpstr>
      <vt:lpstr>SAIGNEMENT DE NEZ </vt:lpstr>
      <vt:lpstr>S’adapter</vt:lpstr>
      <vt:lpstr>PowerPoint Presentation</vt:lpstr>
      <vt:lpstr>PLAN</vt:lpstr>
      <vt:lpstr>QUESTIONS ?</vt:lpstr>
      <vt:lpstr>PowerPoint Presentation</vt:lpstr>
    </vt:vector>
  </TitlesOfParts>
  <Company>IDCN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gevaar inzetzone</dc:title>
  <dc:creator>van alstein.p</dc:creator>
  <cp:lastModifiedBy>Roquet Alexandre</cp:lastModifiedBy>
  <cp:revision>171</cp:revision>
  <dcterms:created xsi:type="dcterms:W3CDTF">2010-09-06T07:41:54Z</dcterms:created>
  <dcterms:modified xsi:type="dcterms:W3CDTF">2019-10-01T16:11:52Z</dcterms:modified>
</cp:coreProperties>
</file>