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4"/>
  </p:notesMasterIdLst>
  <p:sldIdLst>
    <p:sldId id="259" r:id="rId6"/>
    <p:sldId id="260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87" r:id="rId15"/>
    <p:sldId id="288" r:id="rId16"/>
    <p:sldId id="289" r:id="rId17"/>
    <p:sldId id="267" r:id="rId18"/>
    <p:sldId id="268" r:id="rId19"/>
    <p:sldId id="290" r:id="rId20"/>
    <p:sldId id="269" r:id="rId21"/>
    <p:sldId id="278" r:id="rId22"/>
    <p:sldId id="291" r:id="rId23"/>
    <p:sldId id="270" r:id="rId24"/>
    <p:sldId id="279" r:id="rId25"/>
    <p:sldId id="271" r:id="rId26"/>
    <p:sldId id="272" r:id="rId27"/>
    <p:sldId id="273" r:id="rId28"/>
    <p:sldId id="282" r:id="rId29"/>
    <p:sldId id="283" r:id="rId30"/>
    <p:sldId id="284" r:id="rId31"/>
    <p:sldId id="275" r:id="rId32"/>
    <p:sldId id="276" r:id="rId33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98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0E2-67F4-4D5B-995E-E0A1D235E2C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85CC-00D1-4DC1-BE7B-B750074E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42060-7AF2-4899-81A8-BD9F1E152438}" type="slidenum">
              <a:rPr lang="fr-BE" altLang="nl-BE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BE" altLang="nl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- Exemptions</a:t>
            </a:r>
            <a:r>
              <a:rPr lang="fr-BE" baseline="0" dirty="0" smtClean="0"/>
              <a:t> partielles = exempt de charge lourde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Expertise Med</a:t>
            </a:r>
            <a:r>
              <a:rPr lang="fr-BE" baseline="0" dirty="0" smtClean="0"/>
              <a:t> = doit passer à l’</a:t>
            </a:r>
            <a:r>
              <a:rPr lang="fr-BE" baseline="0" dirty="0" err="1" smtClean="0"/>
              <a:t>hopital</a:t>
            </a:r>
            <a:r>
              <a:rPr lang="fr-BE" baseline="0" dirty="0" smtClean="0"/>
              <a:t> pour un test de drogue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Mesure prophylactique = précautions et mise en quarantaine afin d’éviter la propagation de </a:t>
            </a:r>
            <a:r>
              <a:rPr lang="fr-BE" baseline="0" smtClean="0"/>
              <a:t>certaines maladie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Si séjour à l’étranger </a:t>
            </a:r>
            <a:r>
              <a:rPr lang="fr-BE" dirty="0" smtClean="0">
                <a:sym typeface="Wingdings" panose="05000000000000000000" pitchFamily="2" charset="2"/>
              </a:rPr>
              <a:t> ctrl obligatoire et le CO peut refuser s’il l’estime nécessaire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Envoi: 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Soit</a:t>
            </a:r>
            <a:r>
              <a:rPr lang="fr-BE" baseline="0" dirty="0" smtClean="0"/>
              <a:t> via le concerné ou personne désignée par recommandé avec accusé de réception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Soit via le concerné ou personne désignée en main propre à l’unité du concerné avec accusé de réception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Soit via l’unité la plus proche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Hospitalisation</a:t>
            </a:r>
          </a:p>
          <a:p>
            <a:r>
              <a:rPr lang="fr-BE" dirty="0" smtClean="0"/>
              <a:t>Le certif à l’admission reprend</a:t>
            </a:r>
            <a:r>
              <a:rPr lang="fr-BE" baseline="0" dirty="0" smtClean="0"/>
              <a:t> la date d’admission</a:t>
            </a:r>
          </a:p>
          <a:p>
            <a:r>
              <a:rPr lang="fr-BE" baseline="0" dirty="0" smtClean="0"/>
              <a:t>Le certif à la sortie reprend la date de sortie et l’AMS qui en découlerait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 smtClean="0"/>
              <a:t>CO </a:t>
            </a:r>
            <a:r>
              <a:rPr lang="fr-BE" sz="1200" b="1" dirty="0" smtClean="0"/>
              <a:t>peut</a:t>
            </a:r>
            <a:r>
              <a:rPr lang="fr-BE" sz="1200" dirty="0" smtClean="0"/>
              <a:t> en tout temps ordonner un contrôle médical pendant la durée d’une AMS (Med mil, agréé, …) s’il estime que le militaire a une attitude douteuse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 smtClean="0"/>
              <a:t>Le</a:t>
            </a:r>
            <a:r>
              <a:rPr lang="fr-BE" sz="1200" baseline="0" dirty="0" smtClean="0"/>
              <a:t> CO doit ordonner un contrôle médical si le militaire par à l’étranger mais n’a pas son domicile à l’étranger ou si la durée AMS &gt; 28 J</a:t>
            </a:r>
            <a:endParaRPr lang="fr-B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QRE = quartier reine </a:t>
            </a:r>
            <a:r>
              <a:rPr lang="fr-BE" dirty="0" err="1" smtClean="0"/>
              <a:t>elisabeth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3A2060-DBAD-4346-88D1-4C3C1ABF31A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« pensionné » = AMS </a:t>
            </a:r>
            <a:r>
              <a:rPr lang="fr-BE" dirty="0" smtClean="0">
                <a:sym typeface="Wingdings" panose="05000000000000000000" pitchFamily="2" charset="2"/>
              </a:rPr>
              <a:t> pension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3A2060-DBAD-4346-88D1-4C3C1ABF31A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E4DF-3069-4C58-8E42-2B68BCB7C8B3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7D487-F500-4BCC-8B6D-A10CB3261C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CE0B-6186-4264-870B-01B7173F9926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6545-D661-40F2-8FC4-99584A85CEC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A269-D471-4167-B370-D2D5DE1E4566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6BAD-A70A-4B19-9C27-CE87B91A519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111C-FF88-4BC7-9D40-50FD70CE804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2180-6654-4FFF-8779-E5ADD597148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B47D-3AB7-4F76-9B32-9BF85F6B0F2D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2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0C29-315C-48FC-8CF9-C679761B7BE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3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917C-B33A-41E1-B04A-ADAAC8D3EC7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45B0-CF34-4A64-BD67-383C58AC453C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4A5-9D33-4E5A-934C-D94E07F150D0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B439-FFAF-47F1-A5C2-B1A35BD71BA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6263-5630-4230-82A2-BECBEEBD9056}" type="datetimeFigureOut">
              <a:rPr lang="nl-BE" smtClean="0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574EC-9D9A-4022-9199-7AE26FC6795D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352" y="260648"/>
            <a:ext cx="13558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EECF-4D32-45B0-801B-D0EBC3B00B5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DE9E-0449-4EA7-B3B7-41E909144B99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D86-01B4-41A5-9002-3EF37C856A06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0041-9BB3-46F4-908B-59C07A01B7BC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894-37B8-4C5A-B359-7FA30556D2C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9139-AEAC-4AE6-9AA0-361BD1CE03AD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DD1-8EC4-42DB-97E1-A0BE8DDA82B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1B53-9388-4AE8-86EE-9B46C70316D3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0983-AA98-4ED4-B170-8A93EC56EADA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9BF4-FEEE-427D-AD2E-87F7A3A9E643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C75-CCF3-4EB6-B5E5-34C0CF5ACE4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549A-560B-4BB2-A344-D2EB4C5A71E9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A6702-D53F-4D40-8B8B-1CBA2EFEC9D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A7DD-2F19-4DCD-9A80-CD5BBB5FDD98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D7B4-480D-4EED-9F07-3816958667D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EC60-BD87-42A3-9292-220F8F45C24A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0B4C-F834-44BC-8101-9B6524C83DD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B6263-5630-4230-82A2-BECBEEBD9056}" type="datetimeFigureOut">
              <a:rPr lang="nl-BE"/>
              <a:pPr>
                <a:defRPr/>
              </a:pPr>
              <a:t>17/09/2019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574EC-9D9A-4022-9199-7AE26FC6795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  <a:endParaRPr lang="nl-BE" alt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  <a:endParaRPr lang="nl-BE" alt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28062-D9D2-43C5-A1CB-23A20CAF5D14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 txBox="1">
            <a:spLocks/>
          </p:cNvSpPr>
          <p:nvPr/>
        </p:nvSpPr>
        <p:spPr bwMode="auto">
          <a:xfrm>
            <a:off x="2124075" y="1557338"/>
            <a:ext cx="56880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nl-BE" altLang="nl-BE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REGI 05-06 </a:t>
            </a:r>
            <a:r>
              <a:rPr lang="fr-BE" dirty="0" smtClean="0">
                <a:latin typeface="+mn-lt"/>
              </a:rPr>
              <a:t>Les </a:t>
            </a:r>
            <a:r>
              <a:rPr lang="fr-BE" dirty="0">
                <a:latin typeface="+mn-lt"/>
              </a:rPr>
              <a:t>AMS, le contrôle </a:t>
            </a:r>
            <a:r>
              <a:rPr lang="fr-BE" dirty="0" smtClean="0">
                <a:latin typeface="+mn-lt"/>
              </a:rPr>
              <a:t>médical, l’hospitalisation</a:t>
            </a:r>
            <a:endParaRPr lang="en-US" altLang="nl-BE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8" descr="view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13013"/>
            <a:ext cx="8985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23728" y="270892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Ecole</a:t>
            </a:r>
            <a:r>
              <a:rPr lang="en-GB" sz="24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Royale des Sous-</a:t>
            </a: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Officiers</a:t>
            </a:r>
            <a:endParaRPr lang="en-GB" sz="2400" b="1" dirty="0">
              <a:solidFill>
                <a:prstClr val="black"/>
              </a:solidFill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27784" y="3068960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Departement </a:t>
            </a:r>
            <a:r>
              <a:rPr lang="nl-BE" sz="16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Formation</a:t>
            </a: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Militaire</a:t>
            </a:r>
            <a:endParaRPr lang="en-GB" sz="16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9992" y="5450728"/>
            <a:ext cx="388778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 err="1"/>
              <a:t>Ref</a:t>
            </a:r>
            <a:r>
              <a:rPr lang="fr-BE" dirty="0"/>
              <a:t>: </a:t>
            </a:r>
            <a:r>
              <a:rPr lang="fr-BE" dirty="0" smtClean="0"/>
              <a:t>	</a:t>
            </a:r>
            <a:r>
              <a:rPr lang="en-US" dirty="0" smtClean="0"/>
              <a:t>DGBF-GID-FMED-AMXX-001</a:t>
            </a:r>
            <a:endParaRPr lang="en-US" dirty="0"/>
          </a:p>
          <a:p>
            <a:r>
              <a:rPr lang="fr-BE" dirty="0" smtClean="0"/>
              <a:t>	DGHR-SPS-MEDAGR </a:t>
            </a:r>
            <a:r>
              <a:rPr lang="fr-BE" dirty="0"/>
              <a:t>001</a:t>
            </a:r>
          </a:p>
          <a:p>
            <a:r>
              <a:rPr lang="fr-BE" smtClean="0"/>
              <a:t>	DGHR-REG-MEDIS-001</a:t>
            </a:r>
            <a:endParaRPr lang="fr-BE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20713"/>
            <a:ext cx="7580312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102475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0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8913"/>
            <a:ext cx="7272337" cy="633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6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2. Procédure</a:t>
            </a:r>
            <a:endParaRPr lang="en-US" sz="400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b="1" dirty="0" smtClean="0"/>
              <a:t>Avertissement immédiat avant 09Hr00</a:t>
            </a:r>
            <a:endParaRPr lang="fr-BE" sz="3600" b="1" dirty="0" smtClean="0"/>
          </a:p>
          <a:p>
            <a:pPr lvl="1">
              <a:lnSpc>
                <a:spcPct val="90000"/>
              </a:lnSpc>
            </a:pPr>
            <a:r>
              <a:rPr lang="fr-BE" sz="3200" dirty="0" smtClean="0"/>
              <a:t>Commandant d’unité/service de permanence/ garde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Identité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Lieu de séjour durant AMS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Début/fin AMS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Possibilité quitter lieu de séjour oui/non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fr-BE" sz="3200" dirty="0" smtClean="0"/>
              <a:t>	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nl-BE" sz="3200" dirty="0" smtClean="0"/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  <p:pic>
        <p:nvPicPr>
          <p:cNvPr id="4" name="Picture 3" descr="Snif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76872"/>
            <a:ext cx="1965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2. Procédure</a:t>
            </a:r>
            <a:endParaRPr lang="en-US" sz="4000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Consultation d’un médecin dans les </a:t>
            </a:r>
            <a:r>
              <a:rPr lang="fr-BE" b="1" dirty="0" smtClean="0"/>
              <a:t>24 </a:t>
            </a:r>
            <a:r>
              <a:rPr lang="fr-BE" b="1" dirty="0" err="1" smtClean="0"/>
              <a:t>Hr</a:t>
            </a:r>
            <a:endParaRPr lang="fr-BE" b="1" dirty="0" smtClean="0"/>
          </a:p>
          <a:p>
            <a:pPr>
              <a:lnSpc>
                <a:spcPct val="90000"/>
              </a:lnSpc>
            </a:pPr>
            <a:r>
              <a:rPr lang="fr-BE" dirty="0" smtClean="0"/>
              <a:t>Après consultation: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Informer l’unité (maximum le premier jour </a:t>
            </a:r>
            <a:r>
              <a:rPr lang="fr-BE" sz="3200" b="1" dirty="0" smtClean="0"/>
              <a:t>avant 09hr00</a:t>
            </a:r>
            <a:r>
              <a:rPr lang="fr-BE" sz="3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fr-BE" sz="3200" dirty="0" smtClean="0"/>
              <a:t>Envoi du certificat (Maximum le deuxième jour ouvrable après la réception de l’AMS)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fr-BE" sz="3200" dirty="0" smtClean="0"/>
              <a:t>	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nl-BE" sz="3200" dirty="0" smtClean="0"/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578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pPr marL="0" indent="0" algn="ctr">
              <a:buNone/>
            </a:pPr>
            <a:r>
              <a:rPr lang="fr-BE" dirty="0" smtClean="0"/>
              <a:t>N° Tél CSM</a:t>
            </a:r>
          </a:p>
          <a:p>
            <a:pPr marL="0" indent="0" algn="ctr">
              <a:buNone/>
            </a:pPr>
            <a:r>
              <a:rPr lang="fr-BE" dirty="0" smtClean="0"/>
              <a:t>02/4413451</a:t>
            </a:r>
          </a:p>
          <a:p>
            <a:pPr marL="0" indent="0" algn="ctr">
              <a:buNone/>
            </a:pPr>
            <a:r>
              <a:rPr lang="fr-BE" dirty="0" smtClean="0"/>
              <a:t>N° Tél </a:t>
            </a:r>
            <a:r>
              <a:rPr lang="fr-BE" dirty="0" err="1" smtClean="0"/>
              <a:t>coprs</a:t>
            </a:r>
            <a:r>
              <a:rPr lang="fr-BE" dirty="0" smtClean="0"/>
              <a:t> de garde </a:t>
            </a:r>
          </a:p>
          <a:p>
            <a:pPr marL="0" indent="0" algn="ctr">
              <a:buNone/>
            </a:pPr>
            <a:r>
              <a:rPr lang="fr-BE" dirty="0" smtClean="0"/>
              <a:t>02/4413407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/>
              <a:t>2. Procédure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433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3. Le certificat médical</a:t>
            </a:r>
            <a:endParaRPr lang="en-US" sz="400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/>
              <a:t>Milieu </a:t>
            </a:r>
            <a:r>
              <a:rPr lang="fr-BE" dirty="0" err="1"/>
              <a:t>med</a:t>
            </a:r>
            <a:r>
              <a:rPr lang="fr-BE" dirty="0"/>
              <a:t> mil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Système informatique mil ou cahier des malades</a:t>
            </a:r>
          </a:p>
          <a:p>
            <a:pPr>
              <a:lnSpc>
                <a:spcPct val="90000"/>
              </a:lnSpc>
            </a:pPr>
            <a:r>
              <a:rPr lang="fr-BE" dirty="0"/>
              <a:t>Milieu </a:t>
            </a:r>
            <a:r>
              <a:rPr lang="fr-BE" dirty="0" err="1"/>
              <a:t>med</a:t>
            </a:r>
            <a:r>
              <a:rPr lang="fr-BE" dirty="0"/>
              <a:t> civ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Certif </a:t>
            </a:r>
            <a:r>
              <a:rPr lang="fr-BE" dirty="0" err="1"/>
              <a:t>Mod</a:t>
            </a:r>
            <a:r>
              <a:rPr lang="fr-BE" dirty="0"/>
              <a:t> 1 ou certif civ </a:t>
            </a:r>
            <a:endParaRPr lang="fr-BE" dirty="0" smtClean="0"/>
          </a:p>
          <a:p>
            <a:pPr lvl="1">
              <a:lnSpc>
                <a:spcPct val="90000"/>
              </a:lnSpc>
            </a:pPr>
            <a:r>
              <a:rPr lang="fr-BE" dirty="0" smtClean="0"/>
              <a:t>Si </a:t>
            </a:r>
            <a:r>
              <a:rPr lang="fr-BE" dirty="0"/>
              <a:t>refus </a:t>
            </a:r>
            <a:r>
              <a:rPr lang="fr-BE" dirty="0">
                <a:sym typeface="Wingdings" panose="05000000000000000000" pitchFamily="2" charset="2"/>
              </a:rPr>
              <a:t> joindre le certif civ au </a:t>
            </a:r>
            <a:r>
              <a:rPr lang="fr-BE" dirty="0" err="1">
                <a:sym typeface="Wingdings" panose="05000000000000000000" pitchFamily="2" charset="2"/>
              </a:rPr>
              <a:t>Mod</a:t>
            </a:r>
            <a:r>
              <a:rPr lang="fr-BE" dirty="0">
                <a:sym typeface="Wingdings" panose="05000000000000000000" pitchFamily="2" charset="2"/>
              </a:rPr>
              <a:t> 1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Correctement rempli </a:t>
            </a:r>
            <a:r>
              <a:rPr lang="fr-BE" dirty="0" smtClean="0">
                <a:sym typeface="Wingdings" pitchFamily="2" charset="2"/>
              </a:rPr>
              <a:t> responsabilité du militaire</a:t>
            </a:r>
            <a:endParaRPr lang="fr-BE" dirty="0" smtClean="0"/>
          </a:p>
          <a:p>
            <a:pPr lvl="1">
              <a:lnSpc>
                <a:spcPct val="90000"/>
              </a:lnSpc>
            </a:pPr>
            <a:r>
              <a:rPr lang="fr-BE" dirty="0" smtClean="0"/>
              <a:t>Envoyer/transmettre au plus tard 2</a:t>
            </a:r>
            <a:r>
              <a:rPr lang="fr-BE" baseline="30000" dirty="0" smtClean="0"/>
              <a:t>e</a:t>
            </a:r>
            <a:r>
              <a:rPr lang="fr-BE" dirty="0" smtClean="0"/>
              <a:t> jour AMS</a:t>
            </a:r>
          </a:p>
          <a:p>
            <a:pPr>
              <a:lnSpc>
                <a:spcPct val="90000"/>
              </a:lnSpc>
            </a:pPr>
            <a:r>
              <a:rPr lang="fr-BE" dirty="0">
                <a:sym typeface="Wingdings" panose="05000000000000000000" pitchFamily="2" charset="2"/>
              </a:rPr>
              <a:t>Hospitalisation milieu civil</a:t>
            </a:r>
          </a:p>
          <a:p>
            <a:pPr lvl="1">
              <a:lnSpc>
                <a:spcPct val="90000"/>
              </a:lnSpc>
            </a:pPr>
            <a:r>
              <a:rPr lang="fr-BE" dirty="0">
                <a:sym typeface="Wingdings" panose="05000000000000000000" pitchFamily="2" charset="2"/>
              </a:rPr>
              <a:t>2 certif </a:t>
            </a:r>
            <a:r>
              <a:rPr lang="fr-BE" dirty="0" err="1">
                <a:sym typeface="Wingdings" panose="05000000000000000000" pitchFamily="2" charset="2"/>
              </a:rPr>
              <a:t>Mod</a:t>
            </a:r>
            <a:r>
              <a:rPr lang="fr-BE" dirty="0">
                <a:sym typeface="Wingdings" panose="05000000000000000000" pitchFamily="2" charset="2"/>
              </a:rPr>
              <a:t> 1 (UN à l’admission, Un à la sortie</a:t>
            </a:r>
            <a:r>
              <a:rPr lang="fr-BE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BE" dirty="0" smtClean="0">
                <a:sym typeface="Wingdings" panose="05000000000000000000" pitchFamily="2" charset="2"/>
              </a:rPr>
              <a:t>Nouveau Doc à chaque prolongation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5995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3. Le certificat médical</a:t>
            </a:r>
            <a:endParaRPr lang="en-US" sz="4000" dirty="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BE" sz="3600" b="1" u="sng" dirty="0" smtClean="0">
                <a:solidFill>
                  <a:srgbClr val="FF0000"/>
                </a:solidFill>
              </a:rPr>
              <a:t>Le </a:t>
            </a:r>
            <a:r>
              <a:rPr lang="fr-BE" sz="3600" b="1" u="sng" dirty="0">
                <a:solidFill>
                  <a:srgbClr val="FF0000"/>
                </a:solidFill>
              </a:rPr>
              <a:t>non-respect de la procédure </a:t>
            </a:r>
          </a:p>
          <a:p>
            <a:pPr marL="0" indent="0" algn="ctr">
              <a:buNone/>
            </a:pPr>
            <a:r>
              <a:rPr lang="fr-BE" sz="3600" b="1" dirty="0">
                <a:solidFill>
                  <a:srgbClr val="FF0000"/>
                </a:solidFill>
              </a:rPr>
              <a:t>= </a:t>
            </a:r>
          </a:p>
          <a:p>
            <a:pPr marL="0" indent="0" algn="ctr">
              <a:buNone/>
            </a:pPr>
            <a:r>
              <a:rPr lang="fr-BE" sz="3600" b="1" u="sng" dirty="0">
                <a:solidFill>
                  <a:srgbClr val="FF0000"/>
                </a:solidFill>
              </a:rPr>
              <a:t>transgression disciplinaire 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fr-BE" sz="3200" dirty="0" smtClean="0"/>
              <a:t>	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nl-BE" sz="3200" dirty="0" smtClean="0"/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9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u="sng" dirty="0" smtClean="0"/>
              <a:t>Adresse </a:t>
            </a:r>
            <a:r>
              <a:rPr lang="fr-BE" u="sng" dirty="0" err="1" smtClean="0"/>
              <a:t>Saffraanberg</a:t>
            </a:r>
            <a:endParaRPr lang="fr-BE" u="sng" dirty="0" smtClean="0"/>
          </a:p>
          <a:p>
            <a:endParaRPr lang="fr-BE" dirty="0"/>
          </a:p>
          <a:p>
            <a:pPr marL="457200" lvl="1" indent="0" algn="ctr">
              <a:buNone/>
            </a:pPr>
            <a:r>
              <a:rPr lang="fr-BE" dirty="0" smtClean="0"/>
              <a:t>Campus </a:t>
            </a:r>
            <a:r>
              <a:rPr lang="fr-BE" dirty="0" err="1" smtClean="0"/>
              <a:t>Saffraanberg</a:t>
            </a:r>
            <a:endParaRPr lang="fr-BE" dirty="0" smtClean="0"/>
          </a:p>
          <a:p>
            <a:pPr marL="457200" lvl="1" indent="0" algn="ctr">
              <a:buNone/>
            </a:pPr>
            <a:r>
              <a:rPr lang="fr-BE" dirty="0" smtClean="0"/>
              <a:t>Département Formation Militaire</a:t>
            </a:r>
          </a:p>
          <a:p>
            <a:pPr marL="457200" lvl="1" indent="0" algn="ctr">
              <a:buNone/>
            </a:pPr>
            <a:r>
              <a:rPr lang="fr-BE" dirty="0" smtClean="0"/>
              <a:t>Compagnie A / CSM</a:t>
            </a:r>
          </a:p>
          <a:p>
            <a:pPr marL="457200" lvl="1" indent="0" algn="ctr">
              <a:buNone/>
            </a:pPr>
            <a:r>
              <a:rPr lang="fr-BE" dirty="0" err="1" smtClean="0"/>
              <a:t>Luikersteenweg</a:t>
            </a:r>
            <a:r>
              <a:rPr lang="fr-BE" dirty="0" smtClean="0"/>
              <a:t>, 371</a:t>
            </a:r>
          </a:p>
          <a:p>
            <a:pPr marL="457200" lvl="1" indent="0" algn="ctr">
              <a:buNone/>
            </a:pPr>
            <a:r>
              <a:rPr lang="fr-BE" dirty="0" smtClean="0"/>
              <a:t>3800 Sint-Truiden</a:t>
            </a:r>
          </a:p>
          <a:p>
            <a:pPr marL="457200" lvl="1" indent="0">
              <a:buNone/>
            </a:pPr>
            <a:endParaRPr lang="fr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/>
              <a:t>3. Le certificat médical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602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4. Libre choix du médecin</a:t>
            </a:r>
            <a:endParaRPr lang="en-US" dirty="0" smtClean="0"/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BE" sz="2800" dirty="0"/>
              <a:t>Pour l’ayant droit de la Défense</a:t>
            </a:r>
          </a:p>
          <a:p>
            <a:pPr>
              <a:lnSpc>
                <a:spcPct val="90000"/>
              </a:lnSpc>
            </a:pPr>
            <a:r>
              <a:rPr lang="fr-BE" sz="2800" dirty="0"/>
              <a:t>Gratuité des soins si </a:t>
            </a:r>
          </a:p>
          <a:p>
            <a:pPr lvl="1">
              <a:lnSpc>
                <a:spcPct val="90000"/>
              </a:lnSpc>
            </a:pPr>
            <a:r>
              <a:rPr lang="fr-BE" sz="2400" dirty="0"/>
              <a:t>médecin mil</a:t>
            </a:r>
          </a:p>
          <a:p>
            <a:pPr lvl="1">
              <a:lnSpc>
                <a:spcPct val="90000"/>
              </a:lnSpc>
            </a:pPr>
            <a:r>
              <a:rPr lang="fr-BE" sz="2400" dirty="0"/>
              <a:t>médecin civ </a:t>
            </a:r>
            <a:r>
              <a:rPr lang="fr-BE" sz="2400" b="1" u="sng" dirty="0"/>
              <a:t>agréé</a:t>
            </a:r>
            <a:endParaRPr lang="fr-BE" sz="2400" dirty="0"/>
          </a:p>
          <a:p>
            <a:pPr lvl="1">
              <a:lnSpc>
                <a:spcPct val="90000"/>
              </a:lnSpc>
            </a:pPr>
            <a:r>
              <a:rPr lang="fr-BE" sz="2400" dirty="0"/>
              <a:t>la spécialité est </a:t>
            </a:r>
            <a:r>
              <a:rPr lang="fr-BE" sz="2400" dirty="0" err="1"/>
              <a:t>dispo</a:t>
            </a:r>
            <a:r>
              <a:rPr lang="fr-BE" sz="2400" dirty="0"/>
              <a:t> à la Défense</a:t>
            </a:r>
          </a:p>
          <a:p>
            <a:pPr lvl="1">
              <a:lnSpc>
                <a:spcPct val="90000"/>
              </a:lnSpc>
            </a:pPr>
            <a:r>
              <a:rPr lang="fr-BE" sz="2400" dirty="0"/>
              <a:t>si pas </a:t>
            </a:r>
            <a:r>
              <a:rPr lang="fr-BE" sz="2400" dirty="0" err="1"/>
              <a:t>dispo</a:t>
            </a:r>
            <a:r>
              <a:rPr lang="fr-BE" sz="2400" dirty="0"/>
              <a:t> </a:t>
            </a:r>
            <a:r>
              <a:rPr lang="fr-BE" sz="2400" dirty="0">
                <a:sym typeface="Wingdings" panose="05000000000000000000" pitchFamily="2" charset="2"/>
              </a:rPr>
              <a:t></a:t>
            </a:r>
            <a:r>
              <a:rPr lang="fr-BE" sz="2400" dirty="0"/>
              <a:t> modèle </a:t>
            </a:r>
            <a:r>
              <a:rPr lang="fr-BE" sz="2400" dirty="0" smtClean="0"/>
              <a:t>transfert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Médicament (partiel)</a:t>
            </a:r>
            <a:endParaRPr lang="fr-BE" sz="2400" dirty="0"/>
          </a:p>
          <a:p>
            <a:pPr>
              <a:lnSpc>
                <a:spcPct val="90000"/>
              </a:lnSpc>
            </a:pPr>
            <a:r>
              <a:rPr lang="fr-BE" sz="2800" dirty="0">
                <a:sym typeface="Wingdings" panose="05000000000000000000" pitchFamily="2" charset="2"/>
              </a:rPr>
              <a:t>Modèle transfert non nécessaire si:</a:t>
            </a:r>
          </a:p>
          <a:p>
            <a:pPr lvl="1">
              <a:lnSpc>
                <a:spcPct val="90000"/>
              </a:lnSpc>
            </a:pPr>
            <a:r>
              <a:rPr lang="fr-BE" sz="2400" dirty="0">
                <a:sym typeface="Wingdings" panose="05000000000000000000" pitchFamily="2" charset="2"/>
              </a:rPr>
              <a:t>Manque de moyens </a:t>
            </a:r>
            <a:r>
              <a:rPr lang="fr-BE" sz="2400" dirty="0" err="1">
                <a:sym typeface="Wingdings" panose="05000000000000000000" pitchFamily="2" charset="2"/>
              </a:rPr>
              <a:t>med</a:t>
            </a:r>
            <a:r>
              <a:rPr lang="fr-BE" sz="2400" dirty="0">
                <a:sym typeface="Wingdings" panose="05000000000000000000" pitchFamily="2" charset="2"/>
              </a:rPr>
              <a:t> (médecin/dentiste agréé sauf kiné, labo,…) sauf spécialité (cardiologie, neurochirurgie,…)</a:t>
            </a:r>
          </a:p>
          <a:p>
            <a:pPr lvl="1">
              <a:lnSpc>
                <a:spcPct val="90000"/>
              </a:lnSpc>
            </a:pPr>
            <a:r>
              <a:rPr lang="fr-BE" sz="2400" dirty="0"/>
              <a:t>Urgence </a:t>
            </a:r>
            <a:endParaRPr lang="fr-BE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fr-BE" sz="2800" b="1" dirty="0" smtClean="0"/>
              <a:t>www.mil.be/infopat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18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DGBF-GID-FMED-AMXX-001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</a:p>
          <a:p>
            <a:r>
              <a:rPr lang="fr-BE" dirty="0"/>
              <a:t>DGHR-SPS-MEDAGR </a:t>
            </a:r>
            <a:r>
              <a:rPr lang="fr-BE" dirty="0" smtClean="0"/>
              <a:t>001</a:t>
            </a:r>
          </a:p>
          <a:p>
            <a:pPr lvl="1"/>
            <a:r>
              <a:rPr lang="fr-FR" dirty="0"/>
              <a:t>Absences pour motif de santé de courte durée - procédure AMS </a:t>
            </a:r>
            <a:r>
              <a:rPr lang="fr-FR" dirty="0" smtClean="0"/>
              <a:t>au </a:t>
            </a:r>
            <a:r>
              <a:rPr lang="en-US" dirty="0" smtClean="0"/>
              <a:t>lieu </a:t>
            </a:r>
            <a:r>
              <a:rPr lang="en-US" dirty="0"/>
              <a:t>de </a:t>
            </a:r>
            <a:r>
              <a:rPr lang="en-US" dirty="0" err="1"/>
              <a:t>résidence</a:t>
            </a:r>
            <a:r>
              <a:rPr lang="en-US" dirty="0"/>
              <a:t> - </a:t>
            </a:r>
            <a:r>
              <a:rPr lang="en-US" dirty="0" err="1"/>
              <a:t>hospitalisation</a:t>
            </a:r>
            <a:endParaRPr lang="fr-BE" dirty="0" smtClean="0"/>
          </a:p>
          <a:p>
            <a:r>
              <a:rPr lang="fr-BE" dirty="0" smtClean="0"/>
              <a:t>DGHR-REG-MEDIS-001</a:t>
            </a:r>
          </a:p>
          <a:p>
            <a:pPr lvl="1"/>
            <a:r>
              <a:rPr lang="fr-FR" dirty="0"/>
              <a:t>Les absences pour motif de santé des militaires du cadre </a:t>
            </a:r>
            <a:r>
              <a:rPr lang="fr-FR" dirty="0" smtClean="0"/>
              <a:t>actif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/>
              <a:t>Références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0"/>
            <a:ext cx="6266668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5. Période d’attente</a:t>
            </a:r>
            <a:endParaRPr lang="en-US" smtClean="0"/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 trois premiers jours de l’AMS</a:t>
            </a:r>
          </a:p>
          <a:p>
            <a:r>
              <a:rPr lang="fr-BE" dirty="0" smtClean="0"/>
              <a:t>Débute le premier jour d’AMS à 1000 </a:t>
            </a:r>
            <a:r>
              <a:rPr lang="fr-BE" dirty="0" err="1" smtClean="0"/>
              <a:t>Hr</a:t>
            </a:r>
            <a:endParaRPr lang="fr-BE" dirty="0" smtClean="0"/>
          </a:p>
          <a:p>
            <a:r>
              <a:rPr lang="fr-BE" dirty="0" smtClean="0"/>
              <a:t>Fin :</a:t>
            </a:r>
          </a:p>
          <a:p>
            <a:pPr lvl="1"/>
            <a:r>
              <a:rPr lang="fr-BE" dirty="0" smtClean="0"/>
              <a:t>Troisième jour d’AMS à 1600 </a:t>
            </a:r>
            <a:r>
              <a:rPr lang="fr-BE" dirty="0" err="1" smtClean="0"/>
              <a:t>Hr</a:t>
            </a:r>
            <a:endParaRPr lang="fr-BE" dirty="0" smtClean="0"/>
          </a:p>
          <a:p>
            <a:pPr lvl="1"/>
            <a:r>
              <a:rPr lang="fr-BE" dirty="0" smtClean="0"/>
              <a:t>Après visite du médecin contrôle</a:t>
            </a:r>
          </a:p>
          <a:p>
            <a:r>
              <a:rPr lang="fr-BE" dirty="0" smtClean="0"/>
              <a:t>Cette période recommence à chaque renouvellement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4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5. Période d’attente</a:t>
            </a:r>
            <a:endParaRPr lang="en-US" smtClean="0"/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Il est autorisé de quitter son lieu de séjour pendant une période d’attente pour : 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Consultation ou traitement ambulatoire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Pour se rendre à la pharmacie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Pour une visite chez le médecin contrôleur </a:t>
            </a:r>
          </a:p>
          <a:p>
            <a:pPr>
              <a:lnSpc>
                <a:spcPct val="90000"/>
              </a:lnSpc>
            </a:pPr>
            <a:r>
              <a:rPr lang="fr-BE" dirty="0" smtClean="0"/>
              <a:t>A la demande du Commandant d’unité, tout militaire devra justifier son absence</a:t>
            </a:r>
          </a:p>
          <a:p>
            <a:pPr>
              <a:lnSpc>
                <a:spcPct val="90000"/>
              </a:lnSpc>
            </a:pPr>
            <a:r>
              <a:rPr lang="fr-BE" dirty="0" smtClean="0"/>
              <a:t>Absence injustifiée </a:t>
            </a:r>
            <a:r>
              <a:rPr lang="fr-BE" dirty="0" smtClean="0">
                <a:sym typeface="Wingdings" pitchFamily="2" charset="2"/>
              </a:rPr>
              <a:t> transgression disciplinaire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6. Le contrôle médical</a:t>
            </a:r>
            <a:endParaRPr lang="en-US" dirty="0" smtClean="0"/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2800" dirty="0" smtClean="0"/>
              <a:t>Contrôle effectué au lieu de séjour du militaire</a:t>
            </a:r>
          </a:p>
          <a:p>
            <a:r>
              <a:rPr lang="fr-BE" sz="2800" dirty="0"/>
              <a:t>Par un médecin hors de la </a:t>
            </a:r>
            <a:r>
              <a:rPr lang="fr-BE" sz="2800" dirty="0" smtClean="0"/>
              <a:t>Défense</a:t>
            </a:r>
          </a:p>
          <a:p>
            <a:r>
              <a:rPr lang="fr-BE" sz="2800" dirty="0" smtClean="0"/>
              <a:t>CO peut en tout temps ordonner un contrôle médical pendant la durée d’une AMS (Med mil, agréé, …)</a:t>
            </a:r>
          </a:p>
          <a:p>
            <a:r>
              <a:rPr lang="fr-BE" sz="2800" dirty="0" smtClean="0"/>
              <a:t>En cas d’absence au lieu de séjour :</a:t>
            </a:r>
          </a:p>
          <a:p>
            <a:pPr lvl="1"/>
            <a:r>
              <a:rPr lang="fr-BE" sz="2400" dirty="0" smtClean="0"/>
              <a:t>Le contrôleur laissera un message</a:t>
            </a:r>
          </a:p>
          <a:p>
            <a:pPr lvl="1"/>
            <a:r>
              <a:rPr lang="fr-BE" sz="2400" dirty="0" smtClean="0"/>
              <a:t>Message = ordre</a:t>
            </a:r>
          </a:p>
          <a:p>
            <a:pPr lvl="1"/>
            <a:r>
              <a:rPr lang="fr-BE" sz="2400" dirty="0" smtClean="0"/>
              <a:t>En cas d’impossibilité, prendre rendez-vous</a:t>
            </a:r>
          </a:p>
          <a:p>
            <a:pPr lvl="1"/>
            <a:r>
              <a:rPr lang="fr-BE" sz="2400" dirty="0" smtClean="0"/>
              <a:t>Si l’intéressé ne se soumet pas au contrôle médical :</a:t>
            </a:r>
          </a:p>
          <a:p>
            <a:pPr lvl="2"/>
            <a:r>
              <a:rPr lang="fr-BE" sz="2000" dirty="0" smtClean="0"/>
              <a:t>Absence illégale</a:t>
            </a:r>
          </a:p>
          <a:p>
            <a:pPr lvl="2"/>
            <a:r>
              <a:rPr lang="fr-BE" sz="2000" dirty="0" smtClean="0"/>
              <a:t>Discipline du corps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16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7. CMAR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Pour qui?</a:t>
            </a:r>
          </a:p>
          <a:p>
            <a:pPr lvl="1"/>
            <a:r>
              <a:rPr lang="fr-BE" dirty="0" smtClean="0"/>
              <a:t>Problème physique </a:t>
            </a:r>
            <a:r>
              <a:rPr lang="fr-BE" dirty="0" smtClean="0">
                <a:sym typeface="Wingdings" panose="05000000000000000000" pitchFamily="2" charset="2"/>
              </a:rPr>
              <a:t> inaptitude au </a:t>
            </a:r>
            <a:r>
              <a:rPr lang="fr-BE" dirty="0" err="1" smtClean="0">
                <a:sym typeface="Wingdings" panose="05000000000000000000" pitchFamily="2" charset="2"/>
              </a:rPr>
              <a:t>sv</a:t>
            </a:r>
            <a:r>
              <a:rPr lang="fr-BE" dirty="0" smtClean="0">
                <a:sym typeface="Wingdings" panose="05000000000000000000" pitchFamily="2" charset="2"/>
              </a:rPr>
              <a:t> mil</a:t>
            </a: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Profil </a:t>
            </a:r>
            <a:r>
              <a:rPr lang="fr-BE" dirty="0" err="1" smtClean="0">
                <a:sym typeface="Wingdings" panose="05000000000000000000" pitchFamily="2" charset="2"/>
              </a:rPr>
              <a:t>méd</a:t>
            </a:r>
            <a:r>
              <a:rPr lang="fr-BE" dirty="0" smtClean="0">
                <a:sym typeface="Wingdings" panose="05000000000000000000" pitchFamily="2" charset="2"/>
              </a:rPr>
              <a:t> modifié  inaptitude au </a:t>
            </a:r>
            <a:r>
              <a:rPr lang="fr-BE" dirty="0" err="1" smtClean="0">
                <a:sym typeface="Wingdings" panose="05000000000000000000" pitchFamily="2" charset="2"/>
              </a:rPr>
              <a:t>sv</a:t>
            </a:r>
            <a:r>
              <a:rPr lang="fr-BE" dirty="0" smtClean="0">
                <a:sym typeface="Wingdings" panose="05000000000000000000" pitchFamily="2" charset="2"/>
              </a:rPr>
              <a:t> mil</a:t>
            </a: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À partir du 6</a:t>
            </a:r>
            <a:r>
              <a:rPr lang="fr-BE" baseline="30000" dirty="0" smtClean="0">
                <a:sym typeface="Wingdings" panose="05000000000000000000" pitchFamily="2" charset="2"/>
              </a:rPr>
              <a:t>e</a:t>
            </a:r>
            <a:r>
              <a:rPr lang="fr-BE" dirty="0" smtClean="0">
                <a:sym typeface="Wingdings" panose="05000000000000000000" pitchFamily="2" charset="2"/>
              </a:rPr>
              <a:t> mois d’AMS (dans 12 mois consécutifs)</a:t>
            </a:r>
          </a:p>
          <a:p>
            <a:r>
              <a:rPr lang="fr-BE" dirty="0" smtClean="0">
                <a:sym typeface="Wingdings" panose="05000000000000000000" pitchFamily="2" charset="2"/>
              </a:rPr>
              <a:t>Inapte mil pendant CMAR (AMS) = mutation  QRE</a:t>
            </a:r>
          </a:p>
          <a:p>
            <a:pPr marL="0" indent="0">
              <a:buNone/>
            </a:pPr>
            <a:endParaRPr lang="fr-B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99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7. CMAR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Suites</a:t>
            </a:r>
          </a:p>
          <a:p>
            <a:pPr lvl="1"/>
            <a:r>
              <a:rPr lang="fr-BE" dirty="0" smtClean="0"/>
              <a:t>Suspension de la décision</a:t>
            </a:r>
          </a:p>
          <a:p>
            <a:pPr lvl="1"/>
            <a:r>
              <a:rPr lang="fr-BE" dirty="0" smtClean="0"/>
              <a:t>Apte</a:t>
            </a:r>
          </a:p>
          <a:p>
            <a:pPr lvl="1"/>
            <a:r>
              <a:rPr lang="fr-BE" dirty="0" smtClean="0"/>
              <a:t>Apte à mi-temps </a:t>
            </a:r>
          </a:p>
          <a:p>
            <a:pPr lvl="1"/>
            <a:r>
              <a:rPr lang="fr-BE" dirty="0" smtClean="0"/>
              <a:t>Inapte temporaire (RTEMS ou pension temporaire)</a:t>
            </a:r>
          </a:p>
          <a:p>
            <a:pPr lvl="1"/>
            <a:r>
              <a:rPr lang="fr-BE" dirty="0" smtClean="0"/>
              <a:t>Inapte définitif (« pensionné »)</a:t>
            </a:r>
          </a:p>
          <a:p>
            <a:r>
              <a:rPr lang="fr-BE" dirty="0" smtClean="0"/>
              <a:t>Appel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AMS (Absence pour motifs de santé)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Procédure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certificat médical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Libre choix du médecin et remboursement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Période d’attente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</a:t>
            </a:r>
            <a:r>
              <a:rPr lang="fr-BE" smtClean="0"/>
              <a:t>contrôle médical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CMAR</a:t>
            </a:r>
          </a:p>
        </p:txBody>
      </p:sp>
    </p:spTree>
    <p:extLst>
      <p:ext uri="{BB962C8B-B14F-4D97-AF65-F5344CB8AC3E}">
        <p14:creationId xmlns:p14="http://schemas.microsoft.com/office/powerpoint/2010/main" val="909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fr-BE" smtClean="0"/>
              <a:t>A la fin de la leçon, le candidat sera capable de :</a:t>
            </a:r>
          </a:p>
          <a:p>
            <a:pPr>
              <a:buFont typeface="Arial" charset="0"/>
              <a:buNone/>
            </a:pPr>
            <a:endParaRPr lang="fr-BE" smtClean="0"/>
          </a:p>
          <a:p>
            <a:r>
              <a:rPr lang="fr-BE" smtClean="0"/>
              <a:t>Expliquer l’absence pour motif de santé.</a:t>
            </a:r>
          </a:p>
          <a:p>
            <a:endParaRPr lang="fr-BE" smtClean="0"/>
          </a:p>
          <a:p>
            <a:r>
              <a:rPr lang="fr-BE" smtClean="0"/>
              <a:t>Expliquer la procédure à appliquer en cas de maladie à domicile.</a:t>
            </a:r>
            <a:br>
              <a:rPr lang="fr-BE" smtClean="0"/>
            </a:br>
            <a:endParaRPr lang="fr-BE" smtClean="0"/>
          </a:p>
          <a:p>
            <a:r>
              <a:rPr lang="fr-FR" smtClean="0"/>
              <a:t>Expliquer ses responsabilités pour la rédaction et l'envoi du certificat médical réglementaire</a:t>
            </a:r>
            <a:r>
              <a:rPr lang="fr-BE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8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BE" smtClean="0"/>
              <a:t>Etre informé de ses droits et devoirs lors d’une hospitalisation dans le secteur civil ou militaire.</a:t>
            </a:r>
          </a:p>
          <a:p>
            <a:pPr>
              <a:lnSpc>
                <a:spcPct val="80000"/>
              </a:lnSpc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la période d’interdiction.</a:t>
            </a:r>
          </a:p>
          <a:p>
            <a:pPr>
              <a:lnSpc>
                <a:spcPct val="80000"/>
              </a:lnSpc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ses obligation en cas de contrôle médical à domicile.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1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fr-BE" smtClean="0"/>
              <a:t>A la fin de la leçon, le candidat sera capable de 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l’absence pour motif de santé.</a:t>
            </a:r>
          </a:p>
          <a:p>
            <a:pPr>
              <a:lnSpc>
                <a:spcPct val="80000"/>
              </a:lnSpc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la procédure à appliquer en cas de maladie à domicile.</a:t>
            </a:r>
            <a:br>
              <a:rPr lang="fr-BE" smtClean="0"/>
            </a:br>
            <a:endParaRPr lang="fr-BE" smtClean="0"/>
          </a:p>
          <a:p>
            <a:pPr>
              <a:lnSpc>
                <a:spcPct val="80000"/>
              </a:lnSpc>
            </a:pPr>
            <a:r>
              <a:rPr lang="fr-FR" smtClean="0"/>
              <a:t>Expliquer ses responsabilités pour la rédaction et l'envoi du certificat médical réglementaire</a:t>
            </a:r>
            <a:r>
              <a:rPr lang="fr-BE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8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BE" smtClean="0"/>
              <a:t>Etre informé de ses droits et devoirs lors d’une hospitalisation dans le secteur civil ou militaire.</a:t>
            </a:r>
          </a:p>
          <a:p>
            <a:pPr>
              <a:lnSpc>
                <a:spcPct val="80000"/>
              </a:lnSpc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la période d’attente.</a:t>
            </a:r>
          </a:p>
          <a:p>
            <a:pPr>
              <a:lnSpc>
                <a:spcPct val="80000"/>
              </a:lnSpc>
            </a:pPr>
            <a:endParaRPr lang="fr-BE" smtClean="0"/>
          </a:p>
          <a:p>
            <a:pPr>
              <a:lnSpc>
                <a:spcPct val="80000"/>
              </a:lnSpc>
            </a:pPr>
            <a:r>
              <a:rPr lang="fr-BE" smtClean="0"/>
              <a:t>Expliquer ses obligation en cas de contrôle médical à domicile.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6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AMS (Absence pour motif de santé)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Procédure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certificat médical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Libre choix du médecin et remboursement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Période d’attente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contrôle médical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CMAR</a:t>
            </a:r>
          </a:p>
        </p:txBody>
      </p:sp>
    </p:spTree>
    <p:extLst>
      <p:ext uri="{BB962C8B-B14F-4D97-AF65-F5344CB8AC3E}">
        <p14:creationId xmlns:p14="http://schemas.microsoft.com/office/powerpoint/2010/main" val="3211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1. AMS</a:t>
            </a:r>
            <a:endParaRPr lang="en-US" sz="400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fr-BE" dirty="0" smtClean="0"/>
              <a:t>Considéré comme AMS :</a:t>
            </a:r>
            <a:br>
              <a:rPr lang="fr-BE" dirty="0" smtClean="0"/>
            </a:br>
            <a:endParaRPr lang="fr-BE" dirty="0" smtClean="0"/>
          </a:p>
          <a:p>
            <a:pPr lvl="1"/>
            <a:r>
              <a:rPr lang="nl-BE" dirty="0" err="1" smtClean="0"/>
              <a:t>Incapacité</a:t>
            </a:r>
            <a:r>
              <a:rPr lang="nl-BE" dirty="0" smtClean="0"/>
              <a:t> de </a:t>
            </a:r>
            <a:r>
              <a:rPr lang="nl-BE" dirty="0" err="1" smtClean="0"/>
              <a:t>travail</a:t>
            </a:r>
            <a:r>
              <a:rPr lang="nl-BE" dirty="0" smtClean="0"/>
              <a:t> à </a:t>
            </a:r>
            <a:r>
              <a:rPr lang="nl-BE" dirty="0" err="1" smtClean="0"/>
              <a:t>domicile</a:t>
            </a:r>
            <a:endParaRPr lang="nl-BE" dirty="0" smtClean="0"/>
          </a:p>
          <a:p>
            <a:pPr lvl="1"/>
            <a:r>
              <a:rPr lang="nl-BE" dirty="0" err="1" smtClean="0"/>
              <a:t>L’hospitalisation</a:t>
            </a:r>
            <a:r>
              <a:rPr lang="nl-BE" dirty="0" smtClean="0"/>
              <a:t> dans </a:t>
            </a:r>
            <a:r>
              <a:rPr lang="nl-BE" dirty="0" err="1" smtClean="0"/>
              <a:t>le</a:t>
            </a:r>
            <a:r>
              <a:rPr lang="nl-BE" dirty="0" smtClean="0"/>
              <a:t> milieu </a:t>
            </a:r>
            <a:r>
              <a:rPr lang="nl-BE" dirty="0" err="1" smtClean="0"/>
              <a:t>civil</a:t>
            </a:r>
            <a:r>
              <a:rPr lang="nl-BE" dirty="0" smtClean="0"/>
              <a:t> </a:t>
            </a:r>
            <a:r>
              <a:rPr lang="nl-BE" dirty="0" err="1" smtClean="0"/>
              <a:t>ou</a:t>
            </a:r>
            <a:r>
              <a:rPr lang="nl-BE" dirty="0" smtClean="0"/>
              <a:t> militaire</a:t>
            </a:r>
          </a:p>
          <a:p>
            <a:pPr lvl="1"/>
            <a:r>
              <a:rPr lang="nl-BE" dirty="0" err="1" smtClean="0"/>
              <a:t>L’internement</a:t>
            </a:r>
            <a:endParaRPr lang="nl-BE" dirty="0" smtClean="0"/>
          </a:p>
          <a:p>
            <a:pPr lvl="1"/>
            <a:r>
              <a:rPr lang="nl-BE" dirty="0" smtClean="0"/>
              <a:t> </a:t>
            </a:r>
            <a:r>
              <a:rPr lang="nl-BE" dirty="0" err="1" smtClean="0"/>
              <a:t>Travail</a:t>
            </a:r>
            <a:r>
              <a:rPr lang="nl-BE" dirty="0" smtClean="0"/>
              <a:t> à mi-temps pour </a:t>
            </a:r>
            <a:r>
              <a:rPr lang="nl-BE" dirty="0" err="1" smtClean="0"/>
              <a:t>motif</a:t>
            </a:r>
            <a:r>
              <a:rPr lang="nl-BE" dirty="0" smtClean="0"/>
              <a:t> de santé</a:t>
            </a:r>
          </a:p>
          <a:p>
            <a:pPr lvl="1"/>
            <a:r>
              <a:rPr lang="nl-BE" dirty="0" smtClean="0"/>
              <a:t>Le </a:t>
            </a:r>
            <a:r>
              <a:rPr lang="nl-BE" dirty="0" err="1" smtClean="0"/>
              <a:t>retrait</a:t>
            </a:r>
            <a:r>
              <a:rPr lang="nl-BE" dirty="0" smtClean="0"/>
              <a:t> temporaire </a:t>
            </a:r>
            <a:r>
              <a:rPr lang="nl-BE" dirty="0" err="1" smtClean="0"/>
              <a:t>d’emploi</a:t>
            </a:r>
            <a:r>
              <a:rPr lang="nl-BE" dirty="0" smtClean="0"/>
              <a:t> pour </a:t>
            </a:r>
            <a:r>
              <a:rPr lang="nl-BE" dirty="0" err="1" smtClean="0"/>
              <a:t>motif</a:t>
            </a:r>
            <a:r>
              <a:rPr lang="nl-BE" dirty="0" smtClean="0"/>
              <a:t> de santé</a:t>
            </a:r>
          </a:p>
        </p:txBody>
      </p:sp>
    </p:spTree>
    <p:extLst>
      <p:ext uri="{BB962C8B-B14F-4D97-AF65-F5344CB8AC3E}">
        <p14:creationId xmlns:p14="http://schemas.microsoft.com/office/powerpoint/2010/main" val="9383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1. AMS</a:t>
            </a:r>
            <a:endParaRPr lang="en-US" sz="400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fr-BE" dirty="0" smtClean="0"/>
              <a:t>Ne sont pas considérés comme AMS :</a:t>
            </a:r>
            <a:br>
              <a:rPr lang="fr-BE" dirty="0" smtClean="0"/>
            </a:br>
            <a:endParaRPr lang="fr-BE" dirty="0" smtClean="0"/>
          </a:p>
          <a:p>
            <a:pPr lvl="1"/>
            <a:r>
              <a:rPr lang="nl-BE" dirty="0" smtClean="0"/>
              <a:t>Les </a:t>
            </a:r>
            <a:r>
              <a:rPr lang="nl-BE" dirty="0" err="1" smtClean="0"/>
              <a:t>exemptions</a:t>
            </a:r>
            <a:r>
              <a:rPr lang="nl-BE" dirty="0" smtClean="0"/>
              <a:t> </a:t>
            </a:r>
            <a:r>
              <a:rPr lang="nl-BE" dirty="0" err="1" smtClean="0"/>
              <a:t>partielles</a:t>
            </a:r>
            <a:r>
              <a:rPr lang="nl-BE" dirty="0" smtClean="0"/>
              <a:t> de service</a:t>
            </a:r>
          </a:p>
          <a:p>
            <a:pPr lvl="1"/>
            <a:r>
              <a:rPr lang="nl-BE" dirty="0" err="1" smtClean="0"/>
              <a:t>L’hospitalisation</a:t>
            </a:r>
            <a:r>
              <a:rPr lang="nl-BE" dirty="0" smtClean="0"/>
              <a:t> pour expertise </a:t>
            </a:r>
            <a:r>
              <a:rPr lang="nl-BE" dirty="0" err="1" smtClean="0"/>
              <a:t>médicale</a:t>
            </a:r>
            <a:endParaRPr lang="nl-BE" dirty="0" smtClean="0"/>
          </a:p>
          <a:p>
            <a:pPr lvl="1"/>
            <a:r>
              <a:rPr lang="nl-BE" dirty="0" err="1" smtClean="0"/>
              <a:t>L’éloignement</a:t>
            </a:r>
            <a:r>
              <a:rPr lang="nl-BE" dirty="0" smtClean="0"/>
              <a:t> par </a:t>
            </a:r>
            <a:r>
              <a:rPr lang="nl-BE" dirty="0" err="1" smtClean="0"/>
              <a:t>mesure</a:t>
            </a:r>
            <a:r>
              <a:rPr lang="nl-BE" dirty="0" smtClean="0"/>
              <a:t> </a:t>
            </a:r>
            <a:r>
              <a:rPr lang="nl-BE" dirty="0" err="1" smtClean="0"/>
              <a:t>prophylactique</a:t>
            </a:r>
            <a:endParaRPr lang="nl-BE" dirty="0" smtClean="0"/>
          </a:p>
          <a:p>
            <a:pPr lvl="1"/>
            <a:r>
              <a:rPr lang="nl-BE" dirty="0" smtClean="0"/>
              <a:t>AMS </a:t>
            </a:r>
            <a:r>
              <a:rPr lang="nl-BE" dirty="0" err="1" smtClean="0"/>
              <a:t>durant</a:t>
            </a:r>
            <a:r>
              <a:rPr lang="nl-BE" dirty="0" smtClean="0"/>
              <a:t> </a:t>
            </a:r>
            <a:r>
              <a:rPr lang="nl-BE" dirty="0" err="1" smtClean="0"/>
              <a:t>un</a:t>
            </a:r>
            <a:r>
              <a:rPr lang="nl-BE" dirty="0" smtClean="0"/>
              <a:t> congé, </a:t>
            </a:r>
            <a:r>
              <a:rPr lang="nl-BE" dirty="0" err="1" smtClean="0"/>
              <a:t>une</a:t>
            </a:r>
            <a:r>
              <a:rPr lang="nl-BE" dirty="0" smtClean="0"/>
              <a:t> </a:t>
            </a:r>
            <a:r>
              <a:rPr lang="nl-BE" dirty="0" err="1" smtClean="0"/>
              <a:t>dispense</a:t>
            </a:r>
            <a:r>
              <a:rPr lang="nl-BE" dirty="0" smtClean="0"/>
              <a:t>, </a:t>
            </a:r>
            <a:r>
              <a:rPr lang="nl-BE" dirty="0" err="1" smtClean="0"/>
              <a:t>une</a:t>
            </a:r>
            <a:r>
              <a:rPr lang="nl-BE" dirty="0" smtClean="0"/>
              <a:t> </a:t>
            </a:r>
            <a:r>
              <a:rPr lang="nl-BE" dirty="0" err="1" smtClean="0"/>
              <a:t>permission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Pension provisoire </a:t>
            </a:r>
            <a:r>
              <a:rPr lang="nl-BE" dirty="0" err="1" smtClean="0"/>
              <a:t>accordée</a:t>
            </a:r>
            <a:endParaRPr lang="nl-BE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6237288"/>
            <a:ext cx="648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b="1" dirty="0">
                <a:solidFill>
                  <a:srgbClr val="FF0000"/>
                </a:solidFill>
              </a:rPr>
              <a:t>! CUMUL </a:t>
            </a:r>
            <a:r>
              <a:rPr lang="fr-BE" sz="2400" b="1" dirty="0">
                <a:solidFill>
                  <a:srgbClr val="FF0000"/>
                </a:solidFill>
                <a:sym typeface="Wingdings" pitchFamily="2" charset="2"/>
              </a:rPr>
              <a:t> Interdit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1. AMS</a:t>
            </a:r>
            <a:endParaRPr lang="en-US" sz="400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507413" cy="4525963"/>
          </a:xfrm>
        </p:spPr>
        <p:txBody>
          <a:bodyPr/>
          <a:lstStyle/>
          <a:p>
            <a:r>
              <a:rPr lang="fr-BE" dirty="0" smtClean="0"/>
              <a:t>Durée :</a:t>
            </a:r>
          </a:p>
          <a:p>
            <a:pPr lvl="1"/>
            <a:r>
              <a:rPr lang="fr-BE" dirty="0" smtClean="0"/>
              <a:t>Début au moment du passage chez le médecin</a:t>
            </a:r>
          </a:p>
          <a:p>
            <a:pPr lvl="1"/>
            <a:r>
              <a:rPr lang="fr-BE" dirty="0" smtClean="0"/>
              <a:t>La durée est justifiée par un certificat médical</a:t>
            </a:r>
          </a:p>
          <a:p>
            <a:pPr lvl="1"/>
            <a:r>
              <a:rPr lang="fr-BE" dirty="0" smtClean="0"/>
              <a:t>Max 30 jours calendrier consécutifs (sauf si hospitalisation)</a:t>
            </a:r>
          </a:p>
          <a:p>
            <a:pPr lvl="1"/>
            <a:r>
              <a:rPr lang="fr-BE" dirty="0" smtClean="0"/>
              <a:t>Si 2 AMS sont interrompues par un week-end et / ou un jour férié ces jours sont considéré comme AMS</a:t>
            </a:r>
          </a:p>
          <a:p>
            <a:pPr lvl="1"/>
            <a:r>
              <a:rPr lang="fr-BE" dirty="0" smtClean="0"/>
              <a:t>Si plus long </a:t>
            </a:r>
            <a:r>
              <a:rPr lang="fr-BE" dirty="0" smtClean="0">
                <a:sym typeface="Wingdings" panose="05000000000000000000" pitchFamily="2" charset="2"/>
              </a:rPr>
              <a:t> </a:t>
            </a:r>
            <a:r>
              <a:rPr lang="fr-FR" altLang="en-US" dirty="0"/>
              <a:t>procédure </a:t>
            </a:r>
            <a:r>
              <a:rPr lang="fr-FR" altLang="en-US" dirty="0">
                <a:solidFill>
                  <a:srgbClr val="0000FF"/>
                </a:solidFill>
              </a:rPr>
              <a:t>C</a:t>
            </a:r>
            <a:r>
              <a:rPr lang="fr-BE" altLang="en-US" dirty="0" err="1"/>
              <a:t>ommission</a:t>
            </a:r>
            <a:r>
              <a:rPr lang="fr-BE" altLang="en-US" dirty="0"/>
              <a:t> </a:t>
            </a:r>
            <a:r>
              <a:rPr lang="fr-BE" altLang="en-US" dirty="0">
                <a:solidFill>
                  <a:srgbClr val="0000FF"/>
                </a:solidFill>
              </a:rPr>
              <a:t>M</a:t>
            </a:r>
            <a:r>
              <a:rPr lang="fr-BE" altLang="en-US" dirty="0"/>
              <a:t>édicale d’</a:t>
            </a:r>
            <a:r>
              <a:rPr lang="fr-BE" altLang="en-US" dirty="0">
                <a:solidFill>
                  <a:srgbClr val="0000FF"/>
                </a:solidFill>
              </a:rPr>
              <a:t>A</a:t>
            </a:r>
            <a:r>
              <a:rPr lang="fr-BE" altLang="en-US" dirty="0"/>
              <a:t>ptitude et de </a:t>
            </a:r>
            <a:r>
              <a:rPr lang="fr-BE" altLang="en-US" dirty="0">
                <a:solidFill>
                  <a:srgbClr val="0000FF"/>
                </a:solidFill>
              </a:rPr>
              <a:t>R</a:t>
            </a:r>
            <a:r>
              <a:rPr lang="fr-BE" altLang="en-US" dirty="0"/>
              <a:t>éforme (</a:t>
            </a:r>
            <a:r>
              <a:rPr lang="fr-BE" altLang="en-US" dirty="0">
                <a:solidFill>
                  <a:srgbClr val="0000FF"/>
                </a:solidFill>
              </a:rPr>
              <a:t>C</a:t>
            </a:r>
            <a:r>
              <a:rPr lang="fr-FR" altLang="en-US" dirty="0">
                <a:solidFill>
                  <a:srgbClr val="0000FF"/>
                </a:solidFill>
              </a:rPr>
              <a:t>MAR</a:t>
            </a:r>
            <a:r>
              <a:rPr lang="fr-FR" altLang="en-US" dirty="0"/>
              <a:t>)</a:t>
            </a:r>
            <a:r>
              <a:rPr lang="fr-BE" altLang="en-US" dirty="0"/>
              <a:t> </a:t>
            </a:r>
            <a:endParaRPr lang="fr-BE" altLang="en-US" dirty="0" smtClean="0"/>
          </a:p>
          <a:p>
            <a:pPr marL="457200" lvl="1" indent="0">
              <a:buNone/>
            </a:pP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nl-BE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1. AMS</a:t>
            </a:r>
            <a:endParaRPr lang="en-US" sz="4000" dirty="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73188"/>
            <a:ext cx="8507412" cy="5484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Généralités :</a:t>
            </a:r>
            <a:br>
              <a:rPr lang="fr-BE" dirty="0" smtClean="0"/>
            </a:br>
            <a:r>
              <a:rPr lang="fr-BE" sz="3200" b="1" u="sng" dirty="0" err="1" smtClean="0"/>
              <a:t>Mod</a:t>
            </a:r>
            <a:r>
              <a:rPr lang="fr-BE" sz="3200" b="1" u="sng" dirty="0" smtClean="0"/>
              <a:t> </a:t>
            </a:r>
            <a:r>
              <a:rPr lang="fr-BE" sz="3200" b="1" u="sng" dirty="0"/>
              <a:t>1 justifie l’absence</a:t>
            </a:r>
          </a:p>
          <a:p>
            <a:pPr lvl="1">
              <a:lnSpc>
                <a:spcPct val="90000"/>
              </a:lnSpc>
            </a:pPr>
            <a:r>
              <a:rPr lang="fr-BE" sz="3200" dirty="0"/>
              <a:t>L’AMS commence à la date de l’examen du médecin traitant avec possibilité d’effet rétroactif de Max 24 </a:t>
            </a:r>
            <a:r>
              <a:rPr lang="fr-BE" sz="3200" dirty="0" err="1"/>
              <a:t>Hr</a:t>
            </a:r>
            <a:endParaRPr lang="fr-BE" sz="3200" dirty="0"/>
          </a:p>
          <a:p>
            <a:pPr lvl="1">
              <a:lnSpc>
                <a:spcPct val="90000"/>
              </a:lnSpc>
            </a:pPr>
            <a:r>
              <a:rPr lang="fr-BE" sz="3200" dirty="0"/>
              <a:t>Pendant un congé : pas suspensif (sauf </a:t>
            </a:r>
            <a:r>
              <a:rPr lang="fr-BE" sz="3200" dirty="0" smtClean="0"/>
              <a:t>hospitalisation </a:t>
            </a:r>
            <a:r>
              <a:rPr lang="fr-BE" sz="3200" dirty="0"/>
              <a:t>&amp;</a:t>
            </a:r>
            <a:r>
              <a:rPr lang="fr-BE" sz="3200" dirty="0" smtClean="0"/>
              <a:t> congé de vacances)</a:t>
            </a:r>
            <a:endParaRPr lang="fr-BE" sz="3200" dirty="0"/>
          </a:p>
          <a:p>
            <a:pPr lvl="1">
              <a:lnSpc>
                <a:spcPct val="90000"/>
              </a:lnSpc>
            </a:pPr>
            <a:r>
              <a:rPr lang="fr-BE" sz="3200" dirty="0"/>
              <a:t>Avant le congé: suspensif</a:t>
            </a:r>
          </a:p>
          <a:p>
            <a:pPr lvl="1">
              <a:lnSpc>
                <a:spcPct val="90000"/>
              </a:lnSpc>
            </a:pPr>
            <a:r>
              <a:rPr lang="fr-BE" sz="3200" dirty="0"/>
              <a:t>Pendant punition: suspensif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BE" sz="32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fr-BE" sz="3200" dirty="0" smtClean="0"/>
              <a:t>	</a:t>
            </a:r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fr-BE" sz="3200" dirty="0" smtClean="0"/>
          </a:p>
          <a:p>
            <a:pPr lvl="1">
              <a:lnSpc>
                <a:spcPct val="90000"/>
              </a:lnSpc>
            </a:pPr>
            <a:endParaRPr lang="nl-BE" sz="3200" dirty="0" smtClean="0"/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20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06EDC4D9084479824449E33BD1D96" ma:contentTypeVersion="0" ma:contentTypeDescription="Create a new document." ma:contentTypeScope="" ma:versionID="c01e9897dc6458f0769084803a0574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010A0-FEA8-473D-A8A7-C6AE9452EDED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FD80AA5-7D67-4200-9BB6-CBDF037DD6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A785F2-4FCE-4DED-A8C8-A2E8B72B1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264</TotalTime>
  <Words>1007</Words>
  <Application>Microsoft Office PowerPoint</Application>
  <PresentationFormat>On-screen Show (4:3)</PresentationFormat>
  <Paragraphs>220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Presentation</vt:lpstr>
      <vt:lpstr>1_Presentation</vt:lpstr>
      <vt:lpstr>PowerPoint Presentation</vt:lpstr>
      <vt:lpstr>Références</vt:lpstr>
      <vt:lpstr>Objectifs</vt:lpstr>
      <vt:lpstr>Objectifs</vt:lpstr>
      <vt:lpstr>Aperçu de la leçon</vt:lpstr>
      <vt:lpstr>1. AMS</vt:lpstr>
      <vt:lpstr>1. AMS</vt:lpstr>
      <vt:lpstr>1. AMS</vt:lpstr>
      <vt:lpstr>1. AMS</vt:lpstr>
      <vt:lpstr>PowerPoint Presentation</vt:lpstr>
      <vt:lpstr>PowerPoint Presentation</vt:lpstr>
      <vt:lpstr>PowerPoint Presentation</vt:lpstr>
      <vt:lpstr>2. Procédure</vt:lpstr>
      <vt:lpstr>2. Procédure</vt:lpstr>
      <vt:lpstr>2. Procédure</vt:lpstr>
      <vt:lpstr>3. Le certificat médical</vt:lpstr>
      <vt:lpstr>3. Le certificat médical</vt:lpstr>
      <vt:lpstr>3. Le certificat médical</vt:lpstr>
      <vt:lpstr>4. Libre choix du médecin</vt:lpstr>
      <vt:lpstr>PowerPoint Presentation</vt:lpstr>
      <vt:lpstr>5. Période d’attente</vt:lpstr>
      <vt:lpstr>5. Période d’attente</vt:lpstr>
      <vt:lpstr>6. Le contrôle médical</vt:lpstr>
      <vt:lpstr>7. CMAR</vt:lpstr>
      <vt:lpstr>7. CMAR</vt:lpstr>
      <vt:lpstr>Aperçu de la leçon</vt:lpstr>
      <vt:lpstr>Objectifs</vt:lpstr>
      <vt:lpstr>Objectifs</vt:lpstr>
    </vt:vector>
  </TitlesOfParts>
  <Company>Belgian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(Template) 2</dc:title>
  <dc:creator>Boiten Claudia</dc:creator>
  <cp:lastModifiedBy>Mousny Georges</cp:lastModifiedBy>
  <cp:revision>36</cp:revision>
  <dcterms:created xsi:type="dcterms:W3CDTF">2011-12-22T10:13:19Z</dcterms:created>
  <dcterms:modified xsi:type="dcterms:W3CDTF">2019-09-17T13:13:59Z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Document</vt:lpwstr>
  </property>
  <property fmtid="{D5CDD505-2E9C-101B-9397-08002B2CF9AE}" pid="4" name="Beschrijving">
    <vt:lpwstr>Power Point Presentation (voorbeeld)</vt:lpwstr>
  </property>
  <property fmtid="{D5CDD505-2E9C-101B-9397-08002B2CF9AE}" pid="5" name="ImageCreateDate">
    <vt:lpwstr/>
  </property>
  <property fmtid="{D5CDD505-2E9C-101B-9397-08002B2CF9AE}" pid="6" name="Description">
    <vt:lpwstr/>
  </property>
  <property fmtid="{D5CDD505-2E9C-101B-9397-08002B2CF9AE}" pid="7" name="Language">
    <vt:lpwstr>NF</vt:lpwstr>
  </property>
  <property fmtid="{D5CDD505-2E9C-101B-9397-08002B2CF9AE}" pid="8" name="ContentTypeId">
    <vt:lpwstr>0x0101006E806EDC4D9084479824449E33BD1D96</vt:lpwstr>
  </property>
</Properties>
</file>