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sldIdLst>
    <p:sldId id="259" r:id="rId6"/>
    <p:sldId id="257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0E2-67F4-4D5B-995E-E0A1D235E2C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85CC-00D1-4DC1-BE7B-B750074E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42060-7AF2-4899-81A8-BD9F1E152438}" type="slidenum">
              <a:rPr lang="fr-BE" altLang="nl-BE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BE" altLang="nl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Continu = le délit commence dès que le délai de grâce</a:t>
            </a:r>
            <a:r>
              <a:rPr lang="fr-BE" baseline="0" dirty="0" smtClean="0"/>
              <a:t> est expiré et ne s’achève que par la reprise du </a:t>
            </a:r>
            <a:r>
              <a:rPr lang="fr-BE" baseline="0" dirty="0" err="1" smtClean="0"/>
              <a:t>sv</a:t>
            </a:r>
            <a:endParaRPr lang="fr-BE" baseline="0" dirty="0" smtClean="0"/>
          </a:p>
          <a:p>
            <a:r>
              <a:rPr lang="fr-BE" baseline="0" dirty="0" smtClean="0"/>
              <a:t>Sanctionné par le procureur du Roi (désertion sur le territoire national) ou le procureur fédéral (désertion à l’étranger)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 1</a:t>
            </a:r>
            <a:r>
              <a:rPr lang="fr-BE" baseline="30000" dirty="0" smtClean="0"/>
              <a:t>er</a:t>
            </a:r>
            <a:r>
              <a:rPr lang="fr-BE" dirty="0" smtClean="0"/>
              <a:t> jour, militaire déserteur à l’étranger = manquant</a:t>
            </a:r>
            <a:endParaRPr lang="fr-BE" baseline="0" dirty="0" smtClean="0"/>
          </a:p>
          <a:p>
            <a:r>
              <a:rPr lang="fr-BE" baseline="0" dirty="0" smtClean="0"/>
              <a:t>Le 1</a:t>
            </a:r>
            <a:r>
              <a:rPr lang="fr-BE" baseline="30000" dirty="0" smtClean="0"/>
              <a:t>er</a:t>
            </a:r>
            <a:r>
              <a:rPr lang="fr-BE" baseline="0" dirty="0" smtClean="0"/>
              <a:t> jour, militaire déserteur en Belgique = en arrière de rejoindre</a:t>
            </a:r>
          </a:p>
          <a:p>
            <a:r>
              <a:rPr lang="fr-BE" baseline="0" dirty="0" smtClean="0"/>
              <a:t>Après le délai de grâce </a:t>
            </a:r>
            <a:r>
              <a:rPr lang="fr-BE" baseline="0" dirty="0" smtClean="0">
                <a:sym typeface="Wingdings" panose="05000000000000000000" pitchFamily="2" charset="2"/>
              </a:rPr>
              <a:t> déserteur</a:t>
            </a:r>
            <a:r>
              <a:rPr lang="fr-BE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99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6501" indent="-275577" defTabSz="91399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2309" indent="-220462" defTabSz="91399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233" indent="-220462" defTabSz="91399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157" indent="-220462" defTabSz="91399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5080" indent="-220462" defTabSz="91399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66004" indent="-220462" defTabSz="91399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06928" indent="-220462" defTabSz="91399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47851" indent="-220462" defTabSz="91399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141FFD-2894-4539-85BD-E1537433A3E3}" type="slidenum">
              <a:rPr lang="fr-BE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fr-BE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Absence d’obligations</a:t>
            </a:r>
            <a:r>
              <a:rPr lang="fr-BE" baseline="0" dirty="0" smtClean="0"/>
              <a:t> militaires: décès, perte de nationalité belge,…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Force majeure</a:t>
            </a:r>
            <a:r>
              <a:rPr lang="fr-BE" baseline="0" dirty="0" smtClean="0"/>
              <a:t> = élément inévitable, indépendant de la volonté du concerné et empêchant celui-ci de mettre fin au délai de grâce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E4DF-3069-4C58-8E42-2B68BCB7C8B3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7D487-F500-4BCC-8B6D-A10CB3261C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CE0B-6186-4264-870B-01B7173F9926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6545-D661-40F2-8FC4-99584A85CEC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A269-D471-4167-B370-D2D5DE1E4566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6BAD-A70A-4B19-9C27-CE87B91A519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111C-FF88-4BC7-9D40-50FD70CE804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2180-6654-4FFF-8779-E5ADD597148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B47D-3AB7-4F76-9B32-9BF85F6B0F2D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2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0C29-315C-48FC-8CF9-C679761B7BE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3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917C-B33A-41E1-B04A-ADAAC8D3EC7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45B0-CF34-4A64-BD67-383C58AC453C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4A5-9D33-4E5A-934C-D94E07F150D0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B439-FFAF-47F1-A5C2-B1A35BD71BA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6263-5630-4230-82A2-BECBEEBD9056}" type="datetimeFigureOut">
              <a:rPr lang="nl-BE" smtClean="0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574EC-9D9A-4022-9199-7AE26FC6795D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352" y="260648"/>
            <a:ext cx="13558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EECF-4D32-45B0-801B-D0EBC3B00B5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DE9E-0449-4EA7-B3B7-41E909144B99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D86-01B4-41A5-9002-3EF37C856A06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0041-9BB3-46F4-908B-59C07A01B7BC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894-37B8-4C5A-B359-7FA30556D2C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9139-AEAC-4AE6-9AA0-361BD1CE03AD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DD1-8EC4-42DB-97E1-A0BE8DDA82B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1B53-9388-4AE8-86EE-9B46C70316D3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0983-AA98-4ED4-B170-8A93EC56EADA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9BF4-FEEE-427D-AD2E-87F7A3A9E643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C75-CCF3-4EB6-B5E5-34C0CF5ACE4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549A-560B-4BB2-A344-D2EB4C5A71E9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A6702-D53F-4D40-8B8B-1CBA2EFEC9D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A7DD-2F19-4DCD-9A80-CD5BBB5FDD98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D7B4-480D-4EED-9F07-3816958667D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EC60-BD87-42A3-9292-220F8F45C24A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0B4C-F834-44BC-8101-9B6524C83DD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B6263-5630-4230-82A2-BECBEEBD9056}" type="datetimeFigureOut">
              <a:rPr lang="nl-BE"/>
              <a:pPr>
                <a:defRPr/>
              </a:pPr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574EC-9D9A-4022-9199-7AE26FC6795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  <a:endParaRPr lang="nl-BE" alt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  <a:endParaRPr lang="nl-BE" alt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28062-D9D2-43C5-A1CB-23A20CAF5D14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 txBox="1">
            <a:spLocks/>
          </p:cNvSpPr>
          <p:nvPr/>
        </p:nvSpPr>
        <p:spPr bwMode="auto">
          <a:xfrm>
            <a:off x="2124075" y="1557338"/>
            <a:ext cx="56880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nl-BE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 08 La </a:t>
            </a:r>
            <a:r>
              <a:rPr lang="nl-BE" altLang="nl-BE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désertion</a:t>
            </a:r>
            <a:endParaRPr lang="en-US" altLang="nl-BE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8" descr="view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13013"/>
            <a:ext cx="8985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23728" y="270892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Ecole</a:t>
            </a:r>
            <a:r>
              <a:rPr lang="en-GB" sz="24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Royale des Sous-</a:t>
            </a: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Officiers</a:t>
            </a:r>
            <a:endParaRPr lang="en-GB" sz="2400" b="1" dirty="0">
              <a:solidFill>
                <a:prstClr val="black"/>
              </a:solidFill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27784" y="3068960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Departement </a:t>
            </a:r>
            <a:r>
              <a:rPr lang="nl-BE" sz="16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Formation</a:t>
            </a: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Militaire</a:t>
            </a:r>
            <a:endParaRPr lang="en-GB" sz="16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7BDD-0CB3-44AA-9CC1-BE6DC253258C}" type="slidenum">
              <a:rPr lang="nl-BE"/>
              <a:pPr>
                <a:defRPr/>
              </a:pPr>
              <a:t>10</a:t>
            </a:fld>
            <a:endParaRPr lang="nl-BE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pPr marL="838200" indent="-838200"/>
            <a:r>
              <a:rPr lang="fr-BE" sz="4000" smtClean="0"/>
              <a:t>5. Fin de l’absence illégale ou de la désertion</a:t>
            </a:r>
            <a:br>
              <a:rPr lang="fr-BE" sz="4000" smtClean="0"/>
            </a:br>
            <a:endParaRPr lang="en-US" sz="400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Le délai de grâce ou la désertion prendront fin: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Lors de la reprise en force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Lors de la cessation des obligations militaires</a:t>
            </a:r>
          </a:p>
          <a:p>
            <a:pPr>
              <a:lnSpc>
                <a:spcPct val="90000"/>
              </a:lnSpc>
            </a:pPr>
            <a:r>
              <a:rPr lang="fr-BE" dirty="0" smtClean="0"/>
              <a:t>Cette reprise en force aura lieu: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Si rentré à son unité, y compris CMO/CMR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Si hospitalisation à HCB-RA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Si incarcération dans une prison belge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fr-BE" dirty="0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8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9E3AA-25E2-4562-923B-6B8442249729}" type="slidenum">
              <a:rPr lang="nl-BE"/>
              <a:pPr>
                <a:defRPr/>
              </a:pPr>
              <a:t>11</a:t>
            </a:fld>
            <a:endParaRPr lang="nl-BE"/>
          </a:p>
        </p:txBody>
      </p:sp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pPr marL="838200" indent="-838200"/>
            <a:r>
              <a:rPr lang="fr-BE" sz="4000" smtClean="0"/>
              <a:t>5. Fin de l’absence illégale ou de la désertion </a:t>
            </a:r>
            <a:br>
              <a:rPr lang="fr-BE" sz="4000" smtClean="0"/>
            </a:br>
            <a:endParaRPr lang="en-US" sz="4000" smtClean="0"/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r>
              <a:rPr lang="fr-BE" smtClean="0"/>
              <a:t>La date = date de reprise en force</a:t>
            </a:r>
          </a:p>
          <a:p>
            <a:r>
              <a:rPr lang="fr-BE" smtClean="0"/>
              <a:t>Un cas de force majeur, inévitable et indépendant de la volonté du militaire, peut suspendre le délai de grâce ou de la désertion</a:t>
            </a:r>
          </a:p>
          <a:p>
            <a:pPr lvl="1">
              <a:buFont typeface="Arial" charset="0"/>
              <a:buNone/>
            </a:pPr>
            <a:r>
              <a:rPr lang="fr-BE" smtClean="0"/>
              <a:t>	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2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BC676-618F-4A60-8E04-37059D6C53E3}" type="slidenum">
              <a:rPr lang="nl-BE"/>
              <a:pPr>
                <a:defRPr/>
              </a:pPr>
              <a:t>12</a:t>
            </a:fld>
            <a:endParaRPr lang="nl-BE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71600" y="260350"/>
            <a:ext cx="8013650" cy="1143000"/>
          </a:xfrm>
        </p:spPr>
        <p:txBody>
          <a:bodyPr/>
          <a:lstStyle/>
          <a:p>
            <a:r>
              <a:rPr lang="fr-BE" sz="4000" dirty="0" smtClean="0"/>
              <a:t>6. Situations particulières en temps de guerre</a:t>
            </a:r>
            <a:endParaRPr lang="en-US" sz="4000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Est déserteur sur le champ:</a:t>
            </a:r>
          </a:p>
          <a:p>
            <a:pPr lvl="1"/>
            <a:r>
              <a:rPr lang="fr-BE" smtClean="0"/>
              <a:t>Tout militaire qui déserte face à l’ennemi</a:t>
            </a:r>
          </a:p>
          <a:p>
            <a:pPr lvl="1"/>
            <a:r>
              <a:rPr lang="fr-BE" smtClean="0"/>
              <a:t>L’officier qui quitte le Royaume</a:t>
            </a:r>
          </a:p>
          <a:p>
            <a:pPr lvl="1"/>
            <a:r>
              <a:rPr lang="fr-BE" smtClean="0"/>
              <a:t>Le Belge qui tente de se soustraire au recrutement</a:t>
            </a:r>
          </a:p>
          <a:p>
            <a:r>
              <a:rPr lang="fr-BE" smtClean="0"/>
              <a:t>Délai de grâce = 3 Jours pour les autres types d’absence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1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7. Conclusion</a:t>
            </a:r>
            <a:endParaRPr lang="en-US" smtClean="0"/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Pas encore déserteur </a:t>
            </a:r>
            <a:r>
              <a:rPr lang="fr-BE" dirty="0" smtClean="0">
                <a:sym typeface="Wingdings" pitchFamily="2" charset="2"/>
              </a:rPr>
              <a:t> Disciplinaire</a:t>
            </a:r>
          </a:p>
          <a:p>
            <a:r>
              <a:rPr lang="fr-BE" dirty="0" smtClean="0">
                <a:sym typeface="Wingdings" pitchFamily="2" charset="2"/>
              </a:rPr>
              <a:t>déserteur  Délit</a:t>
            </a:r>
          </a:p>
          <a:p>
            <a:r>
              <a:rPr lang="fr-BE" dirty="0" smtClean="0">
                <a:sym typeface="Wingdings" pitchFamily="2" charset="2"/>
              </a:rPr>
              <a:t>Retrait sur salaire</a:t>
            </a:r>
          </a:p>
          <a:p>
            <a:r>
              <a:rPr lang="fr-BE" dirty="0" smtClean="0">
                <a:sym typeface="Wingdings" pitchFamily="2" charset="2"/>
              </a:rPr>
              <a:t>Retard sur l’avancement</a:t>
            </a:r>
          </a:p>
          <a:p>
            <a:r>
              <a:rPr lang="fr-BE" dirty="0" smtClean="0">
                <a:sym typeface="Wingdings" pitchFamily="2" charset="2"/>
              </a:rPr>
              <a:t>Perte de l’emploi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Absence à l’appel au retour d’une AMS</a:t>
            </a:r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Absence à l’appel au retour d’un congé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6" y="2132856"/>
            <a:ext cx="86677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6" y="4509120"/>
            <a:ext cx="86677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Milieu de période non couvert, reprise en force après désertion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9" y="2564904"/>
            <a:ext cx="5495265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/>
              <a:t>Exemples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BE" smtClean="0"/>
              <a:t>A l’issue de la leçon l’élève sera capable de Déterminer la date de désertion d’un militaire en situation d’absence illégale.</a:t>
            </a:r>
          </a:p>
          <a:p>
            <a:pPr eaLnBrk="1" hangingPunct="1"/>
            <a:r>
              <a:rPr lang="fr-BE" smtClean="0"/>
              <a:t>Sera informé des conséquences de l’absence illégale et de la désertion.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0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052D-C49D-4835-8C04-68C661B6C849}" type="slidenum">
              <a:rPr lang="nl-BE"/>
              <a:pPr>
                <a:defRPr/>
              </a:pPr>
              <a:t>17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Définitions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Durée du délais de grâce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Circonstances aggravantes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Certificat médical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Fin de l’absence illégale ou de la désertion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Situations particulières en temps de guerre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2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BE" smtClean="0"/>
              <a:t>A l’issue de la leçon l’élève sera capable de Déterminer la date de désertion d’un militaire en situation d’absence illégale.</a:t>
            </a:r>
          </a:p>
          <a:p>
            <a:pPr eaLnBrk="1" hangingPunct="1"/>
            <a:r>
              <a:rPr lang="fr-BE" smtClean="0"/>
              <a:t>Sera informé des conséquences de l’absence illégale et de la désertion.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052D-C49D-4835-8C04-68C661B6C849}" type="slidenum">
              <a:rPr lang="nl-BE"/>
              <a:pPr>
                <a:defRPr/>
              </a:pPr>
              <a:t>3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Définitions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Durée du délais de grâce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Circonstances aggravantes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Certificat médical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Fin de l’absence illégale ou de la désertion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Situations particulières en temps de guerre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7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F7E5D-8900-471F-9443-878A7785EF62}" type="slidenum">
              <a:rPr lang="nl-BE"/>
              <a:pPr>
                <a:defRPr/>
              </a:pPr>
              <a:t>4</a:t>
            </a:fld>
            <a:endParaRPr lang="nl-BE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1. Definitions</a:t>
            </a:r>
            <a:endParaRPr lang="en-US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Absence illégale:</a:t>
            </a:r>
          </a:p>
          <a:p>
            <a:pPr lvl="1"/>
            <a:r>
              <a:rPr lang="fr-BE" dirty="0" smtClean="0"/>
              <a:t>Transgression </a:t>
            </a:r>
            <a:r>
              <a:rPr lang="fr-BE" b="1" dirty="0" smtClean="0"/>
              <a:t>disciplinaire</a:t>
            </a:r>
            <a:r>
              <a:rPr lang="fr-BE" dirty="0" smtClean="0"/>
              <a:t> que commet le militaire qui ne se trouve pas là où ses obligations de service lui imposent d’être présent (contrôle présence).</a:t>
            </a:r>
          </a:p>
          <a:p>
            <a:r>
              <a:rPr lang="fr-BE" dirty="0" smtClean="0"/>
              <a:t>Désertion:</a:t>
            </a:r>
          </a:p>
          <a:p>
            <a:pPr lvl="1"/>
            <a:r>
              <a:rPr lang="fr-BE" dirty="0" smtClean="0"/>
              <a:t>C’est un</a:t>
            </a:r>
            <a:r>
              <a:rPr lang="fr-BE" b="1" dirty="0" smtClean="0"/>
              <a:t> délit </a:t>
            </a:r>
            <a:r>
              <a:rPr lang="fr-BE" dirty="0" smtClean="0"/>
              <a:t>continu que commet le militaire qui est toujours en absence à l’expiration du délai de grâce.  Cette infraction est pénalement punissable.</a:t>
            </a:r>
          </a:p>
        </p:txBody>
      </p:sp>
    </p:spTree>
    <p:extLst>
      <p:ext uri="{BB962C8B-B14F-4D97-AF65-F5344CB8AC3E}">
        <p14:creationId xmlns:p14="http://schemas.microsoft.com/office/powerpoint/2010/main" val="24518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C7BBB-311C-41BA-9C24-DFA1EAA2D307}" type="slidenum">
              <a:rPr lang="nl-BE"/>
              <a:pPr>
                <a:defRPr/>
              </a:pPr>
              <a:t>5</a:t>
            </a:fld>
            <a:endParaRPr lang="nl-BE"/>
          </a:p>
        </p:txBody>
      </p:sp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smtClean="0"/>
              <a:t>1. Définition</a:t>
            </a:r>
            <a:endParaRPr lang="en-US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fr-BE" dirty="0" smtClean="0"/>
              <a:t>Le délai de grâce:</a:t>
            </a:r>
          </a:p>
          <a:p>
            <a:pPr lvl="1"/>
            <a:r>
              <a:rPr lang="fr-BE" dirty="0" smtClean="0"/>
              <a:t>C’est le temps durant lequel le militaire est en absence illégale avant de devenir « réputé déserteur ». Il se compte en journée entière de 0000 </a:t>
            </a:r>
            <a:r>
              <a:rPr lang="fr-BE" dirty="0" err="1" smtClean="0"/>
              <a:t>Hr</a:t>
            </a:r>
            <a:r>
              <a:rPr lang="fr-BE" dirty="0" smtClean="0"/>
              <a:t> à 2400 </a:t>
            </a:r>
            <a:r>
              <a:rPr lang="fr-BE" dirty="0" err="1" smtClean="0"/>
              <a:t>Hr</a:t>
            </a:r>
            <a:r>
              <a:rPr lang="fr-BE" dirty="0"/>
              <a:t> </a:t>
            </a:r>
            <a:r>
              <a:rPr lang="fr-BE" dirty="0" smtClean="0"/>
              <a:t>et ne se fractionne pas.</a:t>
            </a:r>
          </a:p>
          <a:p>
            <a:pPr lvl="1"/>
            <a:r>
              <a:rPr lang="fr-BE" dirty="0"/>
              <a:t>Fin: fin du 8</a:t>
            </a:r>
            <a:r>
              <a:rPr lang="fr-BE" baseline="30000" dirty="0"/>
              <a:t>e</a:t>
            </a:r>
            <a:r>
              <a:rPr lang="fr-BE" dirty="0"/>
              <a:t> ou du 15</a:t>
            </a:r>
            <a:r>
              <a:rPr lang="fr-BE" baseline="30000" dirty="0"/>
              <a:t>e</a:t>
            </a:r>
            <a:r>
              <a:rPr lang="fr-BE" dirty="0"/>
              <a:t> j. d’absence à 2400 </a:t>
            </a:r>
            <a:r>
              <a:rPr lang="fr-BE" dirty="0" err="1"/>
              <a:t>Hr</a:t>
            </a:r>
            <a:endParaRPr lang="fr-BE" dirty="0"/>
          </a:p>
          <a:p>
            <a:pPr lvl="1"/>
            <a:r>
              <a:rPr lang="fr-BE" dirty="0"/>
              <a:t>Certificat </a:t>
            </a:r>
            <a:r>
              <a:rPr lang="fr-BE" dirty="0" err="1"/>
              <a:t>méd</a:t>
            </a:r>
            <a:r>
              <a:rPr lang="fr-BE" dirty="0"/>
              <a:t> = justification de l’absence illégale MAIS non respect procédure AMS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50875-83A9-44D1-A305-8A8DC48D67DB}" type="slidenum">
              <a:rPr lang="nl-BE"/>
              <a:pPr>
                <a:defRPr/>
              </a:pPr>
              <a:t>6</a:t>
            </a:fld>
            <a:endParaRPr lang="nl-BE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2. Durée du délais de grâce</a:t>
            </a:r>
            <a:endParaRPr lang="en-US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Offr</a:t>
            </a:r>
            <a:r>
              <a:rPr lang="fr-BE" dirty="0" smtClean="0"/>
              <a:t>(s):</a:t>
            </a:r>
            <a:endParaRPr lang="fr-BE" dirty="0" smtClean="0"/>
          </a:p>
          <a:p>
            <a:pPr lvl="1"/>
            <a:r>
              <a:rPr lang="fr-BE" dirty="0" smtClean="0"/>
              <a:t>8 jours </a:t>
            </a:r>
            <a:r>
              <a:rPr lang="fr-BE" dirty="0" smtClean="0"/>
              <a:t>EN CAS DE DESERTION A L’ETRANGER</a:t>
            </a:r>
          </a:p>
          <a:p>
            <a:pPr lvl="1"/>
            <a:r>
              <a:rPr lang="fr-BE" dirty="0"/>
              <a:t>et est dit « </a:t>
            </a:r>
            <a:r>
              <a:rPr lang="fr-BE" dirty="0" smtClean="0"/>
              <a:t>manquant »</a:t>
            </a:r>
          </a:p>
          <a:p>
            <a:pPr lvl="1"/>
            <a:r>
              <a:rPr lang="fr-BE" dirty="0" smtClean="0"/>
              <a:t>15 </a:t>
            </a:r>
            <a:r>
              <a:rPr lang="fr-BE" dirty="0" smtClean="0"/>
              <a:t>jours </a:t>
            </a:r>
            <a:r>
              <a:rPr lang="fr-BE" u="sng" dirty="0" smtClean="0"/>
              <a:t>dans tous les autres </a:t>
            </a:r>
            <a:r>
              <a:rPr lang="fr-BE" u="sng" dirty="0" smtClean="0"/>
              <a:t>cas</a:t>
            </a:r>
          </a:p>
          <a:p>
            <a:pPr lvl="1"/>
            <a:r>
              <a:rPr lang="fr-BE" dirty="0"/>
              <a:t>et est dit « </a:t>
            </a:r>
            <a:r>
              <a:rPr lang="fr-BE" dirty="0" smtClean="0"/>
              <a:t>en arrière de rejoindre »</a:t>
            </a:r>
            <a:endParaRPr lang="fr-BE" dirty="0" smtClean="0"/>
          </a:p>
          <a:p>
            <a:r>
              <a:rPr lang="fr-BE" dirty="0" err="1" smtClean="0"/>
              <a:t>Soffr</a:t>
            </a:r>
            <a:r>
              <a:rPr lang="fr-BE" dirty="0" smtClean="0"/>
              <a:t>(s):</a:t>
            </a:r>
            <a:endParaRPr lang="fr-BE" dirty="0" smtClean="0"/>
          </a:p>
          <a:p>
            <a:pPr lvl="1"/>
            <a:r>
              <a:rPr lang="fr-BE" dirty="0" smtClean="0"/>
              <a:t>8 jours et </a:t>
            </a:r>
            <a:r>
              <a:rPr lang="fr-BE" dirty="0" smtClean="0"/>
              <a:t>est dit </a:t>
            </a:r>
            <a:r>
              <a:rPr lang="fr-BE" dirty="0" smtClean="0"/>
              <a:t>« manquant »</a:t>
            </a:r>
          </a:p>
          <a:p>
            <a:pPr lvl="1"/>
            <a:r>
              <a:rPr lang="fr-BE" dirty="0" smtClean="0"/>
              <a:t>15 jours et </a:t>
            </a:r>
            <a:r>
              <a:rPr lang="fr-BE" dirty="0" smtClean="0"/>
              <a:t>est dit </a:t>
            </a:r>
            <a:r>
              <a:rPr lang="fr-BE" dirty="0" smtClean="0"/>
              <a:t>« en arrière de rejoindre 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2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4E07D50B-FB2C-4CE7-BB2A-9EFD68765BAC}" type="slidenum">
              <a:rPr lang="fr-FR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  <a:buFontTx/>
                <a:buNone/>
              </a:pPr>
              <a:t>7</a:t>
            </a:fld>
            <a:endParaRPr lang="fr-FR" altLang="en-US" sz="1400">
              <a:solidFill>
                <a:schemeClr val="bg2"/>
              </a:solidFill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514600" y="5410200"/>
            <a:ext cx="3962400" cy="1447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fr-FR" sz="4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DESERTEUR</a:t>
            </a:r>
            <a:endParaRPr lang="fr-FR" sz="44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2476500" y="2971800"/>
            <a:ext cx="4038600" cy="2590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CC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fr-FR" sz="3200">
                <a:solidFill>
                  <a:srgbClr val="FFFFFF"/>
                </a:solidFill>
                <a:latin typeface="Comic Sans MS" pitchFamily="66" charset="0"/>
              </a:rPr>
              <a:t/>
            </a:r>
            <a:br>
              <a:rPr lang="fr-FR" sz="3200">
                <a:solidFill>
                  <a:srgbClr val="FFFFFF"/>
                </a:solidFill>
                <a:latin typeface="Comic Sans MS" pitchFamily="66" charset="0"/>
              </a:rPr>
            </a:br>
            <a:r>
              <a:rPr lang="fr-FR" sz="3200">
                <a:solidFill>
                  <a:srgbClr val="FFFFFF"/>
                </a:solidFill>
                <a:latin typeface="Comic Sans MS" pitchFamily="66" charset="0"/>
              </a:rPr>
              <a:t/>
            </a:r>
            <a:br>
              <a:rPr lang="fr-FR" sz="3200">
                <a:solidFill>
                  <a:srgbClr val="FFFFFF"/>
                </a:solidFill>
                <a:latin typeface="Comic Sans MS" pitchFamily="66" charset="0"/>
              </a:rPr>
            </a:br>
            <a: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Délai</a:t>
            </a:r>
            <a:b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 grâce</a:t>
            </a:r>
            <a:endParaRPr lang="fr-FR" sz="32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514600" y="2057400"/>
            <a:ext cx="39624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fr-FR" sz="4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ABSENT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2667000" y="2895600"/>
            <a:ext cx="3657600" cy="1066800"/>
          </a:xfrm>
          <a:prstGeom prst="rect">
            <a:avLst/>
          </a:prstGeom>
          <a:solidFill>
            <a:srgbClr val="FFCC00"/>
          </a:solidFill>
          <a:ln w="571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2400">
                <a:latin typeface="Comic Sans MS" pitchFamily="66" charset="0"/>
              </a:rPr>
              <a:t>Manquant</a:t>
            </a:r>
            <a:br>
              <a:rPr lang="fr-FR" altLang="en-US" sz="2400">
                <a:latin typeface="Comic Sans MS" pitchFamily="66" charset="0"/>
              </a:rPr>
            </a:br>
            <a:r>
              <a:rPr lang="fr-FR" altLang="en-US" sz="2400" b="1">
                <a:latin typeface="Comic Sans MS" pitchFamily="66" charset="0"/>
              </a:rPr>
              <a:t>OU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2400">
                <a:latin typeface="Comic Sans MS" pitchFamily="66" charset="0"/>
              </a:rPr>
              <a:t>En arrière de rejoindre</a:t>
            </a:r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>
            <a:off x="228600" y="981075"/>
            <a:ext cx="2209800" cy="2752725"/>
          </a:xfrm>
          <a:prstGeom prst="curvedRightArrow">
            <a:avLst>
              <a:gd name="adj1" fmla="val 11200"/>
              <a:gd name="adj2" fmla="val 39182"/>
              <a:gd name="adj3" fmla="val 29463"/>
            </a:avLst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705600" y="2286000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800">
                <a:latin typeface="Comic Sans MS" pitchFamily="66" charset="0"/>
              </a:rPr>
              <a:t>Varie</a:t>
            </a:r>
            <a:br>
              <a:rPr lang="fr-FR" altLang="en-US" sz="2800">
                <a:latin typeface="Comic Sans MS" pitchFamily="66" charset="0"/>
              </a:rPr>
            </a:br>
            <a:r>
              <a:rPr lang="fr-FR" altLang="en-US" sz="2800">
                <a:latin typeface="Comic Sans MS" pitchFamily="66" charset="0"/>
              </a:rPr>
              <a:t>suivant la ...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33400" y="1557338"/>
            <a:ext cx="20574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>
                <a:latin typeface="Comic Sans MS" pitchFamily="66" charset="0"/>
              </a:rPr>
              <a:t>Qui </a:t>
            </a:r>
            <a:br>
              <a:rPr lang="fr-FR" altLang="en-US">
                <a:latin typeface="Comic Sans MS" pitchFamily="66" charset="0"/>
              </a:rPr>
            </a:br>
            <a:r>
              <a:rPr lang="fr-FR" altLang="en-US">
                <a:latin typeface="Comic Sans MS" pitchFamily="66" charset="0"/>
              </a:rPr>
              <a:t>défini</a:t>
            </a:r>
            <a:br>
              <a:rPr lang="fr-FR" altLang="en-US">
                <a:latin typeface="Comic Sans MS" pitchFamily="66" charset="0"/>
              </a:rPr>
            </a:br>
            <a:r>
              <a:rPr lang="fr-FR" altLang="en-US">
                <a:latin typeface="Comic Sans MS" pitchFamily="66" charset="0"/>
              </a:rPr>
              <a:t>aussi...</a:t>
            </a: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>
            <a:off x="2514600" y="0"/>
            <a:ext cx="4572000" cy="1828800"/>
          </a:xfrm>
          <a:prstGeom prst="downArrow">
            <a:avLst>
              <a:gd name="adj1" fmla="val 54713"/>
              <a:gd name="adj2" fmla="val 85343"/>
            </a:avLst>
          </a:prstGeom>
          <a:gradFill rotWithShape="0">
            <a:gsLst>
              <a:gs pos="0">
                <a:srgbClr val="00CC66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Situation</a:t>
            </a:r>
            <a:b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fr-F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Administrative</a:t>
            </a:r>
            <a:endParaRPr lang="fr-FR" sz="32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 flipV="1">
            <a:off x="5562600" y="914400"/>
            <a:ext cx="3352800" cy="3505200"/>
          </a:xfrm>
          <a:prstGeom prst="curvedLeftArrow">
            <a:avLst>
              <a:gd name="adj1" fmla="val 13567"/>
              <a:gd name="adj2" fmla="val 31417"/>
              <a:gd name="adj3" fmla="val 40481"/>
            </a:avLst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37006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 autoUpdateAnimBg="0"/>
      <p:bldP spid="76806" grpId="0" animBg="1" autoUpdateAnimBg="0"/>
      <p:bldP spid="76804" grpId="0" animBg="1" autoUpdateAnimBg="0"/>
      <p:bldP spid="76815" grpId="0" animBg="1" autoUpdateAnimBg="0"/>
      <p:bldP spid="76813" grpId="0" animBg="1"/>
      <p:bldP spid="76808" grpId="0" autoUpdateAnimBg="0"/>
      <p:bldP spid="76809" grpId="0" autoUpdateAnimBg="0"/>
      <p:bldP spid="76812" grpId="0" animBg="1" autoUpdateAnimBg="0"/>
      <p:bldP spid="768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8B745-4C91-4F73-A14B-8BC50620522A}" type="slidenum">
              <a:rPr lang="nl-BE"/>
              <a:pPr>
                <a:defRPr/>
              </a:pPr>
              <a:t>8</a:t>
            </a:fld>
            <a:endParaRPr lang="nl-BE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/>
          <a:lstStyle/>
          <a:p>
            <a:r>
              <a:rPr lang="fr-BE" dirty="0" smtClean="0"/>
              <a:t>3. Circonstances aggravantes</a:t>
            </a:r>
            <a:endParaRPr lang="en-US" dirty="0" smtClean="0"/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Récidive de désertion.</a:t>
            </a:r>
          </a:p>
          <a:p>
            <a:r>
              <a:rPr lang="fr-BE" dirty="0" smtClean="0"/>
              <a:t>Désertion de concert </a:t>
            </a:r>
            <a:r>
              <a:rPr lang="fr-BE" dirty="0"/>
              <a:t>a</a:t>
            </a:r>
            <a:r>
              <a:rPr lang="fr-BE" dirty="0" smtClean="0"/>
              <a:t>vec </a:t>
            </a:r>
            <a:r>
              <a:rPr lang="fr-BE" dirty="0" smtClean="0"/>
              <a:t>camarades ou </a:t>
            </a:r>
            <a:r>
              <a:rPr lang="fr-BE" dirty="0" smtClean="0"/>
              <a:t>avec complot </a:t>
            </a:r>
            <a:r>
              <a:rPr lang="fr-BE" dirty="0" smtClean="0"/>
              <a:t>de plus de 2 militaires.</a:t>
            </a:r>
          </a:p>
          <a:p>
            <a:r>
              <a:rPr lang="fr-BE" dirty="0" smtClean="0"/>
              <a:t>Emporter une arme à feu.</a:t>
            </a:r>
          </a:p>
          <a:p>
            <a:r>
              <a:rPr lang="fr-BE" dirty="0" smtClean="0"/>
              <a:t>Sortir du territoire belge.</a:t>
            </a:r>
          </a:p>
          <a:p>
            <a:r>
              <a:rPr lang="fr-BE" dirty="0" smtClean="0"/>
              <a:t>Pendant Sv </a:t>
            </a:r>
            <a:r>
              <a:rPr lang="fr-BE" dirty="0" smtClean="0"/>
              <a:t>armé/garde/poste/patrouille</a:t>
            </a:r>
            <a:endParaRPr lang="fr-BE" dirty="0" smtClean="0"/>
          </a:p>
          <a:p>
            <a:r>
              <a:rPr lang="fr-BE" dirty="0" smtClean="0"/>
              <a:t>Falsification d’un titre de congé ou de permission.</a:t>
            </a:r>
          </a:p>
          <a:p>
            <a:r>
              <a:rPr lang="fr-BE" dirty="0" smtClean="0"/>
              <a:t>Etre déserteur de plus de 6 mois.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6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39ED2-FA48-4F6B-9C4E-84CAA1238722}" type="slidenum">
              <a:rPr lang="nl-BE"/>
              <a:pPr>
                <a:defRPr/>
              </a:pPr>
              <a:t>9</a:t>
            </a:fld>
            <a:endParaRPr lang="nl-BE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4. Certificat médical</a:t>
            </a:r>
            <a:endParaRPr lang="en-US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Régularisation de la situation (mais procédure disciplinaire possible)</a:t>
            </a:r>
          </a:p>
          <a:p>
            <a:r>
              <a:rPr lang="fr-BE" dirty="0" smtClean="0"/>
              <a:t>La nature de la maladie doit être indépendante de la volonté de l’intéressé, et l’empêcher de se déplacer.</a:t>
            </a:r>
          </a:p>
          <a:p>
            <a:r>
              <a:rPr lang="fr-BE" dirty="0" smtClean="0"/>
              <a:t>La période d’absence ne sera justifiée que si elle est entièrement couverte</a:t>
            </a:r>
          </a:p>
          <a:p>
            <a:r>
              <a:rPr lang="fr-BE" dirty="0" smtClean="0"/>
              <a:t>Si la période d’absence n’est pas entièrement couverte, le délai de grâce suit son court.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5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06EDC4D9084479824449E33BD1D96" ma:contentTypeVersion="0" ma:contentTypeDescription="Create a new document." ma:contentTypeScope="" ma:versionID="c01e9897dc6458f0769084803a0574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D80AA5-7D67-4200-9BB6-CBDF037DD6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010A0-FEA8-473D-A8A7-C6AE9452EDED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A785F2-4FCE-4DED-A8C8-A2E8B72B1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133</TotalTime>
  <Words>680</Words>
  <Application>Microsoft Office PowerPoint</Application>
  <PresentationFormat>On-screen Show (4:3)</PresentationFormat>
  <Paragraphs>122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Presentation</vt:lpstr>
      <vt:lpstr>1_Presentation</vt:lpstr>
      <vt:lpstr>PowerPoint Presentation</vt:lpstr>
      <vt:lpstr>Objectifs </vt:lpstr>
      <vt:lpstr>Aperçu de la leçon</vt:lpstr>
      <vt:lpstr>1. Definitions</vt:lpstr>
      <vt:lpstr>1. Définition</vt:lpstr>
      <vt:lpstr>2. Durée du délais de grâce</vt:lpstr>
      <vt:lpstr>PowerPoint Presentation</vt:lpstr>
      <vt:lpstr>3. Circonstances aggravantes</vt:lpstr>
      <vt:lpstr>4. Certificat médical</vt:lpstr>
      <vt:lpstr>5. Fin de l’absence illégale ou de la désertion </vt:lpstr>
      <vt:lpstr>5. Fin de l’absence illégale ou de la désertion  </vt:lpstr>
      <vt:lpstr>6. Situations particulières en temps de guerre</vt:lpstr>
      <vt:lpstr>7. Conclusion</vt:lpstr>
      <vt:lpstr>Exemples</vt:lpstr>
      <vt:lpstr>Exemples</vt:lpstr>
      <vt:lpstr>Objectifs </vt:lpstr>
      <vt:lpstr>Aperçu de la leçon</vt:lpstr>
    </vt:vector>
  </TitlesOfParts>
  <Company>Belgian Defense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(Template) 2</dc:title>
  <dc:creator>Boiten Claudia</dc:creator>
  <cp:lastModifiedBy>Mousny Georges</cp:lastModifiedBy>
  <cp:revision>25</cp:revision>
  <dcterms:created xsi:type="dcterms:W3CDTF">2011-12-22T10:13:19Z</dcterms:created>
  <dcterms:modified xsi:type="dcterms:W3CDTF">2017-10-23T11:24:30Z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Document</vt:lpwstr>
  </property>
  <property fmtid="{D5CDD505-2E9C-101B-9397-08002B2CF9AE}" pid="4" name="Beschrijving">
    <vt:lpwstr>Power Point Presentation (voorbeeld)</vt:lpwstr>
  </property>
  <property fmtid="{D5CDD505-2E9C-101B-9397-08002B2CF9AE}" pid="5" name="ImageCreateDate">
    <vt:lpwstr/>
  </property>
  <property fmtid="{D5CDD505-2E9C-101B-9397-08002B2CF9AE}" pid="6" name="Description">
    <vt:lpwstr/>
  </property>
  <property fmtid="{D5CDD505-2E9C-101B-9397-08002B2CF9AE}" pid="7" name="Language">
    <vt:lpwstr>NF</vt:lpwstr>
  </property>
  <property fmtid="{D5CDD505-2E9C-101B-9397-08002B2CF9AE}" pid="8" name="ContentTypeId">
    <vt:lpwstr>0x0101006E806EDC4D9084479824449E33BD1D96</vt:lpwstr>
  </property>
</Properties>
</file>