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sldIdLst>
    <p:sldId id="259" r:id="rId6"/>
    <p:sldId id="257" r:id="rId7"/>
    <p:sldId id="261" r:id="rId8"/>
    <p:sldId id="272" r:id="rId9"/>
    <p:sldId id="262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6" r:id="rId20"/>
  </p:sldIdLst>
  <p:sldSz cx="9144000" cy="6858000" type="screen4x3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79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0E2-67F4-4D5B-995E-E0A1D235E2C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185CC-00D1-4DC1-BE7B-B750074E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nl-BE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542060-7AF2-4899-81A8-BD9F1E152438}" type="slidenum">
              <a:rPr lang="fr-BE" altLang="nl-BE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fr-BE" altLang="nl-B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Mil astreints à des périodes de Sv= mil faisant partie de,</a:t>
            </a:r>
            <a:r>
              <a:rPr lang="fr-BE" baseline="0" dirty="0" smtClean="0"/>
              <a:t> par exemple, l’infra, la garde,… </a:t>
            </a:r>
            <a:r>
              <a:rPr lang="fr-BE" baseline="0" dirty="0" err="1" smtClean="0"/>
              <a:t>CàD</a:t>
            </a:r>
            <a:r>
              <a:rPr lang="fr-BE" baseline="0" dirty="0" smtClean="0"/>
              <a:t> du personnel rappelable ou montant de garde même lors de congé ou autres jours 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Le</a:t>
            </a:r>
            <a:r>
              <a:rPr lang="fr-BE" baseline="0" dirty="0" smtClean="0"/>
              <a:t> supérieur hiérarchique possède une autorité qui s’exerce dans le cadre de la discipline générale (observance des règles relatives à l’état de militaire). Contrairement au supérieur fonctionnel qui veillera à l’observance des règles propre à une fonction déterminée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Ambiguïté</a:t>
            </a:r>
            <a:r>
              <a:rPr lang="fr-BE" baseline="0" dirty="0" smtClean="0"/>
              <a:t> possible= comprendre autre chose que ce qui est demandé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Élément intentionnel de manquer</a:t>
            </a:r>
            <a:r>
              <a:rPr lang="fr-BE" baseline="0" dirty="0" smtClean="0"/>
              <a:t> à ses devoirs militaires : celui qui n’exécute pas l’ordre partiellement ou complètement par négligence commet une transgression disciplinaire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Exécution: </a:t>
            </a:r>
          </a:p>
          <a:p>
            <a:pPr marL="228600" indent="-228600">
              <a:buAutoNum type="alphaLcParenBoth"/>
            </a:pPr>
            <a:r>
              <a:rPr lang="fr-BE" dirty="0" smtClean="0"/>
              <a:t>geste décidé, la tête haute, le regard droit.</a:t>
            </a:r>
          </a:p>
          <a:p>
            <a:pPr marL="0" indent="0">
              <a:buNone/>
            </a:pP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(b) Le militaire rencontrant un supérieur le salue quand il arrive à sa hauteur.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Celui qui dépasse un supérieur le salue lorsqu’il arrive à sa hauteur.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Lorsque le subordonné est éloigné latéralement de son supérieur, il le salue si celui–ci le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regarde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(c) Le militaire assis se lève et prend la position avant de saluer un supérieur.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(d) Le subordonné arrêté se retourne vers son supérieur avant de saluer.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(e) Le militaire qui fume, retire au préalable de la bouche le cigare, la cigarette ou la pipe.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(f) Le militaire qui ne peut saluer de la main droite rectifie sa position et salue d’une brève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inclinaison de la tête en regardant le supérieur.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Particularité: sur terrain d’exercice, les militaires sont dispensés du salut sauf si un supérieur les interpelle ou s’ils s’adressent à un supérieur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(a) Salut au Roi et/ou à la Reine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(i) Tout militaire, rencontrant le Roi et/ou la Reine fait halte et front s’il est en habit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civil. De plus, s’il est en uniforme, il salue jusqu’à ce qu’il soit dépassé.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(ii) Si les circonstances ne permettent pas de faire front, il salue après avoir fait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halte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, sans plus.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(iii) Si la Personne royale est arrêtée, le militaire fait halte et front à sa hauteur, salue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et reprend ensuite sa marche.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(b) Salut aux chefs d’Etat étrangers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Les prescriptions relatives au salut au Roi sont applicables aux chefs d’Etat étrangers.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(c)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Salut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aux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emblèmes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Pour le salut aux emblèmes (étendards, drapeaux, fanions), les mêmes règles que pour le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salut au Roi sont applicables.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(d) Salut au tombeau du Soldat Inconnu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Tout militaire isolé en uniforme passant devant le Tombeau du Soldat Inconnu salue.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(e)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Hymne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national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(i) Lorsque l’hymne national est joué au cours d’une cérémonie, tout militaire en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uniforme prend la position (garde-à-vous) et salue. S’il est en civil, il se découvre 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prend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la position (fixe).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(ii) L’exécution du salut à découvert ne peut pas se faire lors de l’exécution de l’hymne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national à l’intérieur d’une église (Te Deum, par exemple) (voir Par 4, b, (1), (e)).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(iii) L’hymne européen est assimilé à un hymne national. Les mêmes marques extérieures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de respect que lors de l’exécution d’un hymne national sont dues.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(iv) L’hymne d’une de nos communautés culturelles n’est pas assimilé à l’hymne national.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Lorsque l’hymne d’une communauté culturelle est joué, un militaire isolé prend la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position, mais ne salue pas.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(v) Hymnes nationaux étrangers : les marques extérieures de respect sont également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dues lorsque les hymnes nationaux étrangers sont joués au cours d’une cérémonie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officielle, pour honorer des personnalités ou des délégations étrangères présentes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à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cérémonie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(f) Salut à une troupe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(i) Tout militaire isolé en uniforme rencontrant une troupe ne salue que les Emblèmes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et le commandant de la troupe, si celui-ci est supérieur en grade.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(ii) A grade égal, le militaire isolé salue en premier.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(g) Salut aux convois funèbres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(i) Tout militaire en uniforme rencontrant un convoi funèbre escorté militairement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salue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dépouille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mortelle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(ii) Les militaires en service accompagnant le convoi funèbre avec la famille sont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dispensés du salut; ils peuvent être découverts.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(iii) Les militaires de service sont également dispensés du salut, mais ils doivent rester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couverts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(h) Le salut dans un quartier ou installation militaire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Toute autorité peut promulguer des règles particulières concernant l’exécution du salut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dans certaines circonstances de temps ou de lieu.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Visite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d’une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autorité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(1) Lorsque le chef de corps ou une autorité supérieure entre dans un local où a lieu une réunion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de militaires, le premier qui l’aperçoit dit, selon le cas : “mesdames et messieurs, le chef de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corps ; le général ou le commandant de …”.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(2) A ce signal, tous les militaires qui se trouvent dans le local doivent 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(a) cesser immédiatement leurs occupations et prendre la position (garde-à-vous) 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(b) observer le silence jusqu’à ce que l’autorité ait commandé : "Repos".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b.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Visite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d’un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officier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(1) Lorsqu’un officier entre dans un local, où se trouvent des militaires au–dessous du rang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d’officier, le premier militaire qui l’aperçoit crie : “A l’ordre”.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(2) A ce signal, tous les militaires qui se trouvent dans le local doivent 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(a) cesser immédiatement leurs occupations et prendre la position (garde-à-vous) 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(b) observer le silence jusqu’à ce que l’officier ait commandé : "Repos".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(3) Si un officier d’un grade supérieur à celui qui est déjà présent se présente après que les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militaires aient repris leurs occupations, il n’est plus crié “A l’ordre”.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(4) En raison des nécessités de service, le chef de corps peut décider que les occupants de tous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les locaux du quartier ou de certains d’entre eux, sont dispensés de crier "A l’ordre".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c.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Visite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d’un sous-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officier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(1) Lorsque l’adjudant de corps entre dans un local où ne se trouvent que des sous–officiers, le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premier sous–officier qui l’aperçoit dit : “mesdames et messieurs, l’adjudant de corps”.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(2) Lorsqu’un sous–officier entre dans un local où se trouvent des militaires d’un grade inférieur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au sien, le premier militaire qui l’aperçoit crie : “Garde-à-vous”.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(3) A ce signal, tous les militaires qui se trouvent dans le local doivent 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(a) cesser immédiatement leurs occupations et prendre la position (garde-à-vous) 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(b) observer le silence jusqu’à ce que le sous–officier ait commandé : “Repos”.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(4) Si un sous–officier d’un grade supérieur à celui qui est déjà présent se présente après que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les militaires aient repris leurs occupations, il n’est plus crié : “Garde à vous”.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(5) Le chef de corps peut prescrire qu’il ne sera plus tenu compte de l’entrée des sous–officiers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dans tous les locaux du quartier ou certains d’entre eux.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Contrôle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du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logement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(1) Les chambres ne sont pas considérées comme des locaux ordinaires, elles font partie du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domaine privé. Les règles relatives aux visites et aux contrôles de ces locaux sont définies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dans le Reg ACWB-REG-QUWRK-YQXX-001 « logement dans les quartiers militaires ».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(2) Dans le cas du logement fonctionnel destiné aux élèves des écoles et centres d’instruction, il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faut tenir compte des situations spécifiques et des directives particulières.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(3) Lorsqu’un officier ou sous–officier entre dans une chambre occupée par des militaires d’un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grade inférieur au sien, ces derniers observent les règles édictées ci-dessus.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(a) Si le supérieur désire voir les militaires rejoindre leur lit, il donne l’ordre : “A vos lits”.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(b) Les militaires se trouvant au lit pour des motifs prévus réglementairement peuvent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rester au lit durant les visites de supérieurs.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(4) Les règles applicables aux logements du personnel féminin doivent être respectées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scrupuleusement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(a) Le logement, de même que les installations sanitaires du personnel masculin sont séparés de ceux du personnel féminin.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(b) L’accès à ses logements et installations sanitaires est interdit au personnel de l’autre sexe sauf dans les conditions suivantes 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	(i) en cas de force majeure (feu, accident,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etc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) 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	(ii) lors de contrôles des locaux, tel que prévu dans le Reg ACWB-REG-QUWRK-YQXX-001 « logement dans les quartiers militaires »,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	par une équipe composée de trois personnes au moins, dont deux hommes et une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femme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vice-versa 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		(iii) toutefois, ces dispositions ne dispensent personne de l’obligation légale de prêter assistance à toute personne en danger.</a:t>
            </a:r>
          </a:p>
          <a:p>
            <a:r>
              <a:rPr lang="fr-FR" sz="1200" b="1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e. Militaire se présentant à un supérieur ou interpellé par celui–ci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(1) Tout militaire se présentant à un supérieur ou interpellé par celui–ci, s’avance vers lui,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s’arrête à deux pas, prend la position et salue.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(2) Le militaire introduit chez un supérieur se découvre avant d’entrer.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(3) A l’issue de l’entretien, il se retire après avoir demandé la permission de prendre congé.</a:t>
            </a:r>
          </a:p>
          <a:p>
            <a:r>
              <a:rPr lang="fr-FR" sz="1200" b="1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f. Militaire arrivant en un lieu de réunion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Arrivant en un lieu de réunion, tout militaire respecte les règles de politesse ou les traditions en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E4DF-3069-4C58-8E42-2B68BCB7C8B3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7D487-F500-4BCC-8B6D-A10CB3261CC7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CE0B-6186-4264-870B-01B7173F9926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16545-D661-40F2-8FC4-99584A85CEC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FA269-D471-4167-B370-D2D5DE1E4566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46BAD-A70A-4B19-9C27-CE87B91A519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111C-FF88-4BC7-9D40-50FD70CE804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0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2180-6654-4FFF-8779-E5ADD597148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9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B47D-3AB7-4F76-9B32-9BF85F6B0F2D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24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C0C29-315C-48FC-8CF9-C679761B7BE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3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8917C-B33A-41E1-B04A-ADAAC8D3EC7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1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45B0-CF34-4A64-BD67-383C58AC453C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65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4A5-9D33-4E5A-934C-D94E07F150D0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4B439-FFAF-47F1-A5C2-B1A35BD71BA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6263-5630-4230-82A2-BECBEEBD9056}" type="datetimeFigureOut">
              <a:rPr lang="nl-BE" smtClean="0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574EC-9D9A-4022-9199-7AE26FC6795D}" type="slidenum">
              <a:rPr lang="nl-BE" smtClean="0"/>
              <a:pPr>
                <a:defRPr/>
              </a:pPr>
              <a:t>‹#›</a:t>
            </a:fld>
            <a:endParaRPr lang="nl-BE"/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40352" y="260648"/>
            <a:ext cx="13558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EECF-4D32-45B0-801B-D0EBC3B00B5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0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DE9E-0449-4EA7-B3B7-41E909144B99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53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5BD86-01B4-41A5-9002-3EF37C856A06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5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0041-9BB3-46F4-908B-59C07A01B7BC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9894-37B8-4C5A-B359-7FA30556D2CB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9139-AEAC-4AE6-9AA0-361BD1CE03AD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DD1-8EC4-42DB-97E1-A0BE8DDA82B3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1B53-9388-4AE8-86EE-9B46C70316D3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A0983-AA98-4ED4-B170-8A93EC56EADA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9BF4-FEEE-427D-AD2E-87F7A3A9E643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2C75-CCF3-4EB6-B5E5-34C0CF5ACE42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7549A-560B-4BB2-A344-D2EB4C5A71E9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A6702-D53F-4D40-8B8B-1CBA2EFEC9D1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A7DD-2F19-4DCD-9A80-CD5BBB5FDD98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D7B4-480D-4EED-9F07-3816958667D5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EC60-BD87-42A3-9292-220F8F45C24A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80B4C-F834-44BC-8101-9B6524C83DD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AB6263-5630-4230-82A2-BECBEEBD9056}" type="datetimeFigureOut">
              <a:rPr lang="nl-BE"/>
              <a:pPr>
                <a:defRPr/>
              </a:pPr>
              <a:t>9/09/2019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2574EC-9D9A-4022-9199-7AE26FC6795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title style</a:t>
            </a:r>
            <a:endParaRPr lang="nl-BE" alt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text styles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  <a:endParaRPr lang="nl-BE" alt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619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28062-D9D2-43C5-A1CB-23A20CAF5D14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 txBox="1">
            <a:spLocks/>
          </p:cNvSpPr>
          <p:nvPr/>
        </p:nvSpPr>
        <p:spPr bwMode="auto">
          <a:xfrm>
            <a:off x="2124075" y="1557338"/>
            <a:ext cx="56880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BE" altLang="nl-BE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 09 La discipline militaire</a:t>
            </a:r>
            <a:endParaRPr lang="en-US" altLang="nl-BE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4" name="Picture 8" descr="view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513013"/>
            <a:ext cx="8985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23728" y="2708920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Ecole</a:t>
            </a:r>
            <a:r>
              <a:rPr lang="en-GB" sz="24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Royale des Sous-</a:t>
            </a: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Officiers</a:t>
            </a:r>
            <a:endParaRPr lang="en-GB" sz="2400" b="1" dirty="0">
              <a:solidFill>
                <a:prstClr val="black"/>
              </a:solidFill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27784" y="3068960"/>
            <a:ext cx="3096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Departement </a:t>
            </a:r>
            <a:r>
              <a:rPr lang="nl-BE" sz="16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Formation</a:t>
            </a: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Militaire</a:t>
            </a:r>
            <a:endParaRPr lang="en-GB" sz="16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8038" y="4868863"/>
            <a:ext cx="625792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fr-BE" sz="2400"/>
              <a:t>DGHR-REG-CARDI-001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fr-BE" sz="2400"/>
              <a:t>DGHR-SPS-CARDI-004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fr-BE" sz="2400"/>
              <a:t>DGHR-APG-ETHIQ-003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fr-BE" sz="2400"/>
              <a:t>REG A 16,Z1</a:t>
            </a:r>
            <a:endParaRPr lang="en-US" sz="24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68538" y="50847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771775" y="479742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/>
              <a:t>Ref: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750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016DC-1B64-41B2-AE9B-E01AF1D00195}" type="slidenum">
              <a:rPr lang="nl-BE"/>
              <a:pPr>
                <a:defRPr/>
              </a:pPr>
              <a:t>10</a:t>
            </a:fld>
            <a:endParaRPr lang="nl-BE"/>
          </a:p>
        </p:txBody>
      </p:sp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BE" dirty="0" smtClean="0"/>
              <a:t>5. L’ordre</a:t>
            </a:r>
            <a:endParaRPr lang="en-US" dirty="0" smtClean="0"/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fr-BE" smtClean="0"/>
              <a:t>Insubordination:</a:t>
            </a:r>
          </a:p>
          <a:p>
            <a:pPr lvl="1"/>
            <a:r>
              <a:rPr lang="fr-BE" smtClean="0"/>
              <a:t>Refus d’obéir à un ordre ou s’abstenir à dessein</a:t>
            </a:r>
          </a:p>
          <a:p>
            <a:pPr lvl="1"/>
            <a:r>
              <a:rPr lang="fr-BE" smtClean="0"/>
              <a:t>Conditions:</a:t>
            </a:r>
          </a:p>
          <a:p>
            <a:pPr lvl="2"/>
            <a:r>
              <a:rPr lang="fr-BE" smtClean="0"/>
              <a:t>Un ordre pour un service déterminé.</a:t>
            </a:r>
          </a:p>
          <a:p>
            <a:pPr lvl="2"/>
            <a:r>
              <a:rPr lang="fr-BE" smtClean="0"/>
              <a:t>Un ordre émanant d’un supérieur.</a:t>
            </a:r>
          </a:p>
          <a:p>
            <a:pPr lvl="2"/>
            <a:r>
              <a:rPr lang="fr-BE" smtClean="0"/>
              <a:t>Un élément intentionnel de manquer à ses devoirs militaires.</a:t>
            </a:r>
          </a:p>
          <a:p>
            <a:pPr lvl="2"/>
            <a:r>
              <a:rPr lang="fr-BE" smtClean="0"/>
              <a:t>Un refus d’obéir ou une abstention à dessein d’exécuter un ordre.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28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D8C35-1ACE-4242-A54D-FFCE51F64C58}" type="slidenum">
              <a:rPr lang="nl-BE"/>
              <a:pPr>
                <a:defRPr/>
              </a:pPr>
              <a:t>11</a:t>
            </a:fld>
            <a:endParaRPr lang="nl-BE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6. Le salut</a:t>
            </a:r>
            <a:endParaRPr lang="en-US" dirty="0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Définition:</a:t>
            </a:r>
          </a:p>
          <a:p>
            <a:pPr lvl="1"/>
            <a:r>
              <a:rPr lang="fr-BE" smtClean="0"/>
              <a:t>Le salut est la manifestation de la discipline, une marque de politesse et d’estime.</a:t>
            </a:r>
          </a:p>
          <a:p>
            <a:pPr lvl="1"/>
            <a:r>
              <a:rPr lang="fr-BE" smtClean="0"/>
              <a:t>Tout militaire en uniforme, avec ou sans couvre-chef, doit saluer un supérieur.</a:t>
            </a:r>
          </a:p>
          <a:p>
            <a:r>
              <a:rPr lang="fr-BE" smtClean="0"/>
              <a:t>Exécution</a:t>
            </a:r>
          </a:p>
          <a:p>
            <a:r>
              <a:rPr lang="fr-BE" smtClean="0"/>
              <a:t>Particularité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93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0573A-B8CF-4A18-B91B-F7ED9F426B96}" type="slidenum">
              <a:rPr lang="nl-BE"/>
              <a:pPr>
                <a:defRPr/>
              </a:pPr>
              <a:t>12</a:t>
            </a:fld>
            <a:endParaRPr lang="nl-BE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/>
              <a:t>7. Visite de supérieurs dans des </a:t>
            </a:r>
            <a:br>
              <a:rPr lang="fr-BE" sz="4000" dirty="0" smtClean="0"/>
            </a:br>
            <a:r>
              <a:rPr lang="fr-BE" sz="4000" dirty="0" smtClean="0"/>
              <a:t>locaux occupés</a:t>
            </a:r>
            <a:endParaRPr lang="en-US" sz="4000" dirty="0" smtClean="0"/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395288" y="1989138"/>
            <a:ext cx="8229600" cy="4525962"/>
          </a:xfrm>
        </p:spPr>
        <p:txBody>
          <a:bodyPr/>
          <a:lstStyle/>
          <a:p>
            <a:r>
              <a:rPr lang="fr-BE" dirty="0" smtClean="0"/>
              <a:t>Visite d’une autorité</a:t>
            </a:r>
          </a:p>
          <a:p>
            <a:r>
              <a:rPr lang="fr-BE" dirty="0" smtClean="0"/>
              <a:t>Visite d’un officier</a:t>
            </a:r>
          </a:p>
          <a:p>
            <a:r>
              <a:rPr lang="fr-BE" dirty="0" smtClean="0"/>
              <a:t>Visite d’un sous-officier</a:t>
            </a:r>
          </a:p>
          <a:p>
            <a:r>
              <a:rPr lang="fr-BE" dirty="0" smtClean="0"/>
              <a:t>Contrôle du logement</a:t>
            </a:r>
          </a:p>
          <a:p>
            <a:r>
              <a:rPr lang="fr-BE" dirty="0" smtClean="0"/>
              <a:t>Militaire se présentant à un supérieur ou interpellé par celui-ci</a:t>
            </a:r>
          </a:p>
          <a:p>
            <a:pPr marL="0" indent="0">
              <a:buNone/>
            </a:pPr>
            <a:r>
              <a:rPr lang="fr-BE" smtClean="0">
                <a:sym typeface="Wingdings" panose="05000000000000000000" pitchFamily="2" charset="2"/>
              </a:rPr>
              <a:t> </a:t>
            </a:r>
            <a:r>
              <a:rPr lang="fr-BE" dirty="0" smtClean="0">
                <a:sym typeface="Wingdings" panose="05000000000000000000" pitchFamily="2" charset="2"/>
              </a:rPr>
              <a:t>« A l’ordre, Garde à vous »; se présenter; Plus rien à vous ordres, à votre service 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24A22-38EC-4267-93ED-EC6BABADCD66}" type="slidenum">
              <a:rPr lang="nl-BE"/>
              <a:pPr>
                <a:defRPr/>
              </a:pPr>
              <a:t>13</a:t>
            </a:fld>
            <a:endParaRPr lang="nl-BE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/>
          <a:lstStyle/>
          <a:p>
            <a:r>
              <a:rPr lang="fr-BE" sz="4000" dirty="0" smtClean="0"/>
              <a:t>8. Consommation de boisson alcoolisées</a:t>
            </a:r>
            <a:endParaRPr lang="en-US" sz="4000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29600" cy="4525963"/>
          </a:xfrm>
        </p:spPr>
        <p:txBody>
          <a:bodyPr/>
          <a:lstStyle/>
          <a:p>
            <a:r>
              <a:rPr lang="fr-BE" dirty="0" smtClean="0"/>
              <a:t>Crédibilité et image de marque des forces armées</a:t>
            </a:r>
          </a:p>
          <a:p>
            <a:r>
              <a:rPr lang="fr-BE" dirty="0" smtClean="0"/>
              <a:t>Règles de base (Sv = </a:t>
            </a:r>
            <a:r>
              <a:rPr lang="fr-BE" dirty="0" err="1" smtClean="0"/>
              <a:t>tolérence</a:t>
            </a:r>
            <a:r>
              <a:rPr lang="fr-BE" dirty="0" smtClean="0"/>
              <a:t> 0)</a:t>
            </a:r>
          </a:p>
          <a:p>
            <a:r>
              <a:rPr lang="fr-BE" dirty="0" smtClean="0"/>
              <a:t>Exceptions possibles</a:t>
            </a:r>
          </a:p>
          <a:p>
            <a:r>
              <a:rPr lang="fr-BE" dirty="0" smtClean="0"/>
              <a:t>Attention chauffeur!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4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8387E-7CF3-4E77-A922-4B247E6F6E44}" type="slidenum">
              <a:rPr lang="nl-BE"/>
              <a:pPr>
                <a:defRPr/>
              </a:pPr>
              <a:t>14</a:t>
            </a:fld>
            <a:endParaRPr lang="nl-BE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 </a:t>
            </a:r>
            <a:endParaRPr lang="en-US" smtClean="0"/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Domaine d’application de la discipline militaire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Supérieur hiérarchique et fonctionnel.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smtClean="0"/>
              <a:t>La </a:t>
            </a:r>
            <a:r>
              <a:rPr lang="fr-BE" sz="2800" dirty="0"/>
              <a:t>subordination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Attitude et maintien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L’ordre.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Le salut.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Visite de supérieur dans des locaux occupés.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Consommation de boissons alcoolisées.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09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A44D376-D34B-4EA5-94FD-501CA97AC6AB}" type="slidenum">
              <a:rPr lang="nl-BE"/>
              <a:pPr>
                <a:defRPr/>
              </a:pPr>
              <a:t>15</a:t>
            </a:fld>
            <a:endParaRPr lang="nl-BE"/>
          </a:p>
        </p:txBody>
      </p:sp>
      <p:sp>
        <p:nvSpPr>
          <p:cNvPr id="3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508155-7E8D-42EA-8572-7D14FF20B694}" type="slidenum">
              <a:rPr lang="en-US" sz="1400">
                <a:latin typeface="Arial" charset="0"/>
              </a:rPr>
              <a:pPr algn="r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3D615BE-C0C3-4CC3-864D-C18FFC82459B}" type="slidenum">
              <a:rPr lang="en-US" sz="1400">
                <a:latin typeface="Arial" charset="0"/>
              </a:rPr>
              <a:pPr algn="r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fr-BE" smtClean="0"/>
              <a:t>Objectifs </a:t>
            </a:r>
            <a:endParaRPr lang="en-US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fr-FR" sz="2800" u="sng" smtClean="0"/>
              <a:t>A l’issue de la leçon vous serez capable de :</a:t>
            </a:r>
          </a:p>
          <a:p>
            <a:r>
              <a:rPr lang="fr-FR" sz="2800" smtClean="0"/>
              <a:t>Expliquer les notions de : supérieur hiérarchique et fonctionnel.</a:t>
            </a:r>
          </a:p>
          <a:p>
            <a:r>
              <a:rPr lang="fr-FR" sz="2800" smtClean="0"/>
              <a:t>Définir et expliquer un ordre.</a:t>
            </a:r>
          </a:p>
          <a:p>
            <a:r>
              <a:rPr lang="fr-FR" sz="2800" smtClean="0"/>
              <a:t>Expliquer les circonstances dans lesquelles il est tenu de saluer.</a:t>
            </a:r>
          </a:p>
          <a:p>
            <a:r>
              <a:rPr lang="fr-FR" sz="2800" smtClean="0"/>
              <a:t>Réagir réglementairement face à un supérieur.</a:t>
            </a:r>
          </a:p>
          <a:p>
            <a:r>
              <a:rPr lang="fr-FR" sz="2800" smtClean="0"/>
              <a:t>Etre informé des règles d’application en matière de consommation de boissons alcoolisées à la Défense.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898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A44D376-D34B-4EA5-94FD-501CA97AC6AB}" type="slidenum">
              <a:rPr lang="nl-BE"/>
              <a:pPr>
                <a:defRPr/>
              </a:pPr>
              <a:t>2</a:t>
            </a:fld>
            <a:endParaRPr lang="nl-BE"/>
          </a:p>
        </p:txBody>
      </p:sp>
      <p:sp>
        <p:nvSpPr>
          <p:cNvPr id="3" name="Rectangle 6"/>
          <p:cNvSpPr txBox="1">
            <a:spLocks noGrp="1" noChangeArrowheads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508155-7E8D-42EA-8572-7D14FF20B694}" type="slidenum">
              <a:rPr lang="en-US" sz="1400">
                <a:latin typeface="Arial" charset="0"/>
              </a:rPr>
              <a:pPr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3D615BE-C0C3-4CC3-864D-C18FFC82459B}" type="slidenum">
              <a:rPr lang="en-US" sz="1400">
                <a:latin typeface="Arial" charset="0"/>
              </a:rPr>
              <a:pPr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fr-BE" smtClean="0"/>
              <a:t>Objectifs </a:t>
            </a:r>
            <a:endParaRPr lang="en-US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fr-FR" sz="2800" u="sng" smtClean="0"/>
              <a:t>A l’issue de la leçon vous serez capable de :</a:t>
            </a:r>
          </a:p>
          <a:p>
            <a:r>
              <a:rPr lang="fr-FR" sz="2800" smtClean="0"/>
              <a:t>Expliquer les notions de : supérieur hiérarchique et fonctionnel.</a:t>
            </a:r>
          </a:p>
          <a:p>
            <a:r>
              <a:rPr lang="fr-FR" sz="2800" smtClean="0"/>
              <a:t>Définir et expliquer un ordre.</a:t>
            </a:r>
          </a:p>
          <a:p>
            <a:r>
              <a:rPr lang="fr-FR" sz="2800" smtClean="0"/>
              <a:t>Expliquer les circonstances dans lesquelles il est tenu de saluer.</a:t>
            </a:r>
          </a:p>
          <a:p>
            <a:r>
              <a:rPr lang="fr-FR" sz="2800" smtClean="0"/>
              <a:t>Réagir réglementairement face à un supérieur.</a:t>
            </a:r>
          </a:p>
          <a:p>
            <a:r>
              <a:rPr lang="fr-FR" sz="2800" smtClean="0"/>
              <a:t>Etre informé des règles d’application en matière de consommation de boissons alcoolisées à la Défense.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8387E-7CF3-4E77-A922-4B247E6F6E44}" type="slidenum">
              <a:rPr lang="nl-BE"/>
              <a:pPr>
                <a:defRPr/>
              </a:pPr>
              <a:t>3</a:t>
            </a:fld>
            <a:endParaRPr lang="nl-BE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 </a:t>
            </a:r>
            <a:endParaRPr lang="en-US" smtClean="0"/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Domaine d’application de la discipline militaire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Supérieur hiérarchique et fonctionnel.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 smtClean="0"/>
              <a:t>La </a:t>
            </a:r>
            <a:r>
              <a:rPr lang="fr-BE" sz="2800" dirty="0"/>
              <a:t>subordination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Attitude et maintien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L’ordre.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Le salut.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Visite de supérieur dans des locaux occupés.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z="2800" dirty="0"/>
              <a:t>Consommation de boissons alcoolisées.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29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/>
              <a:t>1. Domaine d’application de la discipline militaire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Personnes soumises au règlement</a:t>
            </a:r>
          </a:p>
          <a:p>
            <a:pPr lvl="1"/>
            <a:r>
              <a:rPr lang="fr-BE" dirty="0" smtClean="0"/>
              <a:t>Mil du cadre actif</a:t>
            </a:r>
          </a:p>
          <a:p>
            <a:pPr lvl="1"/>
            <a:r>
              <a:rPr lang="fr-BE" dirty="0" smtClean="0"/>
              <a:t>Mil de réserve</a:t>
            </a:r>
          </a:p>
          <a:p>
            <a:pPr lvl="1"/>
            <a:r>
              <a:rPr lang="fr-BE" dirty="0" smtClean="0"/>
              <a:t>Mil astreints à des périodes de </a:t>
            </a:r>
            <a:r>
              <a:rPr lang="fr-BE" dirty="0"/>
              <a:t>S</a:t>
            </a:r>
            <a:r>
              <a:rPr lang="fr-BE" dirty="0" smtClean="0"/>
              <a:t>v</a:t>
            </a:r>
          </a:p>
          <a:p>
            <a:r>
              <a:rPr lang="fr-BE" dirty="0" smtClean="0"/>
              <a:t>Le règlement est d’application </a:t>
            </a:r>
          </a:p>
          <a:p>
            <a:pPr lvl="1"/>
            <a:r>
              <a:rPr lang="fr-BE" dirty="0" smtClean="0"/>
              <a:t>pendant le Sv</a:t>
            </a:r>
          </a:p>
          <a:p>
            <a:pPr lvl="1"/>
            <a:r>
              <a:rPr lang="fr-BE" dirty="0" smtClean="0"/>
              <a:t>Lors du port de l’uniforme</a:t>
            </a:r>
          </a:p>
          <a:p>
            <a:pPr lvl="1"/>
            <a:r>
              <a:rPr lang="fr-BE" dirty="0" smtClean="0"/>
              <a:t>Dans les lieux utilisés par la Défense (avions, navires, </a:t>
            </a:r>
            <a:r>
              <a:rPr lang="fr-BE" dirty="0" err="1" smtClean="0"/>
              <a:t>véh</a:t>
            </a:r>
            <a:r>
              <a:rPr lang="fr-BE" dirty="0" smtClean="0"/>
              <a:t>, terrains,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F41FF-65CF-4E94-AD32-53C38052DC22}" type="slidenum">
              <a:rPr lang="nl-BE" smtClean="0"/>
              <a:pPr>
                <a:defRPr/>
              </a:pPr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9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A83A8-2A38-4F9D-87B5-8B7148563548}" type="slidenum">
              <a:rPr lang="nl-BE"/>
              <a:pPr>
                <a:defRPr/>
              </a:pPr>
              <a:t>5</a:t>
            </a:fld>
            <a:endParaRPr lang="nl-BE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/>
              <a:t>2. Supérieur </a:t>
            </a:r>
            <a:r>
              <a:rPr lang="fr-BE" sz="4000" dirty="0" smtClean="0"/>
              <a:t>hiérarchique </a:t>
            </a:r>
            <a:r>
              <a:rPr lang="fr-BE" sz="4000" dirty="0" smtClean="0"/>
              <a:t>et fonctionnel</a:t>
            </a:r>
            <a:endParaRPr lang="en-US" sz="4000" dirty="0" smtClean="0"/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395288" y="2071389"/>
            <a:ext cx="8229600" cy="4525963"/>
          </a:xfrm>
        </p:spPr>
        <p:txBody>
          <a:bodyPr/>
          <a:lstStyle/>
          <a:p>
            <a:r>
              <a:rPr lang="fr-BE" dirty="0"/>
              <a:t>Supérieur hiérarchique</a:t>
            </a:r>
          </a:p>
          <a:p>
            <a:pPr lvl="1"/>
            <a:r>
              <a:rPr lang="fr-BE" dirty="0"/>
              <a:t>Basé sur le grade et l’ancienneté</a:t>
            </a:r>
          </a:p>
          <a:p>
            <a:pPr lvl="1"/>
            <a:r>
              <a:rPr lang="fr-BE" dirty="0"/>
              <a:t>Cadre de carrière &gt; cadre auxiliaire &gt; mil BDL &gt; cadre de </a:t>
            </a:r>
            <a:r>
              <a:rPr lang="fr-BE" dirty="0" err="1"/>
              <a:t>rés</a:t>
            </a:r>
            <a:endParaRPr lang="fr-BE" dirty="0"/>
          </a:p>
          <a:p>
            <a:pPr lvl="1"/>
            <a:r>
              <a:rPr lang="fr-BE" dirty="0"/>
              <a:t>Discipline générale</a:t>
            </a:r>
          </a:p>
          <a:p>
            <a:r>
              <a:rPr lang="fr-BE" dirty="0"/>
              <a:t>Supérieur fonctionnel</a:t>
            </a:r>
          </a:p>
          <a:p>
            <a:pPr lvl="1"/>
            <a:r>
              <a:rPr lang="fr-BE" dirty="0"/>
              <a:t>Basé sur la </a:t>
            </a:r>
            <a:r>
              <a:rPr lang="fr-BE" dirty="0" smtClean="0"/>
              <a:t>fonction (ex: CSM)</a:t>
            </a:r>
            <a:endParaRPr lang="fr-BE" dirty="0"/>
          </a:p>
          <a:p>
            <a:r>
              <a:rPr lang="fr-BE" dirty="0"/>
              <a:t>Conflit de compétence (discipline)</a:t>
            </a:r>
          </a:p>
          <a:p>
            <a:pPr lvl="1"/>
            <a:r>
              <a:rPr lang="fr-BE" dirty="0"/>
              <a:t>Supérieur fonctionnel &gt; supérieur hiérarchique</a:t>
            </a:r>
          </a:p>
        </p:txBody>
      </p:sp>
    </p:spTree>
    <p:extLst>
      <p:ext uri="{BB962C8B-B14F-4D97-AF65-F5344CB8AC3E}">
        <p14:creationId xmlns:p14="http://schemas.microsoft.com/office/powerpoint/2010/main" val="28346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D8DBE-C715-434D-AF1D-5C1649197554}" type="slidenum">
              <a:rPr lang="nl-BE"/>
              <a:pPr>
                <a:defRPr/>
              </a:pPr>
              <a:t>6</a:t>
            </a:fld>
            <a:endParaRPr lang="nl-BE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3. La subordination</a:t>
            </a:r>
            <a:endParaRPr lang="en-US" dirty="0" smtClean="0"/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29600" cy="4525963"/>
          </a:xfrm>
        </p:spPr>
        <p:txBody>
          <a:bodyPr/>
          <a:lstStyle/>
          <a:p>
            <a:r>
              <a:rPr lang="fr-BE" dirty="0" smtClean="0"/>
              <a:t>Principe selon lequel tout militaire, quelque soit son rang ou son grade, est tenu d’exécuter les ordres des supérieurs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3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4. Attitude et maintien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Soin de la tenue, du maintien et de la présentation</a:t>
            </a:r>
          </a:p>
          <a:p>
            <a:r>
              <a:rPr lang="fr-BE" dirty="0" smtClean="0"/>
              <a:t>Tenue réglementaire</a:t>
            </a:r>
          </a:p>
          <a:p>
            <a:r>
              <a:rPr lang="fr-BE" dirty="0" smtClean="0"/>
              <a:t>Hygiène corporelle correcte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45FE-7A73-4667-AEBC-93DE8D2AE260}" type="slidenum">
              <a:rPr lang="nl-BE" smtClean="0"/>
              <a:pPr>
                <a:defRPr/>
              </a:pPr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261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1BA1-D2CD-4E41-8636-DA1E1320D1D9}" type="slidenum">
              <a:rPr lang="nl-BE"/>
              <a:pPr>
                <a:defRPr/>
              </a:pPr>
              <a:t>8</a:t>
            </a:fld>
            <a:endParaRPr lang="nl-BE"/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5. L’ordre</a:t>
            </a:r>
            <a:endParaRPr lang="en-US" dirty="0" smtClean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BE" dirty="0" smtClean="0"/>
              <a:t>Ordre: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Expression de la volonté du supérieur qui veut être obéi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Si discussion, l’autorité du supérieur prédomine</a:t>
            </a:r>
          </a:p>
          <a:p>
            <a:pPr>
              <a:lnSpc>
                <a:spcPct val="90000"/>
              </a:lnSpc>
            </a:pPr>
            <a:r>
              <a:rPr lang="fr-BE" dirty="0" smtClean="0"/>
              <a:t>Conditions de validité: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Par un supérieur reconnu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Pour le service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Légal 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Clair et précis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Formel</a:t>
            </a:r>
          </a:p>
          <a:p>
            <a:pPr lvl="1">
              <a:lnSpc>
                <a:spcPct val="90000"/>
              </a:lnSpc>
            </a:pPr>
            <a:r>
              <a:rPr lang="fr-BE" dirty="0" smtClean="0"/>
              <a:t>Sans ambiguïté possible dans la forme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5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C82A4-DC86-4A14-9409-55FEBC83C7F4}" type="slidenum">
              <a:rPr lang="nl-BE"/>
              <a:pPr>
                <a:defRPr/>
              </a:pPr>
              <a:t>9</a:t>
            </a:fld>
            <a:endParaRPr lang="nl-BE"/>
          </a:p>
        </p:txBody>
      </p:sp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BE" dirty="0"/>
              <a:t>5</a:t>
            </a:r>
            <a:r>
              <a:rPr lang="fr-BE" dirty="0" smtClean="0"/>
              <a:t>. L’ordre</a:t>
            </a:r>
            <a:endParaRPr lang="en-US" dirty="0" smtClean="0"/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2133600"/>
            <a:ext cx="8229600" cy="4525963"/>
          </a:xfrm>
        </p:spPr>
        <p:txBody>
          <a:bodyPr/>
          <a:lstStyle/>
          <a:p>
            <a:r>
              <a:rPr lang="fr-BE" dirty="0" smtClean="0"/>
              <a:t>Exécution:</a:t>
            </a:r>
          </a:p>
          <a:p>
            <a:pPr lvl="1"/>
            <a:r>
              <a:rPr lang="fr-BE" dirty="0" smtClean="0"/>
              <a:t>Les militaires doivent exécuter fidèlement les ordres qui leurs sont donnés par leurs supérieurs dans l’intérêt du service, … </a:t>
            </a:r>
            <a:r>
              <a:rPr lang="fr-BE" dirty="0" smtClean="0">
                <a:sym typeface="Wingdings" panose="05000000000000000000" pitchFamily="2" charset="2"/>
              </a:rPr>
              <a:t> Si pas = transgression disciplinaire (insubordination)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4007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06EDC4D9084479824449E33BD1D96" ma:contentTypeVersion="0" ma:contentTypeDescription="Create a new document." ma:contentTypeScope="" ma:versionID="c01e9897dc6458f0769084803a0574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9010A0-FEA8-473D-A8A7-C6AE9452EDED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A785F2-4FCE-4DED-A8C8-A2E8B72B1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D80AA5-7D67-4200-9BB6-CBDF037DD6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145</TotalTime>
  <Words>984</Words>
  <Application>Microsoft Office PowerPoint</Application>
  <PresentationFormat>On-screen Show (4:3)</PresentationFormat>
  <Paragraphs>246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Presentation</vt:lpstr>
      <vt:lpstr>1_Presentation</vt:lpstr>
      <vt:lpstr>PowerPoint Presentation</vt:lpstr>
      <vt:lpstr>Objectifs </vt:lpstr>
      <vt:lpstr>Aperçu de la leçon </vt:lpstr>
      <vt:lpstr>1. Domaine d’application de la discipline militaire</vt:lpstr>
      <vt:lpstr>2. Supérieur hiérarchique et fonctionnel</vt:lpstr>
      <vt:lpstr>3. La subordination</vt:lpstr>
      <vt:lpstr>4. Attitude et maintien</vt:lpstr>
      <vt:lpstr>5. L’ordre</vt:lpstr>
      <vt:lpstr>5. L’ordre</vt:lpstr>
      <vt:lpstr>5. L’ordre</vt:lpstr>
      <vt:lpstr>6. Le salut</vt:lpstr>
      <vt:lpstr>7. Visite de supérieurs dans des  locaux occupés</vt:lpstr>
      <vt:lpstr>8. Consommation de boisson alcoolisées</vt:lpstr>
      <vt:lpstr>Aperçu de la leçon </vt:lpstr>
      <vt:lpstr>Objectifs </vt:lpstr>
    </vt:vector>
  </TitlesOfParts>
  <Company>Belgian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(Template) 2</dc:title>
  <dc:creator>Boiten Claudia</dc:creator>
  <cp:lastModifiedBy>Roquet Alexandre</cp:lastModifiedBy>
  <cp:revision>29</cp:revision>
  <dcterms:created xsi:type="dcterms:W3CDTF">2011-12-22T10:13:19Z</dcterms:created>
  <dcterms:modified xsi:type="dcterms:W3CDTF">2019-09-09T06:58:01Z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">
    <vt:lpwstr>NF</vt:lpwstr>
  </property>
  <property fmtid="{D5CDD505-2E9C-101B-9397-08002B2CF9AE}" pid="3" name="ContentType">
    <vt:lpwstr>Document</vt:lpwstr>
  </property>
  <property fmtid="{D5CDD505-2E9C-101B-9397-08002B2CF9AE}" pid="4" name="Beschrijving">
    <vt:lpwstr>Power Point Presentation (voorbeeld)</vt:lpwstr>
  </property>
  <property fmtid="{D5CDD505-2E9C-101B-9397-08002B2CF9AE}" pid="5" name="ImageCreateDate">
    <vt:lpwstr/>
  </property>
  <property fmtid="{D5CDD505-2E9C-101B-9397-08002B2CF9AE}" pid="6" name="Description">
    <vt:lpwstr/>
  </property>
  <property fmtid="{D5CDD505-2E9C-101B-9397-08002B2CF9AE}" pid="7" name="Language">
    <vt:lpwstr>NF</vt:lpwstr>
  </property>
  <property fmtid="{D5CDD505-2E9C-101B-9397-08002B2CF9AE}" pid="8" name="ContentTypeId">
    <vt:lpwstr>0x0101006E806EDC4D9084479824449E33BD1D96</vt:lpwstr>
  </property>
</Properties>
</file>