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1"/>
  </p:notesMasterIdLst>
  <p:sldIdLst>
    <p:sldId id="259" r:id="rId6"/>
    <p:sldId id="257" r:id="rId7"/>
    <p:sldId id="261" r:id="rId8"/>
    <p:sldId id="267" r:id="rId9"/>
    <p:sldId id="268" r:id="rId10"/>
    <p:sldId id="269" r:id="rId11"/>
    <p:sldId id="270" r:id="rId12"/>
    <p:sldId id="271" r:id="rId13"/>
    <p:sldId id="272" r:id="rId14"/>
    <p:sldId id="273" r:id="rId15"/>
    <p:sldId id="274" r:id="rId16"/>
    <p:sldId id="275" r:id="rId17"/>
    <p:sldId id="276" r:id="rId18"/>
    <p:sldId id="280" r:id="rId19"/>
    <p:sldId id="277" r:id="rId20"/>
    <p:sldId id="263" r:id="rId21"/>
    <p:sldId id="283" r:id="rId22"/>
    <p:sldId id="284" r:id="rId23"/>
    <p:sldId id="285" r:id="rId24"/>
    <p:sldId id="286" r:id="rId25"/>
    <p:sldId id="264" r:id="rId26"/>
    <p:sldId id="278" r:id="rId27"/>
    <p:sldId id="279" r:id="rId28"/>
    <p:sldId id="281" r:id="rId29"/>
    <p:sldId id="282" r:id="rId30"/>
  </p:sldIdLst>
  <p:sldSz cx="9144000" cy="6858000" type="screen4x3"/>
  <p:notesSz cx="7010400" cy="9296400"/>
  <p:defaultTextStyle>
    <a:defPPr>
      <a:defRPr lang="nl-B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81900E2-67F4-4D5B-995E-E0A1D235E2CF}" type="datetimeFigureOut">
              <a:rPr lang="en-US" smtClean="0"/>
              <a:t>10/23/2018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91185CC-00D1-4DC1-BE7B-B750074EF27F}" type="slidenum">
              <a:rPr lang="en-US" smtClean="0"/>
              <a:t>‹#›</a:t>
            </a:fld>
            <a:endParaRPr lang="en-US"/>
          </a:p>
        </p:txBody>
      </p:sp>
    </p:spTree>
    <p:extLst>
      <p:ext uri="{BB962C8B-B14F-4D97-AF65-F5344CB8AC3E}">
        <p14:creationId xmlns:p14="http://schemas.microsoft.com/office/powerpoint/2010/main" val="170085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nl-BE"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57066" indent="-291179" eaLnBrk="0" hangingPunct="0">
              <a:spcBef>
                <a:spcPct val="30000"/>
              </a:spcBef>
              <a:defRPr sz="1200">
                <a:solidFill>
                  <a:schemeClr val="tx1"/>
                </a:solidFill>
                <a:latin typeface="Calibri" pitchFamily="34" charset="0"/>
              </a:defRPr>
            </a:lvl2pPr>
            <a:lvl3pPr marL="1164717" indent="-232943" eaLnBrk="0" hangingPunct="0">
              <a:spcBef>
                <a:spcPct val="30000"/>
              </a:spcBef>
              <a:defRPr sz="1200">
                <a:solidFill>
                  <a:schemeClr val="tx1"/>
                </a:solidFill>
                <a:latin typeface="Calibri" pitchFamily="34" charset="0"/>
              </a:defRPr>
            </a:lvl3pPr>
            <a:lvl4pPr marL="1630604" indent="-232943" eaLnBrk="0" hangingPunct="0">
              <a:spcBef>
                <a:spcPct val="30000"/>
              </a:spcBef>
              <a:defRPr sz="1200">
                <a:solidFill>
                  <a:schemeClr val="tx1"/>
                </a:solidFill>
                <a:latin typeface="Calibri" pitchFamily="34" charset="0"/>
              </a:defRPr>
            </a:lvl4pPr>
            <a:lvl5pPr marL="2096491" indent="-232943" eaLnBrk="0" hangingPunct="0">
              <a:spcBef>
                <a:spcPct val="30000"/>
              </a:spcBef>
              <a:defRPr sz="1200">
                <a:solidFill>
                  <a:schemeClr val="tx1"/>
                </a:solidFill>
                <a:latin typeface="Calibri" pitchFamily="34" charset="0"/>
              </a:defRPr>
            </a:lvl5pPr>
            <a:lvl6pPr marL="2562377" indent="-232943" eaLnBrk="0" fontAlgn="base" hangingPunct="0">
              <a:spcBef>
                <a:spcPct val="30000"/>
              </a:spcBef>
              <a:spcAft>
                <a:spcPct val="0"/>
              </a:spcAft>
              <a:defRPr sz="1200">
                <a:solidFill>
                  <a:schemeClr val="tx1"/>
                </a:solidFill>
                <a:latin typeface="Calibri" pitchFamily="34" charset="0"/>
              </a:defRPr>
            </a:lvl6pPr>
            <a:lvl7pPr marL="3028264" indent="-232943" eaLnBrk="0" fontAlgn="base" hangingPunct="0">
              <a:spcBef>
                <a:spcPct val="30000"/>
              </a:spcBef>
              <a:spcAft>
                <a:spcPct val="0"/>
              </a:spcAft>
              <a:defRPr sz="1200">
                <a:solidFill>
                  <a:schemeClr val="tx1"/>
                </a:solidFill>
                <a:latin typeface="Calibri" pitchFamily="34" charset="0"/>
              </a:defRPr>
            </a:lvl7pPr>
            <a:lvl8pPr marL="3494151" indent="-232943" eaLnBrk="0" fontAlgn="base" hangingPunct="0">
              <a:spcBef>
                <a:spcPct val="30000"/>
              </a:spcBef>
              <a:spcAft>
                <a:spcPct val="0"/>
              </a:spcAft>
              <a:defRPr sz="1200">
                <a:solidFill>
                  <a:schemeClr val="tx1"/>
                </a:solidFill>
                <a:latin typeface="Calibri" pitchFamily="34" charset="0"/>
              </a:defRPr>
            </a:lvl8pPr>
            <a:lvl9pPr marL="3960038" indent="-232943"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D542060-7AF2-4899-81A8-BD9F1E152438}" type="slidenum">
              <a:rPr lang="fr-BE" altLang="nl-BE">
                <a:solidFill>
                  <a:prstClr val="black"/>
                </a:solidFill>
              </a:rPr>
              <a:pPr eaLnBrk="1" hangingPunct="1">
                <a:spcBef>
                  <a:spcPct val="0"/>
                </a:spcBef>
              </a:pPr>
              <a:t>1</a:t>
            </a:fld>
            <a:endParaRPr lang="fr-BE" altLang="nl-BE">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nl-BE"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lvl1pPr>
              <a:defRPr/>
            </a:lvl1pPr>
          </a:lstStyle>
          <a:p>
            <a:pPr>
              <a:defRPr/>
            </a:pPr>
            <a:fld id="{D9ABE4DF-3069-4C58-8E42-2B68BCB7C8B3}" type="datetimeFigureOut">
              <a:rPr lang="nl-BE"/>
              <a:pPr>
                <a:defRPr/>
              </a:pPr>
              <a:t>23/10/2018</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DE57D487-F500-4BCC-8B6D-A10CB3261CC7}" type="slidenum">
              <a:rPr lang="nl-BE"/>
              <a:pPr>
                <a:defRPr/>
              </a:pPr>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fld id="{B140CE0B-6186-4264-870B-01B7173F9926}" type="datetimeFigureOut">
              <a:rPr lang="nl-BE"/>
              <a:pPr>
                <a:defRPr/>
              </a:pPr>
              <a:t>23/10/2018</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DB616545-D661-40F2-8FC4-99584A85CEC8}" type="slidenum">
              <a:rPr lang="nl-BE"/>
              <a:pPr>
                <a:defRPr/>
              </a:pPr>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fld id="{A70FA269-D471-4167-B370-D2D5DE1E4566}" type="datetimeFigureOut">
              <a:rPr lang="nl-BE"/>
              <a:pPr>
                <a:defRPr/>
              </a:pPr>
              <a:t>23/10/2018</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CCE46BAD-A70A-4B19-9C27-CE87B91A5198}" type="slidenum">
              <a:rPr lang="nl-BE"/>
              <a:pPr>
                <a:defRPr/>
              </a:pPr>
              <a:t>‹#›</a:t>
            </a:fld>
            <a:endParaRPr lang="nl-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557111C-FF88-4BC7-9D40-50FD70CE804E}"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54240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AB12180-6654-4FFF-8779-E5ADD597148E}"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2380498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5F5B47D-3AB7-4F76-9B32-9BF85F6B0F2D}"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2358424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E0C0C29-315C-48FC-8CF9-C679761B7BE7}"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414313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6BC8917C-B33A-41E1-B04A-ADAAC8D3EC7E}"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084816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5A845B0-CF34-4A64-BD67-383C58AC453C}"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2205165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752064A5-9D33-4E5A-934C-D94E07F150D0}"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346800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834B439-FFAF-47F1-A5C2-B1A35BD71BA7}"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322253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Title 6"/>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0"/>
          </p:nvPr>
        </p:nvSpPr>
        <p:spPr/>
        <p:txBody>
          <a:bodyPr/>
          <a:lstStyle/>
          <a:p>
            <a:pPr>
              <a:defRPr/>
            </a:pPr>
            <a:fld id="{66AB6263-5630-4230-82A2-BECBEEBD9056}" type="datetimeFigureOut">
              <a:rPr lang="nl-BE" smtClean="0"/>
              <a:pPr>
                <a:defRPr/>
              </a:pPr>
              <a:t>23/10/2018</a:t>
            </a:fld>
            <a:endParaRPr lang="nl-BE"/>
          </a:p>
        </p:txBody>
      </p:sp>
      <p:sp>
        <p:nvSpPr>
          <p:cNvPr id="9" name="Footer Placeholder 8"/>
          <p:cNvSpPr>
            <a:spLocks noGrp="1"/>
          </p:cNvSpPr>
          <p:nvPr>
            <p:ph type="ftr" sz="quarter" idx="11"/>
          </p:nvPr>
        </p:nvSpPr>
        <p:spPr/>
        <p:txBody>
          <a:bodyPr/>
          <a:lstStyle/>
          <a:p>
            <a:pPr>
              <a:defRPr/>
            </a:pPr>
            <a:endParaRPr lang="nl-BE"/>
          </a:p>
        </p:txBody>
      </p:sp>
      <p:sp>
        <p:nvSpPr>
          <p:cNvPr id="10" name="Slide Number Placeholder 9"/>
          <p:cNvSpPr>
            <a:spLocks noGrp="1"/>
          </p:cNvSpPr>
          <p:nvPr>
            <p:ph type="sldNum" sz="quarter" idx="12"/>
          </p:nvPr>
        </p:nvSpPr>
        <p:spPr/>
        <p:txBody>
          <a:bodyPr/>
          <a:lstStyle/>
          <a:p>
            <a:pPr>
              <a:defRPr/>
            </a:pPr>
            <a:fld id="{8E2574EC-9D9A-4022-9199-7AE26FC6795D}" type="slidenum">
              <a:rPr lang="nl-BE" smtClean="0"/>
              <a:pPr>
                <a:defRPr/>
              </a:pPr>
              <a:t>‹#›</a:t>
            </a:fld>
            <a:endParaRPr lang="nl-BE"/>
          </a:p>
        </p:txBody>
      </p:sp>
      <p:pic>
        <p:nvPicPr>
          <p:cNvPr id="12" name="Picture 1"/>
          <p:cNvPicPr>
            <a:picLocks noChangeAspect="1"/>
          </p:cNvPicPr>
          <p:nvPr userDrawn="1"/>
        </p:nvPicPr>
        <p:blipFill>
          <a:blip r:embed="rId2"/>
          <a:srcRect/>
          <a:stretch>
            <a:fillRect/>
          </a:stretch>
        </p:blipFill>
        <p:spPr bwMode="auto">
          <a:xfrm>
            <a:off x="7740352" y="260648"/>
            <a:ext cx="1355888" cy="714375"/>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3DEECF-4D32-45B0-801B-D0EBC3B00B5E}"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64660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6CDE9E-0449-4EA7-B3B7-41E909144B99}"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385053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pPr>
              <a:defRPr/>
            </a:pPr>
            <a:endParaRPr lang="nl-BE">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675BD86-01B4-41A5-9002-3EF37C856A06}"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103875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9620041-9BB3-46F4-908B-59C07A01B7BC}" type="datetimeFigureOut">
              <a:rPr lang="nl-BE"/>
              <a:pPr>
                <a:defRPr/>
              </a:pPr>
              <a:t>23/10/2018</a:t>
            </a:fld>
            <a:endParaRPr lang="nl-BE"/>
          </a:p>
        </p:txBody>
      </p:sp>
      <p:sp>
        <p:nvSpPr>
          <p:cNvPr id="5" name="Footer Placeholder 4"/>
          <p:cNvSpPr>
            <a:spLocks noGrp="1"/>
          </p:cNvSpPr>
          <p:nvPr>
            <p:ph type="ftr" sz="quarter" idx="11"/>
          </p:nvPr>
        </p:nvSpPr>
        <p:spPr/>
        <p:txBody>
          <a:bodyPr/>
          <a:lstStyle>
            <a:lvl1pPr>
              <a:defRPr/>
            </a:lvl1pPr>
          </a:lstStyle>
          <a:p>
            <a:pPr>
              <a:defRPr/>
            </a:pPr>
            <a:endParaRPr lang="nl-BE"/>
          </a:p>
        </p:txBody>
      </p:sp>
      <p:sp>
        <p:nvSpPr>
          <p:cNvPr id="6" name="Slide Number Placeholder 5"/>
          <p:cNvSpPr>
            <a:spLocks noGrp="1"/>
          </p:cNvSpPr>
          <p:nvPr>
            <p:ph type="sldNum" sz="quarter" idx="12"/>
          </p:nvPr>
        </p:nvSpPr>
        <p:spPr/>
        <p:txBody>
          <a:bodyPr/>
          <a:lstStyle>
            <a:lvl1pPr>
              <a:defRPr/>
            </a:lvl1pPr>
          </a:lstStyle>
          <a:p>
            <a:pPr>
              <a:defRPr/>
            </a:pPr>
            <a:fld id="{255C9894-37B8-4C5A-B359-7FA30556D2CB}" type="slidenum">
              <a:rPr lang="nl-BE"/>
              <a:pPr>
                <a:defRPr/>
              </a:pPr>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3"/>
          <p:cNvSpPr>
            <a:spLocks noGrp="1"/>
          </p:cNvSpPr>
          <p:nvPr>
            <p:ph type="dt" sz="half" idx="10"/>
          </p:nvPr>
        </p:nvSpPr>
        <p:spPr/>
        <p:txBody>
          <a:bodyPr/>
          <a:lstStyle>
            <a:lvl1pPr>
              <a:defRPr/>
            </a:lvl1pPr>
          </a:lstStyle>
          <a:p>
            <a:pPr>
              <a:defRPr/>
            </a:pPr>
            <a:fld id="{190C9139-AEAC-4AE6-9AA0-361BD1CE03AD}" type="datetimeFigureOut">
              <a:rPr lang="nl-BE"/>
              <a:pPr>
                <a:defRPr/>
              </a:pPr>
              <a:t>23/10/2018</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56F4DDD1-8EC4-42DB-97E1-A0BE8DDA82B3}" type="slidenum">
              <a:rPr lang="nl-BE"/>
              <a:pPr>
                <a:defRPr/>
              </a:pPr>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3"/>
          <p:cNvSpPr>
            <a:spLocks noGrp="1"/>
          </p:cNvSpPr>
          <p:nvPr>
            <p:ph type="dt" sz="half" idx="10"/>
          </p:nvPr>
        </p:nvSpPr>
        <p:spPr/>
        <p:txBody>
          <a:bodyPr/>
          <a:lstStyle>
            <a:lvl1pPr>
              <a:defRPr/>
            </a:lvl1pPr>
          </a:lstStyle>
          <a:p>
            <a:pPr>
              <a:defRPr/>
            </a:pPr>
            <a:fld id="{0B9A1B53-9388-4AE8-86EE-9B46C70316D3}" type="datetimeFigureOut">
              <a:rPr lang="nl-BE"/>
              <a:pPr>
                <a:defRPr/>
              </a:pPr>
              <a:t>23/10/2018</a:t>
            </a:fld>
            <a:endParaRPr lang="nl-BE"/>
          </a:p>
        </p:txBody>
      </p:sp>
      <p:sp>
        <p:nvSpPr>
          <p:cNvPr id="8" name="Footer Placeholder 4"/>
          <p:cNvSpPr>
            <a:spLocks noGrp="1"/>
          </p:cNvSpPr>
          <p:nvPr>
            <p:ph type="ftr" sz="quarter" idx="11"/>
          </p:nvPr>
        </p:nvSpPr>
        <p:spPr/>
        <p:txBody>
          <a:bodyPr/>
          <a:lstStyle>
            <a:lvl1pPr>
              <a:defRPr/>
            </a:lvl1pPr>
          </a:lstStyle>
          <a:p>
            <a:pPr>
              <a:defRPr/>
            </a:pPr>
            <a:endParaRPr lang="nl-BE"/>
          </a:p>
        </p:txBody>
      </p:sp>
      <p:sp>
        <p:nvSpPr>
          <p:cNvPr id="9" name="Slide Number Placeholder 5"/>
          <p:cNvSpPr>
            <a:spLocks noGrp="1"/>
          </p:cNvSpPr>
          <p:nvPr>
            <p:ph type="sldNum" sz="quarter" idx="12"/>
          </p:nvPr>
        </p:nvSpPr>
        <p:spPr/>
        <p:txBody>
          <a:bodyPr/>
          <a:lstStyle>
            <a:lvl1pPr>
              <a:defRPr/>
            </a:lvl1pPr>
          </a:lstStyle>
          <a:p>
            <a:pPr>
              <a:defRPr/>
            </a:pPr>
            <a:fld id="{9B5A0983-AA98-4ED4-B170-8A93EC56EADA}" type="slidenum">
              <a:rPr lang="nl-BE"/>
              <a:pPr>
                <a:defRPr/>
              </a:pPr>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3"/>
          <p:cNvSpPr>
            <a:spLocks noGrp="1"/>
          </p:cNvSpPr>
          <p:nvPr>
            <p:ph type="dt" sz="half" idx="10"/>
          </p:nvPr>
        </p:nvSpPr>
        <p:spPr/>
        <p:txBody>
          <a:bodyPr/>
          <a:lstStyle>
            <a:lvl1pPr>
              <a:defRPr/>
            </a:lvl1pPr>
          </a:lstStyle>
          <a:p>
            <a:pPr>
              <a:defRPr/>
            </a:pPr>
            <a:fld id="{C8109BF4-FEEE-427D-AD2E-87F7A3A9E643}" type="datetimeFigureOut">
              <a:rPr lang="nl-BE"/>
              <a:pPr>
                <a:defRPr/>
              </a:pPr>
              <a:t>23/10/2018</a:t>
            </a:fld>
            <a:endParaRPr lang="nl-BE"/>
          </a:p>
        </p:txBody>
      </p:sp>
      <p:sp>
        <p:nvSpPr>
          <p:cNvPr id="4" name="Footer Placeholder 4"/>
          <p:cNvSpPr>
            <a:spLocks noGrp="1"/>
          </p:cNvSpPr>
          <p:nvPr>
            <p:ph type="ftr" sz="quarter" idx="11"/>
          </p:nvPr>
        </p:nvSpPr>
        <p:spPr/>
        <p:txBody>
          <a:bodyPr/>
          <a:lstStyle>
            <a:lvl1pPr>
              <a:defRPr/>
            </a:lvl1pPr>
          </a:lstStyle>
          <a:p>
            <a:pPr>
              <a:defRPr/>
            </a:pPr>
            <a:endParaRPr lang="nl-BE"/>
          </a:p>
        </p:txBody>
      </p:sp>
      <p:sp>
        <p:nvSpPr>
          <p:cNvPr id="5" name="Slide Number Placeholder 5"/>
          <p:cNvSpPr>
            <a:spLocks noGrp="1"/>
          </p:cNvSpPr>
          <p:nvPr>
            <p:ph type="sldNum" sz="quarter" idx="12"/>
          </p:nvPr>
        </p:nvSpPr>
        <p:spPr/>
        <p:txBody>
          <a:bodyPr/>
          <a:lstStyle>
            <a:lvl1pPr>
              <a:defRPr/>
            </a:lvl1pPr>
          </a:lstStyle>
          <a:p>
            <a:pPr>
              <a:defRPr/>
            </a:pPr>
            <a:fld id="{94F22C75-CCF3-4EB6-B5E5-34C0CF5ACE42}" type="slidenum">
              <a:rPr lang="nl-BE"/>
              <a:pPr>
                <a:defRPr/>
              </a:pPr>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577549A-560B-4BB2-A344-D2EB4C5A71E9}" type="datetimeFigureOut">
              <a:rPr lang="nl-BE"/>
              <a:pPr>
                <a:defRPr/>
              </a:pPr>
              <a:t>23/10/2018</a:t>
            </a:fld>
            <a:endParaRPr lang="nl-BE"/>
          </a:p>
        </p:txBody>
      </p:sp>
      <p:sp>
        <p:nvSpPr>
          <p:cNvPr id="3" name="Footer Placeholder 4"/>
          <p:cNvSpPr>
            <a:spLocks noGrp="1"/>
          </p:cNvSpPr>
          <p:nvPr>
            <p:ph type="ftr" sz="quarter" idx="11"/>
          </p:nvPr>
        </p:nvSpPr>
        <p:spPr/>
        <p:txBody>
          <a:bodyPr/>
          <a:lstStyle>
            <a:lvl1pPr>
              <a:defRPr/>
            </a:lvl1pPr>
          </a:lstStyle>
          <a:p>
            <a:pPr>
              <a:defRPr/>
            </a:pPr>
            <a:endParaRPr lang="nl-BE"/>
          </a:p>
        </p:txBody>
      </p:sp>
      <p:sp>
        <p:nvSpPr>
          <p:cNvPr id="4" name="Slide Number Placeholder 5"/>
          <p:cNvSpPr>
            <a:spLocks noGrp="1"/>
          </p:cNvSpPr>
          <p:nvPr>
            <p:ph type="sldNum" sz="quarter" idx="12"/>
          </p:nvPr>
        </p:nvSpPr>
        <p:spPr/>
        <p:txBody>
          <a:bodyPr/>
          <a:lstStyle>
            <a:lvl1pPr>
              <a:defRPr/>
            </a:lvl1pPr>
          </a:lstStyle>
          <a:p>
            <a:pPr>
              <a:defRPr/>
            </a:pPr>
            <a:fld id="{A77A6702-D53F-4D40-8B8B-1CBA2EFEC9D1}" type="slidenum">
              <a:rPr lang="nl-BE"/>
              <a:pPr>
                <a:defRPr/>
              </a:pPr>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16AA7DD-2F19-4DCD-9A80-CD5BBB5FDD98}" type="datetimeFigureOut">
              <a:rPr lang="nl-BE"/>
              <a:pPr>
                <a:defRPr/>
              </a:pPr>
              <a:t>23/10/2018</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981ED7B4-480D-4EED-9F07-3816958667D5}" type="slidenum">
              <a:rPr lang="nl-BE"/>
              <a:pPr>
                <a:defRPr/>
              </a:pPr>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2CBEC60-BD87-42A3-9292-220F8F45C24A}" type="datetimeFigureOut">
              <a:rPr lang="nl-BE"/>
              <a:pPr>
                <a:defRPr/>
              </a:pPr>
              <a:t>23/10/2018</a:t>
            </a:fld>
            <a:endParaRPr lang="nl-BE"/>
          </a:p>
        </p:txBody>
      </p:sp>
      <p:sp>
        <p:nvSpPr>
          <p:cNvPr id="6" name="Footer Placeholder 4"/>
          <p:cNvSpPr>
            <a:spLocks noGrp="1"/>
          </p:cNvSpPr>
          <p:nvPr>
            <p:ph type="ftr" sz="quarter" idx="11"/>
          </p:nvPr>
        </p:nvSpPr>
        <p:spPr/>
        <p:txBody>
          <a:bodyPr/>
          <a:lstStyle>
            <a:lvl1pPr>
              <a:defRPr/>
            </a:lvl1pPr>
          </a:lstStyle>
          <a:p>
            <a:pPr>
              <a:defRPr/>
            </a:pPr>
            <a:endParaRPr lang="nl-BE"/>
          </a:p>
        </p:txBody>
      </p:sp>
      <p:sp>
        <p:nvSpPr>
          <p:cNvPr id="7" name="Slide Number Placeholder 5"/>
          <p:cNvSpPr>
            <a:spLocks noGrp="1"/>
          </p:cNvSpPr>
          <p:nvPr>
            <p:ph type="sldNum" sz="quarter" idx="12"/>
          </p:nvPr>
        </p:nvSpPr>
        <p:spPr/>
        <p:txBody>
          <a:bodyPr/>
          <a:lstStyle>
            <a:lvl1pPr>
              <a:defRPr/>
            </a:lvl1pPr>
          </a:lstStyle>
          <a:p>
            <a:pPr>
              <a:defRPr/>
            </a:pPr>
            <a:fld id="{44A80B4C-F834-44BC-8101-9B6524C83DDD}" type="slidenum">
              <a:rPr lang="nl-BE"/>
              <a:pPr>
                <a:defRPr/>
              </a:pPr>
              <a:t>‹#›</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nl-BE"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6AB6263-5630-4230-82A2-BECBEEBD9056}" type="datetimeFigureOut">
              <a:rPr lang="nl-BE"/>
              <a:pPr>
                <a:defRPr/>
              </a:pPr>
              <a:t>23/10/2018</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E2574EC-9D9A-4022-9199-7AE26FC6795D}" type="slidenum">
              <a:rPr lang="nl-BE"/>
              <a:pPr>
                <a:defRPr/>
              </a:pPr>
              <a:t>‹#›</a:t>
            </a:fld>
            <a:endParaRPr lang="nl-BE"/>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smtClean="0"/>
              <a:t>Click to edit Master title style</a:t>
            </a:r>
            <a:endParaRPr lang="nl-BE" altLang="nl-BE"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smtClean="0"/>
              <a:t>Click to edit Master text styles</a:t>
            </a:r>
          </a:p>
          <a:p>
            <a:pPr lvl="1"/>
            <a:r>
              <a:rPr lang="en-US" altLang="nl-BE" smtClean="0"/>
              <a:t>Second level</a:t>
            </a:r>
          </a:p>
          <a:p>
            <a:pPr lvl="2"/>
            <a:r>
              <a:rPr lang="en-US" altLang="nl-BE" smtClean="0"/>
              <a:t>Third level</a:t>
            </a:r>
          </a:p>
          <a:p>
            <a:pPr lvl="3"/>
            <a:r>
              <a:rPr lang="en-US" altLang="nl-BE" smtClean="0"/>
              <a:t>Fourth level</a:t>
            </a:r>
          </a:p>
          <a:p>
            <a:pPr lvl="4"/>
            <a:r>
              <a:rPr lang="en-US" altLang="nl-BE" smtClean="0"/>
              <a:t>Fifth level</a:t>
            </a:r>
            <a:endParaRPr lang="nl-BE" altLang="nl-B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nl-B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nl-BE">
              <a:solidFill>
                <a:prstClr val="black">
                  <a:tint val="75000"/>
                </a:prstClr>
              </a:solidFill>
            </a:endParaRPr>
          </a:p>
        </p:txBody>
      </p:sp>
      <p:sp>
        <p:nvSpPr>
          <p:cNvPr id="6" name="Slide Number Placeholder 5"/>
          <p:cNvSpPr>
            <a:spLocks noGrp="1"/>
          </p:cNvSpPr>
          <p:nvPr>
            <p:ph type="sldNum" sz="quarter" idx="4"/>
          </p:nvPr>
        </p:nvSpPr>
        <p:spPr>
          <a:xfrm>
            <a:off x="6553200" y="6356350"/>
            <a:ext cx="161925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A728062-D9D2-43C5-A1CB-23A20CAF5D14}" type="slidenum">
              <a:rPr lang="nl-BE">
                <a:solidFill>
                  <a:prstClr val="black">
                    <a:tint val="75000"/>
                  </a:prstClr>
                </a:solidFill>
              </a:rPr>
              <a:pPr>
                <a:defRPr/>
              </a:pPr>
              <a:t>‹#›</a:t>
            </a:fld>
            <a:endParaRPr lang="nl-BE">
              <a:solidFill>
                <a:prstClr val="black">
                  <a:tint val="75000"/>
                </a:prstClr>
              </a:solidFill>
            </a:endParaRPr>
          </a:p>
        </p:txBody>
      </p:sp>
    </p:spTree>
    <p:extLst>
      <p:ext uri="{BB962C8B-B14F-4D97-AF65-F5344CB8AC3E}">
        <p14:creationId xmlns:p14="http://schemas.microsoft.com/office/powerpoint/2010/main" val="41896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le 1"/>
          <p:cNvSpPr txBox="1">
            <a:spLocks/>
          </p:cNvSpPr>
          <p:nvPr/>
        </p:nvSpPr>
        <p:spPr bwMode="auto">
          <a:xfrm>
            <a:off x="2124075" y="1557338"/>
            <a:ext cx="56880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nl-BE" altLang="nl-BE" b="1" dirty="0" smtClean="0">
                <a:solidFill>
                  <a:prstClr val="black"/>
                </a:solidFill>
                <a:latin typeface="Courier New" pitchFamily="49" charset="0"/>
                <a:cs typeface="Courier New" pitchFamily="49" charset="0"/>
              </a:rPr>
              <a:t>REGI 10 Les </a:t>
            </a:r>
            <a:r>
              <a:rPr lang="nl-BE" altLang="nl-BE" b="1" dirty="0" err="1" smtClean="0">
                <a:solidFill>
                  <a:prstClr val="black"/>
                </a:solidFill>
                <a:latin typeface="Courier New" pitchFamily="49" charset="0"/>
                <a:cs typeface="Courier New" pitchFamily="49" charset="0"/>
              </a:rPr>
              <a:t>droits</a:t>
            </a:r>
            <a:r>
              <a:rPr lang="nl-BE" altLang="nl-BE" b="1" dirty="0" smtClean="0">
                <a:solidFill>
                  <a:prstClr val="black"/>
                </a:solidFill>
                <a:latin typeface="Courier New" pitchFamily="49" charset="0"/>
                <a:cs typeface="Courier New" pitchFamily="49" charset="0"/>
              </a:rPr>
              <a:t> et </a:t>
            </a:r>
            <a:r>
              <a:rPr lang="nl-BE" altLang="nl-BE" b="1" dirty="0" err="1" smtClean="0">
                <a:solidFill>
                  <a:prstClr val="black"/>
                </a:solidFill>
                <a:latin typeface="Courier New" pitchFamily="49" charset="0"/>
                <a:cs typeface="Courier New" pitchFamily="49" charset="0"/>
              </a:rPr>
              <a:t>devoirs</a:t>
            </a:r>
            <a:r>
              <a:rPr lang="nl-BE" altLang="nl-BE" b="1" dirty="0" smtClean="0">
                <a:solidFill>
                  <a:prstClr val="black"/>
                </a:solidFill>
                <a:latin typeface="Courier New" pitchFamily="49" charset="0"/>
                <a:cs typeface="Courier New" pitchFamily="49" charset="0"/>
              </a:rPr>
              <a:t> du militaire</a:t>
            </a:r>
            <a:endParaRPr lang="en-US" altLang="nl-BE" b="1" dirty="0">
              <a:solidFill>
                <a:prstClr val="black"/>
              </a:solidFill>
              <a:latin typeface="Courier New" pitchFamily="49" charset="0"/>
              <a:cs typeface="Courier New" pitchFamily="49" charset="0"/>
            </a:endParaRPr>
          </a:p>
        </p:txBody>
      </p:sp>
      <p:pic>
        <p:nvPicPr>
          <p:cNvPr id="2054" name="Picture 8" descr="view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2513013"/>
            <a:ext cx="89852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2123728" y="2708920"/>
            <a:ext cx="4114800" cy="461665"/>
          </a:xfrm>
          <a:prstGeom prst="rect">
            <a:avLst/>
          </a:prstGeom>
          <a:noFill/>
          <a:ln w="9525">
            <a:noFill/>
            <a:miter lim="800000"/>
            <a:headEnd/>
            <a:tailEnd/>
          </a:ln>
        </p:spPr>
        <p:txBody>
          <a:bodyPr>
            <a:spAutoFit/>
          </a:bodyPr>
          <a:lstStyle/>
          <a:p>
            <a:pPr algn="ctr">
              <a:spcBef>
                <a:spcPct val="50000"/>
              </a:spcBef>
            </a:pPr>
            <a:r>
              <a:rPr lang="en-GB" sz="2400" b="1" dirty="0" err="1" smtClean="0">
                <a:solidFill>
                  <a:prstClr val="black"/>
                </a:solidFill>
                <a:cs typeface="Calibri" panose="020F0502020204030204" pitchFamily="34" charset="0"/>
              </a:rPr>
              <a:t>Ecole</a:t>
            </a:r>
            <a:r>
              <a:rPr lang="en-GB" sz="2400" b="1" dirty="0" smtClean="0">
                <a:solidFill>
                  <a:prstClr val="black"/>
                </a:solidFill>
                <a:cs typeface="Calibri" panose="020F0502020204030204" pitchFamily="34" charset="0"/>
              </a:rPr>
              <a:t> Royale des Sous-</a:t>
            </a:r>
            <a:r>
              <a:rPr lang="en-GB" sz="2400" b="1" dirty="0" err="1" smtClean="0">
                <a:solidFill>
                  <a:prstClr val="black"/>
                </a:solidFill>
                <a:cs typeface="Calibri" panose="020F0502020204030204" pitchFamily="34" charset="0"/>
              </a:rPr>
              <a:t>Officiers</a:t>
            </a:r>
            <a:endParaRPr lang="en-GB" sz="2400" b="1" dirty="0">
              <a:solidFill>
                <a:prstClr val="black"/>
              </a:solidFill>
              <a:cs typeface="Calibri" panose="020F0502020204030204" pitchFamily="34" charset="0"/>
              <a:sym typeface="Wingdings" pitchFamily="2" charset="2"/>
            </a:endParaRPr>
          </a:p>
        </p:txBody>
      </p:sp>
      <p:sp>
        <p:nvSpPr>
          <p:cNvPr id="9" name="Text Box 6"/>
          <p:cNvSpPr txBox="1">
            <a:spLocks noChangeArrowheads="1"/>
          </p:cNvSpPr>
          <p:nvPr/>
        </p:nvSpPr>
        <p:spPr bwMode="auto">
          <a:xfrm>
            <a:off x="2627784" y="3068960"/>
            <a:ext cx="3096344" cy="338554"/>
          </a:xfrm>
          <a:prstGeom prst="rect">
            <a:avLst/>
          </a:prstGeom>
          <a:noFill/>
          <a:ln w="9525">
            <a:noFill/>
            <a:miter lim="800000"/>
            <a:headEnd/>
            <a:tailEnd/>
          </a:ln>
        </p:spPr>
        <p:txBody>
          <a:bodyPr wrap="square">
            <a:spAutoFit/>
          </a:bodyPr>
          <a:lstStyle/>
          <a:p>
            <a:pPr algn="ctr">
              <a:spcBef>
                <a:spcPct val="50000"/>
              </a:spcBef>
            </a:pPr>
            <a:r>
              <a:rPr lang="nl-BE" sz="1600" b="1" dirty="0" smtClean="0">
                <a:solidFill>
                  <a:prstClr val="black"/>
                </a:solidFill>
                <a:cs typeface="Calibri" panose="020F0502020204030204" pitchFamily="34" charset="0"/>
              </a:rPr>
              <a:t>Departement </a:t>
            </a:r>
            <a:r>
              <a:rPr lang="nl-BE" sz="1600" b="1" dirty="0" err="1" smtClean="0">
                <a:solidFill>
                  <a:prstClr val="black"/>
                </a:solidFill>
                <a:cs typeface="Calibri" panose="020F0502020204030204" pitchFamily="34" charset="0"/>
              </a:rPr>
              <a:t>Formation</a:t>
            </a:r>
            <a:r>
              <a:rPr lang="nl-BE" sz="1600" b="1" dirty="0" smtClean="0">
                <a:solidFill>
                  <a:prstClr val="black"/>
                </a:solidFill>
                <a:cs typeface="Calibri" panose="020F0502020204030204" pitchFamily="34" charset="0"/>
              </a:rPr>
              <a:t> Militaire</a:t>
            </a:r>
            <a:endParaRPr lang="en-GB" sz="1600" b="1" dirty="0">
              <a:solidFill>
                <a:prstClr val="black"/>
              </a:solidFill>
              <a:cs typeface="Calibri" panose="020F0502020204030204" pitchFamily="34" charset="0"/>
            </a:endParaRPr>
          </a:p>
        </p:txBody>
      </p:sp>
      <p:sp>
        <p:nvSpPr>
          <p:cNvPr id="6" name="Rectangle 5"/>
          <p:cNvSpPr>
            <a:spLocks noChangeArrowheads="1"/>
          </p:cNvSpPr>
          <p:nvPr/>
        </p:nvSpPr>
        <p:spPr bwMode="auto">
          <a:xfrm>
            <a:off x="3348038" y="4868863"/>
            <a:ext cx="6257925" cy="1603375"/>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fr-BE" sz="2400"/>
              <a:t>DGHR-REG-CARDI-001</a:t>
            </a:r>
          </a:p>
          <a:p>
            <a:pPr marL="342900" indent="-342900" eaLnBrk="0" hangingPunct="0">
              <a:lnSpc>
                <a:spcPct val="80000"/>
              </a:lnSpc>
              <a:spcBef>
                <a:spcPct val="20000"/>
              </a:spcBef>
              <a:buFont typeface="Arial" charset="0"/>
              <a:buChar char="•"/>
            </a:pPr>
            <a:r>
              <a:rPr lang="fr-BE" sz="2400"/>
              <a:t>DGHR-SPS-CARDI-003</a:t>
            </a:r>
          </a:p>
          <a:p>
            <a:pPr marL="342900" indent="-342900" eaLnBrk="0" hangingPunct="0">
              <a:lnSpc>
                <a:spcPct val="80000"/>
              </a:lnSpc>
              <a:spcBef>
                <a:spcPct val="20000"/>
              </a:spcBef>
              <a:buFont typeface="Arial" charset="0"/>
              <a:buChar char="•"/>
            </a:pPr>
            <a:r>
              <a:rPr lang="fr-BE" sz="2400"/>
              <a:t>DGHR-GID-CUMUL-001</a:t>
            </a:r>
          </a:p>
          <a:p>
            <a:pPr marL="342900" indent="-342900" eaLnBrk="0" hangingPunct="0">
              <a:lnSpc>
                <a:spcPct val="80000"/>
              </a:lnSpc>
              <a:spcBef>
                <a:spcPct val="20000"/>
              </a:spcBef>
              <a:buFont typeface="Arial" charset="0"/>
              <a:buChar char="•"/>
            </a:pPr>
            <a:endParaRPr lang="en-US" sz="2400"/>
          </a:p>
        </p:txBody>
      </p:sp>
      <p:sp>
        <p:nvSpPr>
          <p:cNvPr id="8" name="Text Box 7"/>
          <p:cNvSpPr txBox="1">
            <a:spLocks noChangeArrowheads="1"/>
          </p:cNvSpPr>
          <p:nvPr/>
        </p:nvSpPr>
        <p:spPr bwMode="auto">
          <a:xfrm>
            <a:off x="2771775" y="4797425"/>
            <a:ext cx="936625" cy="457200"/>
          </a:xfrm>
          <a:prstGeom prst="rect">
            <a:avLst/>
          </a:prstGeom>
          <a:noFill/>
          <a:ln w="9525">
            <a:noFill/>
            <a:miter lim="800000"/>
            <a:headEnd/>
            <a:tailEnd/>
          </a:ln>
        </p:spPr>
        <p:txBody>
          <a:bodyPr>
            <a:spAutoFit/>
          </a:bodyPr>
          <a:lstStyle/>
          <a:p>
            <a:pPr>
              <a:spcBef>
                <a:spcPct val="50000"/>
              </a:spcBef>
            </a:pPr>
            <a:r>
              <a:rPr lang="fr-BE" sz="2400"/>
              <a:t>Ref:</a:t>
            </a:r>
            <a:endParaRPr lang="en-US" sz="2400"/>
          </a:p>
        </p:txBody>
      </p:sp>
    </p:spTree>
    <p:extLst>
      <p:ext uri="{BB962C8B-B14F-4D97-AF65-F5344CB8AC3E}">
        <p14:creationId xmlns:p14="http://schemas.microsoft.com/office/powerpoint/2010/main" val="1575083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BE" b="1" u="sng" dirty="0" smtClean="0"/>
              <a:t>Devoirs </a:t>
            </a:r>
            <a:r>
              <a:rPr lang="fr-BE" b="1" u="sng" dirty="0"/>
              <a:t>des </a:t>
            </a:r>
            <a:r>
              <a:rPr lang="fr-BE" b="1" u="sng" dirty="0" smtClean="0"/>
              <a:t>militaires </a:t>
            </a:r>
            <a:r>
              <a:rPr lang="fr-BE" b="1" u="sng" dirty="0"/>
              <a:t>en matière de liberté </a:t>
            </a:r>
            <a:r>
              <a:rPr lang="fr-BE" b="1" u="sng" dirty="0" smtClean="0"/>
              <a:t>d’expression</a:t>
            </a:r>
          </a:p>
          <a:p>
            <a:pPr marL="971550" lvl="1" indent="-514350">
              <a:buFont typeface="+mj-lt"/>
              <a:buAutoNum type="arabicPeriod"/>
            </a:pPr>
            <a:r>
              <a:rPr lang="fr-FR" sz="2400" dirty="0" smtClean="0"/>
              <a:t>Être respectueux </a:t>
            </a:r>
            <a:r>
              <a:rPr lang="fr-FR" sz="2400" dirty="0"/>
              <a:t>du chef de l’Etat, des pouvoirs constitutionnels et des </a:t>
            </a:r>
            <a:r>
              <a:rPr lang="fr-FR" sz="2400" dirty="0" smtClean="0"/>
              <a:t>institutions </a:t>
            </a:r>
            <a:r>
              <a:rPr lang="en-US" sz="2400" dirty="0" smtClean="0"/>
              <a:t>de </a:t>
            </a:r>
            <a:r>
              <a:rPr lang="en-US" sz="2400" dirty="0" err="1" smtClean="0"/>
              <a:t>l’Etat</a:t>
            </a:r>
            <a:r>
              <a:rPr lang="en-US" sz="2400" dirty="0" smtClean="0"/>
              <a:t>.</a:t>
            </a:r>
            <a:endParaRPr lang="en-US" sz="2400" dirty="0"/>
          </a:p>
          <a:p>
            <a:pPr marL="971550" lvl="1" indent="-514350">
              <a:buFont typeface="+mj-lt"/>
              <a:buAutoNum type="arabicPeriod"/>
            </a:pPr>
            <a:r>
              <a:rPr lang="fr-FR" sz="2400" dirty="0" smtClean="0"/>
              <a:t>Éviter de compromettre l’honneur ou la dignité de leur état et de leur fonction.</a:t>
            </a:r>
            <a:endParaRPr lang="fr-FR" sz="2400" dirty="0"/>
          </a:p>
          <a:p>
            <a:pPr marL="971550" lvl="1" indent="-514350">
              <a:buFont typeface="+mj-lt"/>
              <a:buAutoNum type="arabicPeriod"/>
            </a:pPr>
            <a:r>
              <a:rPr lang="fr-FR" sz="2400" dirty="0" smtClean="0"/>
              <a:t>Être </a:t>
            </a:r>
            <a:r>
              <a:rPr lang="fr-FR" sz="2400" dirty="0"/>
              <a:t>loyal et respectueux vis-à-vis de leurs </a:t>
            </a:r>
            <a:r>
              <a:rPr lang="fr-FR" sz="2400" dirty="0" smtClean="0"/>
              <a:t>supérieurs.</a:t>
            </a:r>
            <a:endParaRPr lang="fr-FR" sz="2400" dirty="0"/>
          </a:p>
          <a:p>
            <a:pPr marL="971550" lvl="1" indent="-514350">
              <a:buFont typeface="+mj-lt"/>
              <a:buAutoNum type="arabicPeriod"/>
            </a:pPr>
            <a:r>
              <a:rPr lang="fr-FR" sz="2400" dirty="0" smtClean="0"/>
              <a:t>Veiller </a:t>
            </a:r>
            <a:r>
              <a:rPr lang="fr-FR" sz="2400" dirty="0"/>
              <a:t>à la sauvegarde des intérêts moraux et matériels de </a:t>
            </a:r>
            <a:r>
              <a:rPr lang="fr-FR" sz="2400" dirty="0" smtClean="0"/>
              <a:t>l’Etat.</a:t>
            </a:r>
            <a:endParaRPr lang="fr-FR" sz="2400" dirty="0"/>
          </a:p>
        </p:txBody>
      </p:sp>
      <p:sp>
        <p:nvSpPr>
          <p:cNvPr id="4" name="Slide Number Placeholder 3"/>
          <p:cNvSpPr>
            <a:spLocks noGrp="1"/>
          </p:cNvSpPr>
          <p:nvPr>
            <p:ph type="sldNum" sz="quarter" idx="12"/>
          </p:nvPr>
        </p:nvSpPr>
        <p:spPr>
          <a:xfrm>
            <a:off x="4499992" y="6381328"/>
            <a:ext cx="2133600" cy="365125"/>
          </a:xfrm>
        </p:spPr>
        <p:txBody>
          <a:bodyPr/>
          <a:lstStyle/>
          <a:p>
            <a:pPr>
              <a:defRPr/>
            </a:pPr>
            <a:fld id="{88D66057-9A4D-4913-876C-8083AB97E209}" type="slidenum">
              <a:rPr lang="nl-BE" smtClean="0"/>
              <a:pPr>
                <a:defRPr/>
              </a:pPr>
              <a:t>10</a:t>
            </a:fld>
            <a:endParaRPr lang="nl-BE"/>
          </a:p>
        </p:txBody>
      </p:sp>
      <p:sp>
        <p:nvSpPr>
          <p:cNvPr id="5"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Tree>
    <p:extLst>
      <p:ext uri="{BB962C8B-B14F-4D97-AF65-F5344CB8AC3E}">
        <p14:creationId xmlns:p14="http://schemas.microsoft.com/office/powerpoint/2010/main" val="1982984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BE" b="1" u="sng" dirty="0"/>
              <a:t>Devoirs des militaire en matière de liberté </a:t>
            </a:r>
            <a:r>
              <a:rPr lang="fr-BE" b="1" u="sng" dirty="0" smtClean="0"/>
              <a:t>d’expression</a:t>
            </a:r>
            <a:endParaRPr lang="fr-FR" b="1" u="sng" dirty="0" smtClean="0"/>
          </a:p>
          <a:p>
            <a:pPr marL="992188" lvl="1" indent="-534988">
              <a:buAutoNum type="arabicPeriod" startAt="5"/>
            </a:pPr>
            <a:r>
              <a:rPr lang="fr-FR" sz="2400" dirty="0" smtClean="0"/>
              <a:t>Interdit, même </a:t>
            </a:r>
            <a:r>
              <a:rPr lang="fr-FR" sz="2400" dirty="0"/>
              <a:t>après cessation de leurs fonctions, de révéler à des personnes non autorisées </a:t>
            </a:r>
            <a:r>
              <a:rPr lang="fr-FR" sz="2400" dirty="0" smtClean="0"/>
              <a:t>à les </a:t>
            </a:r>
            <a:r>
              <a:rPr lang="fr-FR" sz="2400" dirty="0"/>
              <a:t>connaître, des informations dont ils avaient eu connaissance et qui auraient </a:t>
            </a:r>
            <a:r>
              <a:rPr lang="fr-FR" sz="2400" dirty="0" smtClean="0"/>
              <a:t>un caractère </a:t>
            </a:r>
            <a:r>
              <a:rPr lang="fr-FR" sz="2400" dirty="0"/>
              <a:t>secret ou confidentiel en raison de leur nature ou des </a:t>
            </a:r>
            <a:r>
              <a:rPr lang="fr-FR" sz="2400" dirty="0" smtClean="0"/>
              <a:t>prescriptions </a:t>
            </a:r>
            <a:r>
              <a:rPr lang="fr-FR" sz="2400" dirty="0" smtClean="0"/>
              <a:t>militaires.</a:t>
            </a:r>
          </a:p>
          <a:p>
            <a:pPr marL="992188" lvl="1" indent="-534988">
              <a:buAutoNum type="arabicPeriod" startAt="5"/>
            </a:pPr>
            <a:r>
              <a:rPr lang="fr-FR" sz="2400" dirty="0" smtClean="0"/>
              <a:t>Interdit </a:t>
            </a:r>
            <a:r>
              <a:rPr lang="fr-FR" sz="2400" dirty="0"/>
              <a:t>de se livrer à des activités politiques au sein du Département de la </a:t>
            </a:r>
            <a:r>
              <a:rPr lang="fr-FR" sz="2400" dirty="0" smtClean="0"/>
              <a:t>Défense.</a:t>
            </a:r>
            <a:endParaRPr lang="fr-FR" sz="2400" dirty="0"/>
          </a:p>
        </p:txBody>
      </p:sp>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11</a:t>
            </a:fld>
            <a:endParaRPr lang="nl-BE"/>
          </a:p>
        </p:txBody>
      </p:sp>
      <p:sp>
        <p:nvSpPr>
          <p:cNvPr id="5"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
        <p:nvSpPr>
          <p:cNvPr id="6" name="TextBox 5"/>
          <p:cNvSpPr txBox="1"/>
          <p:nvPr/>
        </p:nvSpPr>
        <p:spPr>
          <a:xfrm>
            <a:off x="4707308" y="6165304"/>
            <a:ext cx="3240360" cy="523220"/>
          </a:xfrm>
          <a:prstGeom prst="rect">
            <a:avLst/>
          </a:prstGeom>
          <a:solidFill>
            <a:srgbClr val="FFC000"/>
          </a:solidFill>
        </p:spPr>
        <p:txBody>
          <a:bodyPr wrap="square" rtlCol="0">
            <a:spAutoFit/>
          </a:bodyPr>
          <a:lstStyle/>
          <a:p>
            <a:r>
              <a:rPr lang="fr-BE" sz="2800" b="1" dirty="0" smtClean="0"/>
              <a:t>Secret professionnel</a:t>
            </a:r>
            <a:endParaRPr lang="en-US" sz="2800" b="1" dirty="0"/>
          </a:p>
        </p:txBody>
      </p:sp>
    </p:spTree>
    <p:extLst>
      <p:ext uri="{BB962C8B-B14F-4D97-AF65-F5344CB8AC3E}">
        <p14:creationId xmlns:p14="http://schemas.microsoft.com/office/powerpoint/2010/main" val="127531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BE" b="1" u="sng" dirty="0"/>
              <a:t>Devoirs des militaire en matière de liberté </a:t>
            </a:r>
            <a:r>
              <a:rPr lang="fr-BE" b="1" u="sng" dirty="0" smtClean="0"/>
              <a:t>d’expression</a:t>
            </a:r>
            <a:endParaRPr lang="fr-FR" b="1" u="sng" dirty="0" smtClean="0"/>
          </a:p>
          <a:p>
            <a:pPr marL="992188" lvl="1" indent="-534988">
              <a:buAutoNum type="arabicPeriod" startAt="7"/>
            </a:pPr>
            <a:r>
              <a:rPr lang="fr-FR" sz="2400" dirty="0" smtClean="0"/>
              <a:t>Interdit de </a:t>
            </a:r>
            <a:r>
              <a:rPr lang="fr-FR" sz="2400" dirty="0"/>
              <a:t>participer activement ou publiquement à la vie politique, même en dehors du </a:t>
            </a:r>
            <a:r>
              <a:rPr lang="fr-FR" sz="2400" dirty="0" smtClean="0"/>
              <a:t>service </a:t>
            </a:r>
            <a:r>
              <a:rPr lang="fr-FR" sz="2400" u="sng" dirty="0" smtClean="0"/>
              <a:t>en </a:t>
            </a:r>
            <a:r>
              <a:rPr lang="fr-FR" sz="2400" u="sng" dirty="0"/>
              <a:t>autre qualité que celle d’expert, de conseiller ou de membre d’un centre </a:t>
            </a:r>
            <a:r>
              <a:rPr lang="fr-FR" sz="2400" u="sng" dirty="0" smtClean="0"/>
              <a:t>d’étude</a:t>
            </a:r>
            <a:r>
              <a:rPr lang="fr-FR" sz="2400" dirty="0" smtClean="0"/>
              <a:t>, sauf </a:t>
            </a:r>
            <a:r>
              <a:rPr lang="fr-FR" sz="2400" dirty="0"/>
              <a:t>dans les cas prévus </a:t>
            </a:r>
            <a:r>
              <a:rPr lang="fr-FR" sz="2400" dirty="0" smtClean="0"/>
              <a:t>dans les droits des </a:t>
            </a:r>
            <a:r>
              <a:rPr lang="fr-FR" sz="2400" dirty="0" smtClean="0"/>
              <a:t>mil (REG CARDI-001)</a:t>
            </a:r>
            <a:endParaRPr lang="fr-FR" sz="2400" dirty="0" smtClean="0"/>
          </a:p>
          <a:p>
            <a:pPr marL="457200" lvl="1" indent="0">
              <a:buNone/>
            </a:pPr>
            <a:r>
              <a:rPr lang="fr-FR" sz="2400" dirty="0" smtClean="0"/>
              <a:t>8.	  I</a:t>
            </a:r>
            <a:r>
              <a:rPr lang="fr-FR" sz="2400" dirty="0" smtClean="0"/>
              <a:t>nterdit </a:t>
            </a:r>
            <a:r>
              <a:rPr lang="fr-FR" sz="2400" dirty="0" smtClean="0"/>
              <a:t>de </a:t>
            </a:r>
            <a:r>
              <a:rPr lang="fr-FR" sz="2400" dirty="0"/>
              <a:t>faire grève sous toutes ses </a:t>
            </a:r>
            <a:r>
              <a:rPr lang="fr-FR" sz="2400" dirty="0" smtClean="0"/>
              <a:t>formes</a:t>
            </a:r>
            <a:r>
              <a:rPr lang="fr-FR" dirty="0" smtClean="0"/>
              <a:t>.</a:t>
            </a:r>
          </a:p>
        </p:txBody>
      </p:sp>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12</a:t>
            </a:fld>
            <a:endParaRPr lang="nl-BE"/>
          </a:p>
        </p:txBody>
      </p:sp>
      <p:sp>
        <p:nvSpPr>
          <p:cNvPr id="5"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
        <p:nvSpPr>
          <p:cNvPr id="6" name="TextBox 5"/>
          <p:cNvSpPr txBox="1"/>
          <p:nvPr/>
        </p:nvSpPr>
        <p:spPr>
          <a:xfrm>
            <a:off x="3635896" y="6021288"/>
            <a:ext cx="4608512" cy="523220"/>
          </a:xfrm>
          <a:prstGeom prst="rect">
            <a:avLst/>
          </a:prstGeom>
          <a:solidFill>
            <a:srgbClr val="FFC000"/>
          </a:solidFill>
        </p:spPr>
        <p:txBody>
          <a:bodyPr wrap="square" rtlCol="0">
            <a:spAutoFit/>
          </a:bodyPr>
          <a:lstStyle/>
          <a:p>
            <a:r>
              <a:rPr lang="fr-BE" sz="2800" b="1" dirty="0" smtClean="0"/>
              <a:t>Pas de participation Politique</a:t>
            </a:r>
            <a:endParaRPr lang="en-US" sz="2800" b="1" dirty="0"/>
          </a:p>
        </p:txBody>
      </p:sp>
    </p:spTree>
    <p:extLst>
      <p:ext uri="{BB962C8B-B14F-4D97-AF65-F5344CB8AC3E}">
        <p14:creationId xmlns:p14="http://schemas.microsoft.com/office/powerpoint/2010/main" val="381734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00200"/>
            <a:ext cx="8229600" cy="4525963"/>
          </a:xfrm>
        </p:spPr>
        <p:txBody>
          <a:bodyPr/>
          <a:lstStyle/>
          <a:p>
            <a:r>
              <a:rPr lang="fr-BE" b="1" u="sng" dirty="0"/>
              <a:t>Devoirs des militaire en matière de liberté </a:t>
            </a:r>
            <a:r>
              <a:rPr lang="fr-BE" b="1" u="sng" dirty="0" smtClean="0"/>
              <a:t>d’expression</a:t>
            </a:r>
          </a:p>
          <a:p>
            <a:endParaRPr lang="fr-FR" b="1" u="sng" dirty="0"/>
          </a:p>
          <a:p>
            <a:pPr marL="992188" lvl="1" indent="-534988">
              <a:buAutoNum type="arabicPeriod" startAt="9"/>
            </a:pPr>
            <a:r>
              <a:rPr lang="fr-FR" sz="2400" dirty="0" smtClean="0"/>
              <a:t>Interdit </a:t>
            </a:r>
            <a:r>
              <a:rPr lang="fr-FR" sz="2400" dirty="0"/>
              <a:t>de manifester des opinions qui empêchent le bon fonctionnement de l’Etat en général et du service en </a:t>
            </a:r>
            <a:r>
              <a:rPr lang="fr-FR" sz="2400" dirty="0" smtClean="0"/>
              <a:t>particulier, entre </a:t>
            </a:r>
            <a:r>
              <a:rPr lang="fr-FR" sz="2400" dirty="0"/>
              <a:t>autres </a:t>
            </a:r>
            <a:r>
              <a:rPr lang="fr-FR" sz="2400" dirty="0" smtClean="0"/>
              <a:t>:</a:t>
            </a:r>
          </a:p>
        </p:txBody>
      </p:sp>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13</a:t>
            </a:fld>
            <a:endParaRPr lang="nl-BE"/>
          </a:p>
        </p:txBody>
      </p:sp>
      <p:sp>
        <p:nvSpPr>
          <p:cNvPr id="5"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Tree>
    <p:extLst>
      <p:ext uri="{BB962C8B-B14F-4D97-AF65-F5344CB8AC3E}">
        <p14:creationId xmlns:p14="http://schemas.microsoft.com/office/powerpoint/2010/main" val="3586648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492896"/>
            <a:ext cx="8229600" cy="4525963"/>
          </a:xfrm>
        </p:spPr>
        <p:txBody>
          <a:bodyPr/>
          <a:lstStyle/>
          <a:p>
            <a:pPr marL="857250" lvl="2" indent="0">
              <a:buNone/>
            </a:pPr>
            <a:r>
              <a:rPr lang="fr-FR" sz="1900" dirty="0"/>
              <a:t>-   </a:t>
            </a:r>
            <a:r>
              <a:rPr lang="fr-FR" sz="1900" dirty="0" smtClean="0"/>
              <a:t>En </a:t>
            </a:r>
            <a:r>
              <a:rPr lang="fr-FR" sz="1900" dirty="0"/>
              <a:t>minant la discipline militaire et en portant atteinte à l’autorité des </a:t>
            </a:r>
            <a:r>
              <a:rPr lang="fr-FR" sz="1900" dirty="0" smtClean="0"/>
              <a:t>Chefs </a:t>
            </a:r>
            <a:r>
              <a:rPr lang="en-US" sz="1900" dirty="0" err="1" smtClean="0"/>
              <a:t>hiérarchiques</a:t>
            </a:r>
            <a:r>
              <a:rPr lang="en-US" sz="1900" dirty="0"/>
              <a:t>,</a:t>
            </a:r>
          </a:p>
          <a:p>
            <a:pPr marL="857250" lvl="2" indent="0">
              <a:buNone/>
            </a:pPr>
            <a:r>
              <a:rPr lang="fr-FR" sz="1900" dirty="0"/>
              <a:t>-  </a:t>
            </a:r>
            <a:r>
              <a:rPr lang="fr-FR" sz="1900" dirty="0" smtClean="0"/>
              <a:t> En  </a:t>
            </a:r>
            <a:r>
              <a:rPr lang="fr-FR" sz="1900" dirty="0"/>
              <a:t>ébranlant la confiance de la Nation dans les Forces armées,</a:t>
            </a:r>
          </a:p>
          <a:p>
            <a:pPr marL="857250" lvl="2" indent="0">
              <a:buNone/>
            </a:pPr>
            <a:r>
              <a:rPr lang="fr-FR" sz="1900" dirty="0"/>
              <a:t>-   E</a:t>
            </a:r>
            <a:r>
              <a:rPr lang="fr-FR" sz="1900" dirty="0" smtClean="0"/>
              <a:t>n </a:t>
            </a:r>
            <a:r>
              <a:rPr lang="fr-FR" sz="1900" dirty="0"/>
              <a:t>mettant en péril la neutralité politique des Forces armées,</a:t>
            </a:r>
          </a:p>
          <a:p>
            <a:pPr marL="857250" lvl="2" indent="0">
              <a:buNone/>
            </a:pPr>
            <a:r>
              <a:rPr lang="fr-FR" sz="1900" dirty="0"/>
              <a:t>-   </a:t>
            </a:r>
            <a:r>
              <a:rPr lang="fr-FR" sz="1900" dirty="0" smtClean="0"/>
              <a:t>En </a:t>
            </a:r>
            <a:r>
              <a:rPr lang="fr-FR" sz="1900" dirty="0"/>
              <a:t>nuisant à la sécurité de la Nation, en portant atteinte à l’ordre public ou en mettant en péril la prévention de faits dommageables,</a:t>
            </a:r>
          </a:p>
          <a:p>
            <a:pPr marL="857250" lvl="2" indent="0">
              <a:buNone/>
            </a:pPr>
            <a:r>
              <a:rPr lang="fr-FR" sz="1900" dirty="0"/>
              <a:t>-   </a:t>
            </a:r>
            <a:r>
              <a:rPr lang="fr-FR" sz="1900" dirty="0" smtClean="0"/>
              <a:t>En </a:t>
            </a:r>
            <a:r>
              <a:rPr lang="fr-FR" sz="1900" dirty="0"/>
              <a:t>violant le secret médical, </a:t>
            </a:r>
          </a:p>
          <a:p>
            <a:pPr marL="857250" lvl="2" indent="0">
              <a:buNone/>
            </a:pPr>
            <a:r>
              <a:rPr lang="fr-FR" sz="1900" dirty="0"/>
              <a:t>-   </a:t>
            </a:r>
            <a:r>
              <a:rPr lang="fr-FR" sz="1900" dirty="0" smtClean="0"/>
              <a:t>En </a:t>
            </a:r>
            <a:r>
              <a:rPr lang="fr-FR" sz="1900" dirty="0"/>
              <a:t>violant les droits et libertés des citoyens en particulier le droit au respect de la </a:t>
            </a:r>
            <a:r>
              <a:rPr lang="en-US" sz="1900" dirty="0"/>
              <a:t>vie </a:t>
            </a:r>
            <a:r>
              <a:rPr lang="en-US" sz="1900" dirty="0" err="1"/>
              <a:t>privée</a:t>
            </a:r>
            <a:r>
              <a:rPr lang="en-US" sz="1900" dirty="0"/>
              <a:t>.</a:t>
            </a:r>
            <a:endParaRPr lang="fr-BE" sz="1900" dirty="0"/>
          </a:p>
          <a:p>
            <a:r>
              <a:rPr lang="fr-BE" b="1" dirty="0">
                <a:solidFill>
                  <a:srgbClr val="FF0000"/>
                </a:solidFill>
              </a:rPr>
              <a:t>Pas d’opinion néfaste au fonctionnement de l’Etat et du Sv</a:t>
            </a:r>
            <a:endParaRPr lang="en-US" b="1" dirty="0">
              <a:solidFill>
                <a:srgbClr val="FF0000"/>
              </a:solidFill>
            </a:endParaRPr>
          </a:p>
          <a:p>
            <a:endParaRPr lang="en-US" dirty="0"/>
          </a:p>
        </p:txBody>
      </p:sp>
      <p:sp>
        <p:nvSpPr>
          <p:cNvPr id="3" name="Title 2"/>
          <p:cNvSpPr>
            <a:spLocks noGrp="1"/>
          </p:cNvSpPr>
          <p:nvPr>
            <p:ph type="title"/>
          </p:nvPr>
        </p:nvSpPr>
        <p:spPr>
          <a:xfrm>
            <a:off x="539552" y="1412776"/>
            <a:ext cx="8280920" cy="864096"/>
          </a:xfrm>
        </p:spPr>
        <p:txBody>
          <a:bodyPr/>
          <a:lstStyle/>
          <a:p>
            <a:r>
              <a:rPr lang="fr-BE" b="1" u="sng" dirty="0"/>
              <a:t>Devoirs des militaire en matière </a:t>
            </a:r>
            <a:r>
              <a:rPr lang="fr-BE" b="1" u="sng" dirty="0" smtClean="0"/>
              <a:t/>
            </a:r>
            <a:br>
              <a:rPr lang="fr-BE" b="1" u="sng" dirty="0" smtClean="0"/>
            </a:br>
            <a:r>
              <a:rPr lang="fr-BE" b="1" u="sng" dirty="0" smtClean="0"/>
              <a:t>de </a:t>
            </a:r>
            <a:r>
              <a:rPr lang="fr-BE" b="1" u="sng" dirty="0"/>
              <a:t>liberté d’expression</a:t>
            </a:r>
            <a:br>
              <a:rPr lang="fr-BE" b="1" u="sng" dirty="0"/>
            </a:br>
            <a:endParaRPr lang="en-US" dirty="0"/>
          </a:p>
        </p:txBody>
      </p:sp>
    </p:spTree>
    <p:extLst>
      <p:ext uri="{BB962C8B-B14F-4D97-AF65-F5344CB8AC3E}">
        <p14:creationId xmlns:p14="http://schemas.microsoft.com/office/powerpoint/2010/main" val="3638380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BE" b="1" u="sng" dirty="0"/>
              <a:t>Devoirs des militaire en matière de liberté </a:t>
            </a:r>
            <a:r>
              <a:rPr lang="fr-BE" b="1" u="sng" dirty="0" smtClean="0"/>
              <a:t>d’expression</a:t>
            </a:r>
            <a:endParaRPr lang="fr-FR" b="1" u="sng" dirty="0"/>
          </a:p>
          <a:p>
            <a:pPr marL="992188" lvl="1" indent="-534988">
              <a:buAutoNum type="arabicPeriod" startAt="10"/>
            </a:pPr>
            <a:r>
              <a:rPr lang="fr-BE" sz="2000" dirty="0" smtClean="0"/>
              <a:t>En temps de guerre, </a:t>
            </a:r>
            <a:r>
              <a:rPr lang="fr-FR" sz="2000" dirty="0"/>
              <a:t>interdit de publier des journaux, brochures, écrits, dessins, images, ou de </a:t>
            </a:r>
            <a:r>
              <a:rPr lang="fr-FR" sz="2000" dirty="0" smtClean="0"/>
              <a:t>répandre de </a:t>
            </a:r>
            <a:r>
              <a:rPr lang="fr-FR" sz="2000" dirty="0"/>
              <a:t>quelque manière que ce soit, dans les lieux </a:t>
            </a:r>
            <a:r>
              <a:rPr lang="fr-FR" sz="2000" dirty="0" smtClean="0"/>
              <a:t>publics ou de réunions, </a:t>
            </a:r>
            <a:r>
              <a:rPr lang="fr-FR" sz="2000" dirty="0"/>
              <a:t>des informations </a:t>
            </a:r>
            <a:r>
              <a:rPr lang="fr-FR" sz="2000" dirty="0" smtClean="0"/>
              <a:t>et </a:t>
            </a:r>
            <a:r>
              <a:rPr lang="fr-FR" sz="2000" dirty="0" smtClean="0"/>
              <a:t>des renseignements </a:t>
            </a:r>
            <a:r>
              <a:rPr lang="fr-FR" sz="2000" dirty="0"/>
              <a:t>de nature à favoriser l’ennemi ou à exercer une influence fâcheuse </a:t>
            </a:r>
            <a:r>
              <a:rPr lang="fr-FR" sz="2000" dirty="0" smtClean="0"/>
              <a:t>sur l’esprit </a:t>
            </a:r>
            <a:r>
              <a:rPr lang="fr-FR" sz="2000" dirty="0"/>
              <a:t>des </a:t>
            </a:r>
            <a:r>
              <a:rPr lang="fr-FR" sz="2000" dirty="0"/>
              <a:t>A</a:t>
            </a:r>
            <a:r>
              <a:rPr lang="fr-FR" sz="2000" dirty="0" smtClean="0"/>
              <a:t>rmées </a:t>
            </a:r>
            <a:r>
              <a:rPr lang="fr-FR" sz="2000" dirty="0"/>
              <a:t>et des </a:t>
            </a:r>
            <a:r>
              <a:rPr lang="fr-FR" sz="2000" dirty="0" smtClean="0"/>
              <a:t>populations.</a:t>
            </a:r>
          </a:p>
          <a:p>
            <a:pPr marL="992188" lvl="1" indent="-534988">
              <a:buAutoNum type="arabicPeriod" startAt="10"/>
            </a:pPr>
            <a:endParaRPr lang="fr-FR" sz="2000" dirty="0" smtClean="0"/>
          </a:p>
          <a:p>
            <a:pPr marL="992188" lvl="1" indent="-534988">
              <a:buAutoNum type="arabicPeriod" startAt="11"/>
            </a:pPr>
            <a:r>
              <a:rPr lang="fr-FR" sz="2000" dirty="0" smtClean="0"/>
              <a:t>En </a:t>
            </a:r>
            <a:r>
              <a:rPr lang="fr-FR" sz="2000" dirty="0" smtClean="0"/>
              <a:t>Opérations (TOE), </a:t>
            </a:r>
            <a:r>
              <a:rPr lang="fr-FR" sz="2000" dirty="0" smtClean="0"/>
              <a:t>le </a:t>
            </a:r>
            <a:r>
              <a:rPr lang="fr-FR" sz="2000" dirty="0"/>
              <a:t>militaire a un devoir de </a:t>
            </a:r>
            <a:r>
              <a:rPr lang="fr-FR" sz="2000" dirty="0" smtClean="0"/>
              <a:t>réserve </a:t>
            </a:r>
            <a:r>
              <a:rPr lang="en-US" sz="2000" u="sng" dirty="0" err="1" smtClean="0"/>
              <a:t>accru</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15</a:t>
            </a:fld>
            <a:endParaRPr lang="nl-BE"/>
          </a:p>
        </p:txBody>
      </p:sp>
      <p:sp>
        <p:nvSpPr>
          <p:cNvPr id="5"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
        <p:nvSpPr>
          <p:cNvPr id="6" name="TextBox 5"/>
          <p:cNvSpPr txBox="1"/>
          <p:nvPr/>
        </p:nvSpPr>
        <p:spPr>
          <a:xfrm>
            <a:off x="1403648" y="5589240"/>
            <a:ext cx="5616624" cy="523220"/>
          </a:xfrm>
          <a:prstGeom prst="rect">
            <a:avLst/>
          </a:prstGeom>
          <a:solidFill>
            <a:srgbClr val="FFC000"/>
          </a:solidFill>
        </p:spPr>
        <p:txBody>
          <a:bodyPr wrap="square" rtlCol="0">
            <a:spAutoFit/>
          </a:bodyPr>
          <a:lstStyle/>
          <a:p>
            <a:r>
              <a:rPr lang="fr-BE" sz="2800" b="1" dirty="0" smtClean="0"/>
              <a:t>Pas de propagande en faveur de l’</a:t>
            </a:r>
            <a:r>
              <a:rPr lang="fr-BE" sz="2800" b="1" dirty="0" err="1" smtClean="0"/>
              <a:t>eni</a:t>
            </a:r>
            <a:endParaRPr lang="en-US" sz="2800" b="1" dirty="0"/>
          </a:p>
        </p:txBody>
      </p:sp>
    </p:spTree>
    <p:extLst>
      <p:ext uri="{BB962C8B-B14F-4D97-AF65-F5344CB8AC3E}">
        <p14:creationId xmlns:p14="http://schemas.microsoft.com/office/powerpoint/2010/main" val="23866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BE22286-B330-4CB7-B9D4-83933DF98255}" type="slidenum">
              <a:rPr lang="nl-BE"/>
              <a:pPr>
                <a:defRPr/>
              </a:pPr>
              <a:t>16</a:t>
            </a:fld>
            <a:endParaRPr lang="nl-BE"/>
          </a:p>
        </p:txBody>
      </p:sp>
      <p:sp>
        <p:nvSpPr>
          <p:cNvPr id="18434" name="Rectangle 2"/>
          <p:cNvSpPr>
            <a:spLocks noGrp="1"/>
          </p:cNvSpPr>
          <p:nvPr>
            <p:ph type="title"/>
          </p:nvPr>
        </p:nvSpPr>
        <p:spPr/>
        <p:txBody>
          <a:bodyPr/>
          <a:lstStyle/>
          <a:p>
            <a:r>
              <a:rPr lang="fr-BE" smtClean="0"/>
              <a:t>2. Les droits des militaires</a:t>
            </a:r>
            <a:endParaRPr lang="en-US" smtClean="0"/>
          </a:p>
        </p:txBody>
      </p:sp>
      <p:sp>
        <p:nvSpPr>
          <p:cNvPr id="18435" name="Rectangle 3"/>
          <p:cNvSpPr>
            <a:spLocks noGrp="1"/>
          </p:cNvSpPr>
          <p:nvPr>
            <p:ph type="body" idx="1"/>
          </p:nvPr>
        </p:nvSpPr>
        <p:spPr>
          <a:xfrm>
            <a:off x="468313" y="2060575"/>
            <a:ext cx="8229600" cy="4525963"/>
          </a:xfrm>
        </p:spPr>
        <p:txBody>
          <a:bodyPr/>
          <a:lstStyle/>
          <a:p>
            <a:r>
              <a:rPr lang="fr-BE" b="1" u="sng" dirty="0"/>
              <a:t>G</a:t>
            </a:r>
            <a:r>
              <a:rPr lang="fr-BE" b="1" u="sng" dirty="0" smtClean="0"/>
              <a:t>énéralités:</a:t>
            </a:r>
          </a:p>
          <a:p>
            <a:pPr lvl="1"/>
            <a:r>
              <a:rPr lang="fr-BE" dirty="0" smtClean="0"/>
              <a:t>Les militaires jouissent de tous les droits dont jouissent les citoyens belges. </a:t>
            </a:r>
          </a:p>
          <a:p>
            <a:pPr lvl="1"/>
            <a:endParaRPr lang="fr-BE" dirty="0" smtClean="0"/>
          </a:p>
          <a:p>
            <a:r>
              <a:rPr lang="fr-BE" dirty="0" smtClean="0">
                <a:solidFill>
                  <a:schemeClr val="bg2">
                    <a:lumMod val="25000"/>
                  </a:schemeClr>
                </a:solidFill>
              </a:rPr>
              <a:t>Activités politique</a:t>
            </a:r>
          </a:p>
          <a:p>
            <a:r>
              <a:rPr lang="fr-BE" dirty="0" smtClean="0">
                <a:solidFill>
                  <a:srgbClr val="0070C0"/>
                </a:solidFill>
              </a:rPr>
              <a:t>Droits syndicaux</a:t>
            </a:r>
          </a:p>
          <a:p>
            <a:r>
              <a:rPr lang="fr-BE" dirty="0" smtClean="0">
                <a:solidFill>
                  <a:srgbClr val="002060"/>
                </a:solidFill>
              </a:rPr>
              <a:t>Cumul de fonctions et d’emplois</a:t>
            </a:r>
          </a:p>
          <a:p>
            <a:r>
              <a:rPr lang="fr-BE" dirty="0" smtClean="0">
                <a:solidFill>
                  <a:srgbClr val="00B050"/>
                </a:solidFill>
              </a:rPr>
              <a:t>Liberté d’expression et d’opinion</a:t>
            </a:r>
            <a:endParaRPr lang="en-US" dirty="0" smtClean="0">
              <a:solidFill>
                <a:srgbClr val="00B050"/>
              </a:solidFill>
            </a:endParaRPr>
          </a:p>
        </p:txBody>
      </p:sp>
    </p:spTree>
    <p:extLst>
      <p:ext uri="{BB962C8B-B14F-4D97-AF65-F5344CB8AC3E}">
        <p14:creationId xmlns:p14="http://schemas.microsoft.com/office/powerpoint/2010/main" val="1525736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dirty="0" smtClean="0"/>
              <a:t>NON (Belgique et Etranger)</a:t>
            </a:r>
          </a:p>
          <a:p>
            <a:r>
              <a:rPr lang="fr-BE" dirty="0" smtClean="0"/>
              <a:t>Affiliation a un parti: OUI (activité(s) = celle d’un membre du parti) – EXPERT/CONSEILLER/MEMBRE D’UN CENTRE D’ETUDES</a:t>
            </a:r>
          </a:p>
          <a:p>
            <a:r>
              <a:rPr lang="fr-BE" dirty="0" smtClean="0"/>
              <a:t>CANDIDAT AUX MANDATS PROVINCIAUX ET COMMUNAUX (Conditions !!!!)</a:t>
            </a:r>
          </a:p>
          <a:p>
            <a:r>
              <a:rPr lang="fr-BE" dirty="0" smtClean="0"/>
              <a:t>PAS EN TENUE MILITAIRE</a:t>
            </a:r>
          </a:p>
          <a:p>
            <a:endParaRPr lang="fr-BE" dirty="0" smtClean="0"/>
          </a:p>
          <a:p>
            <a:endParaRPr lang="en-US" dirty="0"/>
          </a:p>
        </p:txBody>
      </p:sp>
      <p:sp>
        <p:nvSpPr>
          <p:cNvPr id="3" name="Title 2"/>
          <p:cNvSpPr>
            <a:spLocks noGrp="1"/>
          </p:cNvSpPr>
          <p:nvPr>
            <p:ph type="title"/>
          </p:nvPr>
        </p:nvSpPr>
        <p:spPr/>
        <p:txBody>
          <a:bodyPr/>
          <a:lstStyle/>
          <a:p>
            <a:r>
              <a:rPr lang="fr-BE" dirty="0" smtClean="0"/>
              <a:t>ACTIVITES POLITIQUES</a:t>
            </a:r>
            <a:endParaRPr lang="en-US" dirty="0"/>
          </a:p>
        </p:txBody>
      </p:sp>
    </p:spTree>
    <p:extLst>
      <p:ext uri="{BB962C8B-B14F-4D97-AF65-F5344CB8AC3E}">
        <p14:creationId xmlns:p14="http://schemas.microsoft.com/office/powerpoint/2010/main" val="2607337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dirty="0" smtClean="0"/>
              <a:t>Lors de l’exercice d’un mandat politique le Mil est mis en congé politique (REG-TRAVARB-001)</a:t>
            </a:r>
          </a:p>
          <a:p>
            <a:r>
              <a:rPr lang="fr-BE" dirty="0" smtClean="0"/>
              <a:t>A défaut, reste soumis aux obligations de mise en œuvre des Forces Armées.</a:t>
            </a:r>
          </a:p>
          <a:p>
            <a:r>
              <a:rPr lang="fr-BE" dirty="0" smtClean="0"/>
              <a:t>Lors de l’exercice d’un mandat politique le Mil est autorisé a participer à la vie politique et ce en dehors des heures de service et hors des bâtiments militaires</a:t>
            </a:r>
            <a:endParaRPr lang="en-US" dirty="0"/>
          </a:p>
        </p:txBody>
      </p:sp>
      <p:sp>
        <p:nvSpPr>
          <p:cNvPr id="3" name="Title 2"/>
          <p:cNvSpPr>
            <a:spLocks noGrp="1"/>
          </p:cNvSpPr>
          <p:nvPr>
            <p:ph type="title"/>
          </p:nvPr>
        </p:nvSpPr>
        <p:spPr/>
        <p:txBody>
          <a:bodyPr/>
          <a:lstStyle/>
          <a:p>
            <a:r>
              <a:rPr lang="fr-BE" dirty="0" smtClean="0"/>
              <a:t>ACTIVITES POLITIQUES</a:t>
            </a:r>
            <a:endParaRPr lang="en-US" dirty="0"/>
          </a:p>
        </p:txBody>
      </p:sp>
    </p:spTree>
    <p:extLst>
      <p:ext uri="{BB962C8B-B14F-4D97-AF65-F5344CB8AC3E}">
        <p14:creationId xmlns:p14="http://schemas.microsoft.com/office/powerpoint/2010/main" val="184405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dirty="0" smtClean="0"/>
              <a:t>AFFILIATION LIBRE</a:t>
            </a:r>
          </a:p>
          <a:p>
            <a:r>
              <a:rPr lang="fr-BE" dirty="0" smtClean="0"/>
              <a:t>MANIFESTATIONS SYNDICALES OU REVENDICATIVES SUR LA VOIE PUBLIQUE</a:t>
            </a:r>
          </a:p>
          <a:p>
            <a:r>
              <a:rPr lang="fr-BE" dirty="0" smtClean="0"/>
              <a:t>       PAS EN TENUE MILITAIRE</a:t>
            </a:r>
          </a:p>
          <a:p>
            <a:r>
              <a:rPr lang="fr-BE" dirty="0" smtClean="0"/>
              <a:t>PAS DE PRESSION POUR/CONTRE UNE TENDANCE POLITIQUE OU UN SYNDICAT</a:t>
            </a:r>
            <a:endParaRPr lang="en-US" dirty="0"/>
          </a:p>
        </p:txBody>
      </p:sp>
      <p:sp>
        <p:nvSpPr>
          <p:cNvPr id="3" name="Title 2"/>
          <p:cNvSpPr>
            <a:spLocks noGrp="1"/>
          </p:cNvSpPr>
          <p:nvPr>
            <p:ph type="title"/>
          </p:nvPr>
        </p:nvSpPr>
        <p:spPr/>
        <p:txBody>
          <a:bodyPr/>
          <a:lstStyle/>
          <a:p>
            <a:r>
              <a:rPr lang="fr-BE" dirty="0" smtClean="0"/>
              <a:t>DROITS SYNDICAUX</a:t>
            </a:r>
            <a:endParaRPr lang="en-US" dirty="0"/>
          </a:p>
        </p:txBody>
      </p:sp>
      <p:sp>
        <p:nvSpPr>
          <p:cNvPr id="6" name="Right Arrow 5"/>
          <p:cNvSpPr/>
          <p:nvPr/>
        </p:nvSpPr>
        <p:spPr>
          <a:xfrm>
            <a:off x="467544" y="331101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06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457200" y="274638"/>
            <a:ext cx="8229600" cy="1143000"/>
          </a:xfrm>
        </p:spPr>
        <p:txBody>
          <a:bodyPr/>
          <a:lstStyle/>
          <a:p>
            <a:pPr eaLnBrk="1" hangingPunct="1"/>
            <a:r>
              <a:rPr lang="fr-BE" smtClean="0"/>
              <a:t>Objectifs </a:t>
            </a:r>
            <a:endParaRPr lang="en-US" smtClean="0"/>
          </a:p>
        </p:txBody>
      </p:sp>
      <p:sp>
        <p:nvSpPr>
          <p:cNvPr id="3"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fr-FR" u="sng" dirty="0" smtClean="0"/>
              <a:t>A l’issue de la leçon vous serez capable de :</a:t>
            </a:r>
          </a:p>
          <a:p>
            <a:pPr>
              <a:buFont typeface="Arial" charset="0"/>
              <a:buNone/>
            </a:pPr>
            <a:endParaRPr lang="en-US" dirty="0" smtClean="0"/>
          </a:p>
          <a:p>
            <a:r>
              <a:rPr lang="en-US" dirty="0" smtClean="0"/>
              <a:t>Citer les devoirs des </a:t>
            </a:r>
            <a:r>
              <a:rPr lang="en-US" dirty="0" err="1" smtClean="0"/>
              <a:t>militaires</a:t>
            </a:r>
            <a:r>
              <a:rPr lang="en-US" dirty="0" smtClean="0"/>
              <a:t> et </a:t>
            </a:r>
            <a:r>
              <a:rPr lang="en-US" dirty="0" err="1" smtClean="0"/>
              <a:t>spécialement</a:t>
            </a:r>
            <a:r>
              <a:rPr lang="en-US" dirty="0" smtClean="0"/>
              <a:t> en </a:t>
            </a:r>
            <a:r>
              <a:rPr lang="en-US" dirty="0" err="1" smtClean="0"/>
              <a:t>matière</a:t>
            </a:r>
            <a:r>
              <a:rPr lang="en-US" dirty="0" smtClean="0"/>
              <a:t> de </a:t>
            </a:r>
            <a:r>
              <a:rPr lang="en-US" dirty="0" err="1" smtClean="0"/>
              <a:t>liberté</a:t>
            </a:r>
            <a:r>
              <a:rPr lang="en-US" dirty="0" smtClean="0"/>
              <a:t> </a:t>
            </a:r>
            <a:r>
              <a:rPr lang="en-US" dirty="0" err="1" smtClean="0"/>
              <a:t>d’expression</a:t>
            </a:r>
            <a:r>
              <a:rPr lang="en-US" dirty="0" smtClean="0"/>
              <a:t>.</a:t>
            </a:r>
            <a:br>
              <a:rPr lang="en-US" dirty="0" smtClean="0"/>
            </a:br>
            <a:endParaRPr lang="en-US" dirty="0" smtClean="0"/>
          </a:p>
          <a:p>
            <a:r>
              <a:rPr lang="en-US" dirty="0" smtClean="0"/>
              <a:t> </a:t>
            </a:r>
            <a:r>
              <a:rPr lang="en-US" dirty="0" err="1" smtClean="0"/>
              <a:t>Etre</a:t>
            </a:r>
            <a:r>
              <a:rPr lang="en-US" dirty="0" smtClean="0"/>
              <a:t> </a:t>
            </a:r>
            <a:r>
              <a:rPr lang="en-US" dirty="0" err="1" smtClean="0"/>
              <a:t>informé</a:t>
            </a:r>
            <a:r>
              <a:rPr lang="en-US" dirty="0" smtClean="0"/>
              <a:t> de </a:t>
            </a:r>
            <a:r>
              <a:rPr lang="en-US" dirty="0" err="1" smtClean="0"/>
              <a:t>ses</a:t>
            </a:r>
            <a:r>
              <a:rPr lang="en-US" dirty="0" smtClean="0"/>
              <a:t> </a:t>
            </a:r>
            <a:r>
              <a:rPr lang="en-US" dirty="0" err="1" smtClean="0"/>
              <a:t>droits</a:t>
            </a:r>
            <a:r>
              <a:rPr lang="en-US" dirty="0" smtClean="0"/>
              <a:t> en </a:t>
            </a:r>
            <a:r>
              <a:rPr lang="en-US" dirty="0" err="1" smtClean="0"/>
              <a:t>matière</a:t>
            </a:r>
            <a:r>
              <a:rPr lang="en-US" dirty="0" smtClean="0"/>
              <a:t> </a:t>
            </a:r>
            <a:r>
              <a:rPr lang="en-US" dirty="0" err="1" smtClean="0"/>
              <a:t>d’activités</a:t>
            </a:r>
            <a:r>
              <a:rPr lang="en-US" dirty="0" smtClean="0"/>
              <a:t> </a:t>
            </a:r>
            <a:r>
              <a:rPr lang="en-US" dirty="0" err="1" smtClean="0"/>
              <a:t>politiques</a:t>
            </a:r>
            <a:r>
              <a:rPr lang="en-US" dirty="0" smtClean="0"/>
              <a:t>, de </a:t>
            </a:r>
            <a:r>
              <a:rPr lang="en-US" dirty="0" err="1" smtClean="0"/>
              <a:t>droits</a:t>
            </a:r>
            <a:r>
              <a:rPr lang="en-US" dirty="0" smtClean="0"/>
              <a:t> </a:t>
            </a:r>
            <a:r>
              <a:rPr lang="en-US" dirty="0" err="1" smtClean="0"/>
              <a:t>syndicaux</a:t>
            </a:r>
            <a:r>
              <a:rPr lang="en-US" dirty="0" smtClean="0"/>
              <a:t> et de </a:t>
            </a:r>
            <a:r>
              <a:rPr lang="en-US" dirty="0" err="1" smtClean="0"/>
              <a:t>cumul</a:t>
            </a:r>
            <a:r>
              <a:rPr lang="en-US" dirty="0" smtClean="0"/>
              <a:t> </a:t>
            </a:r>
            <a:r>
              <a:rPr lang="en-US" dirty="0" err="1" smtClean="0"/>
              <a:t>d’emploi</a:t>
            </a:r>
            <a:r>
              <a:rPr lang="en-US" dirty="0" smtClean="0"/>
              <a:t>.</a:t>
            </a:r>
          </a:p>
          <a:p>
            <a:pPr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u="sng" dirty="0" smtClean="0"/>
              <a:t>PRINCIPE</a:t>
            </a:r>
            <a:r>
              <a:rPr lang="fr-BE" dirty="0" smtClean="0"/>
              <a:t>: BENEVOLAT = OUI SINON = NON</a:t>
            </a:r>
          </a:p>
          <a:p>
            <a:r>
              <a:rPr lang="fr-BE" u="sng" dirty="0" smtClean="0"/>
              <a:t>DEROGATIONS</a:t>
            </a:r>
            <a:r>
              <a:rPr lang="fr-BE" dirty="0" smtClean="0"/>
              <a:t>: ACCORDEES PAR LE MOD</a:t>
            </a:r>
          </a:p>
          <a:p>
            <a:r>
              <a:rPr lang="fr-BE" dirty="0" err="1" smtClean="0"/>
              <a:t>Cf</a:t>
            </a:r>
            <a:r>
              <a:rPr lang="fr-BE" dirty="0" smtClean="0"/>
              <a:t> REG-TRAVARB: EMPLOIS D’INTERETS PUBLICS SE RAPPORTANT A L’ENSEIGNEMENT, NE COMPROMETTANT PAS L’INTERET GENERAL DU SERVICE, VENTE DE CREATIONBS LIEES A ARTISANAT&amp;ART&amp;LITTÉRATURE, NECESSITE SOCIALE (PRECARITE)</a:t>
            </a:r>
            <a:endParaRPr lang="en-US" dirty="0"/>
          </a:p>
        </p:txBody>
      </p:sp>
      <p:sp>
        <p:nvSpPr>
          <p:cNvPr id="3" name="Title 2"/>
          <p:cNvSpPr>
            <a:spLocks noGrp="1"/>
          </p:cNvSpPr>
          <p:nvPr>
            <p:ph type="title"/>
          </p:nvPr>
        </p:nvSpPr>
        <p:spPr/>
        <p:txBody>
          <a:bodyPr/>
          <a:lstStyle/>
          <a:p>
            <a:r>
              <a:rPr lang="fr-BE" dirty="0" smtClean="0"/>
              <a:t>CUMUL</a:t>
            </a:r>
            <a:endParaRPr lang="en-US" dirty="0"/>
          </a:p>
        </p:txBody>
      </p:sp>
    </p:spTree>
    <p:extLst>
      <p:ext uri="{BB962C8B-B14F-4D97-AF65-F5344CB8AC3E}">
        <p14:creationId xmlns:p14="http://schemas.microsoft.com/office/powerpoint/2010/main" val="130074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F1076EE-6812-439A-AE17-FCB1319B8727}" type="slidenum">
              <a:rPr lang="nl-BE"/>
              <a:pPr>
                <a:defRPr/>
              </a:pPr>
              <a:t>21</a:t>
            </a:fld>
            <a:endParaRPr lang="nl-BE"/>
          </a:p>
        </p:txBody>
      </p:sp>
      <p:sp>
        <p:nvSpPr>
          <p:cNvPr id="19458" name="Rectangle 2"/>
          <p:cNvSpPr>
            <a:spLocks noGrp="1"/>
          </p:cNvSpPr>
          <p:nvPr>
            <p:ph type="title"/>
          </p:nvPr>
        </p:nvSpPr>
        <p:spPr/>
        <p:txBody>
          <a:bodyPr/>
          <a:lstStyle/>
          <a:p>
            <a:r>
              <a:rPr lang="fr-BE" smtClean="0"/>
              <a:t>3. Transgression disciplinaire</a:t>
            </a:r>
            <a:endParaRPr lang="en-US" smtClean="0"/>
          </a:p>
        </p:txBody>
      </p:sp>
      <p:sp>
        <p:nvSpPr>
          <p:cNvPr id="19459" name="Rectangle 3"/>
          <p:cNvSpPr>
            <a:spLocks noGrp="1"/>
          </p:cNvSpPr>
          <p:nvPr>
            <p:ph type="body" idx="1"/>
          </p:nvPr>
        </p:nvSpPr>
        <p:spPr>
          <a:xfrm>
            <a:off x="468313" y="1844675"/>
            <a:ext cx="8229600" cy="4525963"/>
          </a:xfrm>
        </p:spPr>
        <p:txBody>
          <a:bodyPr/>
          <a:lstStyle/>
          <a:p>
            <a:r>
              <a:rPr lang="fr-BE" b="1" u="sng" dirty="0" smtClean="0"/>
              <a:t>Généralités :</a:t>
            </a:r>
          </a:p>
          <a:p>
            <a:endParaRPr lang="fr-BE" b="1" u="sng" dirty="0" smtClean="0"/>
          </a:p>
          <a:p>
            <a:pPr lvl="1"/>
            <a:r>
              <a:rPr lang="fr-FR" dirty="0" smtClean="0">
                <a:solidFill>
                  <a:srgbClr val="0070C0"/>
                </a:solidFill>
              </a:rPr>
              <a:t>Tout manquement aux devoirs des militaires ainsi que tout abus dans l'exercice de leur</a:t>
            </a:r>
            <a:r>
              <a:rPr lang="fr-BE" dirty="0" smtClean="0">
                <a:solidFill>
                  <a:srgbClr val="0070C0"/>
                </a:solidFill>
              </a:rPr>
              <a:t> droits constituent une transgression disciplinaire</a:t>
            </a:r>
          </a:p>
          <a:p>
            <a:r>
              <a:rPr lang="fr-BE" dirty="0" smtClean="0"/>
              <a:t>Faits constitutifs d’une transgression disciplinaire</a:t>
            </a:r>
          </a:p>
          <a:p>
            <a:r>
              <a:rPr lang="fr-BE" dirty="0" smtClean="0"/>
              <a:t>Les infractions pénales</a:t>
            </a:r>
            <a:endParaRPr lang="en-US" dirty="0" smtClean="0"/>
          </a:p>
        </p:txBody>
      </p:sp>
    </p:spTree>
    <p:extLst>
      <p:ext uri="{BB962C8B-B14F-4D97-AF65-F5344CB8AC3E}">
        <p14:creationId xmlns:p14="http://schemas.microsoft.com/office/powerpoint/2010/main" val="2657469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457200" y="274638"/>
            <a:ext cx="8229600" cy="1143000"/>
          </a:xfrm>
        </p:spPr>
        <p:txBody>
          <a:bodyPr/>
          <a:lstStyle/>
          <a:p>
            <a:pPr eaLnBrk="1" hangingPunct="1"/>
            <a:r>
              <a:rPr lang="fr-BE" smtClean="0"/>
              <a:t>Objectifs </a:t>
            </a:r>
            <a:endParaRPr lang="en-US" smtClean="0"/>
          </a:p>
        </p:txBody>
      </p:sp>
      <p:sp>
        <p:nvSpPr>
          <p:cNvPr id="3"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fr-FR" u="sng" smtClean="0"/>
              <a:t>A l’issue de la leçon vous serez capable de :</a:t>
            </a:r>
          </a:p>
          <a:p>
            <a:pPr>
              <a:buFont typeface="Arial" charset="0"/>
              <a:buNone/>
            </a:pPr>
            <a:endParaRPr lang="en-US" smtClean="0"/>
          </a:p>
          <a:p>
            <a:r>
              <a:rPr lang="en-US" smtClean="0"/>
              <a:t>Citer les devoir des militaires et spécialement en matière de liberté d’expression.</a:t>
            </a:r>
            <a:br>
              <a:rPr lang="en-US" smtClean="0"/>
            </a:br>
            <a:endParaRPr lang="en-US" smtClean="0"/>
          </a:p>
          <a:p>
            <a:r>
              <a:rPr lang="en-US" smtClean="0"/>
              <a:t> Etre informé de ses droits en matière d’activités politiques, de droits syndicaux et de cumul d’emploi.</a:t>
            </a:r>
          </a:p>
          <a:p>
            <a:pPr eaLnBrk="1" hangingPunct="1"/>
            <a:endParaRPr lang="en-US" smtClean="0"/>
          </a:p>
        </p:txBody>
      </p:sp>
    </p:spTree>
    <p:extLst>
      <p:ext uri="{BB962C8B-B14F-4D97-AF65-F5344CB8AC3E}">
        <p14:creationId xmlns:p14="http://schemas.microsoft.com/office/powerpoint/2010/main" val="4182697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4CA8F62-BB73-4677-9C4C-E2BE4A7975DF}" type="slidenum">
              <a:rPr lang="nl-BE"/>
              <a:pPr>
                <a:defRPr/>
              </a:pPr>
              <a:t>23</a:t>
            </a:fld>
            <a:endParaRPr lang="nl-BE"/>
          </a:p>
        </p:txBody>
      </p:sp>
      <p:sp>
        <p:nvSpPr>
          <p:cNvPr id="16386" name="Rectangle 2"/>
          <p:cNvSpPr>
            <a:spLocks noGrp="1"/>
          </p:cNvSpPr>
          <p:nvPr>
            <p:ph type="title"/>
          </p:nvPr>
        </p:nvSpPr>
        <p:spPr/>
        <p:txBody>
          <a:bodyPr/>
          <a:lstStyle/>
          <a:p>
            <a:r>
              <a:rPr lang="fr-BE" smtClean="0"/>
              <a:t>Aperçu de la leçon </a:t>
            </a:r>
            <a:endParaRPr lang="en-US" smtClean="0"/>
          </a:p>
        </p:txBody>
      </p:sp>
      <p:sp>
        <p:nvSpPr>
          <p:cNvPr id="16387" name="Rectangle 3"/>
          <p:cNvSpPr>
            <a:spLocks noGrp="1"/>
          </p:cNvSpPr>
          <p:nvPr>
            <p:ph type="body" idx="1"/>
          </p:nvPr>
        </p:nvSpPr>
        <p:spPr>
          <a:xfrm>
            <a:off x="468313" y="1989138"/>
            <a:ext cx="8229600" cy="4525962"/>
          </a:xfrm>
        </p:spPr>
        <p:txBody>
          <a:bodyPr/>
          <a:lstStyle/>
          <a:p>
            <a:pPr marL="609600" indent="-609600">
              <a:buFont typeface="Arial" charset="0"/>
              <a:buAutoNum type="arabicPeriod"/>
            </a:pPr>
            <a:r>
              <a:rPr lang="fr-BE" dirty="0" smtClean="0"/>
              <a:t>Les devoirs des militaires</a:t>
            </a:r>
          </a:p>
          <a:p>
            <a:pPr marL="609600" indent="-609600">
              <a:buFont typeface="Arial" charset="0"/>
              <a:buAutoNum type="arabicPeriod"/>
            </a:pPr>
            <a:r>
              <a:rPr lang="fr-BE" dirty="0" smtClean="0"/>
              <a:t>Les droits des militaires</a:t>
            </a:r>
          </a:p>
          <a:p>
            <a:pPr marL="609600" indent="-609600">
              <a:buFont typeface="Arial" charset="0"/>
              <a:buAutoNum type="arabicPeriod"/>
            </a:pPr>
            <a:r>
              <a:rPr lang="fr-BE" dirty="0" smtClean="0"/>
              <a:t>Les transgressions </a:t>
            </a:r>
            <a:r>
              <a:rPr lang="fr-BE" dirty="0" smtClean="0"/>
              <a:t>disciplinaire</a:t>
            </a:r>
            <a:endParaRPr lang="en-US" dirty="0" smtClean="0"/>
          </a:p>
        </p:txBody>
      </p:sp>
    </p:spTree>
    <p:extLst>
      <p:ext uri="{BB962C8B-B14F-4D97-AF65-F5344CB8AC3E}">
        <p14:creationId xmlns:p14="http://schemas.microsoft.com/office/powerpoint/2010/main" val="690957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u="sng" dirty="0" smtClean="0"/>
              <a:t>EXEMPLES</a:t>
            </a:r>
            <a:r>
              <a:rPr lang="fr-BE" dirty="0" smtClean="0"/>
              <a:t>:</a:t>
            </a:r>
          </a:p>
          <a:p>
            <a:r>
              <a:rPr lang="fr-BE" dirty="0" smtClean="0"/>
              <a:t>- Faire grève ou incitation à la grève</a:t>
            </a:r>
          </a:p>
          <a:p>
            <a:r>
              <a:rPr lang="fr-BE" dirty="0" smtClean="0"/>
              <a:t>- Cautionner des déclarations contraires aux lois</a:t>
            </a:r>
          </a:p>
          <a:p>
            <a:r>
              <a:rPr lang="fr-BE" dirty="0" smtClean="0"/>
              <a:t>- Participer en tenue militaire à des manifestations à caractère revendicatif sur la voie publique</a:t>
            </a:r>
          </a:p>
          <a:p>
            <a:r>
              <a:rPr lang="fr-BE" dirty="0" smtClean="0"/>
              <a:t>- ………</a:t>
            </a:r>
          </a:p>
          <a:p>
            <a:endParaRPr lang="fr-BE" dirty="0"/>
          </a:p>
          <a:p>
            <a:endParaRPr lang="fr-BE" dirty="0" smtClean="0"/>
          </a:p>
          <a:p>
            <a:endParaRPr lang="en-US" dirty="0"/>
          </a:p>
        </p:txBody>
      </p:sp>
      <p:sp>
        <p:nvSpPr>
          <p:cNvPr id="3" name="Title 2"/>
          <p:cNvSpPr>
            <a:spLocks noGrp="1"/>
          </p:cNvSpPr>
          <p:nvPr>
            <p:ph type="title"/>
          </p:nvPr>
        </p:nvSpPr>
        <p:spPr/>
        <p:txBody>
          <a:bodyPr/>
          <a:lstStyle/>
          <a:p>
            <a:r>
              <a:rPr lang="fr-BE" dirty="0" smtClean="0"/>
              <a:t>TRANSGRESSIONS DISCIPLINAIRES</a:t>
            </a:r>
            <a:endParaRPr lang="en-US" dirty="0"/>
          </a:p>
        </p:txBody>
      </p:sp>
    </p:spTree>
    <p:extLst>
      <p:ext uri="{BB962C8B-B14F-4D97-AF65-F5344CB8AC3E}">
        <p14:creationId xmlns:p14="http://schemas.microsoft.com/office/powerpoint/2010/main" val="209624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BE" u="sng" dirty="0" smtClean="0"/>
              <a:t>EXEMPLES</a:t>
            </a:r>
            <a:r>
              <a:rPr lang="fr-BE" dirty="0" smtClean="0"/>
              <a:t>:</a:t>
            </a:r>
          </a:p>
          <a:p>
            <a:r>
              <a:rPr lang="fr-BE" dirty="0" smtClean="0"/>
              <a:t>- TRAHISON, ESPIONNAGE, ….</a:t>
            </a:r>
          </a:p>
          <a:p>
            <a:r>
              <a:rPr lang="fr-BE" dirty="0" smtClean="0"/>
              <a:t>- HOMICIDE</a:t>
            </a:r>
          </a:p>
          <a:p>
            <a:r>
              <a:rPr lang="fr-BE" dirty="0" smtClean="0"/>
              <a:t>- INFRACTIONS CONTRE LA MORALITE PUBLIQUE</a:t>
            </a:r>
          </a:p>
          <a:p>
            <a:r>
              <a:rPr lang="fr-BE" dirty="0" smtClean="0"/>
              <a:t>- INFRACTIONS CONTRE L’ORDRE PUBLIC</a:t>
            </a:r>
          </a:p>
          <a:p>
            <a:r>
              <a:rPr lang="fr-BE" dirty="0" smtClean="0"/>
              <a:t>- ……..</a:t>
            </a:r>
            <a:endParaRPr lang="en-US" dirty="0"/>
          </a:p>
        </p:txBody>
      </p:sp>
      <p:sp>
        <p:nvSpPr>
          <p:cNvPr id="3" name="Title 2"/>
          <p:cNvSpPr>
            <a:spLocks noGrp="1"/>
          </p:cNvSpPr>
          <p:nvPr>
            <p:ph type="title"/>
          </p:nvPr>
        </p:nvSpPr>
        <p:spPr/>
        <p:txBody>
          <a:bodyPr/>
          <a:lstStyle/>
          <a:p>
            <a:r>
              <a:rPr lang="fr-BE" dirty="0" smtClean="0"/>
              <a:t>INFRACTIONS PENALES</a:t>
            </a:r>
            <a:endParaRPr lang="en-US" dirty="0"/>
          </a:p>
        </p:txBody>
      </p:sp>
    </p:spTree>
    <p:extLst>
      <p:ext uri="{BB962C8B-B14F-4D97-AF65-F5344CB8AC3E}">
        <p14:creationId xmlns:p14="http://schemas.microsoft.com/office/powerpoint/2010/main" val="344784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4CA8F62-BB73-4677-9C4C-E2BE4A7975DF}" type="slidenum">
              <a:rPr lang="nl-BE"/>
              <a:pPr>
                <a:defRPr/>
              </a:pPr>
              <a:t>3</a:t>
            </a:fld>
            <a:endParaRPr lang="nl-BE"/>
          </a:p>
        </p:txBody>
      </p:sp>
      <p:sp>
        <p:nvSpPr>
          <p:cNvPr id="16386" name="Rectangle 2"/>
          <p:cNvSpPr>
            <a:spLocks noGrp="1"/>
          </p:cNvSpPr>
          <p:nvPr>
            <p:ph type="title"/>
          </p:nvPr>
        </p:nvSpPr>
        <p:spPr/>
        <p:txBody>
          <a:bodyPr/>
          <a:lstStyle/>
          <a:p>
            <a:r>
              <a:rPr lang="fr-BE" smtClean="0"/>
              <a:t>Aperçu de la leçon </a:t>
            </a:r>
            <a:endParaRPr lang="en-US" smtClean="0"/>
          </a:p>
        </p:txBody>
      </p:sp>
      <p:sp>
        <p:nvSpPr>
          <p:cNvPr id="16387" name="Rectangle 3"/>
          <p:cNvSpPr>
            <a:spLocks noGrp="1"/>
          </p:cNvSpPr>
          <p:nvPr>
            <p:ph type="body" idx="1"/>
          </p:nvPr>
        </p:nvSpPr>
        <p:spPr>
          <a:xfrm>
            <a:off x="468313" y="1989138"/>
            <a:ext cx="8229600" cy="4525962"/>
          </a:xfrm>
        </p:spPr>
        <p:txBody>
          <a:bodyPr/>
          <a:lstStyle/>
          <a:p>
            <a:pPr marL="609600" indent="-609600">
              <a:buFont typeface="Arial" charset="0"/>
              <a:buAutoNum type="arabicPeriod"/>
            </a:pPr>
            <a:r>
              <a:rPr lang="fr-BE" smtClean="0"/>
              <a:t>Les devoirs des militaires</a:t>
            </a:r>
          </a:p>
          <a:p>
            <a:pPr marL="609600" indent="-609600">
              <a:buFont typeface="Arial" charset="0"/>
              <a:buAutoNum type="arabicPeriod"/>
            </a:pPr>
            <a:r>
              <a:rPr lang="fr-BE" smtClean="0"/>
              <a:t>Les droits des militaires</a:t>
            </a:r>
          </a:p>
          <a:p>
            <a:pPr marL="609600" indent="-609600">
              <a:buFont typeface="Arial" charset="0"/>
              <a:buAutoNum type="arabicPeriod"/>
            </a:pPr>
            <a:r>
              <a:rPr lang="fr-BE" smtClean="0"/>
              <a:t>La transgression disciplinaire</a:t>
            </a:r>
            <a:endParaRPr lang="en-US" smtClean="0"/>
          </a:p>
        </p:txBody>
      </p:sp>
    </p:spTree>
    <p:extLst>
      <p:ext uri="{BB962C8B-B14F-4D97-AF65-F5344CB8AC3E}">
        <p14:creationId xmlns:p14="http://schemas.microsoft.com/office/powerpoint/2010/main" val="1662384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586856"/>
            <a:ext cx="8229600" cy="4525963"/>
          </a:xfrm>
        </p:spPr>
        <p:txBody>
          <a:bodyPr/>
          <a:lstStyle/>
          <a:p>
            <a:r>
              <a:rPr lang="fr-BE" b="1" u="sng" dirty="0"/>
              <a:t>Devoirs des militaires en toutes </a:t>
            </a:r>
            <a:r>
              <a:rPr lang="fr-BE" b="1" u="sng" dirty="0" smtClean="0"/>
              <a:t>circonstances</a:t>
            </a:r>
            <a:endParaRPr lang="fr-BE" dirty="0" smtClean="0"/>
          </a:p>
          <a:p>
            <a:pPr marL="971550" lvl="1" indent="-514350">
              <a:buFont typeface="+mj-lt"/>
              <a:buAutoNum type="arabicPeriod"/>
            </a:pPr>
            <a:r>
              <a:rPr lang="fr-BE" sz="2400" dirty="0" smtClean="0"/>
              <a:t>Servir le pays avec conscience et courage, au besoin au péril de leur vie.</a:t>
            </a:r>
          </a:p>
          <a:p>
            <a:pPr marL="971550" lvl="1" indent="-514350">
              <a:buFont typeface="+mj-lt"/>
              <a:buAutoNum type="arabicPeriod"/>
            </a:pPr>
            <a:endParaRPr lang="fr-BE" sz="2400" dirty="0" smtClean="0"/>
          </a:p>
          <a:p>
            <a:pPr marL="971550" lvl="1" indent="-514350">
              <a:buFont typeface="+mj-lt"/>
              <a:buAutoNum type="arabicPeriod"/>
            </a:pPr>
            <a:r>
              <a:rPr lang="fr-BE" sz="2400" dirty="0" smtClean="0"/>
              <a:t>Accomplir consciencieusement toutes les obligations de service qui leur sont imposées par le droit international, la Constitution, les dispositions législatives ou réglementaires ainsi que par les règlements, instructions et ordres applicables aux Forces armées.</a:t>
            </a:r>
            <a:endParaRPr lang="fr-BE"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4</a:t>
            </a:fld>
            <a:endParaRPr lang="nl-BE"/>
          </a:p>
        </p:txBody>
      </p:sp>
      <p:sp>
        <p:nvSpPr>
          <p:cNvPr id="5" name="Rectangle 2"/>
          <p:cNvSpPr>
            <a:spLocks noGrp="1"/>
          </p:cNvSpPr>
          <p:nvPr>
            <p:ph type="title"/>
          </p:nvPr>
        </p:nvSpPr>
        <p:spPr>
          <a:xfrm>
            <a:off x="457200" y="274638"/>
            <a:ext cx="8229600" cy="1143000"/>
          </a:xfrm>
        </p:spPr>
        <p:txBody>
          <a:bodyPr/>
          <a:lstStyle/>
          <a:p>
            <a:r>
              <a:rPr lang="fr-BE" sz="4000" b="1" dirty="0" smtClean="0"/>
              <a:t>1. Les devoirs des militaires</a:t>
            </a:r>
            <a:endParaRPr lang="en-US" sz="4000" b="1" dirty="0" smtClean="0"/>
          </a:p>
        </p:txBody>
      </p:sp>
      <p:sp>
        <p:nvSpPr>
          <p:cNvPr id="6" name="TextBox 5"/>
          <p:cNvSpPr txBox="1"/>
          <p:nvPr/>
        </p:nvSpPr>
        <p:spPr>
          <a:xfrm>
            <a:off x="2051720" y="6133969"/>
            <a:ext cx="4824536" cy="523220"/>
          </a:xfrm>
          <a:prstGeom prst="rect">
            <a:avLst/>
          </a:prstGeom>
          <a:solidFill>
            <a:srgbClr val="FFC000"/>
          </a:solidFill>
        </p:spPr>
        <p:txBody>
          <a:bodyPr wrap="square" rtlCol="0">
            <a:spAutoFit/>
          </a:bodyPr>
          <a:lstStyle/>
          <a:p>
            <a:r>
              <a:rPr lang="fr-BE" sz="2800" b="1" dirty="0" smtClean="0"/>
              <a:t>Accomplir les obligations de Sv</a:t>
            </a:r>
            <a:endParaRPr lang="en-US" sz="2800" b="1" dirty="0"/>
          </a:p>
        </p:txBody>
      </p:sp>
    </p:spTree>
    <p:extLst>
      <p:ext uri="{BB962C8B-B14F-4D97-AF65-F5344CB8AC3E}">
        <p14:creationId xmlns:p14="http://schemas.microsoft.com/office/powerpoint/2010/main" val="56403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5</a:t>
            </a:fld>
            <a:endParaRPr lang="nl-BE"/>
          </a:p>
        </p:txBody>
      </p:sp>
      <p:sp>
        <p:nvSpPr>
          <p:cNvPr id="5" name="Content Placeholder 2"/>
          <p:cNvSpPr>
            <a:spLocks noGrp="1"/>
          </p:cNvSpPr>
          <p:nvPr>
            <p:ph idx="1"/>
          </p:nvPr>
        </p:nvSpPr>
        <p:spPr>
          <a:xfrm>
            <a:off x="457200" y="1600200"/>
            <a:ext cx="8229600" cy="4525963"/>
          </a:xfrm>
        </p:spPr>
        <p:txBody>
          <a:bodyPr/>
          <a:lstStyle/>
          <a:p>
            <a:r>
              <a:rPr lang="fr-BE" b="1" u="sng" dirty="0"/>
              <a:t>Devoirs des militaires en toutes </a:t>
            </a:r>
            <a:r>
              <a:rPr lang="fr-BE" b="1" u="sng" dirty="0" smtClean="0"/>
              <a:t>circonstances</a:t>
            </a:r>
            <a:endParaRPr lang="en-US" b="1" u="sng" dirty="0" smtClean="0"/>
          </a:p>
          <a:p>
            <a:pPr marL="992188" lvl="1" indent="-534988">
              <a:buAutoNum type="arabicPeriod" startAt="3"/>
            </a:pPr>
            <a:r>
              <a:rPr lang="fr-BE" sz="2400" dirty="0" smtClean="0"/>
              <a:t>Être respectueux des institutions de droit international public, du Chef de l’Etat, des pouvoirs constitutionnels et des institutions de l’Etat.</a:t>
            </a:r>
          </a:p>
          <a:p>
            <a:pPr marL="992188" lvl="1" indent="-534988">
              <a:buAutoNum type="arabicPeriod" startAt="3"/>
            </a:pPr>
            <a:endParaRPr lang="fr-BE" sz="2400" dirty="0" smtClean="0"/>
          </a:p>
          <a:p>
            <a:pPr marL="992188" lvl="1" indent="-534988">
              <a:buAutoNum type="arabicPeriod" startAt="4"/>
            </a:pPr>
            <a:r>
              <a:rPr lang="fr-BE" sz="2400" dirty="0" smtClean="0"/>
              <a:t>Éviter tout ce qui peut compromettre l’honneur ou la dignité de leur Etat ou de leur fonction.</a:t>
            </a:r>
          </a:p>
          <a:p>
            <a:pPr marL="992188" lvl="1" indent="-534988">
              <a:buAutoNum type="arabicPeriod" startAt="4"/>
            </a:pPr>
            <a:endParaRPr lang="fr-BE" sz="2400" dirty="0" smtClean="0"/>
          </a:p>
          <a:p>
            <a:pPr marL="992188" lvl="1" indent="-534988">
              <a:buNone/>
            </a:pPr>
            <a:r>
              <a:rPr lang="fr-BE" sz="2400" dirty="0" smtClean="0"/>
              <a:t>5.   S’abstenir de se livrer à toute activité qui est en opposition avec le droit international, la Constitution et les lois du peuple belge.</a:t>
            </a:r>
          </a:p>
          <a:p>
            <a:pPr marL="457200" lvl="1" indent="0">
              <a:buNone/>
            </a:pPr>
            <a:endParaRPr lang="fr-BE" dirty="0" smtClean="0"/>
          </a:p>
        </p:txBody>
      </p:sp>
      <p:sp>
        <p:nvSpPr>
          <p:cNvPr id="6"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Tree>
    <p:extLst>
      <p:ext uri="{BB962C8B-B14F-4D97-AF65-F5344CB8AC3E}">
        <p14:creationId xmlns:p14="http://schemas.microsoft.com/office/powerpoint/2010/main" val="1036787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512" y="1600200"/>
            <a:ext cx="8686800" cy="4525963"/>
          </a:xfrm>
        </p:spPr>
        <p:txBody>
          <a:bodyPr/>
          <a:lstStyle/>
          <a:p>
            <a:r>
              <a:rPr lang="fr-BE" b="1" u="sng" dirty="0"/>
              <a:t>Devoirs des militaires en toutes </a:t>
            </a:r>
            <a:r>
              <a:rPr lang="fr-BE" b="1" u="sng" dirty="0" smtClean="0"/>
              <a:t>circonstances</a:t>
            </a:r>
          </a:p>
          <a:p>
            <a:pPr marL="992188" lvl="1" indent="-534988">
              <a:buAutoNum type="arabicPeriod" startAt="6"/>
            </a:pPr>
            <a:r>
              <a:rPr lang="fr-BE" sz="2400" dirty="0" smtClean="0"/>
              <a:t>Révéler </a:t>
            </a:r>
            <a:r>
              <a:rPr lang="fr-BE" sz="2400" dirty="0"/>
              <a:t>directement au MOD ou à l’autorité judiciaire les menées tendant à renverser par la force les pouvoirs et les institutions établis par la Constitution ou par la loi</a:t>
            </a:r>
            <a:r>
              <a:rPr lang="fr-BE" sz="2400" dirty="0" smtClean="0"/>
              <a:t>.</a:t>
            </a:r>
          </a:p>
          <a:p>
            <a:pPr marL="992188" lvl="1" indent="-534988">
              <a:buAutoNum type="arabicPeriod" startAt="6"/>
            </a:pPr>
            <a:endParaRPr lang="fr-BE" sz="2400" dirty="0" smtClean="0"/>
          </a:p>
          <a:p>
            <a:pPr marL="992188" lvl="1" indent="-534988">
              <a:buAutoNum type="arabicPeriod" startAt="6"/>
            </a:pPr>
            <a:r>
              <a:rPr lang="fr-BE" sz="2400" dirty="0" smtClean="0"/>
              <a:t>Veiller à la sauvegarde des intérêts </a:t>
            </a:r>
            <a:r>
              <a:rPr lang="fr-FR" sz="2400" dirty="0" smtClean="0"/>
              <a:t>moraux </a:t>
            </a:r>
            <a:r>
              <a:rPr lang="fr-FR" sz="2400" dirty="0"/>
              <a:t>et matériels de l’Etat. Ils veillent à ce que le personnel accomplisse consciencieusement ses obligations de service, ils répondent du bon usage et de la conservation des moyens matériels et financiers qui sont mis à leur disposition ou dont ils ont la </a:t>
            </a:r>
            <a:r>
              <a:rPr lang="fr-FR" sz="2400" dirty="0" smtClean="0"/>
              <a:t>charge, </a:t>
            </a:r>
            <a:endParaRPr lang="fr-BE" sz="2400" dirty="0"/>
          </a:p>
        </p:txBody>
      </p:sp>
      <p:sp>
        <p:nvSpPr>
          <p:cNvPr id="6"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
        <p:nvSpPr>
          <p:cNvPr id="7" name="TextBox 6"/>
          <p:cNvSpPr txBox="1"/>
          <p:nvPr/>
        </p:nvSpPr>
        <p:spPr>
          <a:xfrm>
            <a:off x="2411760" y="3356992"/>
            <a:ext cx="6120680" cy="523220"/>
          </a:xfrm>
          <a:prstGeom prst="rect">
            <a:avLst/>
          </a:prstGeom>
          <a:solidFill>
            <a:srgbClr val="FFC000"/>
          </a:solidFill>
        </p:spPr>
        <p:txBody>
          <a:bodyPr wrap="square" rtlCol="0">
            <a:spAutoFit/>
          </a:bodyPr>
          <a:lstStyle/>
          <a:p>
            <a:r>
              <a:rPr lang="fr-BE" sz="2800" b="1" dirty="0" smtClean="0"/>
              <a:t>Renseigner les tentatives de coup d’état</a:t>
            </a:r>
            <a:endParaRPr lang="en-US" sz="2800" b="1" dirty="0"/>
          </a:p>
        </p:txBody>
      </p:sp>
      <p:sp>
        <p:nvSpPr>
          <p:cNvPr id="8" name="TextBox 7"/>
          <p:cNvSpPr txBox="1"/>
          <p:nvPr/>
        </p:nvSpPr>
        <p:spPr>
          <a:xfrm>
            <a:off x="2051720" y="5994866"/>
            <a:ext cx="6120680" cy="523220"/>
          </a:xfrm>
          <a:prstGeom prst="rect">
            <a:avLst/>
          </a:prstGeom>
          <a:solidFill>
            <a:srgbClr val="FFC000"/>
          </a:solidFill>
        </p:spPr>
        <p:txBody>
          <a:bodyPr wrap="square" rtlCol="0">
            <a:spAutoFit/>
          </a:bodyPr>
          <a:lstStyle/>
          <a:p>
            <a:r>
              <a:rPr lang="fr-BE" sz="2800" b="1" dirty="0" smtClean="0"/>
              <a:t>Respect de ses moyens et ceux de l’Etat</a:t>
            </a:r>
            <a:endParaRPr lang="en-US" sz="2800" b="1" dirty="0"/>
          </a:p>
        </p:txBody>
      </p:sp>
    </p:spTree>
    <p:extLst>
      <p:ext uri="{BB962C8B-B14F-4D97-AF65-F5344CB8AC3E}">
        <p14:creationId xmlns:p14="http://schemas.microsoft.com/office/powerpoint/2010/main" val="332721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BE" b="1" u="sng" dirty="0"/>
              <a:t>Devoirs des supérieurs.</a:t>
            </a:r>
          </a:p>
          <a:p>
            <a:pPr marL="971550" lvl="1" indent="-514350">
              <a:buFont typeface="+mj-lt"/>
              <a:buAutoNum type="arabicPeriod"/>
            </a:pPr>
            <a:r>
              <a:rPr lang="fr-FR" sz="2400" dirty="0" smtClean="0"/>
              <a:t>Ils </a:t>
            </a:r>
            <a:r>
              <a:rPr lang="fr-FR" sz="2400" dirty="0"/>
              <a:t>exercent leur autorité avec fermeté, équité et </a:t>
            </a:r>
            <a:r>
              <a:rPr lang="fr-FR" sz="2400" dirty="0" smtClean="0"/>
              <a:t>correction.</a:t>
            </a:r>
          </a:p>
          <a:p>
            <a:pPr marL="971550" lvl="1" indent="-514350">
              <a:buFont typeface="+mj-lt"/>
              <a:buAutoNum type="arabicPeriod"/>
            </a:pPr>
            <a:r>
              <a:rPr lang="fr-FR" sz="2400" dirty="0" smtClean="0"/>
              <a:t>Ils </a:t>
            </a:r>
            <a:r>
              <a:rPr lang="fr-FR" sz="2400" dirty="0"/>
              <a:t>sont responsables des ordres qu’ils </a:t>
            </a:r>
            <a:r>
              <a:rPr lang="fr-FR" sz="2400" dirty="0" smtClean="0"/>
              <a:t>donnent</a:t>
            </a:r>
            <a:r>
              <a:rPr lang="fr-FR" sz="700" dirty="0" smtClean="0"/>
              <a:t>7</a:t>
            </a:r>
            <a:r>
              <a:rPr lang="fr-FR" sz="2400" dirty="0" smtClean="0"/>
              <a:t>.</a:t>
            </a:r>
          </a:p>
          <a:p>
            <a:pPr marL="971550" lvl="1" indent="-514350">
              <a:buFont typeface="+mj-lt"/>
              <a:buAutoNum type="arabicPeriod"/>
            </a:pPr>
            <a:r>
              <a:rPr lang="fr-FR" sz="2400" dirty="0" smtClean="0"/>
              <a:t>Ils </a:t>
            </a:r>
            <a:r>
              <a:rPr lang="fr-FR" sz="2400" dirty="0"/>
              <a:t>répondent de l’unité qui leur est confiée ainsi que du bon fonctionnement du service</a:t>
            </a:r>
            <a:r>
              <a:rPr lang="fr-FR" sz="700" dirty="0"/>
              <a:t>8</a:t>
            </a:r>
            <a:r>
              <a:rPr lang="fr-FR" sz="2400" dirty="0"/>
              <a:t>. </a:t>
            </a:r>
            <a:endParaRPr lang="fr-FR" sz="2400" dirty="0" smtClean="0"/>
          </a:p>
          <a:p>
            <a:pPr marL="971550" lvl="1" indent="-514350">
              <a:buFont typeface="+mj-lt"/>
              <a:buAutoNum type="arabicPeriod"/>
            </a:pPr>
            <a:r>
              <a:rPr lang="fr-FR" sz="2400" dirty="0"/>
              <a:t>Ils sont responsables des désordres causés par leurs subordonnés, lorsque ces désordres ont pu se commettre du fait de leur négligence ou de leur excès de </a:t>
            </a:r>
            <a:r>
              <a:rPr lang="fr-FR" sz="2400" dirty="0" smtClean="0"/>
              <a:t>tolérance</a:t>
            </a:r>
            <a:r>
              <a:rPr lang="fr-FR" dirty="0" smtClean="0"/>
              <a:t>. </a:t>
            </a:r>
            <a:endParaRPr lang="en-US" dirty="0"/>
          </a:p>
        </p:txBody>
      </p:sp>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7</a:t>
            </a:fld>
            <a:endParaRPr lang="nl-BE"/>
          </a:p>
        </p:txBody>
      </p:sp>
      <p:sp>
        <p:nvSpPr>
          <p:cNvPr id="5"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
        <p:nvSpPr>
          <p:cNvPr id="6" name="TextBox 5"/>
          <p:cNvSpPr txBox="1"/>
          <p:nvPr/>
        </p:nvSpPr>
        <p:spPr>
          <a:xfrm>
            <a:off x="2627784" y="6006924"/>
            <a:ext cx="5760640" cy="523220"/>
          </a:xfrm>
          <a:prstGeom prst="rect">
            <a:avLst/>
          </a:prstGeom>
          <a:solidFill>
            <a:srgbClr val="FFC000"/>
          </a:solidFill>
        </p:spPr>
        <p:txBody>
          <a:bodyPr wrap="square" rtlCol="0">
            <a:spAutoFit/>
          </a:bodyPr>
          <a:lstStyle/>
          <a:p>
            <a:r>
              <a:rPr lang="fr-BE" sz="2800" b="1" dirty="0" smtClean="0"/>
              <a:t>Responsables de leurs subordonnés</a:t>
            </a:r>
            <a:endParaRPr lang="en-US" sz="2800" b="1" dirty="0"/>
          </a:p>
        </p:txBody>
      </p:sp>
    </p:spTree>
    <p:extLst>
      <p:ext uri="{BB962C8B-B14F-4D97-AF65-F5344CB8AC3E}">
        <p14:creationId xmlns:p14="http://schemas.microsoft.com/office/powerpoint/2010/main" val="375603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536504"/>
          </a:xfrm>
        </p:spPr>
        <p:txBody>
          <a:bodyPr/>
          <a:lstStyle/>
          <a:p>
            <a:r>
              <a:rPr lang="fr-BE" b="1" u="sng" dirty="0"/>
              <a:t>Devoirs des </a:t>
            </a:r>
            <a:r>
              <a:rPr lang="fr-BE" b="1" u="sng" dirty="0" smtClean="0"/>
              <a:t>supérieurs</a:t>
            </a:r>
            <a:endParaRPr lang="fr-FR" b="1" u="sng" dirty="0" smtClean="0"/>
          </a:p>
          <a:p>
            <a:pPr marL="992188" lvl="1" indent="-534988">
              <a:buAutoNum type="arabicPeriod" startAt="5"/>
            </a:pPr>
            <a:r>
              <a:rPr lang="fr-FR" sz="2400" dirty="0" smtClean="0"/>
              <a:t>Ils </a:t>
            </a:r>
            <a:r>
              <a:rPr lang="fr-FR" sz="2400" dirty="0"/>
              <a:t>doivent donner l’exemple à leurs subordonnés, être loyaux envers eux et respecter leur </a:t>
            </a:r>
            <a:r>
              <a:rPr lang="fr-FR" sz="2400" dirty="0" smtClean="0"/>
              <a:t>dignité. </a:t>
            </a:r>
          </a:p>
          <a:p>
            <a:pPr marL="992188" lvl="1" indent="-534988">
              <a:buAutoNum type="arabicPeriod" startAt="5"/>
            </a:pPr>
            <a:endParaRPr lang="fr-FR" sz="2400" dirty="0"/>
          </a:p>
          <a:p>
            <a:pPr marL="992188" lvl="1" indent="-534988">
              <a:buAutoNum type="arabicPeriod" startAt="5"/>
            </a:pPr>
            <a:r>
              <a:rPr lang="fr-FR" sz="2400" dirty="0" smtClean="0"/>
              <a:t>Ils </a:t>
            </a:r>
            <a:r>
              <a:rPr lang="fr-FR" sz="2400" dirty="0"/>
              <a:t>peuvent être tenus pour responsables pénalement ou disciplinairement s’ils savaient ou pouvaient supposer qu’un subordonné commettait une infraction ou allait en commettre une sans qu’ils aient pris toutes les mesures qu’ils pouvaient prendre pour l’en empêcher ou pour faire cesser cette infraction</a:t>
            </a:r>
            <a:r>
              <a:rPr lang="fr-FR" dirty="0"/>
              <a:t>. </a:t>
            </a:r>
            <a:endParaRPr lang="en-US" dirty="0"/>
          </a:p>
        </p:txBody>
      </p:sp>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8</a:t>
            </a:fld>
            <a:endParaRPr lang="nl-BE"/>
          </a:p>
        </p:txBody>
      </p:sp>
      <p:sp>
        <p:nvSpPr>
          <p:cNvPr id="5" name="Rectangle 2"/>
          <p:cNvSpPr>
            <a:spLocks noGrp="1"/>
          </p:cNvSpPr>
          <p:nvPr>
            <p:ph type="title"/>
          </p:nvPr>
        </p:nvSpPr>
        <p:spPr>
          <a:xfrm>
            <a:off x="395536" y="260648"/>
            <a:ext cx="8229600" cy="1143000"/>
          </a:xfrm>
        </p:spPr>
        <p:txBody>
          <a:bodyPr/>
          <a:lstStyle/>
          <a:p>
            <a:r>
              <a:rPr lang="fr-BE" sz="4000" dirty="0" smtClean="0"/>
              <a:t>1. Les devoirs des militaires</a:t>
            </a:r>
            <a:endParaRPr lang="en-US" sz="4000" dirty="0" smtClean="0"/>
          </a:p>
        </p:txBody>
      </p:sp>
      <p:sp>
        <p:nvSpPr>
          <p:cNvPr id="6" name="TextBox 5"/>
          <p:cNvSpPr txBox="1"/>
          <p:nvPr/>
        </p:nvSpPr>
        <p:spPr>
          <a:xfrm>
            <a:off x="2987824" y="5800131"/>
            <a:ext cx="5328592" cy="523220"/>
          </a:xfrm>
          <a:prstGeom prst="rect">
            <a:avLst/>
          </a:prstGeom>
          <a:solidFill>
            <a:srgbClr val="FFC000"/>
          </a:solidFill>
        </p:spPr>
        <p:txBody>
          <a:bodyPr wrap="square" rtlCol="0">
            <a:spAutoFit/>
          </a:bodyPr>
          <a:lstStyle/>
          <a:p>
            <a:r>
              <a:rPr lang="fr-BE" sz="2800" b="1" dirty="0" smtClean="0"/>
              <a:t>Responsables de leur subordonnés</a:t>
            </a:r>
            <a:endParaRPr lang="en-US" sz="2800" b="1" dirty="0"/>
          </a:p>
        </p:txBody>
      </p:sp>
    </p:spTree>
    <p:extLst>
      <p:ext uri="{BB962C8B-B14F-4D97-AF65-F5344CB8AC3E}">
        <p14:creationId xmlns:p14="http://schemas.microsoft.com/office/powerpoint/2010/main" val="37902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BE" b="1" u="sng" dirty="0"/>
              <a:t>Devoirs des </a:t>
            </a:r>
            <a:r>
              <a:rPr lang="fr-BE" b="1" u="sng" dirty="0" smtClean="0"/>
              <a:t>subordonnés</a:t>
            </a:r>
          </a:p>
          <a:p>
            <a:endParaRPr lang="fr-BE" b="1" u="sng" dirty="0"/>
          </a:p>
          <a:p>
            <a:pPr marL="971550" lvl="1" indent="-514350">
              <a:buFont typeface="+mj-lt"/>
              <a:buAutoNum type="arabicPeriod"/>
            </a:pPr>
            <a:r>
              <a:rPr lang="fr-BE" sz="2400" dirty="0" smtClean="0"/>
              <a:t>Les subordonnés </a:t>
            </a:r>
            <a:r>
              <a:rPr lang="fr-FR" sz="2400" dirty="0" smtClean="0"/>
              <a:t>agiront </a:t>
            </a:r>
            <a:r>
              <a:rPr lang="fr-FR" sz="2400" dirty="0"/>
              <a:t>toujours loyalement vis–à–vis de leurs supérieurs, se montreront respectueux envers eux et feront preuve, si les circonstances l’exigent, d’initiative dans l’exercice de leurs </a:t>
            </a:r>
            <a:r>
              <a:rPr lang="fr-FR" sz="2400" dirty="0" smtClean="0"/>
              <a:t>fonctions. </a:t>
            </a:r>
            <a:endParaRPr lang="en-US" sz="2400" dirty="0"/>
          </a:p>
        </p:txBody>
      </p:sp>
      <p:sp>
        <p:nvSpPr>
          <p:cNvPr id="4" name="Slide Number Placeholder 3"/>
          <p:cNvSpPr>
            <a:spLocks noGrp="1"/>
          </p:cNvSpPr>
          <p:nvPr>
            <p:ph type="sldNum" sz="quarter" idx="12"/>
          </p:nvPr>
        </p:nvSpPr>
        <p:spPr/>
        <p:txBody>
          <a:bodyPr/>
          <a:lstStyle/>
          <a:p>
            <a:pPr>
              <a:defRPr/>
            </a:pPr>
            <a:fld id="{88D66057-9A4D-4913-876C-8083AB97E209}" type="slidenum">
              <a:rPr lang="nl-BE" smtClean="0"/>
              <a:pPr>
                <a:defRPr/>
              </a:pPr>
              <a:t>9</a:t>
            </a:fld>
            <a:endParaRPr lang="nl-BE"/>
          </a:p>
        </p:txBody>
      </p:sp>
      <p:sp>
        <p:nvSpPr>
          <p:cNvPr id="5" name="Rectangle 2"/>
          <p:cNvSpPr>
            <a:spLocks noGrp="1"/>
          </p:cNvSpPr>
          <p:nvPr>
            <p:ph type="title"/>
          </p:nvPr>
        </p:nvSpPr>
        <p:spPr>
          <a:xfrm>
            <a:off x="457200" y="274638"/>
            <a:ext cx="8229600" cy="1143000"/>
          </a:xfrm>
        </p:spPr>
        <p:txBody>
          <a:bodyPr/>
          <a:lstStyle/>
          <a:p>
            <a:r>
              <a:rPr lang="fr-BE" sz="4000" dirty="0" smtClean="0"/>
              <a:t>1. Les devoirs des militaires</a:t>
            </a:r>
            <a:endParaRPr lang="en-US" sz="4000" dirty="0" smtClean="0"/>
          </a:p>
        </p:txBody>
      </p:sp>
    </p:spTree>
    <p:extLst>
      <p:ext uri="{BB962C8B-B14F-4D97-AF65-F5344CB8AC3E}">
        <p14:creationId xmlns:p14="http://schemas.microsoft.com/office/powerpoint/2010/main" val="3796941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806EDC4D9084479824449E33BD1D96" ma:contentTypeVersion="0" ma:contentTypeDescription="Create a new document." ma:contentTypeScope="" ma:versionID="c01e9897dc6458f0769084803a0574b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D80AA5-7D67-4200-9BB6-CBDF037DD6CC}">
  <ds:schemaRefs>
    <ds:schemaRef ds:uri="http://schemas.microsoft.com/sharepoint/v3/contenttype/forms"/>
  </ds:schemaRefs>
</ds:datastoreItem>
</file>

<file path=customXml/itemProps2.xml><?xml version="1.0" encoding="utf-8"?>
<ds:datastoreItem xmlns:ds="http://schemas.openxmlformats.org/officeDocument/2006/customXml" ds:itemID="{419010A0-FEA8-473D-A8A7-C6AE9452EDED}">
  <ds:schemaRefs>
    <ds:schemaRef ds:uri="http://purl.org/dc/elements/1.1/"/>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BA785F2-4FCE-4DED-A8C8-A2E8B72B17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Presentation</Template>
  <TotalTime>244</TotalTime>
  <Words>1322</Words>
  <Application>Microsoft Office PowerPoint</Application>
  <PresentationFormat>On-screen Show (4:3)</PresentationFormat>
  <Paragraphs>157</Paragraphs>
  <Slides>25</Slides>
  <Notes>1</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Presentation</vt:lpstr>
      <vt:lpstr>1_Presentation</vt:lpstr>
      <vt:lpstr>PowerPoint Presentation</vt:lpstr>
      <vt:lpstr>Objectifs </vt:lpstr>
      <vt:lpstr>Aperçu de la leçon </vt:lpstr>
      <vt:lpstr>1. Les devoirs des militaires</vt:lpstr>
      <vt:lpstr>1. Les devoirs des militaires</vt:lpstr>
      <vt:lpstr>1. Les devoirs des militaires</vt:lpstr>
      <vt:lpstr>1. Les devoirs des militaires</vt:lpstr>
      <vt:lpstr>1. Les devoirs des militaires</vt:lpstr>
      <vt:lpstr>1. Les devoirs des militaires</vt:lpstr>
      <vt:lpstr>1. Les devoirs des militaires</vt:lpstr>
      <vt:lpstr>1. Les devoirs des militaires</vt:lpstr>
      <vt:lpstr>1. Les devoirs des militaires</vt:lpstr>
      <vt:lpstr>1. Les devoirs des militaires</vt:lpstr>
      <vt:lpstr>Devoirs des militaire en matière  de liberté d’expression </vt:lpstr>
      <vt:lpstr>1. Les devoirs des militaires</vt:lpstr>
      <vt:lpstr>2. Les droits des militaires</vt:lpstr>
      <vt:lpstr>ACTIVITES POLITIQUES</vt:lpstr>
      <vt:lpstr>ACTIVITES POLITIQUES</vt:lpstr>
      <vt:lpstr>DROITS SYNDICAUX</vt:lpstr>
      <vt:lpstr>CUMUL</vt:lpstr>
      <vt:lpstr>3. Transgression disciplinaire</vt:lpstr>
      <vt:lpstr>Objectifs </vt:lpstr>
      <vt:lpstr>Aperçu de la leçon </vt:lpstr>
      <vt:lpstr>TRANSGRESSIONS DISCIPLINAIRES</vt:lpstr>
      <vt:lpstr>INFRACTIONS PENALES</vt:lpstr>
    </vt:vector>
  </TitlesOfParts>
  <Company>Belgian Defense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Presentation (Template) 2</dc:title>
  <dc:creator>Boiten Claudia</dc:creator>
  <cp:lastModifiedBy>Mousny Georges</cp:lastModifiedBy>
  <cp:revision>42</cp:revision>
  <cp:lastPrinted>2018-10-22T12:03:05Z</cp:lastPrinted>
  <dcterms:created xsi:type="dcterms:W3CDTF">2011-12-22T10:13:19Z</dcterms:created>
  <dcterms:modified xsi:type="dcterms:W3CDTF">2018-10-23T07:21:51Z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
    <vt:lpwstr>NF</vt:lpwstr>
  </property>
  <property fmtid="{D5CDD505-2E9C-101B-9397-08002B2CF9AE}" pid="3" name="ContentType">
    <vt:lpwstr>Document</vt:lpwstr>
  </property>
  <property fmtid="{D5CDD505-2E9C-101B-9397-08002B2CF9AE}" pid="4" name="Beschrijving">
    <vt:lpwstr>Power Point Presentation (voorbeeld)</vt:lpwstr>
  </property>
  <property fmtid="{D5CDD505-2E9C-101B-9397-08002B2CF9AE}" pid="5" name="ImageCreateDate">
    <vt:lpwstr/>
  </property>
  <property fmtid="{D5CDD505-2E9C-101B-9397-08002B2CF9AE}" pid="6" name="Description">
    <vt:lpwstr/>
  </property>
  <property fmtid="{D5CDD505-2E9C-101B-9397-08002B2CF9AE}" pid="7" name="Language">
    <vt:lpwstr>NF</vt:lpwstr>
  </property>
  <property fmtid="{D5CDD505-2E9C-101B-9397-08002B2CF9AE}" pid="8" name="ContentTypeId">
    <vt:lpwstr>0x0101006E806EDC4D9084479824449E33BD1D96</vt:lpwstr>
  </property>
</Properties>
</file>