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8"/>
  </p:notesMasterIdLst>
  <p:sldIdLst>
    <p:sldId id="257" r:id="rId6"/>
    <p:sldId id="256" r:id="rId7"/>
    <p:sldId id="265" r:id="rId8"/>
    <p:sldId id="260" r:id="rId9"/>
    <p:sldId id="268" r:id="rId10"/>
    <p:sldId id="269" r:id="rId11"/>
    <p:sldId id="270" r:id="rId12"/>
    <p:sldId id="271" r:id="rId13"/>
    <p:sldId id="263" r:id="rId14"/>
    <p:sldId id="300" r:id="rId15"/>
    <p:sldId id="278" r:id="rId16"/>
    <p:sldId id="296" r:id="rId17"/>
    <p:sldId id="297" r:id="rId18"/>
    <p:sldId id="298" r:id="rId19"/>
    <p:sldId id="299" r:id="rId20"/>
    <p:sldId id="275" r:id="rId21"/>
    <p:sldId id="279" r:id="rId22"/>
    <p:sldId id="301" r:id="rId23"/>
    <p:sldId id="274" r:id="rId24"/>
    <p:sldId id="273" r:id="rId25"/>
    <p:sldId id="272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03" r:id="rId34"/>
    <p:sldId id="276" r:id="rId35"/>
    <p:sldId id="266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7C307-C25E-40D1-ABDD-0E03967F230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5593-B165-437B-9C26-EC4A5BFDD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소목록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스마트팜</a:t>
            </a:r>
            <a:r>
              <a:rPr lang="en-US" altLang="ko-KR" dirty="0"/>
              <a:t>’</a:t>
            </a:r>
            <a:r>
              <a:rPr lang="ko-KR" altLang="en-US" dirty="0"/>
              <a:t>은 농사기술에 사물인터넷</a:t>
            </a:r>
            <a:r>
              <a:rPr lang="en-US" altLang="ko-KR" dirty="0"/>
              <a:t>(IoT)</a:t>
            </a:r>
            <a:r>
              <a:rPr lang="ko-KR" altLang="en-US" dirty="0"/>
              <a:t>와 </a:t>
            </a:r>
            <a:r>
              <a:rPr lang="ko-KR" altLang="en-US" dirty="0" err="1"/>
              <a:t>빅데이터등을</a:t>
            </a:r>
            <a:r>
              <a:rPr lang="ko-KR" altLang="en-US" dirty="0"/>
              <a:t> 활용해 시공간의 제약 없이 최적의 생육환경을 자동 제어하는 </a:t>
            </a:r>
            <a:r>
              <a:rPr lang="en-US" altLang="ko-KR" dirty="0"/>
              <a:t>‘</a:t>
            </a:r>
            <a:r>
              <a:rPr lang="ko-KR" altLang="en-US" dirty="0"/>
              <a:t>지능화된 농장을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일손절감과 생산량 증가라는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8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131E38-12C6-4AEF-951C-19078D3490D0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9A569-BF15-484D-89BC-B9FF2663E97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52517-58F8-4498-B900-81EC5F6B08E9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E5DF-CEB5-4971-9E0C-EE6CC0E8B6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5EE9C-B2FD-4869-916E-FE5584FA5CE9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05534-AE34-414D-B101-83E081CBB56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30DA8-4A1A-419A-89DA-A19D6B525283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EA2C2-9BC6-4780-A82E-1DCEAAFFC4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AD98B-9677-46BF-8DFB-CE36EE81C9AF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11C41-E98A-4F08-A743-83AFAFBB4D9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454C1A-CAE1-41FF-969E-B9485F74D5CB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C38C7-88E7-4F86-9B7C-00BC741C713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6F854-8DD4-4471-A689-9F266C77273D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E3D91-F441-403B-BACF-A3C7901AEE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EEEBD-B8C4-481C-835F-5A8C5FFFA35F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5B7A1-D13D-4083-B7D6-2482DD2362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F90AE-520E-44FC-8A1E-80A32FD4AB77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5E9463-3BAE-46DA-8761-48088B1CB37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7453F-EBF4-4D42-BC1E-F5D55123FCCE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2A6F3-91D3-4CDD-A531-BA200C40384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23946-6F97-49E0-8153-C076665D549F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52E1A-4F2E-444F-9CAC-EBF458B7543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214CE8FC-D597-460A-8A16-A6DC36F3620D}" type="datetime1">
              <a:rPr lang="en-US"/>
              <a:pPr lvl="0"/>
              <a:t>12/10/2020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5A5E3BB-6E07-4E4B-98EA-BC1EAB764E77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2020-12-10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스마트팜</a:t>
            </a:r>
            <a:r>
              <a:rPr lang="ko-KR" altLang="en-US" sz="4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빅데이터 분석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0" y="2636912"/>
            <a:ext cx="1219041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전북농업기술원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80201" y="3933056"/>
            <a:ext cx="2431599" cy="1349696"/>
            <a:chOff x="4780597" y="3859089"/>
            <a:chExt cx="2431599" cy="1349696"/>
          </a:xfrm>
        </p:grpSpPr>
        <p:pic>
          <p:nvPicPr>
            <p:cNvPr id="16" name="Picture 8" descr="Lea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871437">
              <a:off x="5874115" y="3936496"/>
              <a:ext cx="1338081" cy="1272289"/>
            </a:xfrm>
            <a:prstGeom prst="rect">
              <a:avLst/>
            </a:prstGeom>
            <a:noFill/>
          </p:spPr>
        </p:pic>
        <p:pic>
          <p:nvPicPr>
            <p:cNvPr id="17" name="Picture 6" descr="Green te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14319">
              <a:off x="4780597" y="3859089"/>
              <a:ext cx="1219232" cy="127554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ECDB8-39CB-423F-8F69-0B01A340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1756583"/>
            <a:ext cx="8740897" cy="4229467"/>
          </a:xfrm>
          <a:prstGeom prst="rect">
            <a:avLst/>
          </a:prstGeom>
        </p:spPr>
      </p:pic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20276AC-C449-4FA0-BCA4-AC425B07289F}"/>
              </a:ext>
            </a:extLst>
          </p:cNvPr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398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21C3B2-8623-42FA-8711-5CC1A04E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31" y="1440326"/>
            <a:ext cx="8016935" cy="4861981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76653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4703256" descr="EMB0000076403b6">
            <a:extLst>
              <a:ext uri="{FF2B5EF4-FFF2-40B4-BE49-F238E27FC236}">
                <a16:creationId xmlns:a16="http://schemas.microsoft.com/office/drawing/2014/main" id="{5082F92E-418D-4684-9214-0FBB3748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3" y="1960021"/>
            <a:ext cx="6810185" cy="4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6EA6A-B484-466D-A4E9-8E754A877246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98B878F-9A03-4E62-B89B-4886BB8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2CFF8615-8B4D-41CB-AC12-0AD3EF1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EB3FD2-D811-4B9F-942F-22B052B6772D}"/>
              </a:ext>
            </a:extLst>
          </p:cNvPr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E15F0-1EB7-40F9-93F6-C579E8D00A40}"/>
              </a:ext>
            </a:extLst>
          </p:cNvPr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5" name="모서리가 둥근 직사각형 9">
            <a:extLst>
              <a:ext uri="{FF2B5EF4-FFF2-40B4-BE49-F238E27FC236}">
                <a16:creationId xmlns:a16="http://schemas.microsoft.com/office/drawing/2014/main" id="{D467C523-1721-4025-BEC9-D54EDCFE9221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~06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59100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61D44F-D7F9-4133-AF1E-194BAB74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814811"/>
            <a:ext cx="18233539" cy="7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661777-3C9F-4977-B32A-CE86A6FF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575689"/>
            <a:ext cx="17459270" cy="51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99B102-6F47-490C-A5DA-27036149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603866"/>
            <a:ext cx="17353263" cy="5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4703096" descr="EMB0000076403b9">
            <a:extLst>
              <a:ext uri="{FF2B5EF4-FFF2-40B4-BE49-F238E27FC236}">
                <a16:creationId xmlns:a16="http://schemas.microsoft.com/office/drawing/2014/main" id="{19ADFA04-0CA5-4BC2-A161-637A5CE9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6" y="1976788"/>
            <a:ext cx="6805120" cy="44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DA5AC6-7B90-40D9-B3E2-5EC112138174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84E6E45-0CC5-47F4-BBBD-588BF4F5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759A9FAD-FD26-495B-AC90-D7FA5AA7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390E56-E4CF-4AAC-9666-BAEB71464316}"/>
              </a:ext>
            </a:extLst>
          </p:cNvPr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41172-CF2F-4639-971E-A70F01022BB1}"/>
              </a:ext>
            </a:extLst>
          </p:cNvPr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5" name="모서리가 둥근 직사각형 9">
            <a:extLst>
              <a:ext uri="{FF2B5EF4-FFF2-40B4-BE49-F238E27FC236}">
                <a16:creationId xmlns:a16="http://schemas.microsoft.com/office/drawing/2014/main" id="{D56750EC-FC51-4974-8D76-13EEC1394C52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1771BDCA-5924-4121-9F89-191B13CED930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9969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61D44F-D7F9-4133-AF1E-194BAB74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814811"/>
            <a:ext cx="18233539" cy="7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661777-3C9F-4977-B32A-CE86A6FF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575689"/>
            <a:ext cx="17459270" cy="51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99B102-6F47-490C-A5DA-27036149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603866"/>
            <a:ext cx="17353263" cy="5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E41A539-D56B-4077-8D9A-5AE0D59E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3" y="1662406"/>
            <a:ext cx="16631074" cy="52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703176" descr="EMB0000076403bc">
            <a:extLst>
              <a:ext uri="{FF2B5EF4-FFF2-40B4-BE49-F238E27FC236}">
                <a16:creationId xmlns:a16="http://schemas.microsoft.com/office/drawing/2014/main" id="{E6842AD2-BFB3-4D6A-8B45-23AAB25B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69" y="1960020"/>
            <a:ext cx="6717913" cy="44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7617B-96A7-45BC-AEEF-99B0681A4137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A341305C-9DC5-4560-BFCE-C3DA5EF8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FE3027C9-1C8B-4059-A3DA-7CD27FE0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11BF8C-98B6-4C65-BE82-377151B1493E}"/>
              </a:ext>
            </a:extLst>
          </p:cNvPr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0685D-DC21-4218-AB59-B7D126C0AB73}"/>
              </a:ext>
            </a:extLst>
          </p:cNvPr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5" name="모서리가 둥근 직사각형 9">
            <a:extLst>
              <a:ext uri="{FF2B5EF4-FFF2-40B4-BE49-F238E27FC236}">
                <a16:creationId xmlns:a16="http://schemas.microsoft.com/office/drawing/2014/main" id="{2285420F-C4AC-4B37-A773-DEE05F795326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AC5B1DD8-726D-4BB4-8D09-3A4FC2B74005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(12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~18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8994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61D44F-D7F9-4133-AF1E-194BAB74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814811"/>
            <a:ext cx="18233539" cy="7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661777-3C9F-4977-B32A-CE86A6FF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575689"/>
            <a:ext cx="17459270" cy="51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99B102-6F47-490C-A5DA-27036149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2" y="1603866"/>
            <a:ext cx="17353263" cy="5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E41A539-D56B-4077-8D9A-5AE0D59E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53" y="1662406"/>
            <a:ext cx="16631074" cy="52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3980AF5-C5EB-4C93-A1AC-F2690A32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47" y="1533062"/>
            <a:ext cx="17397168" cy="56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703096" descr="EMB0000076403bf">
            <a:extLst>
              <a:ext uri="{FF2B5EF4-FFF2-40B4-BE49-F238E27FC236}">
                <a16:creationId xmlns:a16="http://schemas.microsoft.com/office/drawing/2014/main" id="{CFF8C960-5F09-4459-83ED-9A923E1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84" y="1922518"/>
            <a:ext cx="6764055" cy="45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FA8E0-F025-4EFC-9D79-35FA1A5F0335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Picture 6" descr="Green tea">
            <a:extLst>
              <a:ext uri="{FF2B5EF4-FFF2-40B4-BE49-F238E27FC236}">
                <a16:creationId xmlns:a16="http://schemas.microsoft.com/office/drawing/2014/main" id="{C24446CB-15E7-4326-8B90-031F399A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3" name="Picture 8" descr="Leaf">
            <a:extLst>
              <a:ext uri="{FF2B5EF4-FFF2-40B4-BE49-F238E27FC236}">
                <a16:creationId xmlns:a16="http://schemas.microsoft.com/office/drawing/2014/main" id="{58F4AB70-B6AD-4596-B0EE-F1F2057E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D5A03A-878C-4F57-B427-AB45B412472F}"/>
              </a:ext>
            </a:extLst>
          </p:cNvPr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FCC4F3-0978-4267-AC8B-F270CFB8E5E9}"/>
              </a:ext>
            </a:extLst>
          </p:cNvPr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B7134753-FBE7-4FF2-967B-E29915A821FB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7C5CDE7B-2E38-4E17-8256-476ED34740EB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(19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~23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62164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A2A2B-67B1-4B19-BBAF-82D1284CC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9" y="1991527"/>
            <a:ext cx="6575565" cy="4396994"/>
          </a:xfrm>
          <a:prstGeom prst="rect">
            <a:avLst/>
          </a:prstGeom>
        </p:spPr>
      </p:pic>
      <p:sp>
        <p:nvSpPr>
          <p:cNvPr id="32" name="모서리가 둥근 직사각형 9">
            <a:extLst>
              <a:ext uri="{FF2B5EF4-FFF2-40B4-BE49-F238E27FC236}">
                <a16:creationId xmlns:a16="http://schemas.microsoft.com/office/drawing/2014/main" id="{59137A86-6C59-423D-B537-BD0DF03C93D4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56882B7-CF2E-485D-95A1-4C9994503F4E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기작과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</a:t>
            </a:r>
            <a:r>
              <a:rPr lang="ko-KR" altLang="en-US" sz="2400" b="1" dirty="0">
                <a:solidFill>
                  <a:schemeClr val="bg1"/>
                </a:solidFill>
              </a:rPr>
              <a:t> 온도에 따른 생장길이</a:t>
            </a:r>
          </a:p>
        </p:txBody>
      </p:sp>
    </p:spTree>
    <p:extLst>
      <p:ext uri="{BB962C8B-B14F-4D97-AF65-F5344CB8AC3E}">
        <p14:creationId xmlns:p14="http://schemas.microsoft.com/office/powerpoint/2010/main" val="2640286982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AEC09-B131-41DE-A947-FC892423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37" y="2019738"/>
            <a:ext cx="7139525" cy="4282268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7593170-4248-471F-87AC-F64D55A70310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0F20926E-97AF-47B3-A6D8-D509B992ABC9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양액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투여량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59789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4A6943-17AA-4A5D-A367-50546FD0B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39" y="2001637"/>
            <a:ext cx="6047068" cy="4314734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8339CC-44C1-4D9F-ABEE-C192934A101A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14F39279-8F98-4882-8E1A-22F293BD7A81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환경과 </a:t>
            </a:r>
            <a:r>
              <a:rPr lang="ko-KR" altLang="en-US" sz="2400" b="1" dirty="0" err="1">
                <a:solidFill>
                  <a:schemeClr val="bg1"/>
                </a:solidFill>
              </a:rPr>
              <a:t>양액</a:t>
            </a:r>
            <a:r>
              <a:rPr lang="ko-KR" altLang="en-US" sz="2400" b="1" dirty="0">
                <a:solidFill>
                  <a:schemeClr val="bg1"/>
                </a:solidFill>
              </a:rPr>
              <a:t> 상관관계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A57E625-CDB3-446B-B9BB-4C1C64E88445}"/>
              </a:ext>
            </a:extLst>
          </p:cNvPr>
          <p:cNvSpPr/>
          <p:nvPr/>
        </p:nvSpPr>
        <p:spPr>
          <a:xfrm>
            <a:off x="5663952" y="2276872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03C26F-1804-44C3-BF93-056CE068CEF0}"/>
              </a:ext>
            </a:extLst>
          </p:cNvPr>
          <p:cNvSpPr/>
          <p:nvPr/>
        </p:nvSpPr>
        <p:spPr>
          <a:xfrm>
            <a:off x="7924193" y="4634474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19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03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586" y="2534373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및 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생장길이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수확과</a:t>
            </a:r>
          </a:p>
        </p:txBody>
      </p:sp>
    </p:spTree>
    <p:extLst>
      <p:ext uri="{BB962C8B-B14F-4D97-AF65-F5344CB8AC3E}">
        <p14:creationId xmlns:p14="http://schemas.microsoft.com/office/powerpoint/2010/main" val="3089099418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1384" y="40466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바탕" pitchFamily="18" charset="-127"/>
                <a:ea typeface="바탕" pitchFamily="18" charset="-127"/>
                <a:cs typeface="함초롬바탕" pitchFamily="18" charset="-127"/>
              </a:rPr>
              <a:t>CONTENTS</a:t>
            </a:r>
            <a:endParaRPr lang="ko-KR" altLang="en-US" sz="4000" b="1" dirty="0"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1556792"/>
            <a:ext cx="648072" cy="64807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775520" y="148478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pic>
        <p:nvPicPr>
          <p:cNvPr id="20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2804931"/>
            <a:ext cx="648072" cy="64807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775520" y="2732923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pic>
        <p:nvPicPr>
          <p:cNvPr id="23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4053070"/>
            <a:ext cx="648072" cy="64807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75520" y="3981062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결과</a:t>
            </a:r>
          </a:p>
        </p:txBody>
      </p:sp>
      <p:pic>
        <p:nvPicPr>
          <p:cNvPr id="26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5301208"/>
            <a:ext cx="648072" cy="64807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775520" y="5229200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결과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생장길이</a:t>
            </a:r>
          </a:p>
        </p:txBody>
      </p:sp>
      <p:pic>
        <p:nvPicPr>
          <p:cNvPr id="8" name="_x233717400" descr="EMB000007640388">
            <a:extLst>
              <a:ext uri="{FF2B5EF4-FFF2-40B4-BE49-F238E27FC236}">
                <a16:creationId xmlns:a16="http://schemas.microsoft.com/office/drawing/2014/main" id="{D8A78A36-54A8-4C7A-BEC2-6A609D023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3412" y="1757381"/>
            <a:ext cx="3101592" cy="18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233715560" descr="EMB00000764038b">
            <a:extLst>
              <a:ext uri="{FF2B5EF4-FFF2-40B4-BE49-F238E27FC236}">
                <a16:creationId xmlns:a16="http://schemas.microsoft.com/office/drawing/2014/main" id="{6E8C6277-1304-4103-935F-F70E3A8DC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2364" y="1757381"/>
            <a:ext cx="3101592" cy="17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233715800" descr="EMB00000764038e">
            <a:extLst>
              <a:ext uri="{FF2B5EF4-FFF2-40B4-BE49-F238E27FC236}">
                <a16:creationId xmlns:a16="http://schemas.microsoft.com/office/drawing/2014/main" id="{F8D16D25-E61E-4436-B3EE-989FAEA3F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2393412" y="4148748"/>
            <a:ext cx="3101592" cy="19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145423152" descr="EMB000007640391">
            <a:extLst>
              <a:ext uri="{FF2B5EF4-FFF2-40B4-BE49-F238E27FC236}">
                <a16:creationId xmlns:a16="http://schemas.microsoft.com/office/drawing/2014/main" id="{20A0BEF5-7807-474F-9C05-39E11BE82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2364" y="4161372"/>
            <a:ext cx="3101588" cy="1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B6466B-503D-4F0C-B5BE-D9D67AB16BCC}"/>
              </a:ext>
            </a:extLst>
          </p:cNvPr>
          <p:cNvGrpSpPr/>
          <p:nvPr/>
        </p:nvGrpSpPr>
        <p:grpSpPr>
          <a:xfrm>
            <a:off x="6083153" y="3554353"/>
            <a:ext cx="4601979" cy="338554"/>
            <a:chOff x="1407678" y="4173478"/>
            <a:chExt cx="6779149" cy="498723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B266C2-9A2F-412A-B528-C67A0AF4D41A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DDE510-737A-4AE7-ADD7-3EC9C12C08AA}"/>
                </a:ext>
              </a:extLst>
            </p:cNvPr>
            <p:cNvSpPr txBox="1"/>
            <p:nvPr/>
          </p:nvSpPr>
          <p:spPr>
            <a:xfrm>
              <a:off x="1407678" y="4173478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내부습도와 생장길이의 관계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91119B-A9BD-45F9-A174-4F885271A90A}"/>
              </a:ext>
            </a:extLst>
          </p:cNvPr>
          <p:cNvGrpSpPr/>
          <p:nvPr/>
        </p:nvGrpSpPr>
        <p:grpSpPr>
          <a:xfrm>
            <a:off x="6149047" y="6093294"/>
            <a:ext cx="4601979" cy="338554"/>
            <a:chOff x="1407678" y="4143279"/>
            <a:chExt cx="6779149" cy="49872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91C5E49-91C4-476E-AF28-9E3C75E68D21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9739BB-ABE7-4752-8EEC-6320B9372763}"/>
                </a:ext>
              </a:extLst>
            </p:cNvPr>
            <p:cNvSpPr txBox="1"/>
            <p:nvPr/>
          </p:nvSpPr>
          <p:spPr>
            <a:xfrm>
              <a:off x="1407678" y="4143279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일사량과 생장길이의 관계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E77008-EBAA-4CA7-9C04-DBB208478457}"/>
              </a:ext>
            </a:extLst>
          </p:cNvPr>
          <p:cNvGrpSpPr/>
          <p:nvPr/>
        </p:nvGrpSpPr>
        <p:grpSpPr>
          <a:xfrm>
            <a:off x="1643219" y="3626361"/>
            <a:ext cx="4601979" cy="338554"/>
            <a:chOff x="1407678" y="4170487"/>
            <a:chExt cx="6779149" cy="49872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ED0FF8B-D208-4048-879A-5DF5B28929A3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E97480-75FE-40AF-8E9B-73091719E7B7}"/>
                </a:ext>
              </a:extLst>
            </p:cNvPr>
            <p:cNvSpPr txBox="1"/>
            <p:nvPr/>
          </p:nvSpPr>
          <p:spPr>
            <a:xfrm>
              <a:off x="1407678" y="4170487"/>
              <a:ext cx="6779149" cy="49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내부온도와 생장길이의 관계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E664B-9D43-4AFF-A767-FBD05871E731}"/>
              </a:ext>
            </a:extLst>
          </p:cNvPr>
          <p:cNvGrpSpPr/>
          <p:nvPr/>
        </p:nvGrpSpPr>
        <p:grpSpPr>
          <a:xfrm>
            <a:off x="1656408" y="6114782"/>
            <a:ext cx="4601979" cy="338554"/>
            <a:chOff x="1407678" y="4135759"/>
            <a:chExt cx="6779149" cy="49872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218A994-59F0-4D7F-A6A2-6672F63695B3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F9865C-3AF8-488C-8FAA-B4FF7A4030F9}"/>
                </a:ext>
              </a:extLst>
            </p:cNvPr>
            <p:cNvSpPr txBox="1"/>
            <p:nvPr/>
          </p:nvSpPr>
          <p:spPr>
            <a:xfrm>
              <a:off x="1407678" y="4135759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CO2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와 생장길이의 관계</a:t>
              </a:r>
            </a:p>
          </p:txBody>
        </p:sp>
      </p:grp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</p:spTree>
    <p:extLst>
      <p:ext uri="{BB962C8B-B14F-4D97-AF65-F5344CB8AC3E}">
        <p14:creationId xmlns:p14="http://schemas.microsoft.com/office/powerpoint/2010/main" val="2546871609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생장길이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94200" y="1471636"/>
            <a:ext cx="9603597" cy="442992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21A80FCB-DCFD-46EF-B636-04B557FC6DE1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지연변수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76F55-53C7-4F90-B1BF-FC824C252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5" y="2142208"/>
            <a:ext cx="9231945" cy="33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8989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생장길이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F253F-B147-42DD-AAD6-4300BD9B0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57" y="2582477"/>
            <a:ext cx="4773112" cy="2950033"/>
          </a:xfrm>
          <a:prstGeom prst="rect">
            <a:avLst/>
          </a:prstGeom>
        </p:spPr>
      </p:pic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F1E5A7A2-96F6-47FD-B3FF-7CA5CCEB0781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527EA-4044-4808-AD16-DB5A32F408FC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XGBOOST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35AA8-9AE1-4622-9186-B60012090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96" y="2573595"/>
            <a:ext cx="4769303" cy="29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4470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화방</a:t>
            </a: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DABC77EA-941E-40CB-A2A4-B3EB3F7B45F4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488B8408-7168-4158-8466-57BB77954228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샘플별</a:t>
            </a:r>
            <a:r>
              <a:rPr lang="ko-KR" altLang="en-US" sz="2400" b="1" dirty="0">
                <a:solidFill>
                  <a:schemeClr val="bg1"/>
                </a:solidFill>
              </a:rPr>
              <a:t> 화방높이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6C4495-C09E-4D75-A781-8BADD2B8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60" y="1988840"/>
            <a:ext cx="7648575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C63A2C-A007-4313-A4D2-6CDBB242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99" y="2147212"/>
            <a:ext cx="432048" cy="11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79046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화방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C67F-0EDD-449B-A871-3689CEEE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1985055"/>
            <a:ext cx="6264696" cy="4461425"/>
          </a:xfrm>
          <a:prstGeom prst="rect">
            <a:avLst/>
          </a:prstGeom>
        </p:spPr>
      </p:pic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17CB2D46-3B7E-4EDF-B0E5-C1E6F115F93E}"/>
              </a:ext>
            </a:extLst>
          </p:cNvPr>
          <p:cNvSpPr/>
          <p:nvPr/>
        </p:nvSpPr>
        <p:spPr>
          <a:xfrm>
            <a:off x="1205771" y="1575689"/>
            <a:ext cx="9780456" cy="489314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7BE5408-8D2F-4520-A26E-EB358C26FF4D}"/>
              </a:ext>
            </a:extLst>
          </p:cNvPr>
          <p:cNvSpPr/>
          <p:nvPr/>
        </p:nvSpPr>
        <p:spPr>
          <a:xfrm>
            <a:off x="3145223" y="1293789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생육 상관관계</a:t>
            </a:r>
          </a:p>
        </p:txBody>
      </p:sp>
    </p:spTree>
    <p:extLst>
      <p:ext uri="{BB962C8B-B14F-4D97-AF65-F5344CB8AC3E}">
        <p14:creationId xmlns:p14="http://schemas.microsoft.com/office/powerpoint/2010/main" val="946502120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27EAF-B946-45F7-A63D-EDC81072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152129"/>
            <a:ext cx="729297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79052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A39A83-32B3-426A-8B88-E28EA63E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83038"/>
              </p:ext>
            </p:extLst>
          </p:nvPr>
        </p:nvGraphicFramePr>
        <p:xfrm>
          <a:off x="607891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1.799e-65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3416" y="1296262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농장의 수확과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 err="1">
                <a:solidFill>
                  <a:schemeClr val="accent1"/>
                </a:solidFill>
              </a:rPr>
              <a:t>기작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 err="1">
                <a:solidFill>
                  <a:schemeClr val="accent6"/>
                </a:solidFill>
              </a:rPr>
              <a:t>기작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B8EE1A70-08DF-4005-88D1-0F4102FD54B7}"/>
              </a:ext>
            </a:extLst>
          </p:cNvPr>
          <p:cNvSpPr/>
          <p:nvPr/>
        </p:nvSpPr>
        <p:spPr>
          <a:xfrm>
            <a:off x="623213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4B55044-1B1C-406F-8678-31CD6FA24C1C}"/>
              </a:ext>
            </a:extLst>
          </p:cNvPr>
          <p:cNvSpPr/>
          <p:nvPr/>
        </p:nvSpPr>
        <p:spPr>
          <a:xfrm>
            <a:off x="4301269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47F0B6F0-89B7-4B12-9C60-B22F7D588BF0}"/>
              </a:ext>
            </a:extLst>
          </p:cNvPr>
          <p:cNvSpPr/>
          <p:nvPr/>
        </p:nvSpPr>
        <p:spPr>
          <a:xfrm>
            <a:off x="7979325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0BA1337-A54B-409E-9960-F5757C3D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29318"/>
              </p:ext>
            </p:extLst>
          </p:nvPr>
        </p:nvGraphicFramePr>
        <p:xfrm>
          <a:off x="4295800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0.2945 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7F1931-0D27-4A4F-A2F5-BD9A7635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69425"/>
              </p:ext>
            </p:extLst>
          </p:nvPr>
        </p:nvGraphicFramePr>
        <p:xfrm>
          <a:off x="7968208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2.598e-260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83FC20A-4102-45F3-8742-62091802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9" y="2279264"/>
            <a:ext cx="2816648" cy="1921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96D54-B8E0-4BA5-9CEA-B79A2EC27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9" y="2312105"/>
            <a:ext cx="2806375" cy="18970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486ABCD-0BB2-46D1-9CCB-7423A63F1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36" y="2284867"/>
            <a:ext cx="2852079" cy="189708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1BDD9712-CD03-47BF-A625-5025A17DACD7}"/>
              </a:ext>
            </a:extLst>
          </p:cNvPr>
          <p:cNvSpPr/>
          <p:nvPr/>
        </p:nvSpPr>
        <p:spPr>
          <a:xfrm>
            <a:off x="1991544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BA61ED7A-6DB8-47A9-B7B9-0238253615A3}"/>
              </a:ext>
            </a:extLst>
          </p:cNvPr>
          <p:cNvSpPr/>
          <p:nvPr/>
        </p:nvSpPr>
        <p:spPr>
          <a:xfrm>
            <a:off x="5671506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7984C-43F8-4A14-85D2-D4D7A03D487C}"/>
              </a:ext>
            </a:extLst>
          </p:cNvPr>
          <p:cNvSpPr/>
          <p:nvPr/>
        </p:nvSpPr>
        <p:spPr>
          <a:xfrm>
            <a:off x="9393171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</p:spTree>
    <p:extLst>
      <p:ext uri="{BB962C8B-B14F-4D97-AF65-F5344CB8AC3E}">
        <p14:creationId xmlns:p14="http://schemas.microsoft.com/office/powerpoint/2010/main" val="4118042688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3719736" y="1386279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C2C65DF1-C2A5-4613-9156-B08722BC21CC}"/>
              </a:ext>
            </a:extLst>
          </p:cNvPr>
          <p:cNvSpPr/>
          <p:nvPr/>
        </p:nvSpPr>
        <p:spPr>
          <a:xfrm>
            <a:off x="1127448" y="3997603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2D90E7C0-DEC2-48BE-B713-7722F29A0100}"/>
              </a:ext>
            </a:extLst>
          </p:cNvPr>
          <p:cNvSpPr/>
          <p:nvPr/>
        </p:nvSpPr>
        <p:spPr>
          <a:xfrm>
            <a:off x="6672064" y="3999158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AD93D-4FDC-48FD-8706-F137B4172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77" y="1460052"/>
            <a:ext cx="3360711" cy="2248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A015F8-22EB-46F3-B986-729681C61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10" y="4046768"/>
            <a:ext cx="3345470" cy="23014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1D8461-3438-4E41-BEA4-69584CD0F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90" y="4077250"/>
            <a:ext cx="3398815" cy="224047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2B67B0D-8213-4B5C-AE68-D90E5D70C1EF}"/>
              </a:ext>
            </a:extLst>
          </p:cNvPr>
          <p:cNvSpPr/>
          <p:nvPr/>
        </p:nvSpPr>
        <p:spPr>
          <a:xfrm>
            <a:off x="3772406" y="1183652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과중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F34FCB61-D26E-4098-A74C-E7B6E3EA04BA}"/>
              </a:ext>
            </a:extLst>
          </p:cNvPr>
          <p:cNvSpPr/>
          <p:nvPr/>
        </p:nvSpPr>
        <p:spPr>
          <a:xfrm>
            <a:off x="1167054" y="3807254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28E29-A39E-44CD-BADE-BE5E6BEFF173}"/>
              </a:ext>
            </a:extLst>
          </p:cNvPr>
          <p:cNvSpPr/>
          <p:nvPr/>
        </p:nvSpPr>
        <p:spPr>
          <a:xfrm>
            <a:off x="6811868" y="3807254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</p:spTree>
    <p:extLst>
      <p:ext uri="{BB962C8B-B14F-4D97-AF65-F5344CB8AC3E}">
        <p14:creationId xmlns:p14="http://schemas.microsoft.com/office/powerpoint/2010/main" val="569488185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BCE00D42-E09F-4DF3-BA4A-E4AABC1AD315}"/>
              </a:ext>
            </a:extLst>
          </p:cNvPr>
          <p:cNvSpPr/>
          <p:nvPr/>
        </p:nvSpPr>
        <p:spPr>
          <a:xfrm>
            <a:off x="635342" y="433508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300708F-B2DB-4490-B100-BC4F2907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94287"/>
              </p:ext>
            </p:extLst>
          </p:nvPr>
        </p:nvGraphicFramePr>
        <p:xfrm>
          <a:off x="8016883" y="2135323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0.9895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9D31FDD6-B669-4EEB-9B22-1922519DB4B5}"/>
              </a:ext>
            </a:extLst>
          </p:cNvPr>
          <p:cNvSpPr/>
          <p:nvPr/>
        </p:nvSpPr>
        <p:spPr>
          <a:xfrm>
            <a:off x="623213" y="213532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DD02B1C2-F094-4516-8680-6C7F4E1B5750}"/>
              </a:ext>
            </a:extLst>
          </p:cNvPr>
          <p:cNvSpPr/>
          <p:nvPr/>
        </p:nvSpPr>
        <p:spPr>
          <a:xfrm>
            <a:off x="4301269" y="213532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4A7475-4B55-4DEB-8D27-E80D71F1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8215"/>
              </p:ext>
            </p:extLst>
          </p:nvPr>
        </p:nvGraphicFramePr>
        <p:xfrm>
          <a:off x="8016883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0.8420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BFD36C83-6EEA-4CC1-8E2C-25BF65C1C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9" y="2301532"/>
            <a:ext cx="3390519" cy="1638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9D4C92-9D4D-4FDF-8C2D-A30D237B9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" y="4504168"/>
            <a:ext cx="3426166" cy="1655880"/>
          </a:xfrm>
          <a:prstGeom prst="rect">
            <a:avLst/>
          </a:prstGeom>
        </p:spPr>
      </p:pic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D9208502-C8B1-4EF9-B3F9-E33AD32B5C21}"/>
              </a:ext>
            </a:extLst>
          </p:cNvPr>
          <p:cNvSpPr/>
          <p:nvPr/>
        </p:nvSpPr>
        <p:spPr>
          <a:xfrm>
            <a:off x="4301269" y="433508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810CF7C-30A3-4849-ABB3-0D228499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3" y="4373986"/>
            <a:ext cx="3043851" cy="18842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DAE616-BFC3-4DD0-96D5-F0BA0A213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41" y="2176433"/>
            <a:ext cx="2980514" cy="1871175"/>
          </a:xfrm>
          <a:prstGeom prst="rect">
            <a:avLst/>
          </a:prstGeom>
        </p:spPr>
      </p:pic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id="{7D24C5E8-9F3D-4CA3-8BAA-08E0FA45725D}"/>
              </a:ext>
            </a:extLst>
          </p:cNvPr>
          <p:cNvSpPr/>
          <p:nvPr/>
        </p:nvSpPr>
        <p:spPr>
          <a:xfrm>
            <a:off x="583416" y="1504393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접목의 개화속도와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착과속도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차이 검정</a:t>
            </a:r>
          </a:p>
        </p:txBody>
      </p:sp>
    </p:spTree>
    <p:extLst>
      <p:ext uri="{BB962C8B-B14F-4D97-AF65-F5344CB8AC3E}">
        <p14:creationId xmlns:p14="http://schemas.microsoft.com/office/powerpoint/2010/main" val="3894688806"/>
      </p:ext>
    </p:ext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04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1586" y="263691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 방안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26636003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01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0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3"/>
            <a:ext cx="3877834" cy="152018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목적 및 배경</a:t>
            </a: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04.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 방안 및 개선 방안</a:t>
            </a: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51E24BDC-0F70-4B75-9B13-5556A7DA6CD0}"/>
              </a:ext>
            </a:extLst>
          </p:cNvPr>
          <p:cNvSpPr/>
          <p:nvPr/>
        </p:nvSpPr>
        <p:spPr>
          <a:xfrm>
            <a:off x="587646" y="1582174"/>
            <a:ext cx="10980961" cy="186425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생육 예측 모델에 일기예보 자료와 습도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, CO2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를 넣음으로써 생육을 예측할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환경변수를 임의로 변경하여 모델에 투입할 수 있기 때문에 농민이 의도하는 생육을 위한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  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환경을 조성해 줄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9445933B-EAD3-4C99-A1B5-B9EED6988494}"/>
              </a:ext>
            </a:extLst>
          </p:cNvPr>
          <p:cNvSpPr/>
          <p:nvPr/>
        </p:nvSpPr>
        <p:spPr>
          <a:xfrm>
            <a:off x="1155417" y="1294142"/>
            <a:ext cx="188879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B09E9585-1BA9-4431-BA17-5B48C3CF8032}"/>
              </a:ext>
            </a:extLst>
          </p:cNvPr>
          <p:cNvSpPr/>
          <p:nvPr/>
        </p:nvSpPr>
        <p:spPr>
          <a:xfrm>
            <a:off x="607063" y="3827724"/>
            <a:ext cx="10961544" cy="2553604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04856487-519F-4551-A75E-0D453379747A}"/>
              </a:ext>
            </a:extLst>
          </p:cNvPr>
          <p:cNvSpPr/>
          <p:nvPr/>
        </p:nvSpPr>
        <p:spPr>
          <a:xfrm>
            <a:off x="1155417" y="3553420"/>
            <a:ext cx="199147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개선 방안</a:t>
            </a: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7256A71F-8E38-4E5F-A14E-7893446D436C}"/>
              </a:ext>
            </a:extLst>
          </p:cNvPr>
          <p:cNvSpPr/>
          <p:nvPr/>
        </p:nvSpPr>
        <p:spPr>
          <a:xfrm>
            <a:off x="828657" y="4391279"/>
            <a:ext cx="5051320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화방 개화 시 데이터 측정</a:t>
            </a: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1DC9663-834B-48F8-B0A0-5A1A96880D42}"/>
              </a:ext>
            </a:extLst>
          </p:cNvPr>
          <p:cNvSpPr/>
          <p:nvPr/>
        </p:nvSpPr>
        <p:spPr>
          <a:xfrm>
            <a:off x="1362057" y="4193468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생육데이터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CFCB0561-1714-4BEE-8E7E-EDDEB25A4FAC}"/>
              </a:ext>
            </a:extLst>
          </p:cNvPr>
          <p:cNvSpPr/>
          <p:nvPr/>
        </p:nvSpPr>
        <p:spPr>
          <a:xfrm>
            <a:off x="6312023" y="4363763"/>
            <a:ext cx="5051319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1B7C09BE-8270-4A66-B0E3-07615C657298}"/>
              </a:ext>
            </a:extLst>
          </p:cNvPr>
          <p:cNvSpPr/>
          <p:nvPr/>
        </p:nvSpPr>
        <p:spPr>
          <a:xfrm>
            <a:off x="6884624" y="4165952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환경데이터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6884624" y="473860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 정확한 센서 사용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통일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변수 단위 기재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측정주기 통일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환경변수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11706"/>
      </p:ext>
    </p:extLst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Q </a:t>
            </a:r>
            <a:r>
              <a:rPr lang="en-US" altLang="ko-KR" sz="28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&amp;</a:t>
            </a:r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A</a:t>
            </a:r>
            <a:endParaRPr lang="ko-KR" altLang="en-US" sz="4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568442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4CEA9B10-5D14-4567-B30A-3C38DAE835FD}"/>
              </a:ext>
            </a:extLst>
          </p:cNvPr>
          <p:cNvSpPr/>
          <p:nvPr/>
        </p:nvSpPr>
        <p:spPr>
          <a:xfrm>
            <a:off x="4991748" y="4025090"/>
            <a:ext cx="3556049" cy="2159296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D26B5324-39FB-4045-97BB-12EECB059562}"/>
              </a:ext>
            </a:extLst>
          </p:cNvPr>
          <p:cNvSpPr/>
          <p:nvPr/>
        </p:nvSpPr>
        <p:spPr>
          <a:xfrm>
            <a:off x="879664" y="4035637"/>
            <a:ext cx="3556049" cy="2159296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바탕" pitchFamily="18" charset="-127"/>
                <a:ea typeface="바탕" pitchFamily="18" charset="-127"/>
              </a:rPr>
              <a:t>스마트팜</a:t>
            </a:r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BE64A-DDB7-40A4-911C-D9DE8FB242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4" y="1827987"/>
            <a:ext cx="1584177" cy="1584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8E588C-DD14-44B1-8FB0-0925CB509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84" y="1889049"/>
            <a:ext cx="1584177" cy="1564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1F6501-ECE6-45F5-8003-CE29C7886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90" y="1854846"/>
            <a:ext cx="1860557" cy="15304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D98F5-1CBA-4A6E-B357-F0B40AB77D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1229758"/>
            <a:ext cx="2431998" cy="24367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3A70B6-D19F-458F-9A98-A996D45DFF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1" y="2386358"/>
            <a:ext cx="612197" cy="6121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8CEFE53-FEC9-4AA5-8EDA-7F535060C3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27" y="2386358"/>
            <a:ext cx="612197" cy="61219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3FC155-CE1D-42E6-8414-FC50BBE7AA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43" y="2132856"/>
            <a:ext cx="929386" cy="9293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F4A627-6DA9-46AE-93E6-732C2EBE0C16}"/>
              </a:ext>
            </a:extLst>
          </p:cNvPr>
          <p:cNvSpPr txBox="1"/>
          <p:nvPr/>
        </p:nvSpPr>
        <p:spPr>
          <a:xfrm>
            <a:off x="9295030" y="37493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Smart Farm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3A983A-BC99-4695-A0FD-B3377A6A36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6" y="4183063"/>
            <a:ext cx="1864447" cy="18644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51D97D9-6BD3-4AB8-810A-DAB9B32E0E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5" y="4064565"/>
            <a:ext cx="2007649" cy="20076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555EF2-362E-48DA-B359-8F7F1D5069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47244" y="4622098"/>
            <a:ext cx="1584177" cy="110561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5FFACD0-D2C3-43AC-9DE0-70C694E7724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5049" y="4562475"/>
            <a:ext cx="1584177" cy="1105619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분석 배경 및 목적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A9F24D-6D97-4A18-818F-41A661A153B7}"/>
              </a:ext>
            </a:extLst>
          </p:cNvPr>
          <p:cNvGrpSpPr/>
          <p:nvPr/>
        </p:nvGrpSpPr>
        <p:grpSpPr>
          <a:xfrm>
            <a:off x="5962177" y="3730428"/>
            <a:ext cx="1105215" cy="473492"/>
            <a:chOff x="6019800" y="3698065"/>
            <a:chExt cx="1346200" cy="576734"/>
          </a:xfrm>
          <a:solidFill>
            <a:srgbClr val="77933C"/>
          </a:solidFill>
        </p:grpSpPr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7D77DB68-7E73-4981-9ABE-F3D4983168DF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ABD812B5-EB5E-481E-959B-87C102310726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59115E4D-084C-4F46-8139-C3E6A23C2613}"/>
              </a:ext>
            </a:extLst>
          </p:cNvPr>
          <p:cNvSpPr/>
          <p:nvPr/>
        </p:nvSpPr>
        <p:spPr>
          <a:xfrm>
            <a:off x="1271464" y="1907681"/>
            <a:ext cx="10059012" cy="166421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(Smart Farm)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분야는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기술을 사용하여 농작물 재배에 필요한 온도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습도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토양의 영양상태 등을 각종 센서로부터 측정하여 분석 후 각종 제어 장치를 구동하여 농작물이 잘 자라날 수 있는 환경을 개선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관리하는 데에 중점을 두어 연구가 이루어 지고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04FF51D7-78CE-4791-BD45-E9C144A273CD}"/>
              </a:ext>
            </a:extLst>
          </p:cNvPr>
          <p:cNvSpPr/>
          <p:nvPr/>
        </p:nvSpPr>
        <p:spPr>
          <a:xfrm>
            <a:off x="1601515" y="1570498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분석 배경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46A6F2EC-179D-4E95-B1E7-3041AFEC072A}"/>
              </a:ext>
            </a:extLst>
          </p:cNvPr>
          <p:cNvSpPr/>
          <p:nvPr/>
        </p:nvSpPr>
        <p:spPr>
          <a:xfrm>
            <a:off x="1271464" y="4416750"/>
            <a:ext cx="10059012" cy="11521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분석을 통한 생육 예측 및 환경 데이터 분석</a:t>
            </a: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F2509387-F809-4F60-8499-F3445EBC6192}"/>
              </a:ext>
            </a:extLst>
          </p:cNvPr>
          <p:cNvSpPr/>
          <p:nvPr/>
        </p:nvSpPr>
        <p:spPr>
          <a:xfrm>
            <a:off x="1601515" y="4079567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분석 목적</a:t>
            </a:r>
          </a:p>
        </p:txBody>
      </p:sp>
    </p:spTree>
    <p:extLst>
      <p:ext uri="{BB962C8B-B14F-4D97-AF65-F5344CB8AC3E}">
        <p14:creationId xmlns:p14="http://schemas.microsoft.com/office/powerpoint/2010/main" val="4255420547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02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-1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데이터 탐색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3933056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데이터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전체 프로세스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모니터링</a:t>
            </a:r>
          </a:p>
        </p:txBody>
      </p:sp>
    </p:spTree>
    <p:extLst>
      <p:ext uri="{BB962C8B-B14F-4D97-AF65-F5344CB8AC3E}">
        <p14:creationId xmlns:p14="http://schemas.microsoft.com/office/powerpoint/2010/main" val="3096819500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3">
            <a:extLst>
              <a:ext uri="{FF2B5EF4-FFF2-40B4-BE49-F238E27FC236}">
                <a16:creationId xmlns:a16="http://schemas.microsoft.com/office/drawing/2014/main" id="{3F29BFAE-E15A-45AD-B67C-5C9AA54EBB24}"/>
              </a:ext>
            </a:extLst>
          </p:cNvPr>
          <p:cNvSpPr/>
          <p:nvPr/>
        </p:nvSpPr>
        <p:spPr>
          <a:xfrm>
            <a:off x="7442574" y="1449140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sp>
        <p:nvSpPr>
          <p:cNvPr id="13" name="타원 3"/>
          <p:cNvSpPr/>
          <p:nvPr/>
        </p:nvSpPr>
        <p:spPr>
          <a:xfrm>
            <a:off x="3109914" y="1449942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1610" y="3088757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방울토마토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6B7536-CA1E-49F0-91FD-532F441B419F}"/>
              </a:ext>
            </a:extLst>
          </p:cNvPr>
          <p:cNvSpPr/>
          <p:nvPr/>
        </p:nvSpPr>
        <p:spPr>
          <a:xfrm>
            <a:off x="7092017" y="3080013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완숙토마토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163FA9-DE91-4E9B-8519-7B0DBF1623FB}"/>
              </a:ext>
            </a:extLst>
          </p:cNvPr>
          <p:cNvGrpSpPr/>
          <p:nvPr/>
        </p:nvGrpSpPr>
        <p:grpSpPr>
          <a:xfrm>
            <a:off x="1136294" y="4214962"/>
            <a:ext cx="2933700" cy="1100915"/>
            <a:chOff x="1492828" y="3038787"/>
            <a:chExt cx="2424545" cy="100083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C69DB9-C8CA-449E-AC21-73785EC4481D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31778A-4F48-42EA-83E5-66D5805AE1AA}"/>
                </a:ext>
              </a:extLst>
            </p:cNvPr>
            <p:cNvSpPr txBox="1"/>
            <p:nvPr/>
          </p:nvSpPr>
          <p:spPr>
            <a:xfrm>
              <a:off x="2225284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생육데이터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초장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생장길이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엽폭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수확과 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46AFC-E5AC-4BF7-8DF8-64657F75C580}"/>
              </a:ext>
            </a:extLst>
          </p:cNvPr>
          <p:cNvGrpSpPr/>
          <p:nvPr/>
        </p:nvGrpSpPr>
        <p:grpSpPr>
          <a:xfrm>
            <a:off x="4647323" y="4214962"/>
            <a:ext cx="2933700" cy="1100915"/>
            <a:chOff x="1492828" y="3038787"/>
            <a:chExt cx="2424545" cy="100083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2A8B4BB-9554-457D-8777-174DB9A31353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4BAE-F4CC-48C1-A489-34AC98C3CF7C}"/>
                </a:ext>
              </a:extLst>
            </p:cNvPr>
            <p:cNvSpPr txBox="1"/>
            <p:nvPr/>
          </p:nvSpPr>
          <p:spPr>
            <a:xfrm>
              <a:off x="2272326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환경데이터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내부온도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내부습도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일사량 등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013865-1DB5-4725-818E-D4D467942275}"/>
              </a:ext>
            </a:extLst>
          </p:cNvPr>
          <p:cNvGrpSpPr/>
          <p:nvPr/>
        </p:nvGrpSpPr>
        <p:grpSpPr>
          <a:xfrm>
            <a:off x="8158352" y="4214962"/>
            <a:ext cx="2933700" cy="1100915"/>
            <a:chOff x="1492828" y="3038787"/>
            <a:chExt cx="2424545" cy="100083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A0E7B6A-C284-48BB-8E2B-597401B82FB4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4B86B-C214-4102-8494-8F81DDCF8730}"/>
                </a:ext>
              </a:extLst>
            </p:cNvPr>
            <p:cNvSpPr txBox="1"/>
            <p:nvPr/>
          </p:nvSpPr>
          <p:spPr>
            <a:xfrm>
              <a:off x="2272638" y="3176778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양액데이터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배양액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급수량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EC, PH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8EC9FB-5862-4066-94B8-529D0DBD9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6" y="4363867"/>
            <a:ext cx="803104" cy="80310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B8426E6-1F1F-439F-A890-1B3E38C6C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1" y="1449140"/>
            <a:ext cx="1584176" cy="15841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FF14AA3-8974-47B9-9861-C0D17AAB00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128" y="4397610"/>
            <a:ext cx="800220" cy="8002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2B5DA6C-CAB7-43EC-9F76-9E9E306A6A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63" y="4358949"/>
            <a:ext cx="876726" cy="876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F8D5E-0A93-4E76-8EC3-E03E99219C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1" y="1558251"/>
            <a:ext cx="1274822" cy="1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95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전체 프로세스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9DA56-1590-46E3-B822-9E701311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3" y="1236237"/>
            <a:ext cx="8340574" cy="53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5364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8E4BB-E1C3-45BF-A9F8-7509BA2C4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412776"/>
            <a:ext cx="7910245" cy="486198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586</Words>
  <Application>Microsoft Office PowerPoint</Application>
  <PresentationFormat>와이드스크린</PresentationFormat>
  <Paragraphs>175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맑은 고딕</vt:lpstr>
      <vt:lpstr>바탕</vt:lpstr>
      <vt:lpstr>함초롬바탕</vt:lpstr>
      <vt:lpstr>Arial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박혜림</dc:creator>
  <cp:lastModifiedBy>User</cp:lastModifiedBy>
  <cp:revision>67</cp:revision>
  <dcterms:created xsi:type="dcterms:W3CDTF">2019-05-23T15:55:05Z</dcterms:created>
  <dcterms:modified xsi:type="dcterms:W3CDTF">2020-12-10T07:53:10Z</dcterms:modified>
</cp:coreProperties>
</file>