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38"/>
  </p:notesMasterIdLst>
  <p:sldIdLst>
    <p:sldId id="257" r:id="rId6"/>
    <p:sldId id="256" r:id="rId7"/>
    <p:sldId id="265" r:id="rId8"/>
    <p:sldId id="260" r:id="rId9"/>
    <p:sldId id="268" r:id="rId10"/>
    <p:sldId id="269" r:id="rId11"/>
    <p:sldId id="270" r:id="rId12"/>
    <p:sldId id="271" r:id="rId13"/>
    <p:sldId id="263" r:id="rId14"/>
    <p:sldId id="278" r:id="rId15"/>
    <p:sldId id="296" r:id="rId16"/>
    <p:sldId id="297" r:id="rId17"/>
    <p:sldId id="298" r:id="rId18"/>
    <p:sldId id="299" r:id="rId19"/>
    <p:sldId id="300" r:id="rId20"/>
    <p:sldId id="275" r:id="rId21"/>
    <p:sldId id="279" r:id="rId22"/>
    <p:sldId id="301" r:id="rId23"/>
    <p:sldId id="274" r:id="rId24"/>
    <p:sldId id="273" r:id="rId25"/>
    <p:sldId id="272" r:id="rId26"/>
    <p:sldId id="302" r:id="rId27"/>
    <p:sldId id="304" r:id="rId28"/>
    <p:sldId id="305" r:id="rId29"/>
    <p:sldId id="307" r:id="rId30"/>
    <p:sldId id="308" r:id="rId31"/>
    <p:sldId id="306" r:id="rId32"/>
    <p:sldId id="309" r:id="rId33"/>
    <p:sldId id="303" r:id="rId34"/>
    <p:sldId id="276" r:id="rId35"/>
    <p:sldId id="266" r:id="rId36"/>
    <p:sldId id="267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E1"/>
    <a:srgbClr val="77933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06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commentAuthors" Target="commentAuthor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7C307-C25E-40D1-ABDD-0E03967F230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C5593-B165-437B-9C26-EC4A5BFDD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82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소목록</a:t>
            </a:r>
            <a:r>
              <a:rPr lang="ko-KR" altLang="en-US" dirty="0"/>
              <a:t>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5593-B165-437B-9C26-EC4A5BFDD75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40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 err="1"/>
              <a:t>스마트팜</a:t>
            </a:r>
            <a:r>
              <a:rPr lang="en-US" altLang="ko-KR" dirty="0"/>
              <a:t>’</a:t>
            </a:r>
            <a:r>
              <a:rPr lang="ko-KR" altLang="en-US" dirty="0"/>
              <a:t>은 농사기술에 사물인터넷</a:t>
            </a:r>
            <a:r>
              <a:rPr lang="en-US" altLang="ko-KR" dirty="0"/>
              <a:t>(IoT)</a:t>
            </a:r>
            <a:r>
              <a:rPr lang="ko-KR" altLang="en-US" dirty="0"/>
              <a:t>와 </a:t>
            </a:r>
            <a:r>
              <a:rPr lang="ko-KR" altLang="en-US" dirty="0" err="1"/>
              <a:t>빅데이터등을</a:t>
            </a:r>
            <a:r>
              <a:rPr lang="ko-KR" altLang="en-US" dirty="0"/>
              <a:t> 활용해 시공간의 제약 없이 최적의 생육환경을 자동 제어하는 </a:t>
            </a:r>
            <a:r>
              <a:rPr lang="en-US" altLang="ko-KR" dirty="0"/>
              <a:t>‘</a:t>
            </a:r>
            <a:r>
              <a:rPr lang="ko-KR" altLang="en-US" dirty="0"/>
              <a:t>지능화된 농장을 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일손절감과 생산량 증가라는 장점이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5593-B165-437B-9C26-EC4A5BFDD75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90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순서 조정하기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5593-B165-437B-9C26-EC4A5BFDD7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295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순서 조정하기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5593-B165-437B-9C26-EC4A5BFDD75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084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순서 조정하기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C5593-B165-437B-9C26-EC4A5BFDD75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01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ko-KR"/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131E38-12C6-4AEF-951C-19078D3490D0}" type="datetime1">
              <a:rPr lang="en-US"/>
              <a:pPr lvl="0"/>
              <a:t>12/14/2020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E9A569-BF15-484D-89BC-B9FF2663E97F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452517-58F8-4498-B900-81EC5F6B08E9}" type="datetime1">
              <a:rPr lang="en-US"/>
              <a:pPr lvl="0"/>
              <a:t>12/14/2020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42E5DF-CEB5-4971-9E0C-EE6CC0E8B65A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35EE9C-B2FD-4869-916E-FE5584FA5CE9}" type="datetime1">
              <a:rPr lang="en-US"/>
              <a:pPr lvl="0"/>
              <a:t>12/14/2020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205534-AE34-414D-B101-83E081CBB562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ko-KR"/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40131E38-12C6-4AEF-951C-19078D3490D0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BFE9A569-BF15-484D-89BC-B9FF2663E97F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8730DA8-4A1A-419A-89DA-A19D6B525283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49AEA2C2-9BC6-4780-A82E-1DCEAAFFC42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5B7AD98B-9677-46BF-8DFB-CE36EE81C9AF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30011C41-E98A-4F08-A743-83AFAFBB4D9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8454C1A-CAE1-41FF-969E-B9485F74D5CB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2F3C38C7-88E7-4F86-9B7C-00BC741C713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2B06F854-8DD4-4471-A689-9F266C77273D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B38E3D91-F441-403B-BACF-A3C7901AEEB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2DEEEBD-B8C4-481C-835F-5A8C5FFFA35F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AB75B7A1-D13D-4083-B7D6-2482DD23622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7FF90AE-520E-44FC-8A1E-80A32FD4AB77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145E9463-3BAE-46DA-8761-48088B1CB377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F1F7453F-EBF4-4D42-BC1E-F5D55123FCCE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8BA2A6F3-91D3-4CDD-A531-BA200C403849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730DA8-4A1A-419A-89DA-A19D6B525283}" type="datetime1">
              <a:rPr lang="en-US"/>
              <a:pPr lvl="0"/>
              <a:t>12/14/2020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AEA2C2-9BC6-4780-A82E-1DCEAAFFC42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9B23946-6F97-49E0-8153-C076665D549F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24952E1A-4F2E-444F-9CAC-EBF458B7543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94452517-58F8-4498-B900-81EC5F6B08E9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42E5DF-CEB5-4971-9E0C-EE6CC0E8B65A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A935EE9C-B2FD-4869-916E-FE5584FA5CE9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C8205534-AE34-414D-B101-83E081CBB56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ko-KR"/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40131E38-12C6-4AEF-951C-19078D3490D0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BFE9A569-BF15-484D-89BC-B9FF2663E97F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8730DA8-4A1A-419A-89DA-A19D6B525283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49AEA2C2-9BC6-4780-A82E-1DCEAAFFC42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5B7AD98B-9677-46BF-8DFB-CE36EE81C9AF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30011C41-E98A-4F08-A743-83AFAFBB4D9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8454C1A-CAE1-41FF-969E-B9485F74D5CB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2F3C38C7-88E7-4F86-9B7C-00BC741C713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2B06F854-8DD4-4471-A689-9F266C77273D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B38E3D91-F441-403B-BACF-A3C7901AEEB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2DEEEBD-B8C4-481C-835F-5A8C5FFFA35F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AB75B7A1-D13D-4083-B7D6-2482DD23622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7FF90AE-520E-44FC-8A1E-80A32FD4AB77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145E9463-3BAE-46DA-8761-48088B1CB377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7AD98B-9677-46BF-8DFB-CE36EE81C9AF}" type="datetime1">
              <a:rPr lang="en-US"/>
              <a:pPr lvl="0"/>
              <a:t>12/14/2020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011C41-E98A-4F08-A743-83AFAFBB4D98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F1F7453F-EBF4-4D42-BC1E-F5D55123FCCE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8BA2A6F3-91D3-4CDD-A531-BA200C403849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9B23946-6F97-49E0-8153-C076665D549F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24952E1A-4F2E-444F-9CAC-EBF458B7543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94452517-58F8-4498-B900-81EC5F6B08E9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42E5DF-CEB5-4971-9E0C-EE6CC0E8B65A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A935EE9C-B2FD-4869-916E-FE5584FA5CE9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C8205534-AE34-414D-B101-83E081CBB56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ko-KR"/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40131E38-12C6-4AEF-951C-19078D3490D0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BFE9A569-BF15-484D-89BC-B9FF2663E97F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8730DA8-4A1A-419A-89DA-A19D6B525283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49AEA2C2-9BC6-4780-A82E-1DCEAAFFC42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5B7AD98B-9677-46BF-8DFB-CE36EE81C9AF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30011C41-E98A-4F08-A743-83AFAFBB4D9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8454C1A-CAE1-41FF-969E-B9485F74D5CB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2F3C38C7-88E7-4F86-9B7C-00BC741C713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2B06F854-8DD4-4471-A689-9F266C77273D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B38E3D91-F441-403B-BACF-A3C7901AEEB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2DEEEBD-B8C4-481C-835F-5A8C5FFFA35F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AB75B7A1-D13D-4083-B7D6-2482DD23622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454C1A-CAE1-41FF-969E-B9485F74D5CB}" type="datetime1">
              <a:rPr lang="en-US"/>
              <a:pPr lvl="0"/>
              <a:t>12/14/2020</a:t>
            </a:fld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3C38C7-88E7-4F86-9B7C-00BC741C7136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7FF90AE-520E-44FC-8A1E-80A32FD4AB77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145E9463-3BAE-46DA-8761-48088B1CB377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F1F7453F-EBF4-4D42-BC1E-F5D55123FCCE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8BA2A6F3-91D3-4CDD-A531-BA200C403849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9B23946-6F97-49E0-8153-C076665D549F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24952E1A-4F2E-444F-9CAC-EBF458B7543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94452517-58F8-4498-B900-81EC5F6B08E9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42E5DF-CEB5-4971-9E0C-EE6CC0E8B65A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A935EE9C-B2FD-4869-916E-FE5584FA5CE9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C8205534-AE34-414D-B101-83E081CBB56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ko-KR"/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40131E38-12C6-4AEF-951C-19078D3490D0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BFE9A569-BF15-484D-89BC-B9FF2663E97F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8730DA8-4A1A-419A-89DA-A19D6B525283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49AEA2C2-9BC6-4780-A82E-1DCEAAFFC42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5B7AD98B-9677-46BF-8DFB-CE36EE81C9AF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30011C41-E98A-4F08-A743-83AFAFBB4D98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8454C1A-CAE1-41FF-969E-B9485F74D5CB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2F3C38C7-88E7-4F86-9B7C-00BC741C713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2B06F854-8DD4-4471-A689-9F266C77273D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B38E3D91-F441-403B-BACF-A3C7901AEEB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06F854-8DD4-4471-A689-9F266C77273D}" type="datetime1">
              <a:rPr lang="en-US"/>
              <a:pPr lvl="0"/>
              <a:t>12/14/2020</a:t>
            </a:fld>
            <a:endParaRPr lang="en-US"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8E3D91-F441-403B-BACF-A3C7901AEEB2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2DEEEBD-B8C4-481C-835F-5A8C5FFFA35F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AB75B7A1-D13D-4083-B7D6-2482DD236224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7FF90AE-520E-44FC-8A1E-80A32FD4AB77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145E9463-3BAE-46DA-8761-48088B1CB377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F1F7453F-EBF4-4D42-BC1E-F5D55123FCCE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8BA2A6F3-91D3-4CDD-A531-BA200C403849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9B23946-6F97-49E0-8153-C076665D549F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24952E1A-4F2E-444F-9CAC-EBF458B7543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94452517-58F8-4498-B900-81EC5F6B08E9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E442E5DF-CEB5-4971-9E0C-EE6CC0E8B65A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A935EE9C-B2FD-4869-916E-FE5584FA5CE9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C8205534-AE34-414D-B101-83E081CBB562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2DEEEBD-B8C4-481C-835F-5A8C5FFFA35F}" type="datetime1">
              <a:rPr lang="en-US"/>
              <a:pPr lvl="0"/>
              <a:t>12/14/2020</a:t>
            </a:fld>
            <a:endParaRPr lang="en-US"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75B7A1-D13D-4083-B7D6-2482DD23622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FF90AE-520E-44FC-8A1E-80A32FD4AB77}" type="datetime1">
              <a:rPr lang="en-US"/>
              <a:pPr lvl="0"/>
              <a:t>12/14/2020</a:t>
            </a:fld>
            <a:endParaRPr lang="en-US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5E9463-3BAE-46DA-8761-48088B1CB377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F7453F-EBF4-4D42-BC1E-F5D55123FCCE}" type="datetime1">
              <a:rPr lang="en-US"/>
              <a:pPr lvl="0"/>
              <a:t>12/14/2020</a:t>
            </a:fld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A2A6F3-91D3-4CDD-A531-BA200C403849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B23946-6F97-49E0-8153-C076665D549F}" type="datetime1">
              <a:rPr lang="en-US"/>
              <a:pPr lvl="0"/>
              <a:t>12/14/2020</a:t>
            </a:fld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952E1A-4F2E-444F-9CAC-EBF458B7543C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pPr lvl="0"/>
            <a:fld id="{214CE8FC-D597-460A-8A16-A6DC36F3620D}" type="datetime1">
              <a:rPr lang="en-US"/>
              <a:pPr lvl="0"/>
              <a:t>12/14/2020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pPr lvl="0"/>
            <a:fld id="{D5A5E3BB-6E07-4E4B-98EA-BC1EAB764E77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ko-KR" sz="4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ko-KR" sz="2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0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5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fld id="{214CE8FC-D597-460A-8A16-A6DC36F3620D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fld id="{D5A5E3BB-6E07-4E4B-98EA-BC1EAB764E77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ko-KR" sz="4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ko-KR" sz="2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0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5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fld id="{214CE8FC-D597-460A-8A16-A6DC36F3620D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fld id="{D5A5E3BB-6E07-4E4B-98EA-BC1EAB764E77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ko-KR" sz="4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ko-KR" sz="2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0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5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fld id="{214CE8FC-D597-460A-8A16-A6DC36F3620D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fld id="{D5A5E3BB-6E07-4E4B-98EA-BC1EAB764E77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ko-KR" sz="4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ko-KR" sz="2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0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5pPr>
    </p:bodyStyle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7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fld id="{214CE8FC-D597-460A-8A16-A6DC36F3620D}" type="datetime1">
              <a:rPr lang="ko-KR" altLang="en-US"/>
              <a:pPr/>
              <a:t>2020-12-14</a:t>
            </a:fld>
            <a:endParaRPr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fld id="{D5A5E3BB-6E07-4E4B-98EA-BC1EAB764E77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ko-KR" sz="4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ko-KR" sz="2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0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0" y="1340768"/>
            <a:ext cx="12190413" cy="129614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err="1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스마트팜</a:t>
            </a:r>
            <a:r>
              <a:rPr lang="ko-KR" altLang="en-US" sz="40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 빅데이터 분석</a:t>
            </a:r>
          </a:p>
        </p:txBody>
      </p:sp>
      <p:sp>
        <p:nvSpPr>
          <p:cNvPr id="3" name="순서도: 처리 2"/>
          <p:cNvSpPr/>
          <p:nvPr/>
        </p:nvSpPr>
        <p:spPr>
          <a:xfrm>
            <a:off x="0" y="2636912"/>
            <a:ext cx="12190414" cy="64807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전북농업기술원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4880201" y="3933056"/>
            <a:ext cx="2431599" cy="1349696"/>
            <a:chOff x="4780597" y="3859089"/>
            <a:chExt cx="2431599" cy="1349696"/>
          </a:xfrm>
        </p:grpSpPr>
        <p:pic>
          <p:nvPicPr>
            <p:cNvPr id="16" name="Picture 8" descr="Lea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871437">
              <a:off x="5874115" y="3936496"/>
              <a:ext cx="1338081" cy="1272289"/>
            </a:xfrm>
            <a:prstGeom prst="rect">
              <a:avLst/>
            </a:prstGeom>
            <a:noFill/>
          </p:spPr>
        </p:pic>
        <p:pic>
          <p:nvPicPr>
            <p:cNvPr id="17" name="Picture 6" descr="Green te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20914319">
              <a:off x="4780597" y="3859089"/>
              <a:ext cx="1219232" cy="127554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021C3B2-8623-42FA-8711-5CC1A04E6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02" y="1617401"/>
            <a:ext cx="6960794" cy="4672869"/>
          </a:xfrm>
          <a:prstGeom prst="rect">
            <a:avLst/>
          </a:prstGeom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C44EE7A-1816-40C6-9193-C86FCEFC2491}"/>
              </a:ext>
            </a:extLst>
          </p:cNvPr>
          <p:cNvSpPr/>
          <p:nvPr/>
        </p:nvSpPr>
        <p:spPr>
          <a:xfrm>
            <a:off x="1205771" y="1152129"/>
            <a:ext cx="9780456" cy="5316703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43472" y="332656"/>
            <a:ext cx="390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과정 </a:t>
            </a:r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-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데이터 모니터링</a:t>
            </a:r>
          </a:p>
        </p:txBody>
      </p:sp>
      <p:sp>
        <p:nvSpPr>
          <p:cNvPr id="12" name="타원 11"/>
          <p:cNvSpPr/>
          <p:nvPr/>
        </p:nvSpPr>
        <p:spPr>
          <a:xfrm>
            <a:off x="4511824" y="5661248"/>
            <a:ext cx="1288317" cy="4019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형 설명선 1"/>
          <p:cNvSpPr/>
          <p:nvPr/>
        </p:nvSpPr>
        <p:spPr>
          <a:xfrm>
            <a:off x="5375920" y="4653136"/>
            <a:ext cx="2304256" cy="864096"/>
          </a:xfrm>
          <a:prstGeom prst="wedgeEllipseCallout">
            <a:avLst>
              <a:gd name="adj1" fmla="val -40950"/>
              <a:gd name="adj2" fmla="val 7058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데이터 측정이 안되었다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5" name="타원 14"/>
          <p:cNvSpPr/>
          <p:nvPr/>
        </p:nvSpPr>
        <p:spPr>
          <a:xfrm>
            <a:off x="6497105" y="5640152"/>
            <a:ext cx="3240360" cy="4739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형 설명선 15"/>
          <p:cNvSpPr/>
          <p:nvPr/>
        </p:nvSpPr>
        <p:spPr>
          <a:xfrm>
            <a:off x="9404505" y="4653136"/>
            <a:ext cx="2304256" cy="864096"/>
          </a:xfrm>
          <a:prstGeom prst="wedgeEllipseCallout">
            <a:avLst>
              <a:gd name="adj1" fmla="val -40950"/>
              <a:gd name="adj2" fmla="val 7058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데이터 단위가 다르다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7" name="모서리가 둥근 직사각형 12">
            <a:extLst>
              <a:ext uri="{FF2B5EF4-FFF2-40B4-BE49-F238E27FC236}">
                <a16:creationId xmlns:a16="http://schemas.microsoft.com/office/drawing/2014/main" id="{C8CC45E1-6EF5-43E1-9691-D4FDA8F2F9F3}"/>
              </a:ext>
            </a:extLst>
          </p:cNvPr>
          <p:cNvSpPr/>
          <p:nvPr/>
        </p:nvSpPr>
        <p:spPr>
          <a:xfrm>
            <a:off x="3145510" y="862112"/>
            <a:ext cx="5900978" cy="57606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bg1"/>
                </a:solidFill>
              </a:rPr>
              <a:t>농가별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</a:rPr>
              <a:t>주차별</a:t>
            </a:r>
            <a:r>
              <a:rPr lang="ko-KR" altLang="en-US" sz="2400" b="1" dirty="0">
                <a:solidFill>
                  <a:schemeClr val="bg1"/>
                </a:solidFill>
              </a:rPr>
              <a:t> 환경 현황</a:t>
            </a:r>
          </a:p>
        </p:txBody>
      </p:sp>
    </p:spTree>
    <p:extLst>
      <p:ext uri="{BB962C8B-B14F-4D97-AF65-F5344CB8AC3E}">
        <p14:creationId xmlns:p14="http://schemas.microsoft.com/office/powerpoint/2010/main" val="3478576653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2646A5DE-F20F-4748-9B35-E43CD3CCF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980437E-15C0-4280-AF8D-8E5E59C52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6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FA73A25-7D09-47D2-A5C4-6A9F04DCB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56D6AE-34CC-420F-B347-D3A718F5A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971" y="33507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AC011B-2065-4F9D-BD8B-A5655EBCF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009" y="1220281"/>
            <a:ext cx="20701205" cy="86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DBF97FC-C885-4C9D-8A8F-93F4DD1EB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042" y="1550678"/>
            <a:ext cx="18635427" cy="645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54703256" descr="EMB0000076403b6">
            <a:extLst>
              <a:ext uri="{FF2B5EF4-FFF2-40B4-BE49-F238E27FC236}">
                <a16:creationId xmlns:a16="http://schemas.microsoft.com/office/drawing/2014/main" id="{5082F92E-418D-4684-9214-0FBB37487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033" y="1590700"/>
            <a:ext cx="6810185" cy="479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CE6EA6A-B484-466D-A4E9-8E754A877246}"/>
              </a:ext>
            </a:extLst>
          </p:cNvPr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Picture 6" descr="Green tea">
            <a:extLst>
              <a:ext uri="{FF2B5EF4-FFF2-40B4-BE49-F238E27FC236}">
                <a16:creationId xmlns:a16="http://schemas.microsoft.com/office/drawing/2014/main" id="{C98B878F-9A03-4E62-B89B-4886BB891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22" name="Picture 8" descr="Leaf">
            <a:extLst>
              <a:ext uri="{FF2B5EF4-FFF2-40B4-BE49-F238E27FC236}">
                <a16:creationId xmlns:a16="http://schemas.microsoft.com/office/drawing/2014/main" id="{2CFF8615-8B4D-41CB-AC12-0AD3EF1CF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1343472" y="332656"/>
            <a:ext cx="390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과정 </a:t>
            </a:r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-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데이터 모니터링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DC44EE7A-1816-40C6-9193-C86FCEFC2491}"/>
              </a:ext>
            </a:extLst>
          </p:cNvPr>
          <p:cNvSpPr/>
          <p:nvPr/>
        </p:nvSpPr>
        <p:spPr>
          <a:xfrm>
            <a:off x="1205771" y="1152129"/>
            <a:ext cx="9780456" cy="5316703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모서리가 둥근 직사각형 12">
            <a:extLst>
              <a:ext uri="{FF2B5EF4-FFF2-40B4-BE49-F238E27FC236}">
                <a16:creationId xmlns:a16="http://schemas.microsoft.com/office/drawing/2014/main" id="{C8CC45E1-6EF5-43E1-9691-D4FDA8F2F9F3}"/>
              </a:ext>
            </a:extLst>
          </p:cNvPr>
          <p:cNvSpPr/>
          <p:nvPr/>
        </p:nvSpPr>
        <p:spPr>
          <a:xfrm>
            <a:off x="3145223" y="862112"/>
            <a:ext cx="5900978" cy="5760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시간 구간별 환경 비교 </a:t>
            </a:r>
            <a:r>
              <a:rPr lang="en-US" altLang="ko-KR" sz="2400" b="1" dirty="0">
                <a:solidFill>
                  <a:schemeClr val="bg1"/>
                </a:solidFill>
              </a:rPr>
              <a:t>(0</a:t>
            </a:r>
            <a:r>
              <a:rPr lang="ko-KR" altLang="en-US" sz="2400" b="1" dirty="0"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solidFill>
                  <a:schemeClr val="bg1"/>
                </a:solidFill>
              </a:rPr>
              <a:t>~06</a:t>
            </a:r>
            <a:r>
              <a:rPr lang="ko-KR" altLang="en-US" sz="2400" b="1" dirty="0"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159100"/>
      </p:ext>
    </p:extLst>
  </p:cSld>
  <p:clrMapOvr>
    <a:masterClrMapping/>
  </p:clrMapOvr>
  <p:transition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2646A5DE-F20F-4748-9B35-E43CD3CCF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980437E-15C0-4280-AF8D-8E5E59C52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6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FA73A25-7D09-47D2-A5C4-6A9F04DCB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56D6AE-34CC-420F-B347-D3A718F5A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971" y="33507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54703096" descr="EMB0000076403b9">
            <a:extLst>
              <a:ext uri="{FF2B5EF4-FFF2-40B4-BE49-F238E27FC236}">
                <a16:creationId xmlns:a16="http://schemas.microsoft.com/office/drawing/2014/main" id="{19ADFA04-0CA5-4BC2-A161-637A5CE95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566" y="1550678"/>
            <a:ext cx="6805120" cy="486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8DA5AC6-7B90-40D9-B3E2-5EC112138174}"/>
              </a:ext>
            </a:extLst>
          </p:cNvPr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Picture 6" descr="Green tea">
            <a:extLst>
              <a:ext uri="{FF2B5EF4-FFF2-40B4-BE49-F238E27FC236}">
                <a16:creationId xmlns:a16="http://schemas.microsoft.com/office/drawing/2014/main" id="{C84E6E45-0CC5-47F4-BBBD-588BF4F5F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22" name="Picture 8" descr="Leaf">
            <a:extLst>
              <a:ext uri="{FF2B5EF4-FFF2-40B4-BE49-F238E27FC236}">
                <a16:creationId xmlns:a16="http://schemas.microsoft.com/office/drawing/2014/main" id="{759A9FAD-FD26-495B-AC90-D7FA5AA73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390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과정 </a:t>
            </a:r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-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데이터 모니터링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C44EE7A-1816-40C6-9193-C86FCEFC2491}"/>
              </a:ext>
            </a:extLst>
          </p:cNvPr>
          <p:cNvSpPr/>
          <p:nvPr/>
        </p:nvSpPr>
        <p:spPr>
          <a:xfrm>
            <a:off x="1205771" y="1152129"/>
            <a:ext cx="9780456" cy="5316703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모서리가 둥근 직사각형 12">
            <a:extLst>
              <a:ext uri="{FF2B5EF4-FFF2-40B4-BE49-F238E27FC236}">
                <a16:creationId xmlns:a16="http://schemas.microsoft.com/office/drawing/2014/main" id="{1771BDCA-5924-4121-9F89-191B13CED930}"/>
              </a:ext>
            </a:extLst>
          </p:cNvPr>
          <p:cNvSpPr/>
          <p:nvPr/>
        </p:nvSpPr>
        <p:spPr>
          <a:xfrm>
            <a:off x="3145223" y="856440"/>
            <a:ext cx="5900978" cy="5760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시간 구간별 환경 비교 </a:t>
            </a:r>
            <a:r>
              <a:rPr lang="en-US" altLang="ko-KR" sz="2400" b="1" dirty="0">
                <a:solidFill>
                  <a:schemeClr val="bg1"/>
                </a:solidFill>
              </a:rPr>
              <a:t>(07</a:t>
            </a:r>
            <a:r>
              <a:rPr lang="ko-KR" altLang="en-US" sz="2400" b="1" dirty="0"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solidFill>
                  <a:schemeClr val="bg1"/>
                </a:solidFill>
              </a:rPr>
              <a:t>~11</a:t>
            </a:r>
            <a:r>
              <a:rPr lang="ko-KR" altLang="en-US" sz="2400" b="1" dirty="0"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12">
            <a:extLst>
              <a:ext uri="{FF2B5EF4-FFF2-40B4-BE49-F238E27FC236}">
                <a16:creationId xmlns:a16="http://schemas.microsoft.com/office/drawing/2014/main" id="{C8CC45E1-6EF5-43E1-9691-D4FDA8F2F9F3}"/>
              </a:ext>
            </a:extLst>
          </p:cNvPr>
          <p:cNvSpPr/>
          <p:nvPr/>
        </p:nvSpPr>
        <p:spPr>
          <a:xfrm>
            <a:off x="3145510" y="862112"/>
            <a:ext cx="5900978" cy="57606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시간 구간별 환경 비교 </a:t>
            </a:r>
            <a:r>
              <a:rPr lang="en-US" altLang="ko-KR" sz="2400" b="1" dirty="0">
                <a:solidFill>
                  <a:schemeClr val="bg1"/>
                </a:solidFill>
              </a:rPr>
              <a:t>(07</a:t>
            </a:r>
            <a:r>
              <a:rPr lang="ko-KR" altLang="en-US" sz="2400" b="1" dirty="0"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solidFill>
                  <a:schemeClr val="bg1"/>
                </a:solidFill>
              </a:rPr>
              <a:t>~11</a:t>
            </a:r>
            <a:r>
              <a:rPr lang="ko-KR" altLang="en-US" sz="2400" b="1" dirty="0"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599969"/>
      </p:ext>
    </p:extLst>
  </p:cSld>
  <p:clrMapOvr>
    <a:masterClrMapping/>
  </p:clrMapOvr>
  <p:transition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2646A5DE-F20F-4748-9B35-E43CD3CCF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980437E-15C0-4280-AF8D-8E5E59C52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6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FA73A25-7D09-47D2-A5C4-6A9F04DCB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56D6AE-34CC-420F-B347-D3A718F5A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971" y="33507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AC011B-2065-4F9D-BD8B-A5655EBCF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009" y="1220281"/>
            <a:ext cx="20701205" cy="86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54703176" descr="EMB0000076403bc">
            <a:extLst>
              <a:ext uri="{FF2B5EF4-FFF2-40B4-BE49-F238E27FC236}">
                <a16:creationId xmlns:a16="http://schemas.microsoft.com/office/drawing/2014/main" id="{E6842AD2-BFB3-4D6A-8B45-23AAB25BA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69" y="1567523"/>
            <a:ext cx="6717913" cy="480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A7617B-96A7-45BC-AEEF-99B0681A4137}"/>
              </a:ext>
            </a:extLst>
          </p:cNvPr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Picture 6" descr="Green tea">
            <a:extLst>
              <a:ext uri="{FF2B5EF4-FFF2-40B4-BE49-F238E27FC236}">
                <a16:creationId xmlns:a16="http://schemas.microsoft.com/office/drawing/2014/main" id="{A341305C-9DC5-4560-BFCE-C3DA5EF86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22" name="Picture 8" descr="Leaf">
            <a:extLst>
              <a:ext uri="{FF2B5EF4-FFF2-40B4-BE49-F238E27FC236}">
                <a16:creationId xmlns:a16="http://schemas.microsoft.com/office/drawing/2014/main" id="{FE3027C9-1C8B-4059-A3DA-7CD27FE02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1343472" y="332656"/>
            <a:ext cx="390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과정 </a:t>
            </a:r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-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데이터 모니터링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DC44EE7A-1816-40C6-9193-C86FCEFC2491}"/>
              </a:ext>
            </a:extLst>
          </p:cNvPr>
          <p:cNvSpPr/>
          <p:nvPr/>
        </p:nvSpPr>
        <p:spPr>
          <a:xfrm>
            <a:off x="1205771" y="1152129"/>
            <a:ext cx="9780456" cy="5316703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모서리가 둥근 직사각형 12">
            <a:extLst>
              <a:ext uri="{FF2B5EF4-FFF2-40B4-BE49-F238E27FC236}">
                <a16:creationId xmlns:a16="http://schemas.microsoft.com/office/drawing/2014/main" id="{C8CC45E1-6EF5-43E1-9691-D4FDA8F2F9F3}"/>
              </a:ext>
            </a:extLst>
          </p:cNvPr>
          <p:cNvSpPr/>
          <p:nvPr/>
        </p:nvSpPr>
        <p:spPr>
          <a:xfrm>
            <a:off x="3145510" y="862112"/>
            <a:ext cx="5900978" cy="57606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시간 구간별 환경 비교 </a:t>
            </a:r>
            <a:r>
              <a:rPr lang="en-US" altLang="ko-KR" sz="2400" b="1" dirty="0">
                <a:solidFill>
                  <a:schemeClr val="bg1"/>
                </a:solidFill>
              </a:rPr>
              <a:t>(12</a:t>
            </a:r>
            <a:r>
              <a:rPr lang="ko-KR" altLang="en-US" sz="2400" b="1" dirty="0"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solidFill>
                  <a:schemeClr val="bg1"/>
                </a:solidFill>
              </a:rPr>
              <a:t>~18</a:t>
            </a:r>
            <a:r>
              <a:rPr lang="ko-KR" altLang="en-US" sz="2400" b="1" dirty="0"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128994"/>
      </p:ext>
    </p:extLst>
  </p:cSld>
  <p:clrMapOvr>
    <a:masterClrMapping/>
  </p:clrMapOvr>
  <p:transition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2646A5DE-F20F-4748-9B35-E43CD3CCF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980437E-15C0-4280-AF8D-8E5E59C52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6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FA73A25-7D09-47D2-A5C4-6A9F04DCB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56D6AE-34CC-420F-B347-D3A718F5A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971" y="33507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54703096" descr="EMB0000076403bf">
            <a:extLst>
              <a:ext uri="{FF2B5EF4-FFF2-40B4-BE49-F238E27FC236}">
                <a16:creationId xmlns:a16="http://schemas.microsoft.com/office/drawing/2014/main" id="{CFF8C960-5F09-4459-83ED-9A923E182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684" y="1567523"/>
            <a:ext cx="6764055" cy="486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FFA8E0-F025-4EFC-9D79-35FA1A5F0335}"/>
              </a:ext>
            </a:extLst>
          </p:cNvPr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2" name="Picture 6" descr="Green tea">
            <a:extLst>
              <a:ext uri="{FF2B5EF4-FFF2-40B4-BE49-F238E27FC236}">
                <a16:creationId xmlns:a16="http://schemas.microsoft.com/office/drawing/2014/main" id="{C24446CB-15E7-4326-8B90-031F399A5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23" name="Picture 8" descr="Leaf">
            <a:extLst>
              <a:ext uri="{FF2B5EF4-FFF2-40B4-BE49-F238E27FC236}">
                <a16:creationId xmlns:a16="http://schemas.microsoft.com/office/drawing/2014/main" id="{58F4AB70-B6AD-4596-B0EE-F1F2057EC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343472" y="332656"/>
            <a:ext cx="390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과정 </a:t>
            </a:r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-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데이터 모니터링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DC44EE7A-1816-40C6-9193-C86FCEFC2491}"/>
              </a:ext>
            </a:extLst>
          </p:cNvPr>
          <p:cNvSpPr/>
          <p:nvPr/>
        </p:nvSpPr>
        <p:spPr>
          <a:xfrm>
            <a:off x="1205771" y="1152129"/>
            <a:ext cx="9780456" cy="5316703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모서리가 둥근 직사각형 12">
            <a:extLst>
              <a:ext uri="{FF2B5EF4-FFF2-40B4-BE49-F238E27FC236}">
                <a16:creationId xmlns:a16="http://schemas.microsoft.com/office/drawing/2014/main" id="{C8CC45E1-6EF5-43E1-9691-D4FDA8F2F9F3}"/>
              </a:ext>
            </a:extLst>
          </p:cNvPr>
          <p:cNvSpPr/>
          <p:nvPr/>
        </p:nvSpPr>
        <p:spPr>
          <a:xfrm>
            <a:off x="3145510" y="862112"/>
            <a:ext cx="5900978" cy="57606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시간 구간별 환경 비교 </a:t>
            </a:r>
            <a:r>
              <a:rPr lang="en-US" altLang="ko-KR" sz="2400" b="1" dirty="0">
                <a:solidFill>
                  <a:schemeClr val="bg1"/>
                </a:solidFill>
              </a:rPr>
              <a:t>(19</a:t>
            </a:r>
            <a:r>
              <a:rPr lang="ko-KR" altLang="en-US" sz="2400" b="1" dirty="0"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solidFill>
                  <a:schemeClr val="bg1"/>
                </a:solidFill>
              </a:rPr>
              <a:t>~23</a:t>
            </a:r>
            <a:r>
              <a:rPr lang="ko-KR" altLang="en-US" sz="2400" b="1" dirty="0">
                <a:solidFill>
                  <a:schemeClr val="bg1"/>
                </a:solidFill>
              </a:rPr>
              <a:t>시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862164"/>
      </p:ext>
    </p:extLst>
  </p:cSld>
  <p:clrMapOvr>
    <a:masterClrMapping/>
  </p:clrMapOvr>
  <p:transition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1343472" y="764704"/>
            <a:ext cx="4254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* </a:t>
            </a:r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생장길이와 내부온도의 관계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DECDB8-39CB-423F-8F69-0B01A340D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550" y="1756583"/>
            <a:ext cx="8740897" cy="4229467"/>
          </a:xfrm>
          <a:prstGeom prst="rect">
            <a:avLst/>
          </a:prstGeom>
        </p:spPr>
      </p:pic>
      <p:sp>
        <p:nvSpPr>
          <p:cNvPr id="11" name="모서리가 둥근 직사각형 9">
            <a:extLst>
              <a:ext uri="{FF2B5EF4-FFF2-40B4-BE49-F238E27FC236}">
                <a16:creationId xmlns:a16="http://schemas.microsoft.com/office/drawing/2014/main" id="{420276AC-C449-4FA0-BCA4-AC425B07289F}"/>
              </a:ext>
            </a:extLst>
          </p:cNvPr>
          <p:cNvSpPr/>
          <p:nvPr/>
        </p:nvSpPr>
        <p:spPr>
          <a:xfrm>
            <a:off x="1205771" y="1273803"/>
            <a:ext cx="9780456" cy="5195029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43472" y="332656"/>
            <a:ext cx="390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과정 </a:t>
            </a:r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-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데이터 모니터링</a:t>
            </a:r>
          </a:p>
        </p:txBody>
      </p:sp>
    </p:spTree>
    <p:extLst>
      <p:ext uri="{BB962C8B-B14F-4D97-AF65-F5344CB8AC3E}">
        <p14:creationId xmlns:p14="http://schemas.microsoft.com/office/powerpoint/2010/main" val="3294868398"/>
      </p:ext>
    </p:extLst>
  </p:cSld>
  <p:clrMapOvr>
    <a:masterClrMapping/>
  </p:clrMapOvr>
  <p:transition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84A2A2B-67B1-4B19-BBAF-82D1284CCE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04" y="1598200"/>
            <a:ext cx="7153016" cy="42790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43472" y="332656"/>
            <a:ext cx="390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과정 </a:t>
            </a:r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-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데이터 모니터링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DC44EE7A-1816-40C6-9193-C86FCEFC2491}"/>
              </a:ext>
            </a:extLst>
          </p:cNvPr>
          <p:cNvSpPr/>
          <p:nvPr/>
        </p:nvSpPr>
        <p:spPr>
          <a:xfrm>
            <a:off x="1205771" y="1152129"/>
            <a:ext cx="9780456" cy="5316703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구름 1"/>
          <p:cNvSpPr/>
          <p:nvPr/>
        </p:nvSpPr>
        <p:spPr>
          <a:xfrm>
            <a:off x="9120336" y="476672"/>
            <a:ext cx="2281914" cy="129614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2">
            <a:extLst>
              <a:ext uri="{FF2B5EF4-FFF2-40B4-BE49-F238E27FC236}">
                <a16:creationId xmlns:a16="http://schemas.microsoft.com/office/drawing/2014/main" id="{C8CC45E1-6EF5-43E1-9691-D4FDA8F2F9F3}"/>
              </a:ext>
            </a:extLst>
          </p:cNvPr>
          <p:cNvSpPr/>
          <p:nvPr/>
        </p:nvSpPr>
        <p:spPr>
          <a:xfrm>
            <a:off x="3145510" y="862112"/>
            <a:ext cx="5900978" cy="57606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r>
              <a:rPr lang="ko-KR" altLang="en-US" sz="2400" b="1" dirty="0" err="1">
                <a:solidFill>
                  <a:schemeClr val="bg1"/>
                </a:solidFill>
              </a:rPr>
              <a:t>기작과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r>
              <a:rPr lang="ko-KR" altLang="en-US" sz="2400" b="1" dirty="0" err="1">
                <a:solidFill>
                  <a:schemeClr val="bg1"/>
                </a:solidFill>
              </a:rPr>
              <a:t>기작</a:t>
            </a:r>
            <a:r>
              <a:rPr lang="ko-KR" altLang="en-US" sz="2400" b="1" dirty="0">
                <a:solidFill>
                  <a:schemeClr val="bg1"/>
                </a:solidFill>
              </a:rPr>
              <a:t> 온도에 따른 생장길이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08368" y="764704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</a:rPr>
              <a:t>기작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: 8~12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월</a:t>
            </a:r>
            <a:endParaRPr lang="en-US" altLang="ko-KR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rgbClr val="FFC000"/>
                </a:solidFill>
              </a:rPr>
              <a:t>2</a:t>
            </a:r>
            <a:r>
              <a:rPr lang="ko-KR" altLang="en-US" b="1" dirty="0" err="1">
                <a:solidFill>
                  <a:srgbClr val="FFC000"/>
                </a:solidFill>
              </a:rPr>
              <a:t>기작</a:t>
            </a:r>
            <a:r>
              <a:rPr lang="ko-KR" altLang="en-US" b="1" dirty="0">
                <a:solidFill>
                  <a:srgbClr val="FFC000"/>
                </a:solidFill>
              </a:rPr>
              <a:t> </a:t>
            </a:r>
            <a:r>
              <a:rPr lang="en-US" altLang="ko-KR" b="1" dirty="0">
                <a:solidFill>
                  <a:srgbClr val="FFC000"/>
                </a:solidFill>
              </a:rPr>
              <a:t>: 1~6</a:t>
            </a:r>
            <a:r>
              <a:rPr lang="ko-KR" altLang="en-US" b="1" dirty="0">
                <a:solidFill>
                  <a:srgbClr val="FFC000"/>
                </a:solidFill>
              </a:rPr>
              <a:t>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1462" y="5988386"/>
            <a:ext cx="678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온도가 높은 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ko-KR" altLang="en-US" b="1" dirty="0" err="1">
                <a:solidFill>
                  <a:srgbClr val="0070C0"/>
                </a:solidFill>
              </a:rPr>
              <a:t>기작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ko-KR" altLang="en-US" dirty="0"/>
              <a:t>때 </a:t>
            </a:r>
            <a:r>
              <a:rPr lang="en-US" altLang="ko-KR" dirty="0"/>
              <a:t>1</a:t>
            </a:r>
            <a:r>
              <a:rPr lang="ko-KR" altLang="en-US" dirty="0"/>
              <a:t>주일 생장 길이가 더 긴 것을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286982"/>
      </p:ext>
    </p:extLst>
  </p:cSld>
  <p:clrMapOvr>
    <a:masterClrMapping/>
  </p:clrMapOvr>
  <p:transition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64AEC09-B131-41DE-A947-FC892423B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167" y="1515972"/>
            <a:ext cx="8111666" cy="48653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43472" y="332656"/>
            <a:ext cx="390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과정 </a:t>
            </a:r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-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데이터 모니터링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DC44EE7A-1816-40C6-9193-C86FCEFC2491}"/>
              </a:ext>
            </a:extLst>
          </p:cNvPr>
          <p:cNvSpPr/>
          <p:nvPr/>
        </p:nvSpPr>
        <p:spPr>
          <a:xfrm>
            <a:off x="1205771" y="1152129"/>
            <a:ext cx="9780456" cy="5316703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8CC45E1-6EF5-43E1-9691-D4FDA8F2F9F3}"/>
              </a:ext>
            </a:extLst>
          </p:cNvPr>
          <p:cNvSpPr/>
          <p:nvPr/>
        </p:nvSpPr>
        <p:spPr>
          <a:xfrm>
            <a:off x="3145510" y="862112"/>
            <a:ext cx="5900978" cy="57606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bg1"/>
                </a:solidFill>
              </a:rPr>
              <a:t>양액</a:t>
            </a:r>
            <a:r>
              <a:rPr lang="ko-KR" altLang="en-US" sz="2400" b="1" dirty="0">
                <a:solidFill>
                  <a:schemeClr val="bg1"/>
                </a:solidFill>
              </a:rPr>
              <a:t> 관수량</a:t>
            </a:r>
          </a:p>
        </p:txBody>
      </p:sp>
    </p:spTree>
    <p:extLst>
      <p:ext uri="{BB962C8B-B14F-4D97-AF65-F5344CB8AC3E}">
        <p14:creationId xmlns:p14="http://schemas.microsoft.com/office/powerpoint/2010/main" val="920459789"/>
      </p:ext>
    </p:extLst>
  </p:cSld>
  <p:clrMapOvr>
    <a:masterClrMapping/>
  </p:clrMapOvr>
  <p:transition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DC44EE7A-1816-40C6-9193-C86FCEFC2491}"/>
              </a:ext>
            </a:extLst>
          </p:cNvPr>
          <p:cNvSpPr/>
          <p:nvPr/>
        </p:nvSpPr>
        <p:spPr>
          <a:xfrm>
            <a:off x="1205771" y="1152129"/>
            <a:ext cx="9780456" cy="5316703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4A6943-17AA-4A5D-A367-50546FD0B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411" y="1519708"/>
            <a:ext cx="6813524" cy="4413177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8A57E625-CDB3-446B-B9BB-4C1C64E88445}"/>
              </a:ext>
            </a:extLst>
          </p:cNvPr>
          <p:cNvSpPr/>
          <p:nvPr/>
        </p:nvSpPr>
        <p:spPr>
          <a:xfrm>
            <a:off x="5663952" y="1832124"/>
            <a:ext cx="936104" cy="57606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903C26F-1804-44C3-BF93-056CE068CEF0}"/>
              </a:ext>
            </a:extLst>
          </p:cNvPr>
          <p:cNvSpPr/>
          <p:nvPr/>
        </p:nvSpPr>
        <p:spPr>
          <a:xfrm>
            <a:off x="8224490" y="4221088"/>
            <a:ext cx="936104" cy="57606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343472" y="332656"/>
            <a:ext cx="390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과정 </a:t>
            </a:r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-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데이터 모니터링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8CC45E1-6EF5-43E1-9691-D4FDA8F2F9F3}"/>
              </a:ext>
            </a:extLst>
          </p:cNvPr>
          <p:cNvSpPr/>
          <p:nvPr/>
        </p:nvSpPr>
        <p:spPr>
          <a:xfrm>
            <a:off x="3145510" y="862112"/>
            <a:ext cx="5900978" cy="57606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환경과 </a:t>
            </a:r>
            <a:r>
              <a:rPr lang="ko-KR" altLang="en-US" sz="2400" b="1" dirty="0" err="1">
                <a:solidFill>
                  <a:schemeClr val="bg1"/>
                </a:solidFill>
              </a:rPr>
              <a:t>양액</a:t>
            </a:r>
            <a:r>
              <a:rPr lang="ko-KR" altLang="en-US" sz="2400" b="1" dirty="0">
                <a:solidFill>
                  <a:schemeClr val="bg1"/>
                </a:solidFill>
              </a:rPr>
              <a:t> 상관관계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90231" y="5949280"/>
            <a:ext cx="4283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CO2~</a:t>
            </a:r>
            <a:r>
              <a:rPr lang="ko-KR" altLang="en-US" sz="1600" dirty="0"/>
              <a:t>내부습도는 </a:t>
            </a:r>
            <a:r>
              <a:rPr lang="ko-KR" altLang="en-US" sz="1600" b="1" dirty="0">
                <a:solidFill>
                  <a:srgbClr val="FF0000"/>
                </a:solidFill>
              </a:rPr>
              <a:t>음</a:t>
            </a:r>
            <a:r>
              <a:rPr lang="ko-KR" altLang="en-US" sz="1600" dirty="0"/>
              <a:t>의 상관관계를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누적일사량</a:t>
            </a:r>
            <a:r>
              <a:rPr lang="en-US" altLang="ko-KR" sz="1600" dirty="0"/>
              <a:t>~</a:t>
            </a:r>
            <a:r>
              <a:rPr lang="ko-KR" altLang="en-US" sz="1600" dirty="0" err="1"/>
              <a:t>양액은</a:t>
            </a:r>
            <a:r>
              <a:rPr lang="ko-KR" altLang="en-US" sz="1600" dirty="0"/>
              <a:t> </a:t>
            </a:r>
            <a:r>
              <a:rPr lang="ko-KR" altLang="en-US" sz="1600" b="1" dirty="0">
                <a:solidFill>
                  <a:srgbClr val="77933C"/>
                </a:solidFill>
              </a:rPr>
              <a:t>양</a:t>
            </a:r>
            <a:r>
              <a:rPr lang="ko-KR" altLang="en-US" sz="1600" dirty="0"/>
              <a:t>의 상관관계를 갖는다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10419914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0" y="1340768"/>
            <a:ext cx="12190413" cy="129614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03</a:t>
            </a:r>
            <a:endParaRPr lang="ko-KR" altLang="en-US" sz="5000" b="1" dirty="0">
              <a:solidFill>
                <a:prstClr val="black"/>
              </a:solidFill>
              <a:latin typeface="바탕" pitchFamily="18" charset="-127"/>
              <a:ea typeface="바탕" pitchFamily="18" charset="-127"/>
              <a:cs typeface="함초롬바탕" pitchFamily="18" charset="-127"/>
            </a:endParaRPr>
          </a:p>
        </p:txBody>
      </p:sp>
      <p:sp>
        <p:nvSpPr>
          <p:cNvPr id="3" name="순서도: 처리 2"/>
          <p:cNvSpPr/>
          <p:nvPr/>
        </p:nvSpPr>
        <p:spPr>
          <a:xfrm>
            <a:off x="1586" y="2534373"/>
            <a:ext cx="12190414" cy="104411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분석 및 결과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300451">
            <a:off x="4701265" y="1611272"/>
            <a:ext cx="837805" cy="796612"/>
          </a:xfrm>
          <a:prstGeom prst="rect">
            <a:avLst/>
          </a:prstGeom>
          <a:noFill/>
        </p:spPr>
      </p:pic>
      <p:sp>
        <p:nvSpPr>
          <p:cNvPr id="7" name="모서리가 둥근 직사각형 9">
            <a:extLst>
              <a:ext uri="{FF2B5EF4-FFF2-40B4-BE49-F238E27FC236}">
                <a16:creationId xmlns:a16="http://schemas.microsoft.com/office/drawing/2014/main" id="{F78E551D-99A1-4EEC-B0A2-3568FD99526D}"/>
              </a:ext>
            </a:extLst>
          </p:cNvPr>
          <p:cNvSpPr/>
          <p:nvPr/>
        </p:nvSpPr>
        <p:spPr>
          <a:xfrm>
            <a:off x="4156289" y="4207632"/>
            <a:ext cx="3877834" cy="2029679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생장길이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화방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수확과</a:t>
            </a:r>
          </a:p>
        </p:txBody>
      </p:sp>
    </p:spTree>
    <p:extLst>
      <p:ext uri="{BB962C8B-B14F-4D97-AF65-F5344CB8AC3E}">
        <p14:creationId xmlns:p14="http://schemas.microsoft.com/office/powerpoint/2010/main" val="3089099418"/>
      </p:ext>
    </p:extLst>
  </p:cSld>
  <p:clrMapOvr>
    <a:masterClrMapping/>
  </p:clrMapOvr>
  <p:transition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51384" y="404664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바탕" pitchFamily="18" charset="-127"/>
                <a:ea typeface="바탕" pitchFamily="18" charset="-127"/>
                <a:cs typeface="함초롬바탕" pitchFamily="18" charset="-127"/>
              </a:rPr>
              <a:t>CONTENTS</a:t>
            </a:r>
            <a:endParaRPr lang="ko-KR" altLang="en-US" sz="4000" b="1" dirty="0">
              <a:latin typeface="바탕" pitchFamily="18" charset="-127"/>
              <a:ea typeface="바탕" pitchFamily="18" charset="-127"/>
              <a:cs typeface="함초롬바탕" pitchFamily="18" charset="-127"/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8" name="Picture 8" descr="Lea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9416" y="1556792"/>
            <a:ext cx="648072" cy="648072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1775520" y="1484784"/>
            <a:ext cx="70567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rPr>
              <a:t>분석 개요</a:t>
            </a:r>
          </a:p>
        </p:txBody>
      </p:sp>
      <p:pic>
        <p:nvPicPr>
          <p:cNvPr id="20" name="Picture 8" descr="Lea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9416" y="2804931"/>
            <a:ext cx="648072" cy="648072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1775520" y="2732923"/>
            <a:ext cx="70567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rPr>
              <a:t>데이터 탐색</a:t>
            </a:r>
          </a:p>
        </p:txBody>
      </p:sp>
      <p:pic>
        <p:nvPicPr>
          <p:cNvPr id="23" name="Picture 8" descr="Lea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9416" y="4053070"/>
            <a:ext cx="648072" cy="648072"/>
          </a:xfrm>
          <a:prstGeom prst="rect">
            <a:avLst/>
          </a:prstGeom>
          <a:noFill/>
        </p:spPr>
      </p:pic>
      <p:sp>
        <p:nvSpPr>
          <p:cNvPr id="24" name="직사각형 23"/>
          <p:cNvSpPr/>
          <p:nvPr/>
        </p:nvSpPr>
        <p:spPr>
          <a:xfrm>
            <a:off x="1775520" y="3981062"/>
            <a:ext cx="70567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rPr>
              <a:t>분석 결과</a:t>
            </a:r>
          </a:p>
        </p:txBody>
      </p:sp>
      <p:pic>
        <p:nvPicPr>
          <p:cNvPr id="26" name="Picture 8" descr="Lea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9416" y="5301208"/>
            <a:ext cx="648072" cy="648072"/>
          </a:xfrm>
          <a:prstGeom prst="rect">
            <a:avLst/>
          </a:prstGeom>
          <a:noFill/>
        </p:spPr>
      </p:pic>
      <p:sp>
        <p:nvSpPr>
          <p:cNvPr id="27" name="직사각형 26"/>
          <p:cNvSpPr/>
          <p:nvPr/>
        </p:nvSpPr>
        <p:spPr>
          <a:xfrm>
            <a:off x="1775520" y="5229200"/>
            <a:ext cx="705678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200" b="1" dirty="0">
                <a:solidFill>
                  <a:schemeClr val="tx1"/>
                </a:solidFill>
                <a:latin typeface="바탕" pitchFamily="18" charset="-127"/>
                <a:ea typeface="바탕" pitchFamily="18" charset="-127"/>
              </a:rPr>
              <a:t>활용</a:t>
            </a:r>
          </a:p>
        </p:txBody>
      </p:sp>
    </p:spTree>
  </p:cSld>
  <p:clrMapOvr>
    <a:masterClrMapping/>
  </p:clrMapOvr>
  <p:transition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  <p:pic>
        <p:nvPicPr>
          <p:cNvPr id="8" name="_x233717400" descr="EMB000007640388">
            <a:extLst>
              <a:ext uri="{FF2B5EF4-FFF2-40B4-BE49-F238E27FC236}">
                <a16:creationId xmlns:a16="http://schemas.microsoft.com/office/drawing/2014/main" id="{D8A78A36-54A8-4C7A-BEC2-6A609D023D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93412" y="1757381"/>
            <a:ext cx="3101592" cy="18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_x233715560" descr="EMB00000764038b">
            <a:extLst>
              <a:ext uri="{FF2B5EF4-FFF2-40B4-BE49-F238E27FC236}">
                <a16:creationId xmlns:a16="http://schemas.microsoft.com/office/drawing/2014/main" id="{6E8C6277-1304-4103-935F-F70E3A8DC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02364" y="1757381"/>
            <a:ext cx="3101592" cy="174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_x233715800" descr="EMB00000764038e">
            <a:extLst>
              <a:ext uri="{FF2B5EF4-FFF2-40B4-BE49-F238E27FC236}">
                <a16:creationId xmlns:a16="http://schemas.microsoft.com/office/drawing/2014/main" id="{F8D16D25-E61E-4436-B3EE-989FAEA3F9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 bwMode="auto">
          <a:xfrm>
            <a:off x="2393412" y="4148748"/>
            <a:ext cx="3101592" cy="191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_x145423152" descr="EMB000007640391">
            <a:extLst>
              <a:ext uri="{FF2B5EF4-FFF2-40B4-BE49-F238E27FC236}">
                <a16:creationId xmlns:a16="http://schemas.microsoft.com/office/drawing/2014/main" id="{20A0BEF5-7807-474F-9C05-39E11BE826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02364" y="4161372"/>
            <a:ext cx="3101588" cy="191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90B6466B-503D-4F0C-B5BE-D9D67AB16BCC}"/>
              </a:ext>
            </a:extLst>
          </p:cNvPr>
          <p:cNvGrpSpPr/>
          <p:nvPr/>
        </p:nvGrpSpPr>
        <p:grpSpPr>
          <a:xfrm>
            <a:off x="6083153" y="3554353"/>
            <a:ext cx="4601979" cy="338554"/>
            <a:chOff x="1407678" y="4173478"/>
            <a:chExt cx="6779149" cy="498723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EB266C2-9A2F-412A-B528-C67A0AF4D41A}"/>
                </a:ext>
              </a:extLst>
            </p:cNvPr>
            <p:cNvCxnSpPr/>
            <p:nvPr/>
          </p:nvCxnSpPr>
          <p:spPr>
            <a:xfrm>
              <a:off x="4608080" y="4198342"/>
              <a:ext cx="57248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DDE510-737A-4AE7-ADD7-3EC9C12C08AA}"/>
                </a:ext>
              </a:extLst>
            </p:cNvPr>
            <p:cNvSpPr txBox="1"/>
            <p:nvPr/>
          </p:nvSpPr>
          <p:spPr>
            <a:xfrm>
              <a:off x="1407678" y="4173478"/>
              <a:ext cx="6779149" cy="498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1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_1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주일간 내부습도와 생장길이의 관계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B91119B-A9BD-45F9-A174-4F885271A90A}"/>
              </a:ext>
            </a:extLst>
          </p:cNvPr>
          <p:cNvGrpSpPr/>
          <p:nvPr/>
        </p:nvGrpSpPr>
        <p:grpSpPr>
          <a:xfrm>
            <a:off x="6149047" y="6093294"/>
            <a:ext cx="4601979" cy="338554"/>
            <a:chOff x="1407678" y="4143279"/>
            <a:chExt cx="6779149" cy="498723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391C5E49-91C4-476E-AF28-9E3C75E68D21}"/>
                </a:ext>
              </a:extLst>
            </p:cNvPr>
            <p:cNvCxnSpPr/>
            <p:nvPr/>
          </p:nvCxnSpPr>
          <p:spPr>
            <a:xfrm>
              <a:off x="4608080" y="4198342"/>
              <a:ext cx="57248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9739BB-ABE7-4752-8EEC-6320B9372763}"/>
                </a:ext>
              </a:extLst>
            </p:cNvPr>
            <p:cNvSpPr txBox="1"/>
            <p:nvPr/>
          </p:nvSpPr>
          <p:spPr>
            <a:xfrm>
              <a:off x="1407678" y="4143279"/>
              <a:ext cx="6779149" cy="498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1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_1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주일간 일사량과 생장길이의 관계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8E77008-EBAA-4CA7-9C04-DBB208478457}"/>
              </a:ext>
            </a:extLst>
          </p:cNvPr>
          <p:cNvGrpSpPr/>
          <p:nvPr/>
        </p:nvGrpSpPr>
        <p:grpSpPr>
          <a:xfrm>
            <a:off x="1643219" y="3626361"/>
            <a:ext cx="4601979" cy="338554"/>
            <a:chOff x="1407678" y="4170487"/>
            <a:chExt cx="6779149" cy="498722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9ED0FF8B-D208-4048-879A-5DF5B28929A3}"/>
                </a:ext>
              </a:extLst>
            </p:cNvPr>
            <p:cNvCxnSpPr/>
            <p:nvPr/>
          </p:nvCxnSpPr>
          <p:spPr>
            <a:xfrm>
              <a:off x="4608080" y="4198342"/>
              <a:ext cx="57248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0E97480-75FE-40AF-8E9B-73091719E7B7}"/>
                </a:ext>
              </a:extLst>
            </p:cNvPr>
            <p:cNvSpPr txBox="1"/>
            <p:nvPr/>
          </p:nvSpPr>
          <p:spPr>
            <a:xfrm>
              <a:off x="1407678" y="4170487"/>
              <a:ext cx="6779149" cy="498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1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_1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주일간 내부온도와 생장길이의 관계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93E664B-9D43-4AFF-A767-FBD05871E731}"/>
              </a:ext>
            </a:extLst>
          </p:cNvPr>
          <p:cNvGrpSpPr/>
          <p:nvPr/>
        </p:nvGrpSpPr>
        <p:grpSpPr>
          <a:xfrm>
            <a:off x="1656408" y="6114782"/>
            <a:ext cx="4601979" cy="338554"/>
            <a:chOff x="1407678" y="4135759"/>
            <a:chExt cx="6779149" cy="498723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218A994-59F0-4D7F-A6A2-6672F63695B3}"/>
                </a:ext>
              </a:extLst>
            </p:cNvPr>
            <p:cNvCxnSpPr/>
            <p:nvPr/>
          </p:nvCxnSpPr>
          <p:spPr>
            <a:xfrm>
              <a:off x="4608080" y="4198342"/>
              <a:ext cx="57248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7F9865C-3AF8-488C-8FAA-B4FF7A4030F9}"/>
                </a:ext>
              </a:extLst>
            </p:cNvPr>
            <p:cNvSpPr txBox="1"/>
            <p:nvPr/>
          </p:nvSpPr>
          <p:spPr>
            <a:xfrm>
              <a:off x="1407678" y="4135759"/>
              <a:ext cx="6779149" cy="498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1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_1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주일간 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CO2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와 생장길이의 관계</a:t>
              </a:r>
            </a:p>
          </p:txBody>
        </p:sp>
      </p:grpSp>
      <p:sp>
        <p:nvSpPr>
          <p:cNvPr id="29" name="모서리가 둥근 직사각형 9">
            <a:extLst>
              <a:ext uri="{FF2B5EF4-FFF2-40B4-BE49-F238E27FC236}">
                <a16:creationId xmlns:a16="http://schemas.microsoft.com/office/drawing/2014/main" id="{68567B51-5DD2-4F21-BFF2-727CDA643409}"/>
              </a:ext>
            </a:extLst>
          </p:cNvPr>
          <p:cNvSpPr/>
          <p:nvPr/>
        </p:nvSpPr>
        <p:spPr>
          <a:xfrm>
            <a:off x="1205771" y="1419623"/>
            <a:ext cx="9780456" cy="5049209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모서리가 둥근 직사각형 12">
            <a:extLst>
              <a:ext uri="{FF2B5EF4-FFF2-40B4-BE49-F238E27FC236}">
                <a16:creationId xmlns:a16="http://schemas.microsoft.com/office/drawing/2014/main" id="{9058540B-7C14-42CD-8120-AF01ACF9C8C7}"/>
              </a:ext>
            </a:extLst>
          </p:cNvPr>
          <p:cNvSpPr/>
          <p:nvPr/>
        </p:nvSpPr>
        <p:spPr>
          <a:xfrm>
            <a:off x="3145510" y="1130791"/>
            <a:ext cx="5900978" cy="5760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다항회귀분석</a:t>
            </a:r>
          </a:p>
        </p:txBody>
      </p:sp>
    </p:spTree>
    <p:extLst>
      <p:ext uri="{BB962C8B-B14F-4D97-AF65-F5344CB8AC3E}">
        <p14:creationId xmlns:p14="http://schemas.microsoft.com/office/powerpoint/2010/main" val="2546871609"/>
      </p:ext>
    </p:extLst>
  </p:cSld>
  <p:clrMapOvr>
    <a:masterClrMapping/>
  </p:clrMapOvr>
  <p:transition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  <p:sp>
        <p:nvSpPr>
          <p:cNvPr id="26" name="모서리가 둥근 직사각형 9">
            <a:extLst>
              <a:ext uri="{FF2B5EF4-FFF2-40B4-BE49-F238E27FC236}">
                <a16:creationId xmlns:a16="http://schemas.microsoft.com/office/drawing/2014/main" id="{68567B51-5DD2-4F21-BFF2-727CDA643409}"/>
              </a:ext>
            </a:extLst>
          </p:cNvPr>
          <p:cNvSpPr/>
          <p:nvPr/>
        </p:nvSpPr>
        <p:spPr>
          <a:xfrm>
            <a:off x="1205771" y="1419623"/>
            <a:ext cx="9780456" cy="5049209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0139FA-E52B-4BB7-831D-822379964605}"/>
              </a:ext>
            </a:extLst>
          </p:cNvPr>
          <p:cNvSpPr/>
          <p:nvPr/>
        </p:nvSpPr>
        <p:spPr>
          <a:xfrm>
            <a:off x="590155" y="2627620"/>
            <a:ext cx="1113357" cy="369332"/>
          </a:xfrm>
          <a:prstGeom prst="rect">
            <a:avLst/>
          </a:prstGeom>
          <a:solidFill>
            <a:srgbClr val="FFF7E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주차</a:t>
            </a:r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F0139FA-E52B-4BB7-831D-822379964605}"/>
              </a:ext>
            </a:extLst>
          </p:cNvPr>
          <p:cNvSpPr/>
          <p:nvPr/>
        </p:nvSpPr>
        <p:spPr>
          <a:xfrm>
            <a:off x="590155" y="3789040"/>
            <a:ext cx="1113357" cy="369332"/>
          </a:xfrm>
          <a:prstGeom prst="rect">
            <a:avLst/>
          </a:prstGeom>
          <a:solidFill>
            <a:srgbClr val="FFF7E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주차</a:t>
            </a:r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0139FA-E52B-4BB7-831D-822379964605}"/>
              </a:ext>
            </a:extLst>
          </p:cNvPr>
          <p:cNvSpPr/>
          <p:nvPr/>
        </p:nvSpPr>
        <p:spPr>
          <a:xfrm>
            <a:off x="590155" y="4924486"/>
            <a:ext cx="1113357" cy="369332"/>
          </a:xfrm>
          <a:prstGeom prst="rect">
            <a:avLst/>
          </a:prstGeom>
          <a:solidFill>
            <a:srgbClr val="FFF7E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주차</a:t>
            </a:r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3" name="모서리가 둥근 직사각형 12">
            <a:extLst>
              <a:ext uri="{FF2B5EF4-FFF2-40B4-BE49-F238E27FC236}">
                <a16:creationId xmlns:a16="http://schemas.microsoft.com/office/drawing/2014/main" id="{21A80FCB-DCFD-46EF-B636-04B557FC6DE1}"/>
              </a:ext>
            </a:extLst>
          </p:cNvPr>
          <p:cNvSpPr/>
          <p:nvPr/>
        </p:nvSpPr>
        <p:spPr>
          <a:xfrm>
            <a:off x="3145510" y="1130791"/>
            <a:ext cx="5900978" cy="5760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생장길이 예측을 위한 </a:t>
            </a:r>
            <a:r>
              <a:rPr lang="ko-KR" altLang="en-US" sz="2400" b="1" dirty="0" err="1">
                <a:solidFill>
                  <a:schemeClr val="bg1"/>
                </a:solidFill>
              </a:rPr>
              <a:t>데이터셋</a:t>
            </a:r>
            <a:r>
              <a:rPr lang="ko-KR" altLang="en-US" sz="2400" b="1" dirty="0">
                <a:solidFill>
                  <a:schemeClr val="bg1"/>
                </a:solidFill>
              </a:rPr>
              <a:t> 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976F55-53C7-4F90-B1BF-FC824C252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025" y="2193230"/>
            <a:ext cx="9231945" cy="332400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9E2328A-96DE-4472-994E-235AA6B2B540}"/>
              </a:ext>
            </a:extLst>
          </p:cNvPr>
          <p:cNvSpPr/>
          <p:nvPr/>
        </p:nvSpPr>
        <p:spPr>
          <a:xfrm>
            <a:off x="1943920" y="2740670"/>
            <a:ext cx="8688584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D45BF4-6CA2-46CF-A953-424A014213F1}"/>
              </a:ext>
            </a:extLst>
          </p:cNvPr>
          <p:cNvSpPr/>
          <p:nvPr/>
        </p:nvSpPr>
        <p:spPr>
          <a:xfrm>
            <a:off x="3744120" y="3870625"/>
            <a:ext cx="6888384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99D361-3BC9-49BB-A674-9760E501C81F}"/>
              </a:ext>
            </a:extLst>
          </p:cNvPr>
          <p:cNvSpPr/>
          <p:nvPr/>
        </p:nvSpPr>
        <p:spPr>
          <a:xfrm>
            <a:off x="5591944" y="4997048"/>
            <a:ext cx="5040560" cy="535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D3F01DE-D419-4AFF-9CD0-C1D27928FA7B}"/>
              </a:ext>
            </a:extLst>
          </p:cNvPr>
          <p:cNvSpPr/>
          <p:nvPr/>
        </p:nvSpPr>
        <p:spPr>
          <a:xfrm rot="2267549">
            <a:off x="4362860" y="3523499"/>
            <a:ext cx="792088" cy="48999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5">
            <a:extLst>
              <a:ext uri="{FF2B5EF4-FFF2-40B4-BE49-F238E27FC236}">
                <a16:creationId xmlns:a16="http://schemas.microsoft.com/office/drawing/2014/main" id="{0D3F01DE-D419-4AFF-9CD0-C1D27928FA7B}"/>
              </a:ext>
            </a:extLst>
          </p:cNvPr>
          <p:cNvSpPr/>
          <p:nvPr/>
        </p:nvSpPr>
        <p:spPr>
          <a:xfrm rot="2267549">
            <a:off x="7027158" y="4594795"/>
            <a:ext cx="792088" cy="48999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658989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6" grpId="0" animBg="1"/>
      <p:bldP spid="6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DF253F-B147-42DD-AAD6-4300BD9B07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157" y="2141738"/>
            <a:ext cx="4773112" cy="29500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335AA8-9AE1-4622-9186-B60012090D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896" y="2132856"/>
            <a:ext cx="4769303" cy="29589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35371" y="5486240"/>
            <a:ext cx="6120681" cy="584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가장 높은 영향력을 미치는 변수는 측정 직전 주의 내부온도이다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성능 </a:t>
            </a:r>
            <a:r>
              <a:rPr lang="en-US" altLang="ko-KR" sz="1600" dirty="0"/>
              <a:t>: </a:t>
            </a:r>
            <a:r>
              <a:rPr lang="ko-KR" altLang="en-US" sz="1600" dirty="0"/>
              <a:t>대부분 비슷하게 예측하였고</a:t>
            </a:r>
            <a:r>
              <a:rPr lang="en-US" altLang="ko-KR" sz="1600" dirty="0"/>
              <a:t>, </a:t>
            </a:r>
            <a:r>
              <a:rPr lang="ko-KR" altLang="en-US" sz="1600" dirty="0"/>
              <a:t>가장 큰 오차는 약 </a:t>
            </a:r>
            <a:r>
              <a:rPr lang="en-US" altLang="ko-KR" sz="1600" dirty="0"/>
              <a:t>4cm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타원 3"/>
          <p:cNvSpPr/>
          <p:nvPr/>
        </p:nvSpPr>
        <p:spPr>
          <a:xfrm>
            <a:off x="1775520" y="2430776"/>
            <a:ext cx="576064" cy="3501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9">
            <a:extLst>
              <a:ext uri="{FF2B5EF4-FFF2-40B4-BE49-F238E27FC236}">
                <a16:creationId xmlns:a16="http://schemas.microsoft.com/office/drawing/2014/main" id="{68567B51-5DD2-4F21-BFF2-727CDA643409}"/>
              </a:ext>
            </a:extLst>
          </p:cNvPr>
          <p:cNvSpPr/>
          <p:nvPr/>
        </p:nvSpPr>
        <p:spPr>
          <a:xfrm>
            <a:off x="1205771" y="1419623"/>
            <a:ext cx="9780456" cy="5049209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2F527EA-4044-4808-AD16-DB5A32F408FC}"/>
              </a:ext>
            </a:extLst>
          </p:cNvPr>
          <p:cNvSpPr/>
          <p:nvPr/>
        </p:nvSpPr>
        <p:spPr>
          <a:xfrm>
            <a:off x="3145223" y="1134277"/>
            <a:ext cx="5900978" cy="5760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XGBOOST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336360" y="3501008"/>
            <a:ext cx="360040" cy="13681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454470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E6C4495-C09E-4D75-A781-8BADD2B87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960" y="1844824"/>
            <a:ext cx="7648575" cy="43243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DC63A2C-A007-4313-A4D2-6CDBB2424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9199" y="2060848"/>
            <a:ext cx="432048" cy="1119397"/>
          </a:xfrm>
          <a:prstGeom prst="rect">
            <a:avLst/>
          </a:prstGeom>
        </p:spPr>
      </p:pic>
      <p:sp>
        <p:nvSpPr>
          <p:cNvPr id="13" name="모서리가 둥근 직사각형 9">
            <a:extLst>
              <a:ext uri="{FF2B5EF4-FFF2-40B4-BE49-F238E27FC236}">
                <a16:creationId xmlns:a16="http://schemas.microsoft.com/office/drawing/2014/main" id="{68567B51-5DD2-4F21-BFF2-727CDA643409}"/>
              </a:ext>
            </a:extLst>
          </p:cNvPr>
          <p:cNvSpPr/>
          <p:nvPr/>
        </p:nvSpPr>
        <p:spPr>
          <a:xfrm>
            <a:off x="1205771" y="1419623"/>
            <a:ext cx="9780456" cy="5049209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모서리가 둥근 직사각형 12">
            <a:extLst>
              <a:ext uri="{FF2B5EF4-FFF2-40B4-BE49-F238E27FC236}">
                <a16:creationId xmlns:a16="http://schemas.microsoft.com/office/drawing/2014/main" id="{488B8408-7168-4158-8466-57BB77954228}"/>
              </a:ext>
            </a:extLst>
          </p:cNvPr>
          <p:cNvSpPr/>
          <p:nvPr/>
        </p:nvSpPr>
        <p:spPr>
          <a:xfrm>
            <a:off x="3145223" y="1137071"/>
            <a:ext cx="5900978" cy="5760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>
                <a:solidFill>
                  <a:schemeClr val="bg1"/>
                </a:solidFill>
              </a:rPr>
              <a:t>샘플별</a:t>
            </a:r>
            <a:r>
              <a:rPr lang="ko-KR" altLang="en-US" sz="2400" b="1" dirty="0">
                <a:solidFill>
                  <a:schemeClr val="bg1"/>
                </a:solidFill>
              </a:rPr>
              <a:t> 화방높이</a:t>
            </a:r>
          </a:p>
        </p:txBody>
      </p:sp>
    </p:spTree>
    <p:extLst>
      <p:ext uri="{BB962C8B-B14F-4D97-AF65-F5344CB8AC3E}">
        <p14:creationId xmlns:p14="http://schemas.microsoft.com/office/powerpoint/2010/main" val="671579046"/>
      </p:ext>
    </p:extLst>
  </p:cSld>
  <p:clrMapOvr>
    <a:masterClrMapping/>
  </p:clrMapOvr>
  <p:transition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0CC67F-0EDD-449B-A871-3689CEEEC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411" y="1821431"/>
            <a:ext cx="5695178" cy="4055841"/>
          </a:xfrm>
          <a:prstGeom prst="rect">
            <a:avLst/>
          </a:prstGeom>
        </p:spPr>
      </p:pic>
      <p:sp>
        <p:nvSpPr>
          <p:cNvPr id="11" name="모서리가 둥근 직사각형 9">
            <a:extLst>
              <a:ext uri="{FF2B5EF4-FFF2-40B4-BE49-F238E27FC236}">
                <a16:creationId xmlns:a16="http://schemas.microsoft.com/office/drawing/2014/main" id="{68567B51-5DD2-4F21-BFF2-727CDA643409}"/>
              </a:ext>
            </a:extLst>
          </p:cNvPr>
          <p:cNvSpPr/>
          <p:nvPr/>
        </p:nvSpPr>
        <p:spPr>
          <a:xfrm>
            <a:off x="1205771" y="1419623"/>
            <a:ext cx="9780456" cy="5049209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모서리가 둥근 직사각형 12">
            <a:extLst>
              <a:ext uri="{FF2B5EF4-FFF2-40B4-BE49-F238E27FC236}">
                <a16:creationId xmlns:a16="http://schemas.microsoft.com/office/drawing/2014/main" id="{488B8408-7168-4158-8466-57BB77954228}"/>
              </a:ext>
            </a:extLst>
          </p:cNvPr>
          <p:cNvSpPr/>
          <p:nvPr/>
        </p:nvSpPr>
        <p:spPr>
          <a:xfrm>
            <a:off x="3145223" y="1137071"/>
            <a:ext cx="5900978" cy="5760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생육 상관관계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50208" y="6003775"/>
            <a:ext cx="4091007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/>
              <a:t>대부분 어느정도 높은 </a:t>
            </a:r>
            <a:r>
              <a:rPr lang="ko-KR" altLang="en-US" sz="1600" dirty="0"/>
              <a:t>상관 관계를 갖는다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6502120"/>
      </p:ext>
    </p:extLst>
  </p:cSld>
  <p:clrMapOvr>
    <a:masterClrMapping/>
  </p:clrMapOvr>
  <p:transition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DA39A83-32B3-426A-8B88-E28EA63E7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908787"/>
              </p:ext>
            </p:extLst>
          </p:nvPr>
        </p:nvGraphicFramePr>
        <p:xfrm>
          <a:off x="607891" y="4330768"/>
          <a:ext cx="3589460" cy="19711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78746">
                  <a:extLst>
                    <a:ext uri="{9D8B030D-6E8A-4147-A177-3AD203B41FA5}">
                      <a16:colId xmlns:a16="http://schemas.microsoft.com/office/drawing/2014/main" val="225275956"/>
                    </a:ext>
                  </a:extLst>
                </a:gridCol>
                <a:gridCol w="2410714">
                  <a:extLst>
                    <a:ext uri="{9D8B030D-6E8A-4147-A177-3AD203B41FA5}">
                      <a16:colId xmlns:a16="http://schemas.microsoft.com/office/drawing/2014/main" val="2242226968"/>
                    </a:ext>
                  </a:extLst>
                </a:gridCol>
              </a:tblGrid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n</a:t>
                      </a:r>
                      <a:endParaRPr lang="ko-KR" altLang="en-US" b="0" dirty="0"/>
                    </a:p>
                  </a:txBody>
                  <a:tcPr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≥</a:t>
                      </a:r>
                      <a:r>
                        <a:rPr lang="en-US" altLang="ko-KR" b="0" dirty="0"/>
                        <a:t>30</a:t>
                      </a:r>
                      <a:endParaRPr lang="ko-KR" altLang="en-US" b="0" dirty="0"/>
                    </a:p>
                  </a:txBody>
                  <a:tcPr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880687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등분산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불만족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3302215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p-value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1.799e-65  (</a:t>
                      </a:r>
                      <a:r>
                        <a:rPr lang="ko-KR" altLang="en-US" dirty="0"/>
                        <a:t>기각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083224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평균의 차이 </a:t>
                      </a:r>
                      <a:r>
                        <a:rPr lang="ko-KR" altLang="en-US" dirty="0">
                          <a:solidFill>
                            <a:srgbClr val="00B0F0"/>
                          </a:solidFill>
                        </a:rPr>
                        <a:t>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551128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3472" y="764704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수확과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83416" y="1296262"/>
            <a:ext cx="10945572" cy="404546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농장의 수확과 </a:t>
            </a:r>
            <a:r>
              <a:rPr lang="en-US" altLang="ko-KR" dirty="0">
                <a:solidFill>
                  <a:schemeClr val="accent1"/>
                </a:solidFill>
              </a:rPr>
              <a:t>1</a:t>
            </a:r>
            <a:r>
              <a:rPr lang="ko-KR" altLang="en-US" dirty="0" err="1">
                <a:solidFill>
                  <a:schemeClr val="accent1"/>
                </a:solidFill>
              </a:rPr>
              <a:t>기작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과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2</a:t>
            </a:r>
            <a:r>
              <a:rPr lang="ko-KR" altLang="en-US" dirty="0" err="1">
                <a:solidFill>
                  <a:schemeClr val="accent6"/>
                </a:solidFill>
              </a:rPr>
              <a:t>기작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의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과중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당도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산도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모서리가 둥근 직사각형 16">
            <a:extLst>
              <a:ext uri="{FF2B5EF4-FFF2-40B4-BE49-F238E27FC236}">
                <a16:creationId xmlns:a16="http://schemas.microsoft.com/office/drawing/2014/main" id="{B8EE1A70-08DF-4005-88D1-0F4102FD54B7}"/>
              </a:ext>
            </a:extLst>
          </p:cNvPr>
          <p:cNvSpPr/>
          <p:nvPr/>
        </p:nvSpPr>
        <p:spPr>
          <a:xfrm>
            <a:off x="623213" y="2249920"/>
            <a:ext cx="3589460" cy="1971168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모서리가 둥근 직사각형 16">
            <a:extLst>
              <a:ext uri="{FF2B5EF4-FFF2-40B4-BE49-F238E27FC236}">
                <a16:creationId xmlns:a16="http://schemas.microsoft.com/office/drawing/2014/main" id="{24B55044-1B1C-406F-8678-31CD6FA24C1C}"/>
              </a:ext>
            </a:extLst>
          </p:cNvPr>
          <p:cNvSpPr/>
          <p:nvPr/>
        </p:nvSpPr>
        <p:spPr>
          <a:xfrm>
            <a:off x="4301269" y="2249920"/>
            <a:ext cx="3589460" cy="1971168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" name="모서리가 둥근 직사각형 16">
            <a:extLst>
              <a:ext uri="{FF2B5EF4-FFF2-40B4-BE49-F238E27FC236}">
                <a16:creationId xmlns:a16="http://schemas.microsoft.com/office/drawing/2014/main" id="{47F0B6F0-89B7-4B12-9C60-B22F7D588BF0}"/>
              </a:ext>
            </a:extLst>
          </p:cNvPr>
          <p:cNvSpPr/>
          <p:nvPr/>
        </p:nvSpPr>
        <p:spPr>
          <a:xfrm>
            <a:off x="7979325" y="2249920"/>
            <a:ext cx="3589460" cy="1971168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30BA1337-A54B-409E-9960-F5757C3DC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277273"/>
              </p:ext>
            </p:extLst>
          </p:nvPr>
        </p:nvGraphicFramePr>
        <p:xfrm>
          <a:off x="4295800" y="4330768"/>
          <a:ext cx="3589460" cy="19711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78746">
                  <a:extLst>
                    <a:ext uri="{9D8B030D-6E8A-4147-A177-3AD203B41FA5}">
                      <a16:colId xmlns:a16="http://schemas.microsoft.com/office/drawing/2014/main" val="225275956"/>
                    </a:ext>
                  </a:extLst>
                </a:gridCol>
                <a:gridCol w="2410714">
                  <a:extLst>
                    <a:ext uri="{9D8B030D-6E8A-4147-A177-3AD203B41FA5}">
                      <a16:colId xmlns:a16="http://schemas.microsoft.com/office/drawing/2014/main" val="2242226968"/>
                    </a:ext>
                  </a:extLst>
                </a:gridCol>
              </a:tblGrid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n</a:t>
                      </a:r>
                      <a:endParaRPr lang="ko-KR" altLang="en-US" b="0" dirty="0"/>
                    </a:p>
                  </a:txBody>
                  <a:tcPr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≥</a:t>
                      </a:r>
                      <a:r>
                        <a:rPr lang="en-US" altLang="ko-KR" b="0" dirty="0"/>
                        <a:t>30</a:t>
                      </a:r>
                      <a:endParaRPr lang="ko-KR" altLang="en-US" b="0" dirty="0"/>
                    </a:p>
                  </a:txBody>
                  <a:tcPr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880687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등분산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불만족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3302215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p-value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0.2945  (</a:t>
                      </a:r>
                      <a:r>
                        <a:rPr lang="ko-KR" altLang="en-US" dirty="0"/>
                        <a:t>채택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083224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평균의 차이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551128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A27F1931-0D27-4A4F-A2F5-BD9A7635B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485168"/>
              </p:ext>
            </p:extLst>
          </p:nvPr>
        </p:nvGraphicFramePr>
        <p:xfrm>
          <a:off x="7968208" y="4330768"/>
          <a:ext cx="3589460" cy="19711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78746">
                  <a:extLst>
                    <a:ext uri="{9D8B030D-6E8A-4147-A177-3AD203B41FA5}">
                      <a16:colId xmlns:a16="http://schemas.microsoft.com/office/drawing/2014/main" val="225275956"/>
                    </a:ext>
                  </a:extLst>
                </a:gridCol>
                <a:gridCol w="2410714">
                  <a:extLst>
                    <a:ext uri="{9D8B030D-6E8A-4147-A177-3AD203B41FA5}">
                      <a16:colId xmlns:a16="http://schemas.microsoft.com/office/drawing/2014/main" val="2242226968"/>
                    </a:ext>
                  </a:extLst>
                </a:gridCol>
              </a:tblGrid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n</a:t>
                      </a:r>
                      <a:endParaRPr lang="ko-KR" altLang="en-US" b="0" dirty="0"/>
                    </a:p>
                  </a:txBody>
                  <a:tcPr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≥</a:t>
                      </a:r>
                      <a:r>
                        <a:rPr lang="en-US" altLang="ko-KR" b="0" dirty="0"/>
                        <a:t>30</a:t>
                      </a:r>
                      <a:endParaRPr lang="ko-KR" altLang="en-US" b="0" dirty="0"/>
                    </a:p>
                  </a:txBody>
                  <a:tcPr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880687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등분산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불만족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3302215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p-value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2.598e-260  (</a:t>
                      </a:r>
                      <a:r>
                        <a:rPr lang="ko-KR" altLang="en-US" dirty="0"/>
                        <a:t>기각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083224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평균의 차이 </a:t>
                      </a:r>
                      <a:r>
                        <a:rPr lang="ko-KR" altLang="en-US" dirty="0">
                          <a:solidFill>
                            <a:srgbClr val="00B0F0"/>
                          </a:solidFill>
                        </a:rPr>
                        <a:t>有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55112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B83FC20A-4102-45F3-8742-62091802B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19" y="2279264"/>
            <a:ext cx="2816648" cy="19210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E96D54-B8E0-4BA5-9CEA-B79A2EC275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29" y="2312105"/>
            <a:ext cx="2806375" cy="189708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486ABCD-0BB2-46D1-9CCB-7423A63F15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536" y="2284867"/>
            <a:ext cx="2852079" cy="1897084"/>
          </a:xfrm>
          <a:prstGeom prst="rect">
            <a:avLst/>
          </a:prstGeom>
        </p:spPr>
      </p:pic>
      <p:sp>
        <p:nvSpPr>
          <p:cNvPr id="17" name="모서리가 둥근 직사각형 12">
            <a:extLst>
              <a:ext uri="{FF2B5EF4-FFF2-40B4-BE49-F238E27FC236}">
                <a16:creationId xmlns:a16="http://schemas.microsoft.com/office/drawing/2014/main" id="{1BDD9712-CD03-47BF-A625-5025A17DACD7}"/>
              </a:ext>
            </a:extLst>
          </p:cNvPr>
          <p:cNvSpPr/>
          <p:nvPr/>
        </p:nvSpPr>
        <p:spPr>
          <a:xfrm>
            <a:off x="1991544" y="1786130"/>
            <a:ext cx="1088760" cy="4790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과중</a:t>
            </a:r>
          </a:p>
        </p:txBody>
      </p:sp>
      <p:sp>
        <p:nvSpPr>
          <p:cNvPr id="20" name="모서리가 둥근 직사각형 12">
            <a:extLst>
              <a:ext uri="{FF2B5EF4-FFF2-40B4-BE49-F238E27FC236}">
                <a16:creationId xmlns:a16="http://schemas.microsoft.com/office/drawing/2014/main" id="{BA61ED7A-6DB8-47A9-B7B9-0238253615A3}"/>
              </a:ext>
            </a:extLst>
          </p:cNvPr>
          <p:cNvSpPr/>
          <p:nvPr/>
        </p:nvSpPr>
        <p:spPr>
          <a:xfrm>
            <a:off x="5671506" y="1786130"/>
            <a:ext cx="1088760" cy="4790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당도</a:t>
            </a:r>
          </a:p>
        </p:txBody>
      </p:sp>
      <p:sp>
        <p:nvSpPr>
          <p:cNvPr id="21" name="모서리가 둥근 직사각형 12">
            <a:extLst>
              <a:ext uri="{FF2B5EF4-FFF2-40B4-BE49-F238E27FC236}">
                <a16:creationId xmlns:a16="http://schemas.microsoft.com/office/drawing/2014/main" id="{9657984C-43F8-4A14-85D2-D4D7A03D487C}"/>
              </a:ext>
            </a:extLst>
          </p:cNvPr>
          <p:cNvSpPr/>
          <p:nvPr/>
        </p:nvSpPr>
        <p:spPr>
          <a:xfrm>
            <a:off x="9393171" y="1786130"/>
            <a:ext cx="1088760" cy="4790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산도</a:t>
            </a:r>
          </a:p>
        </p:txBody>
      </p:sp>
    </p:spTree>
    <p:extLst>
      <p:ext uri="{BB962C8B-B14F-4D97-AF65-F5344CB8AC3E}">
        <p14:creationId xmlns:p14="http://schemas.microsoft.com/office/powerpoint/2010/main" val="4118042688"/>
      </p:ext>
    </p:extLst>
  </p:cSld>
  <p:clrMapOvr>
    <a:masterClrMapping/>
  </p:clrMapOvr>
  <p:transition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  <p:sp>
        <p:nvSpPr>
          <p:cNvPr id="8" name="모서리가 둥근 직사각형 16">
            <a:extLst>
              <a:ext uri="{FF2B5EF4-FFF2-40B4-BE49-F238E27FC236}">
                <a16:creationId xmlns:a16="http://schemas.microsoft.com/office/drawing/2014/main" id="{14E7D3BE-6312-4373-9D23-20FF50470B82}"/>
              </a:ext>
            </a:extLst>
          </p:cNvPr>
          <p:cNvSpPr/>
          <p:nvPr/>
        </p:nvSpPr>
        <p:spPr>
          <a:xfrm>
            <a:off x="3719736" y="1111347"/>
            <a:ext cx="4280994" cy="2376264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모서리가 둥근 직사각형 16">
            <a:extLst>
              <a:ext uri="{FF2B5EF4-FFF2-40B4-BE49-F238E27FC236}">
                <a16:creationId xmlns:a16="http://schemas.microsoft.com/office/drawing/2014/main" id="{C2C65DF1-C2A5-4613-9156-B08722BC21CC}"/>
              </a:ext>
            </a:extLst>
          </p:cNvPr>
          <p:cNvSpPr/>
          <p:nvPr/>
        </p:nvSpPr>
        <p:spPr>
          <a:xfrm>
            <a:off x="1127448" y="3722671"/>
            <a:ext cx="4280994" cy="2376264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모서리가 둥근 직사각형 16">
            <a:extLst>
              <a:ext uri="{FF2B5EF4-FFF2-40B4-BE49-F238E27FC236}">
                <a16:creationId xmlns:a16="http://schemas.microsoft.com/office/drawing/2014/main" id="{2D90E7C0-DEC2-48BE-B713-7722F29A0100}"/>
              </a:ext>
            </a:extLst>
          </p:cNvPr>
          <p:cNvSpPr/>
          <p:nvPr/>
        </p:nvSpPr>
        <p:spPr>
          <a:xfrm>
            <a:off x="6672064" y="3724226"/>
            <a:ext cx="4280994" cy="2376264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FAD93D-4FDC-48FD-8706-F137B4172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877" y="1185120"/>
            <a:ext cx="3360711" cy="22480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6A015F8-22EB-46F3-B986-729681C616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210" y="3771836"/>
            <a:ext cx="3345470" cy="23014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31D8461-3438-4E41-BEA4-69584CD0F9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990" y="3802318"/>
            <a:ext cx="3398815" cy="2240474"/>
          </a:xfrm>
          <a:prstGeom prst="rect">
            <a:avLst/>
          </a:prstGeom>
        </p:spPr>
      </p:pic>
      <p:sp>
        <p:nvSpPr>
          <p:cNvPr id="17" name="모서리가 둥근 직사각형 12">
            <a:extLst>
              <a:ext uri="{FF2B5EF4-FFF2-40B4-BE49-F238E27FC236}">
                <a16:creationId xmlns:a16="http://schemas.microsoft.com/office/drawing/2014/main" id="{E2B67B0D-8213-4B5C-AE68-D90E5D70C1EF}"/>
              </a:ext>
            </a:extLst>
          </p:cNvPr>
          <p:cNvSpPr/>
          <p:nvPr/>
        </p:nvSpPr>
        <p:spPr>
          <a:xfrm>
            <a:off x="3772406" y="908720"/>
            <a:ext cx="1088760" cy="4790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bg1"/>
                </a:solidFill>
              </a:rPr>
              <a:t>과중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2">
            <a:extLst>
              <a:ext uri="{FF2B5EF4-FFF2-40B4-BE49-F238E27FC236}">
                <a16:creationId xmlns:a16="http://schemas.microsoft.com/office/drawing/2014/main" id="{F34FCB61-D26E-4098-A74C-E7B6E3EA04BA}"/>
              </a:ext>
            </a:extLst>
          </p:cNvPr>
          <p:cNvSpPr/>
          <p:nvPr/>
        </p:nvSpPr>
        <p:spPr>
          <a:xfrm>
            <a:off x="1167054" y="3532322"/>
            <a:ext cx="1088760" cy="4790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당도</a:t>
            </a:r>
          </a:p>
        </p:txBody>
      </p:sp>
      <p:sp>
        <p:nvSpPr>
          <p:cNvPr id="21" name="모서리가 둥근 직사각형 12">
            <a:extLst>
              <a:ext uri="{FF2B5EF4-FFF2-40B4-BE49-F238E27FC236}">
                <a16:creationId xmlns:a16="http://schemas.microsoft.com/office/drawing/2014/main" id="{96528E29-A39E-44CD-BADE-BE5E6BEFF173}"/>
              </a:ext>
            </a:extLst>
          </p:cNvPr>
          <p:cNvSpPr/>
          <p:nvPr/>
        </p:nvSpPr>
        <p:spPr>
          <a:xfrm>
            <a:off x="6811868" y="3532322"/>
            <a:ext cx="1088760" cy="47902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산도</a:t>
            </a:r>
          </a:p>
        </p:txBody>
      </p:sp>
    </p:spTree>
    <p:extLst>
      <p:ext uri="{BB962C8B-B14F-4D97-AF65-F5344CB8AC3E}">
        <p14:creationId xmlns:p14="http://schemas.microsoft.com/office/powerpoint/2010/main" val="569488185"/>
      </p:ext>
    </p:extLst>
  </p:cSld>
  <p:clrMapOvr>
    <a:masterClrMapping/>
  </p:clrMapOvr>
  <p:transition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3472" y="76470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* </a:t>
            </a:r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분산분석 </a:t>
            </a:r>
            <a:r>
              <a:rPr lang="ko-KR" altLang="en-US" sz="2400" b="1" dirty="0" err="1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로드맵</a:t>
            </a:r>
            <a:endParaRPr lang="ko-KR" altLang="en-US" sz="2400" b="1" dirty="0">
              <a:solidFill>
                <a:prstClr val="black"/>
              </a:solidFill>
              <a:latin typeface="바탕" pitchFamily="18" charset="-127"/>
              <a:ea typeface="바탕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D27EAF-B946-45F7-A63D-EDC810725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14" y="1152129"/>
            <a:ext cx="7292972" cy="54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79052"/>
      </p:ext>
    </p:extLst>
  </p:cSld>
  <p:clrMapOvr>
    <a:masterClrMapping/>
  </p:clrMapOvr>
  <p:transition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6">
            <a:extLst>
              <a:ext uri="{FF2B5EF4-FFF2-40B4-BE49-F238E27FC236}">
                <a16:creationId xmlns:a16="http://schemas.microsoft.com/office/drawing/2014/main" id="{BCE00D42-E09F-4DF3-BA4A-E4AABC1AD315}"/>
              </a:ext>
            </a:extLst>
          </p:cNvPr>
          <p:cNvSpPr/>
          <p:nvPr/>
        </p:nvSpPr>
        <p:spPr>
          <a:xfrm>
            <a:off x="635342" y="4266144"/>
            <a:ext cx="3589460" cy="1971168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03.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및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3472" y="764704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수확과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300708F-B2DB-4490-B100-BC4F2907F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724518"/>
              </p:ext>
            </p:extLst>
          </p:nvPr>
        </p:nvGraphicFramePr>
        <p:xfrm>
          <a:off x="8016883" y="2066378"/>
          <a:ext cx="3589460" cy="19711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78746">
                  <a:extLst>
                    <a:ext uri="{9D8B030D-6E8A-4147-A177-3AD203B41FA5}">
                      <a16:colId xmlns:a16="http://schemas.microsoft.com/office/drawing/2014/main" val="225275956"/>
                    </a:ext>
                  </a:extLst>
                </a:gridCol>
                <a:gridCol w="2410714">
                  <a:extLst>
                    <a:ext uri="{9D8B030D-6E8A-4147-A177-3AD203B41FA5}">
                      <a16:colId xmlns:a16="http://schemas.microsoft.com/office/drawing/2014/main" val="2242226968"/>
                    </a:ext>
                  </a:extLst>
                </a:gridCol>
              </a:tblGrid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n</a:t>
                      </a:r>
                      <a:endParaRPr lang="ko-KR" altLang="en-US" b="0" dirty="0"/>
                    </a:p>
                  </a:txBody>
                  <a:tcPr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≥</a:t>
                      </a:r>
                      <a:r>
                        <a:rPr lang="en-US" altLang="ko-KR" b="0" dirty="0"/>
                        <a:t>30</a:t>
                      </a:r>
                      <a:endParaRPr lang="ko-KR" altLang="en-US" b="0" dirty="0"/>
                    </a:p>
                  </a:txBody>
                  <a:tcPr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880687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등분산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만족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3302215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p-value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0.9895 (</a:t>
                      </a:r>
                      <a:r>
                        <a:rPr lang="ko-KR" altLang="en-US" dirty="0"/>
                        <a:t>채택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083224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평균 차이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551128"/>
                  </a:ext>
                </a:extLst>
              </a:tr>
            </a:tbl>
          </a:graphicData>
        </a:graphic>
      </p:graphicFrame>
      <p:sp>
        <p:nvSpPr>
          <p:cNvPr id="14" name="모서리가 둥근 직사각형 16">
            <a:extLst>
              <a:ext uri="{FF2B5EF4-FFF2-40B4-BE49-F238E27FC236}">
                <a16:creationId xmlns:a16="http://schemas.microsoft.com/office/drawing/2014/main" id="{9D31FDD6-B669-4EEB-9B22-1922519DB4B5}"/>
              </a:ext>
            </a:extLst>
          </p:cNvPr>
          <p:cNvSpPr/>
          <p:nvPr/>
        </p:nvSpPr>
        <p:spPr>
          <a:xfrm>
            <a:off x="623213" y="2066379"/>
            <a:ext cx="3589460" cy="1971168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모서리가 둥근 직사각형 16">
            <a:extLst>
              <a:ext uri="{FF2B5EF4-FFF2-40B4-BE49-F238E27FC236}">
                <a16:creationId xmlns:a16="http://schemas.microsoft.com/office/drawing/2014/main" id="{DD02B1C2-F094-4516-8680-6C7F4E1B5750}"/>
              </a:ext>
            </a:extLst>
          </p:cNvPr>
          <p:cNvSpPr/>
          <p:nvPr/>
        </p:nvSpPr>
        <p:spPr>
          <a:xfrm>
            <a:off x="4301269" y="2066379"/>
            <a:ext cx="3589460" cy="1971168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34A7475-4B55-4DEB-8D27-E80D71F1A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21552"/>
              </p:ext>
            </p:extLst>
          </p:nvPr>
        </p:nvGraphicFramePr>
        <p:xfrm>
          <a:off x="8016883" y="4261823"/>
          <a:ext cx="3589460" cy="197116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78746">
                  <a:extLst>
                    <a:ext uri="{9D8B030D-6E8A-4147-A177-3AD203B41FA5}">
                      <a16:colId xmlns:a16="http://schemas.microsoft.com/office/drawing/2014/main" val="225275956"/>
                    </a:ext>
                  </a:extLst>
                </a:gridCol>
                <a:gridCol w="2410714">
                  <a:extLst>
                    <a:ext uri="{9D8B030D-6E8A-4147-A177-3AD203B41FA5}">
                      <a16:colId xmlns:a16="http://schemas.microsoft.com/office/drawing/2014/main" val="2242226968"/>
                    </a:ext>
                  </a:extLst>
                </a:gridCol>
              </a:tblGrid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n</a:t>
                      </a:r>
                      <a:endParaRPr lang="ko-KR" altLang="en-US" b="0" dirty="0"/>
                    </a:p>
                  </a:txBody>
                  <a:tcPr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≥</a:t>
                      </a:r>
                      <a:r>
                        <a:rPr lang="en-US" altLang="ko-KR" b="0" dirty="0"/>
                        <a:t>30</a:t>
                      </a:r>
                      <a:endParaRPr lang="ko-KR" altLang="en-US" b="0" dirty="0"/>
                    </a:p>
                  </a:txBody>
                  <a:tcPr anchor="ctr"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880687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등분산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만족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3302215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p-value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0.8420 (</a:t>
                      </a:r>
                      <a:r>
                        <a:rPr lang="ko-KR" altLang="en-US" dirty="0"/>
                        <a:t>채택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083224"/>
                  </a:ext>
                </a:extLst>
              </a:tr>
              <a:tr h="492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평균 차이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551128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BFD36C83-6EEA-4CC1-8E2C-25BF65C1C9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9" y="2232587"/>
            <a:ext cx="3390519" cy="163875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E9D4C92-9D4D-4FDF-8C2D-A30D237B93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46" y="4435223"/>
            <a:ext cx="3383171" cy="1635100"/>
          </a:xfrm>
          <a:prstGeom prst="rect">
            <a:avLst/>
          </a:prstGeom>
        </p:spPr>
      </p:pic>
      <p:sp>
        <p:nvSpPr>
          <p:cNvPr id="33" name="모서리가 둥근 직사각형 16">
            <a:extLst>
              <a:ext uri="{FF2B5EF4-FFF2-40B4-BE49-F238E27FC236}">
                <a16:creationId xmlns:a16="http://schemas.microsoft.com/office/drawing/2014/main" id="{D9208502-C8B1-4EF9-B3F9-E33AD32B5C21}"/>
              </a:ext>
            </a:extLst>
          </p:cNvPr>
          <p:cNvSpPr/>
          <p:nvPr/>
        </p:nvSpPr>
        <p:spPr>
          <a:xfrm>
            <a:off x="4301269" y="4266144"/>
            <a:ext cx="3589460" cy="1971168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2810CF7C-30A3-4849-ABB3-0D2284999C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73" y="4305041"/>
            <a:ext cx="3043851" cy="188428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8DAE616-BFC3-4DD0-96D5-F0BA0A2132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741" y="2107488"/>
            <a:ext cx="2980514" cy="1871175"/>
          </a:xfrm>
          <a:prstGeom prst="rect">
            <a:avLst/>
          </a:prstGeom>
        </p:spPr>
      </p:pic>
      <p:sp>
        <p:nvSpPr>
          <p:cNvPr id="38" name="모서리가 둥근 직사각형 9">
            <a:extLst>
              <a:ext uri="{FF2B5EF4-FFF2-40B4-BE49-F238E27FC236}">
                <a16:creationId xmlns:a16="http://schemas.microsoft.com/office/drawing/2014/main" id="{7D24C5E8-9F3D-4CA3-8BAA-08E0FA45725D}"/>
              </a:ext>
            </a:extLst>
          </p:cNvPr>
          <p:cNvSpPr/>
          <p:nvPr/>
        </p:nvSpPr>
        <p:spPr>
          <a:xfrm>
            <a:off x="583416" y="1435448"/>
            <a:ext cx="10945572" cy="404546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일반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vs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접목의 개화속도와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착과속도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차이 검정</a:t>
            </a:r>
          </a:p>
        </p:txBody>
      </p:sp>
      <p:sp>
        <p:nvSpPr>
          <p:cNvPr id="2" name="막힌 원호 1"/>
          <p:cNvSpPr/>
          <p:nvPr/>
        </p:nvSpPr>
        <p:spPr>
          <a:xfrm>
            <a:off x="4118312" y="2711983"/>
            <a:ext cx="321504" cy="216024"/>
          </a:xfrm>
          <a:prstGeom prst="blockArc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4118312" y="3271599"/>
            <a:ext cx="321504" cy="216024"/>
          </a:xfrm>
          <a:prstGeom prst="blockArc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막힌 원호 22"/>
          <p:cNvSpPr/>
          <p:nvPr/>
        </p:nvSpPr>
        <p:spPr>
          <a:xfrm>
            <a:off x="4118312" y="4831373"/>
            <a:ext cx="321504" cy="216024"/>
          </a:xfrm>
          <a:prstGeom prst="blockArc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막힌 원호 23"/>
          <p:cNvSpPr/>
          <p:nvPr/>
        </p:nvSpPr>
        <p:spPr>
          <a:xfrm>
            <a:off x="4118312" y="5175862"/>
            <a:ext cx="321504" cy="216024"/>
          </a:xfrm>
          <a:prstGeom prst="blockArc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막힌 원호 24"/>
          <p:cNvSpPr/>
          <p:nvPr/>
        </p:nvSpPr>
        <p:spPr>
          <a:xfrm>
            <a:off x="4118312" y="5520295"/>
            <a:ext cx="321504" cy="216024"/>
          </a:xfrm>
          <a:prstGeom prst="blockArc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막힌 원호 25"/>
          <p:cNvSpPr/>
          <p:nvPr/>
        </p:nvSpPr>
        <p:spPr>
          <a:xfrm>
            <a:off x="4118312" y="2991791"/>
            <a:ext cx="321504" cy="216024"/>
          </a:xfrm>
          <a:prstGeom prst="blockArc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88806"/>
      </p:ext>
    </p:extLst>
  </p:cSld>
  <p:clrMapOvr>
    <a:masterClrMapping/>
  </p:clrMapOvr>
  <p:transition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0" y="1340768"/>
            <a:ext cx="12190413" cy="129614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04</a:t>
            </a:r>
          </a:p>
        </p:txBody>
      </p:sp>
      <p:sp>
        <p:nvSpPr>
          <p:cNvPr id="3" name="순서도: 처리 2"/>
          <p:cNvSpPr/>
          <p:nvPr/>
        </p:nvSpPr>
        <p:spPr>
          <a:xfrm>
            <a:off x="1586" y="2636912"/>
            <a:ext cx="12190414" cy="104411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활용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300451">
            <a:off x="4701265" y="1611272"/>
            <a:ext cx="837805" cy="796612"/>
          </a:xfrm>
          <a:prstGeom prst="rect">
            <a:avLst/>
          </a:prstGeom>
          <a:noFill/>
        </p:spPr>
      </p:pic>
      <p:sp>
        <p:nvSpPr>
          <p:cNvPr id="7" name="모서리가 둥근 직사각형 9">
            <a:extLst>
              <a:ext uri="{FF2B5EF4-FFF2-40B4-BE49-F238E27FC236}">
                <a16:creationId xmlns:a16="http://schemas.microsoft.com/office/drawing/2014/main" id="{F78E551D-99A1-4EEC-B0A2-3568FD99526D}"/>
              </a:ext>
            </a:extLst>
          </p:cNvPr>
          <p:cNvSpPr/>
          <p:nvPr/>
        </p:nvSpPr>
        <p:spPr>
          <a:xfrm>
            <a:off x="4156289" y="4207632"/>
            <a:ext cx="3877834" cy="2029679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활용 방안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개선 방안</a:t>
            </a:r>
          </a:p>
        </p:txBody>
      </p:sp>
    </p:spTree>
    <p:extLst>
      <p:ext uri="{BB962C8B-B14F-4D97-AF65-F5344CB8AC3E}">
        <p14:creationId xmlns:p14="http://schemas.microsoft.com/office/powerpoint/2010/main" val="26636003"/>
      </p:ext>
    </p:extLst>
  </p:cSld>
  <p:clrMapOvr>
    <a:masterClrMapping/>
  </p:clrMapOvr>
  <p:transition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0" y="1340768"/>
            <a:ext cx="12190413" cy="129614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01</a:t>
            </a:r>
            <a:endParaRPr lang="ko-KR" altLang="en-US" sz="5000" b="1" dirty="0">
              <a:solidFill>
                <a:prstClr val="black"/>
              </a:solidFill>
              <a:latin typeface="바탕" pitchFamily="18" charset="-127"/>
              <a:ea typeface="바탕" pitchFamily="18" charset="-127"/>
              <a:cs typeface="함초롬바탕" pitchFamily="18" charset="-127"/>
            </a:endParaRPr>
          </a:p>
        </p:txBody>
      </p:sp>
      <p:sp>
        <p:nvSpPr>
          <p:cNvPr id="3" name="순서도: 처리 2"/>
          <p:cNvSpPr/>
          <p:nvPr/>
        </p:nvSpPr>
        <p:spPr>
          <a:xfrm>
            <a:off x="0" y="2633599"/>
            <a:ext cx="12190414" cy="104411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분석 개요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" name="Picture 8" descr="Lea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300451">
            <a:off x="4701265" y="1611272"/>
            <a:ext cx="837805" cy="796612"/>
          </a:xfrm>
          <a:prstGeom prst="rect">
            <a:avLst/>
          </a:prstGeom>
          <a:noFill/>
        </p:spPr>
      </p:pic>
      <p:sp>
        <p:nvSpPr>
          <p:cNvPr id="7" name="모서리가 둥근 직사각형 9">
            <a:extLst>
              <a:ext uri="{FF2B5EF4-FFF2-40B4-BE49-F238E27FC236}">
                <a16:creationId xmlns:a16="http://schemas.microsoft.com/office/drawing/2014/main" id="{F78E551D-99A1-4EEC-B0A2-3568FD99526D}"/>
              </a:ext>
            </a:extLst>
          </p:cNvPr>
          <p:cNvSpPr/>
          <p:nvPr/>
        </p:nvSpPr>
        <p:spPr>
          <a:xfrm>
            <a:off x="4156289" y="4207633"/>
            <a:ext cx="3877834" cy="1520182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스마트팜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설명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 목적 및 배경</a:t>
            </a:r>
          </a:p>
        </p:txBody>
      </p:sp>
    </p:spTree>
  </p:cSld>
  <p:clrMapOvr>
    <a:masterClrMapping/>
  </p:clrMapOvr>
  <p:transition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04.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활용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3472" y="764704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활용 방안 및 개선 방안</a:t>
            </a:r>
          </a:p>
        </p:txBody>
      </p:sp>
      <p:sp>
        <p:nvSpPr>
          <p:cNvPr id="8" name="모서리가 둥근 직사각형 9">
            <a:extLst>
              <a:ext uri="{FF2B5EF4-FFF2-40B4-BE49-F238E27FC236}">
                <a16:creationId xmlns:a16="http://schemas.microsoft.com/office/drawing/2014/main" id="{51E24BDC-0F70-4B75-9B13-5556A7DA6CD0}"/>
              </a:ext>
            </a:extLst>
          </p:cNvPr>
          <p:cNvSpPr/>
          <p:nvPr/>
        </p:nvSpPr>
        <p:spPr>
          <a:xfrm>
            <a:off x="587646" y="1582174"/>
            <a:ext cx="10980961" cy="1864253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생육 예측 모델에 일기예보 자료와 습도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, CO2</a:t>
            </a: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를 넣음으로써 생육을 예측할 수 있다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농민이 의도하는 생육을 위한 환경을 테스트해 볼 수 있다</a:t>
            </a:r>
            <a:r>
              <a:rPr lang="en-US" altLang="ko-KR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모델을 선정하여 농가간 공유</a:t>
            </a:r>
            <a:endParaRPr lang="en-US" altLang="ko-KR" spc="-150" dirty="0">
              <a:solidFill>
                <a:schemeClr val="bg2">
                  <a:lumMod val="25000"/>
                </a:schemeClr>
              </a:solidFill>
              <a:latin typeface="+mj-ea"/>
            </a:endParaRPr>
          </a:p>
        </p:txBody>
      </p:sp>
      <p:sp>
        <p:nvSpPr>
          <p:cNvPr id="10" name="모서리가 둥근 직사각형 12">
            <a:extLst>
              <a:ext uri="{FF2B5EF4-FFF2-40B4-BE49-F238E27FC236}">
                <a16:creationId xmlns:a16="http://schemas.microsoft.com/office/drawing/2014/main" id="{9445933B-EAD3-4C99-A1B5-B9EED6988494}"/>
              </a:ext>
            </a:extLst>
          </p:cNvPr>
          <p:cNvSpPr/>
          <p:nvPr/>
        </p:nvSpPr>
        <p:spPr>
          <a:xfrm>
            <a:off x="1155417" y="1294142"/>
            <a:ext cx="1888796" cy="5760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</a:rPr>
              <a:t>활용방안</a:t>
            </a:r>
          </a:p>
        </p:txBody>
      </p:sp>
      <p:sp>
        <p:nvSpPr>
          <p:cNvPr id="11" name="모서리가 둥근 직사각형 15">
            <a:extLst>
              <a:ext uri="{FF2B5EF4-FFF2-40B4-BE49-F238E27FC236}">
                <a16:creationId xmlns:a16="http://schemas.microsoft.com/office/drawing/2014/main" id="{B09E9585-1BA9-4431-BA17-5B48C3CF8032}"/>
              </a:ext>
            </a:extLst>
          </p:cNvPr>
          <p:cNvSpPr/>
          <p:nvPr/>
        </p:nvSpPr>
        <p:spPr>
          <a:xfrm>
            <a:off x="607063" y="3827724"/>
            <a:ext cx="10961544" cy="2553604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모서리가 둥근 직사각형 16">
            <a:extLst>
              <a:ext uri="{FF2B5EF4-FFF2-40B4-BE49-F238E27FC236}">
                <a16:creationId xmlns:a16="http://schemas.microsoft.com/office/drawing/2014/main" id="{04856487-519F-4551-A75E-0D453379747A}"/>
              </a:ext>
            </a:extLst>
          </p:cNvPr>
          <p:cNvSpPr/>
          <p:nvPr/>
        </p:nvSpPr>
        <p:spPr>
          <a:xfrm>
            <a:off x="1155417" y="3553420"/>
            <a:ext cx="1991476" cy="5760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</a:rPr>
              <a:t>개선 방안</a:t>
            </a:r>
          </a:p>
        </p:txBody>
      </p:sp>
      <p:sp>
        <p:nvSpPr>
          <p:cNvPr id="13" name="모서리가 둥근 직사각형 20">
            <a:extLst>
              <a:ext uri="{FF2B5EF4-FFF2-40B4-BE49-F238E27FC236}">
                <a16:creationId xmlns:a16="http://schemas.microsoft.com/office/drawing/2014/main" id="{7256A71F-8E38-4E5F-A14E-7893446D436C}"/>
              </a:ext>
            </a:extLst>
          </p:cNvPr>
          <p:cNvSpPr/>
          <p:nvPr/>
        </p:nvSpPr>
        <p:spPr>
          <a:xfrm>
            <a:off x="828657" y="4391279"/>
            <a:ext cx="5051320" cy="1702018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모서리가 둥근 직사각형 22">
            <a:extLst>
              <a:ext uri="{FF2B5EF4-FFF2-40B4-BE49-F238E27FC236}">
                <a16:creationId xmlns:a16="http://schemas.microsoft.com/office/drawing/2014/main" id="{81DC9663-834B-48F8-B0A0-5A1A96880D42}"/>
              </a:ext>
            </a:extLst>
          </p:cNvPr>
          <p:cNvSpPr/>
          <p:nvPr/>
        </p:nvSpPr>
        <p:spPr>
          <a:xfrm>
            <a:off x="1362057" y="4193468"/>
            <a:ext cx="1499794" cy="46024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</a:rPr>
              <a:t>생육데이터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20">
            <a:extLst>
              <a:ext uri="{FF2B5EF4-FFF2-40B4-BE49-F238E27FC236}">
                <a16:creationId xmlns:a16="http://schemas.microsoft.com/office/drawing/2014/main" id="{CFCB0561-1714-4BEE-8E7E-EDDEB25A4FAC}"/>
              </a:ext>
            </a:extLst>
          </p:cNvPr>
          <p:cNvSpPr/>
          <p:nvPr/>
        </p:nvSpPr>
        <p:spPr>
          <a:xfrm>
            <a:off x="6312023" y="4363763"/>
            <a:ext cx="5051319" cy="1702018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모서리가 둥근 직사각형 22">
            <a:extLst>
              <a:ext uri="{FF2B5EF4-FFF2-40B4-BE49-F238E27FC236}">
                <a16:creationId xmlns:a16="http://schemas.microsoft.com/office/drawing/2014/main" id="{1B7C09BE-8270-4A66-B0E3-07615C657298}"/>
              </a:ext>
            </a:extLst>
          </p:cNvPr>
          <p:cNvSpPr/>
          <p:nvPr/>
        </p:nvSpPr>
        <p:spPr>
          <a:xfrm>
            <a:off x="6884624" y="4165952"/>
            <a:ext cx="1499794" cy="46024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환경데이터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DF065C-619E-42C8-99C0-81B8B96447A6}"/>
              </a:ext>
            </a:extLst>
          </p:cNvPr>
          <p:cNvSpPr txBox="1"/>
          <p:nvPr/>
        </p:nvSpPr>
        <p:spPr>
          <a:xfrm>
            <a:off x="6884624" y="4738608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더 정확한 센서 사용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데이터 표준화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측정주기 통일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DF065C-619E-42C8-99C0-81B8B96447A6}"/>
              </a:ext>
            </a:extLst>
          </p:cNvPr>
          <p:cNvSpPr txBox="1"/>
          <p:nvPr/>
        </p:nvSpPr>
        <p:spPr>
          <a:xfrm>
            <a:off x="1481756" y="4869160"/>
            <a:ext cx="4254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표준화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측정 값 입력 정확도 향상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111706"/>
      </p:ext>
    </p:extLst>
  </p:cSld>
  <p:clrMapOvr>
    <a:masterClrMapping/>
  </p:clrMapOvr>
  <p:transition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처리 2"/>
          <p:cNvSpPr/>
          <p:nvPr/>
        </p:nvSpPr>
        <p:spPr>
          <a:xfrm>
            <a:off x="793" y="2906942"/>
            <a:ext cx="12190414" cy="104411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감사합니다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" name="Picture 8" descr="Lea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773410">
            <a:off x="7398434" y="3008355"/>
            <a:ext cx="837805" cy="796612"/>
          </a:xfrm>
          <a:prstGeom prst="rect">
            <a:avLst/>
          </a:prstGeom>
          <a:noFill/>
        </p:spPr>
      </p:pic>
    </p:spTree>
  </p:cSld>
  <p:clrMapOvr>
    <a:masterClrMapping/>
  </p:clrMapOvr>
  <p:transition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처리 2"/>
          <p:cNvSpPr/>
          <p:nvPr/>
        </p:nvSpPr>
        <p:spPr>
          <a:xfrm>
            <a:off x="793" y="2906942"/>
            <a:ext cx="12190414" cy="104411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Q </a:t>
            </a:r>
            <a:r>
              <a:rPr lang="en-US" altLang="ko-KR" sz="28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&amp;</a:t>
            </a:r>
            <a:r>
              <a:rPr lang="en-US" altLang="ko-KR" sz="4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 A</a:t>
            </a:r>
            <a:endParaRPr lang="ko-KR" altLang="en-US" sz="4000" b="1" dirty="0">
              <a:solidFill>
                <a:prstClr val="black"/>
              </a:solidFill>
              <a:latin typeface="바탕" pitchFamily="18" charset="-127"/>
              <a:ea typeface="바탕" pitchFamily="18" charset="-127"/>
              <a:cs typeface="함초롬바탕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" name="Picture 8" descr="Lea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773410">
            <a:off x="7398434" y="3008355"/>
            <a:ext cx="837805" cy="7966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1568442"/>
      </p:ext>
    </p:extLst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16">
            <a:extLst>
              <a:ext uri="{FF2B5EF4-FFF2-40B4-BE49-F238E27FC236}">
                <a16:creationId xmlns:a16="http://schemas.microsoft.com/office/drawing/2014/main" id="{4CEA9B10-5D14-4567-B30A-3C38DAE835FD}"/>
              </a:ext>
            </a:extLst>
          </p:cNvPr>
          <p:cNvSpPr/>
          <p:nvPr/>
        </p:nvSpPr>
        <p:spPr>
          <a:xfrm>
            <a:off x="4991748" y="3540010"/>
            <a:ext cx="3556049" cy="2159296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0" name="모서리가 둥근 직사각형 16">
            <a:extLst>
              <a:ext uri="{FF2B5EF4-FFF2-40B4-BE49-F238E27FC236}">
                <a16:creationId xmlns:a16="http://schemas.microsoft.com/office/drawing/2014/main" id="{D26B5324-39FB-4045-97BB-12EECB059562}"/>
              </a:ext>
            </a:extLst>
          </p:cNvPr>
          <p:cNvSpPr/>
          <p:nvPr/>
        </p:nvSpPr>
        <p:spPr>
          <a:xfrm>
            <a:off x="879664" y="3550557"/>
            <a:ext cx="3556049" cy="2159296"/>
          </a:xfrm>
          <a:prstGeom prst="roundRect">
            <a:avLst/>
          </a:prstGeom>
          <a:solidFill>
            <a:srgbClr val="77933C">
              <a:alpha val="47843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바탕" pitchFamily="18" charset="-127"/>
                <a:ea typeface="바탕" pitchFamily="18" charset="-127"/>
              </a:rPr>
              <a:t>01. </a:t>
            </a:r>
            <a:r>
              <a:rPr lang="ko-KR" altLang="en-US" sz="2000" b="1" dirty="0">
                <a:latin typeface="바탕" pitchFamily="18" charset="-127"/>
                <a:ea typeface="바탕" pitchFamily="18" charset="-127"/>
              </a:rPr>
              <a:t>분석 개요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3472" y="764704"/>
            <a:ext cx="209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latin typeface="바탕" pitchFamily="18" charset="-127"/>
                <a:ea typeface="바탕" pitchFamily="18" charset="-127"/>
              </a:rPr>
              <a:t>스마트팜</a:t>
            </a:r>
            <a:r>
              <a:rPr lang="ko-KR" altLang="en-US" sz="2400" b="1" dirty="0">
                <a:latin typeface="바탕" pitchFamily="18" charset="-127"/>
                <a:ea typeface="바탕" pitchFamily="18" charset="-127"/>
              </a:rPr>
              <a:t> 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3BE64A-DDB7-40A4-911C-D9DE8FB242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64" y="1578957"/>
            <a:ext cx="1584177" cy="15841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8E588C-DD14-44B1-8FB0-0925CB5099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484" y="1640019"/>
            <a:ext cx="1584177" cy="15642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71F6501-ECE6-45F5-8003-CE29C78863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190" y="1605816"/>
            <a:ext cx="1860557" cy="153045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5D98F5-1CBA-4A6E-B357-F0B40AB77D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296" y="980728"/>
            <a:ext cx="2431998" cy="243674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83A70B6-D19F-458F-9A98-A996D45DFFE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21" y="2137328"/>
            <a:ext cx="612197" cy="61219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8CEFE53-FEC9-4AA5-8EDA-7F535060C30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827" y="2137328"/>
            <a:ext cx="612197" cy="61219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33FC155-CE1D-42E6-8414-FC50BBE7AAB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843" y="1883826"/>
            <a:ext cx="929386" cy="92938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AF4A627-6DA9-46AE-93E6-732C2EBE0C16}"/>
              </a:ext>
            </a:extLst>
          </p:cNvPr>
          <p:cNvSpPr txBox="1"/>
          <p:nvPr/>
        </p:nvSpPr>
        <p:spPr>
          <a:xfrm>
            <a:off x="9295030" y="350030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Smart Farm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03A983A-BC99-4695-A0FD-B3377A6A36A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06" y="3697983"/>
            <a:ext cx="1864447" cy="186444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51D97D9-6BD3-4AB8-810A-DAB9B32E0E2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925" y="3579485"/>
            <a:ext cx="2007649" cy="200764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09555EF2-362E-48DA-B359-8F7F1D50695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47244" y="4137018"/>
            <a:ext cx="1584177" cy="110561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15FFACD0-D2C3-43AC-9DE0-70C694E7724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35049" y="4077395"/>
            <a:ext cx="1584177" cy="110561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AF4A627-6DA9-46AE-93E6-732C2EBE0C16}"/>
              </a:ext>
            </a:extLst>
          </p:cNvPr>
          <p:cNvSpPr txBox="1"/>
          <p:nvPr/>
        </p:nvSpPr>
        <p:spPr>
          <a:xfrm>
            <a:off x="1095689" y="5805264"/>
            <a:ext cx="939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농사기술에 사물인터넷</a:t>
            </a:r>
            <a:r>
              <a:rPr lang="en-US" altLang="ko-KR" dirty="0"/>
              <a:t>(</a:t>
            </a:r>
            <a:r>
              <a:rPr lang="en-US" altLang="ko-KR" dirty="0" err="1"/>
              <a:t>IoT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ko-KR" altLang="en-US" dirty="0" err="1"/>
              <a:t>빅데이터등을</a:t>
            </a:r>
            <a:r>
              <a:rPr lang="ko-KR" altLang="en-US" dirty="0"/>
              <a:t> 활용해 시공간의 제약 없이 최적의 생육환경을 자동 제어하는 </a:t>
            </a:r>
            <a:r>
              <a:rPr lang="en-US" altLang="ko-KR" dirty="0"/>
              <a:t>‘</a:t>
            </a:r>
            <a:r>
              <a:rPr lang="ko-KR" altLang="en-US" dirty="0"/>
              <a:t>지능화된 농장을 말한다</a:t>
            </a:r>
            <a:r>
              <a:rPr lang="en-US" altLang="ko-KR" dirty="0"/>
              <a:t>. </a:t>
            </a:r>
            <a:r>
              <a:rPr lang="ko-KR" altLang="en-US" dirty="0"/>
              <a:t>일손절감과 생산량 증가라는 장점이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p:transition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바탕" pitchFamily="18" charset="-127"/>
                <a:ea typeface="바탕" pitchFamily="18" charset="-127"/>
              </a:rPr>
              <a:t>01. </a:t>
            </a:r>
            <a:r>
              <a:rPr lang="ko-KR" altLang="en-US" sz="2000" b="1" dirty="0">
                <a:latin typeface="바탕" pitchFamily="18" charset="-127"/>
                <a:ea typeface="바탕" pitchFamily="18" charset="-127"/>
              </a:rPr>
              <a:t>분석 개요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3472" y="764704"/>
            <a:ext cx="2597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바탕" pitchFamily="18" charset="-127"/>
                <a:ea typeface="바탕" pitchFamily="18" charset="-127"/>
              </a:rPr>
              <a:t>분석 배경 및 목적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7A9F24D-6D97-4A18-818F-41A661A153B7}"/>
              </a:ext>
            </a:extLst>
          </p:cNvPr>
          <p:cNvGrpSpPr/>
          <p:nvPr/>
        </p:nvGrpSpPr>
        <p:grpSpPr>
          <a:xfrm>
            <a:off x="5962177" y="3730428"/>
            <a:ext cx="1105215" cy="473492"/>
            <a:chOff x="6019800" y="3698065"/>
            <a:chExt cx="1346200" cy="576734"/>
          </a:xfrm>
          <a:solidFill>
            <a:srgbClr val="77933C"/>
          </a:solidFill>
        </p:grpSpPr>
        <p:sp>
          <p:nvSpPr>
            <p:cNvPr id="26" name="화살표: 갈매기형 수장 25">
              <a:extLst>
                <a:ext uri="{FF2B5EF4-FFF2-40B4-BE49-F238E27FC236}">
                  <a16:creationId xmlns:a16="http://schemas.microsoft.com/office/drawing/2014/main" id="{7D77DB68-7E73-4981-9ABE-F3D4983168DF}"/>
                </a:ext>
              </a:extLst>
            </p:cNvPr>
            <p:cNvSpPr/>
            <p:nvPr/>
          </p:nvSpPr>
          <p:spPr>
            <a:xfrm rot="5400000">
              <a:off x="6534150" y="3183715"/>
              <a:ext cx="317500" cy="1346200"/>
            </a:xfrm>
            <a:prstGeom prst="chevron">
              <a:avLst>
                <a:gd name="adj" fmla="val 792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화살표: 갈매기형 수장 26">
              <a:extLst>
                <a:ext uri="{FF2B5EF4-FFF2-40B4-BE49-F238E27FC236}">
                  <a16:creationId xmlns:a16="http://schemas.microsoft.com/office/drawing/2014/main" id="{ABD812B5-EB5E-481E-959B-87C102310726}"/>
                </a:ext>
              </a:extLst>
            </p:cNvPr>
            <p:cNvSpPr/>
            <p:nvPr/>
          </p:nvSpPr>
          <p:spPr>
            <a:xfrm rot="5400000">
              <a:off x="6534150" y="3442949"/>
              <a:ext cx="317500" cy="1346200"/>
            </a:xfrm>
            <a:prstGeom prst="chevron">
              <a:avLst>
                <a:gd name="adj" fmla="val 792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모서리가 둥근 직사각형 9">
            <a:extLst>
              <a:ext uri="{FF2B5EF4-FFF2-40B4-BE49-F238E27FC236}">
                <a16:creationId xmlns:a16="http://schemas.microsoft.com/office/drawing/2014/main" id="{59115E4D-084C-4F46-8139-C3E6A23C2613}"/>
              </a:ext>
            </a:extLst>
          </p:cNvPr>
          <p:cNvSpPr/>
          <p:nvPr/>
        </p:nvSpPr>
        <p:spPr>
          <a:xfrm>
            <a:off x="1271464" y="1907681"/>
            <a:ext cx="10059012" cy="1664213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대부분의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스마트팜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(Smart Farm)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분야는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IoT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기술을 사용하여 농작물 재배에 필요한 온도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습도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토양의 영양상태 등을 각종 센서로부터 측정하여 분석 후 각종 제어 장치를 구동하여 농작물이 잘 자라날 수 있는 환경을 개선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관리하는 데에 중점을 두어 연구가 이루어 지고 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32" name="모서리가 둥근 직사각형 12">
            <a:extLst>
              <a:ext uri="{FF2B5EF4-FFF2-40B4-BE49-F238E27FC236}">
                <a16:creationId xmlns:a16="http://schemas.microsoft.com/office/drawing/2014/main" id="{04FF51D7-78CE-4791-BD45-E9C144A273CD}"/>
              </a:ext>
            </a:extLst>
          </p:cNvPr>
          <p:cNvSpPr/>
          <p:nvPr/>
        </p:nvSpPr>
        <p:spPr>
          <a:xfrm>
            <a:off x="1601515" y="1570498"/>
            <a:ext cx="2228937" cy="5760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bg1"/>
                </a:solidFill>
              </a:rPr>
              <a:t>분석 배경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모서리가 둥근 직사각형 9">
            <a:extLst>
              <a:ext uri="{FF2B5EF4-FFF2-40B4-BE49-F238E27FC236}">
                <a16:creationId xmlns:a16="http://schemas.microsoft.com/office/drawing/2014/main" id="{46A6F2EC-179D-4E95-B1E7-3041AFEC072A}"/>
              </a:ext>
            </a:extLst>
          </p:cNvPr>
          <p:cNvSpPr/>
          <p:nvPr/>
        </p:nvSpPr>
        <p:spPr>
          <a:xfrm>
            <a:off x="1271464" y="4416750"/>
            <a:ext cx="10059012" cy="1152129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스마트팜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분석을 통한 생육 예측 및 환경 데이터 분석</a:t>
            </a:r>
          </a:p>
        </p:txBody>
      </p:sp>
      <p:sp>
        <p:nvSpPr>
          <p:cNvPr id="34" name="모서리가 둥근 직사각형 12">
            <a:extLst>
              <a:ext uri="{FF2B5EF4-FFF2-40B4-BE49-F238E27FC236}">
                <a16:creationId xmlns:a16="http://schemas.microsoft.com/office/drawing/2014/main" id="{F2509387-F809-4F60-8499-F3445EBC6192}"/>
              </a:ext>
            </a:extLst>
          </p:cNvPr>
          <p:cNvSpPr/>
          <p:nvPr/>
        </p:nvSpPr>
        <p:spPr>
          <a:xfrm>
            <a:off x="1601515" y="4079567"/>
            <a:ext cx="2228937" cy="5760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분석 목적</a:t>
            </a:r>
          </a:p>
        </p:txBody>
      </p:sp>
    </p:spTree>
    <p:extLst>
      <p:ext uri="{BB962C8B-B14F-4D97-AF65-F5344CB8AC3E}">
        <p14:creationId xmlns:p14="http://schemas.microsoft.com/office/powerpoint/2010/main" val="4255420547"/>
      </p:ext>
    </p:extLst>
  </p:cSld>
  <p:clrMapOvr>
    <a:masterClrMapping/>
  </p:clrMapOvr>
  <p:transition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0" y="1340768"/>
            <a:ext cx="12190413" cy="129614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02</a:t>
            </a:r>
            <a:endParaRPr lang="ko-KR" altLang="en-US" sz="5000" b="1" dirty="0">
              <a:solidFill>
                <a:prstClr val="black"/>
              </a:solidFill>
              <a:latin typeface="바탕" pitchFamily="18" charset="-127"/>
              <a:ea typeface="바탕" pitchFamily="18" charset="-127"/>
              <a:cs typeface="함초롬바탕" pitchFamily="18" charset="-127"/>
            </a:endParaRPr>
          </a:p>
        </p:txBody>
      </p:sp>
      <p:sp>
        <p:nvSpPr>
          <p:cNvPr id="3" name="순서도: 처리 2"/>
          <p:cNvSpPr/>
          <p:nvPr/>
        </p:nvSpPr>
        <p:spPr>
          <a:xfrm>
            <a:off x="-1" y="2633599"/>
            <a:ext cx="12190414" cy="104411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  <a:cs typeface="함초롬바탕" pitchFamily="18" charset="-127"/>
              </a:rPr>
              <a:t>데이터 탐색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300451">
            <a:off x="4701265" y="1611272"/>
            <a:ext cx="837805" cy="796612"/>
          </a:xfrm>
          <a:prstGeom prst="rect">
            <a:avLst/>
          </a:prstGeom>
          <a:noFill/>
        </p:spPr>
      </p:pic>
      <p:sp>
        <p:nvSpPr>
          <p:cNvPr id="7" name="모서리가 둥근 직사각형 9">
            <a:extLst>
              <a:ext uri="{FF2B5EF4-FFF2-40B4-BE49-F238E27FC236}">
                <a16:creationId xmlns:a16="http://schemas.microsoft.com/office/drawing/2014/main" id="{F78E551D-99A1-4EEC-B0A2-3568FD99526D}"/>
              </a:ext>
            </a:extLst>
          </p:cNvPr>
          <p:cNvSpPr/>
          <p:nvPr/>
        </p:nvSpPr>
        <p:spPr>
          <a:xfrm>
            <a:off x="4156289" y="3933056"/>
            <a:ext cx="3877834" cy="2029679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 데이터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 전체 프로세스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모니터링</a:t>
            </a:r>
          </a:p>
        </p:txBody>
      </p:sp>
    </p:spTree>
    <p:extLst>
      <p:ext uri="{BB962C8B-B14F-4D97-AF65-F5344CB8AC3E}">
        <p14:creationId xmlns:p14="http://schemas.microsoft.com/office/powerpoint/2010/main" val="3096819500"/>
      </p:ext>
    </p:extLst>
  </p:cSld>
  <p:clrMapOvr>
    <a:masterClrMapping/>
  </p:clrMapOvr>
  <p:transition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타원 3">
            <a:extLst>
              <a:ext uri="{FF2B5EF4-FFF2-40B4-BE49-F238E27FC236}">
                <a16:creationId xmlns:a16="http://schemas.microsoft.com/office/drawing/2014/main" id="{3F29BFAE-E15A-45AD-B67C-5C9AA54EBB24}"/>
              </a:ext>
            </a:extLst>
          </p:cNvPr>
          <p:cNvSpPr/>
          <p:nvPr/>
        </p:nvSpPr>
        <p:spPr>
          <a:xfrm>
            <a:off x="7442574" y="1449140"/>
            <a:ext cx="1584176" cy="158417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C5E0B4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>
              <a:solidFill>
                <a:schemeClr val="bg1"/>
              </a:solidFill>
              <a:ea typeface="맑은 고딕" pitchFamily="34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sp>
        <p:nvSpPr>
          <p:cNvPr id="13" name="타원 3"/>
          <p:cNvSpPr/>
          <p:nvPr/>
        </p:nvSpPr>
        <p:spPr>
          <a:xfrm>
            <a:off x="3109914" y="1449942"/>
            <a:ext cx="1584176" cy="158417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C5E0B4"/>
          </a:solidFill>
          <a:ln>
            <a:noFill/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>
              <a:solidFill>
                <a:schemeClr val="bg1"/>
              </a:solidFill>
              <a:ea typeface="맑은 고딕" pitchFamily="34"/>
            </a:endParaRPr>
          </a:p>
        </p:txBody>
      </p:sp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343472" y="332656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과정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43472" y="764704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* </a:t>
            </a:r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데이터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21610" y="3088757"/>
            <a:ext cx="2304256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방울토마토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6B7536-CA1E-49F0-91FD-532F441B419F}"/>
              </a:ext>
            </a:extLst>
          </p:cNvPr>
          <p:cNvSpPr/>
          <p:nvPr/>
        </p:nvSpPr>
        <p:spPr>
          <a:xfrm>
            <a:off x="7092017" y="3080013"/>
            <a:ext cx="2304256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완숙토마토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0163FA9-DE91-4E9B-8519-7B0DBF1623FB}"/>
              </a:ext>
            </a:extLst>
          </p:cNvPr>
          <p:cNvGrpSpPr/>
          <p:nvPr/>
        </p:nvGrpSpPr>
        <p:grpSpPr>
          <a:xfrm>
            <a:off x="1136294" y="4214962"/>
            <a:ext cx="2933700" cy="1100915"/>
            <a:chOff x="1492828" y="3038787"/>
            <a:chExt cx="2424545" cy="1000832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F5C69DB9-C8CA-449E-AC21-73785EC4481D}"/>
                </a:ext>
              </a:extLst>
            </p:cNvPr>
            <p:cNvSpPr/>
            <p:nvPr/>
          </p:nvSpPr>
          <p:spPr>
            <a:xfrm>
              <a:off x="1492828" y="3038787"/>
              <a:ext cx="2424545" cy="1000832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931778A-4F48-42EA-83E5-66D5805AE1AA}"/>
                </a:ext>
              </a:extLst>
            </p:cNvPr>
            <p:cNvSpPr txBox="1"/>
            <p:nvPr/>
          </p:nvSpPr>
          <p:spPr>
            <a:xfrm>
              <a:off x="2225284" y="3204831"/>
              <a:ext cx="1623924" cy="727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생육데이터</a:t>
              </a:r>
              <a:endParaRPr lang="en-US" altLang="ko-KR" b="1" dirty="0"/>
            </a:p>
            <a:p>
              <a:r>
                <a:rPr lang="ko-KR" altLang="en-US" sz="1400" b="1" dirty="0">
                  <a:solidFill>
                    <a:schemeClr val="bg1">
                      <a:lumMod val="65000"/>
                    </a:schemeClr>
                  </a:solidFill>
                </a:rPr>
                <a:t>초장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ko-KR" altLang="en-US" sz="1400" b="1" dirty="0">
                  <a:solidFill>
                    <a:schemeClr val="bg1">
                      <a:lumMod val="65000"/>
                    </a:schemeClr>
                  </a:solidFill>
                </a:rPr>
                <a:t>생장길이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</a:rPr>
                <a:t>,</a:t>
              </a:r>
              <a:r>
                <a:rPr lang="ko-KR" altLang="en-US" sz="1400" b="1" dirty="0" err="1">
                  <a:solidFill>
                    <a:schemeClr val="bg1">
                      <a:lumMod val="65000"/>
                    </a:schemeClr>
                  </a:solidFill>
                </a:rPr>
                <a:t>엽장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ko-KR" altLang="en-US" sz="1400" b="1" dirty="0" err="1">
                  <a:solidFill>
                    <a:schemeClr val="bg1">
                      <a:lumMod val="65000"/>
                    </a:schemeClr>
                  </a:solidFill>
                </a:rPr>
                <a:t>엽폭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ko-KR" altLang="en-US" sz="1400" b="1" dirty="0">
                  <a:solidFill>
                    <a:schemeClr val="bg1">
                      <a:lumMod val="65000"/>
                    </a:schemeClr>
                  </a:solidFill>
                </a:rPr>
                <a:t>수확과 등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ko-KR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BC46AFC-E5AC-4BF7-8DF8-64657F75C580}"/>
              </a:ext>
            </a:extLst>
          </p:cNvPr>
          <p:cNvGrpSpPr/>
          <p:nvPr/>
        </p:nvGrpSpPr>
        <p:grpSpPr>
          <a:xfrm>
            <a:off x="4647323" y="4214962"/>
            <a:ext cx="2933700" cy="1100915"/>
            <a:chOff x="1492828" y="3038787"/>
            <a:chExt cx="2424545" cy="1000832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A2A8B4BB-9554-457D-8777-174DB9A31353}"/>
                </a:ext>
              </a:extLst>
            </p:cNvPr>
            <p:cNvSpPr/>
            <p:nvPr/>
          </p:nvSpPr>
          <p:spPr>
            <a:xfrm>
              <a:off x="1492828" y="3038787"/>
              <a:ext cx="2424545" cy="1000832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C074BAE-F4CC-48C1-A489-34AC98C3CF7C}"/>
                </a:ext>
              </a:extLst>
            </p:cNvPr>
            <p:cNvSpPr txBox="1"/>
            <p:nvPr/>
          </p:nvSpPr>
          <p:spPr>
            <a:xfrm>
              <a:off x="2272326" y="3204831"/>
              <a:ext cx="1623924" cy="727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환경데이터</a:t>
              </a:r>
              <a:endParaRPr lang="en-US" altLang="ko-KR" b="1" dirty="0"/>
            </a:p>
            <a:p>
              <a:r>
                <a:rPr lang="ko-KR" altLang="en-US" sz="1400" b="1" dirty="0">
                  <a:solidFill>
                    <a:schemeClr val="bg1">
                      <a:lumMod val="65000"/>
                    </a:schemeClr>
                  </a:solidFill>
                </a:rPr>
                <a:t>내부온도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ko-KR" altLang="en-US" sz="1400" b="1" dirty="0">
                  <a:solidFill>
                    <a:schemeClr val="bg1">
                      <a:lumMod val="65000"/>
                    </a:schemeClr>
                  </a:solidFill>
                </a:rPr>
                <a:t>내부습도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ko-KR" altLang="en-US" sz="1400" b="1" dirty="0">
                  <a:solidFill>
                    <a:schemeClr val="bg1">
                      <a:lumMod val="65000"/>
                    </a:schemeClr>
                  </a:solidFill>
                </a:rPr>
                <a:t>일사량 등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5013865-1DB5-4725-818E-D4D467942275}"/>
              </a:ext>
            </a:extLst>
          </p:cNvPr>
          <p:cNvGrpSpPr/>
          <p:nvPr/>
        </p:nvGrpSpPr>
        <p:grpSpPr>
          <a:xfrm>
            <a:off x="8158352" y="4214962"/>
            <a:ext cx="2933700" cy="1100915"/>
            <a:chOff x="1492828" y="3038787"/>
            <a:chExt cx="2424545" cy="1000832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1A0E7B6A-C284-48BB-8E2B-597401B82FB4}"/>
                </a:ext>
              </a:extLst>
            </p:cNvPr>
            <p:cNvSpPr/>
            <p:nvPr/>
          </p:nvSpPr>
          <p:spPr>
            <a:xfrm>
              <a:off x="1492828" y="3038787"/>
              <a:ext cx="2424545" cy="1000832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A34B86B-C214-4102-8494-8F81DDCF8730}"/>
                </a:ext>
              </a:extLst>
            </p:cNvPr>
            <p:cNvSpPr txBox="1"/>
            <p:nvPr/>
          </p:nvSpPr>
          <p:spPr>
            <a:xfrm>
              <a:off x="2272638" y="3176778"/>
              <a:ext cx="1623924" cy="727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/>
                <a:t>양액데이터</a:t>
              </a:r>
              <a:endParaRPr lang="en-US" altLang="ko-KR" b="1" dirty="0"/>
            </a:p>
            <a:p>
              <a:r>
                <a:rPr lang="ko-KR" altLang="en-US" sz="1400" b="1" dirty="0">
                  <a:solidFill>
                    <a:schemeClr val="bg1">
                      <a:lumMod val="65000"/>
                    </a:schemeClr>
                  </a:solidFill>
                </a:rPr>
                <a:t>배양액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</a:rPr>
                <a:t>, </a:t>
              </a:r>
              <a:r>
                <a:rPr lang="ko-KR" altLang="en-US" sz="1400" b="1" dirty="0" err="1">
                  <a:solidFill>
                    <a:schemeClr val="bg1">
                      <a:lumMod val="65000"/>
                    </a:schemeClr>
                  </a:solidFill>
                </a:rPr>
                <a:t>급수량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</a:rPr>
                <a:t>, EC, PH</a:t>
              </a:r>
              <a:r>
                <a:rPr lang="ko-KR" altLang="en-US" sz="1400" b="1" dirty="0">
                  <a:solidFill>
                    <a:schemeClr val="bg1">
                      <a:lumMod val="65000"/>
                    </a:schemeClr>
                  </a:solidFill>
                </a:rPr>
                <a:t>등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endParaRPr lang="ko-KR" altLang="en-US" sz="1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18EC9FB-5862-4066-94B8-529D0DBD95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386" y="4363867"/>
            <a:ext cx="803104" cy="803104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7B8426E6-1F1F-439F-A890-1B3E38C6CB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791" y="1449140"/>
            <a:ext cx="1584176" cy="1584176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8FF14AA3-8974-47B9-9861-C0D17AAB002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40128" y="4397610"/>
            <a:ext cx="800220" cy="80022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32B5DA6C-CAB7-43EC-9F76-9E9E306A6A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563" y="4358949"/>
            <a:ext cx="876726" cy="8767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3AF8D5E-0A93-4E76-8EC3-E03E99219CE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251" y="1558251"/>
            <a:ext cx="1274822" cy="127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56495"/>
      </p:ext>
    </p:extLst>
  </p:cSld>
  <p:clrMapOvr>
    <a:masterClrMapping/>
  </p:clrMapOvr>
  <p:transition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343472" y="332656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과정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43472" y="764704"/>
            <a:ext cx="3049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* </a:t>
            </a:r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전체 프로세스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F9DA56-1590-46E3-B822-9E7013115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13" y="1236237"/>
            <a:ext cx="8340574" cy="534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15364"/>
      </p:ext>
    </p:extLst>
  </p:cSld>
  <p:clrMapOvr>
    <a:masterClrMapping/>
  </p:clrMapOvr>
  <p:transition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1947" y="267494"/>
            <a:ext cx="11488107" cy="6323012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Picture 6" descr="Green t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9362" y="5293818"/>
            <a:ext cx="1271464" cy="1556792"/>
          </a:xfrm>
          <a:prstGeom prst="rect">
            <a:avLst/>
          </a:prstGeom>
          <a:noFill/>
        </p:spPr>
      </p:pic>
      <p:pic>
        <p:nvPicPr>
          <p:cNvPr id="18" name="Picture 8" descr="Lea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263352" y="0"/>
            <a:ext cx="1152128" cy="115212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343472" y="332656"/>
            <a:ext cx="390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02.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분석 과정 </a:t>
            </a:r>
            <a:r>
              <a:rPr lang="en-US" altLang="ko-KR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- </a:t>
            </a:r>
            <a:r>
              <a:rPr lang="ko-KR" altLang="en-US" sz="20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데이터 모니터링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43472" y="764704"/>
            <a:ext cx="405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* </a:t>
            </a:r>
            <a:r>
              <a:rPr lang="ko-KR" altLang="en-US" sz="2400" b="1" dirty="0" err="1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주차별</a:t>
            </a:r>
            <a:r>
              <a:rPr lang="ko-KR" altLang="en-US" sz="2400" b="1" dirty="0">
                <a:solidFill>
                  <a:prstClr val="black"/>
                </a:solidFill>
                <a:latin typeface="바탕" pitchFamily="18" charset="-127"/>
                <a:ea typeface="바탕" pitchFamily="18" charset="-127"/>
              </a:rPr>
              <a:t> 환경 데이터 시각화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05771" y="1273803"/>
            <a:ext cx="9780456" cy="5195029"/>
          </a:xfrm>
          <a:prstGeom prst="round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E8E4BB-E1C3-45BF-A9F8-7509BA2C44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77" y="1412776"/>
            <a:ext cx="7910245" cy="4861981"/>
          </a:xfrm>
          <a:prstGeom prst="rect">
            <a:avLst/>
          </a:prstGeom>
        </p:spPr>
      </p:pic>
    </p:spTree>
  </p:cSld>
  <p:clrMapOvr>
    <a:masterClrMapping/>
  </p:clrMapOvr>
  <p:transition>
    <p:cover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719</Words>
  <Application>Microsoft Office PowerPoint</Application>
  <PresentationFormat>와이드스크린</PresentationFormat>
  <Paragraphs>177</Paragraphs>
  <Slides>32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맑은 고딕</vt:lpstr>
      <vt:lpstr>바탕</vt:lpstr>
      <vt:lpstr>함초롬바탕</vt:lpstr>
      <vt:lpstr>Arial</vt:lpstr>
      <vt:lpstr>Wingdings</vt:lpstr>
      <vt:lpstr>Office 테마</vt:lpstr>
      <vt:lpstr>1_Office 테마</vt:lpstr>
      <vt:lpstr>2_Office 테마</vt:lpstr>
      <vt:lpstr>3_Office 테마</vt:lpstr>
      <vt:lpstr>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박혜림</dc:creator>
  <cp:lastModifiedBy>User</cp:lastModifiedBy>
  <cp:revision>80</cp:revision>
  <dcterms:created xsi:type="dcterms:W3CDTF">2019-05-23T15:55:05Z</dcterms:created>
  <dcterms:modified xsi:type="dcterms:W3CDTF">2020-12-14T01:30:35Z</dcterms:modified>
</cp:coreProperties>
</file>