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2"/>
  </p:notesMasterIdLst>
  <p:sldIdLst>
    <p:sldId id="257" r:id="rId6"/>
    <p:sldId id="256" r:id="rId7"/>
    <p:sldId id="265" r:id="rId8"/>
    <p:sldId id="268" r:id="rId9"/>
    <p:sldId id="269" r:id="rId10"/>
    <p:sldId id="270" r:id="rId11"/>
    <p:sldId id="310" r:id="rId12"/>
    <p:sldId id="271" r:id="rId13"/>
    <p:sldId id="263" r:id="rId14"/>
    <p:sldId id="278" r:id="rId15"/>
    <p:sldId id="296" r:id="rId16"/>
    <p:sldId id="297" r:id="rId17"/>
    <p:sldId id="298" r:id="rId18"/>
    <p:sldId id="299" r:id="rId19"/>
    <p:sldId id="279" r:id="rId20"/>
    <p:sldId id="300" r:id="rId21"/>
    <p:sldId id="304" r:id="rId22"/>
    <p:sldId id="274" r:id="rId23"/>
    <p:sldId id="301" r:id="rId24"/>
    <p:sldId id="305" r:id="rId25"/>
    <p:sldId id="315" r:id="rId26"/>
    <p:sldId id="316" r:id="rId27"/>
    <p:sldId id="317" r:id="rId28"/>
    <p:sldId id="318" r:id="rId29"/>
    <p:sldId id="319" r:id="rId30"/>
    <p:sldId id="302" r:id="rId31"/>
    <p:sldId id="307" r:id="rId32"/>
    <p:sldId id="306" r:id="rId33"/>
    <p:sldId id="308" r:id="rId34"/>
    <p:sldId id="313" r:id="rId35"/>
    <p:sldId id="314" r:id="rId36"/>
    <p:sldId id="309" r:id="rId37"/>
    <p:sldId id="303" r:id="rId38"/>
    <p:sldId id="276" r:id="rId39"/>
    <p:sldId id="266" r:id="rId40"/>
    <p:sldId id="26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  <a:srgbClr val="7793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331" autoAdjust="0"/>
  </p:normalViewPr>
  <p:slideViewPr>
    <p:cSldViewPr>
      <p:cViewPr varScale="1">
        <p:scale>
          <a:sx n="86" d="100"/>
          <a:sy n="86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7C307-C25E-40D1-ABDD-0E03967F230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C5593-B165-437B-9C26-EC4A5BFDD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소목록</a:t>
            </a:r>
            <a:r>
              <a:rPr lang="ko-KR" altLang="en-US" dirty="0"/>
              <a:t>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4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여길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…….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4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08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0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1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131E38-12C6-4AEF-951C-19078D3490D0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E9A569-BF15-484D-89BC-B9FF2663E97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452517-58F8-4498-B900-81EC5F6B08E9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2E5DF-CEB5-4971-9E0C-EE6CC0E8B65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35EE9C-B2FD-4869-916E-FE5584FA5CE9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205534-AE34-414D-B101-83E081CBB56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730DA8-4A1A-419A-89DA-A19D6B525283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EA2C2-9BC6-4780-A82E-1DCEAAFFC42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7AD98B-9677-46BF-8DFB-CE36EE81C9AF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011C41-E98A-4F08-A743-83AFAFBB4D9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454C1A-CAE1-41FF-969E-B9485F74D5CB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3C38C7-88E7-4F86-9B7C-00BC741C713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06F854-8DD4-4471-A689-9F266C77273D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8E3D91-F441-403B-BACF-A3C7901AEE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DEEEBD-B8C4-481C-835F-5A8C5FFFA35F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5B7A1-D13D-4083-B7D6-2482DD23622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FF90AE-520E-44FC-8A1E-80A32FD4AB77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5E9463-3BAE-46DA-8761-48088B1CB37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F7453F-EBF4-4D42-BC1E-F5D55123FCCE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A2A6F3-91D3-4CDD-A531-BA200C40384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B23946-6F97-49E0-8153-C076665D549F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952E1A-4F2E-444F-9CAC-EBF458B7543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214CE8FC-D597-460A-8A16-A6DC36F3620D}" type="datetime1">
              <a:rPr lang="en-US"/>
              <a:pPr lvl="0"/>
              <a:t>12/17/2020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D5A5E3BB-6E07-4E4B-98EA-BC1EAB764E77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2020-12-17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스마트팜 빅데이터 분석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880201" y="3933056"/>
            <a:ext cx="2431599" cy="1349696"/>
            <a:chOff x="4780597" y="3859089"/>
            <a:chExt cx="2431599" cy="1349696"/>
          </a:xfrm>
        </p:grpSpPr>
        <p:pic>
          <p:nvPicPr>
            <p:cNvPr id="16" name="Picture 8" descr="Lea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871437">
              <a:off x="5874115" y="3936496"/>
              <a:ext cx="1338081" cy="1272289"/>
            </a:xfrm>
            <a:prstGeom prst="rect">
              <a:avLst/>
            </a:prstGeom>
            <a:noFill/>
          </p:spPr>
        </p:pic>
        <p:pic>
          <p:nvPicPr>
            <p:cNvPr id="17" name="Picture 6" descr="Green te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914319">
              <a:off x="4780597" y="3859089"/>
              <a:ext cx="1219232" cy="1275547"/>
            </a:xfrm>
            <a:prstGeom prst="rect">
              <a:avLst/>
            </a:prstGeom>
            <a:noFill/>
          </p:spPr>
        </p:pic>
      </p:grp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EA280D68-B1A5-4749-B550-4BD8C84A13D0}"/>
              </a:ext>
            </a:extLst>
          </p:cNvPr>
          <p:cNvSpPr/>
          <p:nvPr/>
        </p:nvSpPr>
        <p:spPr>
          <a:xfrm>
            <a:off x="407368" y="241335"/>
            <a:ext cx="6426857" cy="41411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2020</a:t>
            </a:r>
            <a:r>
              <a: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년 빅데이터 분석 활용 경진대회</a:t>
            </a:r>
            <a:r>
              <a: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(20. 12. 18)</a:t>
            </a:r>
            <a:endParaRPr lang="ko-KR" altLang="en-US" sz="1400" b="1" dirty="0">
              <a:solidFill>
                <a:schemeClr val="tx1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0A60C355-5696-4B3A-AF19-E2CCBF97A870}"/>
              </a:ext>
            </a:extLst>
          </p:cNvPr>
          <p:cNvSpPr/>
          <p:nvPr/>
        </p:nvSpPr>
        <p:spPr>
          <a:xfrm>
            <a:off x="-259643" y="5271853"/>
            <a:ext cx="12190414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발표자 </a:t>
            </a:r>
            <a:r>
              <a:rPr lang="en-US" altLang="ko-KR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: </a:t>
            </a:r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서재원</a:t>
            </a:r>
          </a:p>
        </p:txBody>
      </p:sp>
      <p:pic>
        <p:nvPicPr>
          <p:cNvPr id="10" name="그림 15" descr="00 전라북도농업기술원.png">
            <a:extLst>
              <a:ext uri="{FF2B5EF4-FFF2-40B4-BE49-F238E27FC236}">
                <a16:creationId xmlns:a16="http://schemas.microsoft.com/office/drawing/2014/main" id="{A38757DA-D218-4916-86BC-BA3012183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40" y="2604052"/>
            <a:ext cx="2927648" cy="49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21C3B2-8623-42FA-8711-5CC1A04E6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1617401"/>
            <a:ext cx="6960794" cy="4672869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sp>
        <p:nvSpPr>
          <p:cNvPr id="12" name="타원 11"/>
          <p:cNvSpPr/>
          <p:nvPr/>
        </p:nvSpPr>
        <p:spPr>
          <a:xfrm>
            <a:off x="4511824" y="5661248"/>
            <a:ext cx="1288317" cy="401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형 설명선 1"/>
          <p:cNvSpPr/>
          <p:nvPr/>
        </p:nvSpPr>
        <p:spPr>
          <a:xfrm>
            <a:off x="5375920" y="4653136"/>
            <a:ext cx="2304256" cy="864096"/>
          </a:xfrm>
          <a:prstGeom prst="wedgeEllipseCallout">
            <a:avLst>
              <a:gd name="adj1" fmla="val -40950"/>
              <a:gd name="adj2" fmla="val 705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측정이 안되었다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6497105" y="5640152"/>
            <a:ext cx="3240360" cy="473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형 설명선 15"/>
          <p:cNvSpPr/>
          <p:nvPr/>
        </p:nvSpPr>
        <p:spPr>
          <a:xfrm>
            <a:off x="9404505" y="4653136"/>
            <a:ext cx="2304256" cy="864096"/>
          </a:xfrm>
          <a:prstGeom prst="wedgeEllipseCallout">
            <a:avLst>
              <a:gd name="adj1" fmla="val -40950"/>
              <a:gd name="adj2" fmla="val 705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단위가 다르다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농가별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</a:rPr>
              <a:t>주차별</a:t>
            </a:r>
            <a:r>
              <a:rPr lang="ko-KR" altLang="en-US" sz="2400" b="1" dirty="0">
                <a:solidFill>
                  <a:schemeClr val="bg1"/>
                </a:solidFill>
              </a:rPr>
              <a:t> 환경 현황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FEF983-209C-497F-827B-217B63B090BB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20" name="타원 3">
              <a:extLst>
                <a:ext uri="{FF2B5EF4-FFF2-40B4-BE49-F238E27FC236}">
                  <a16:creationId xmlns:a16="http://schemas.microsoft.com/office/drawing/2014/main" id="{157E305A-E4C3-4598-9439-982FAB35B9BA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8BD87C6-A41E-4544-AA6B-F09469F29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57665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AC011B-2065-4F9D-BD8B-A5655EBC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1220281"/>
            <a:ext cx="20701205" cy="86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BF97FC-C885-4C9D-8A8F-93F4DD1E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042" y="1550678"/>
            <a:ext cx="18635427" cy="64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54703256" descr="EMB0000076403b6">
            <a:extLst>
              <a:ext uri="{FF2B5EF4-FFF2-40B4-BE49-F238E27FC236}">
                <a16:creationId xmlns:a16="http://schemas.microsoft.com/office/drawing/2014/main" id="{5082F92E-418D-4684-9214-0FBB3748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33" y="1590700"/>
            <a:ext cx="6810185" cy="479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E6EA6A-B484-466D-A4E9-8E754A877246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C98B878F-9A03-4E62-B89B-4886BB89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2CFF8615-8B4D-41CB-AC12-0AD3EF1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223" y="862112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~06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5D61F-0540-4DDB-B9F0-8FFDFC0E1940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E0604E-665C-4C22-A9B0-F9D85C093BB9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7" name="타원 3">
              <a:extLst>
                <a:ext uri="{FF2B5EF4-FFF2-40B4-BE49-F238E27FC236}">
                  <a16:creationId xmlns:a16="http://schemas.microsoft.com/office/drawing/2014/main" id="{350095B4-1DEA-474C-AFBF-3793ACE0D2BF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B319925-5AC5-4D6A-81D6-669C3D8BC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159100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54703096" descr="EMB0000076403b9">
            <a:extLst>
              <a:ext uri="{FF2B5EF4-FFF2-40B4-BE49-F238E27FC236}">
                <a16:creationId xmlns:a16="http://schemas.microsoft.com/office/drawing/2014/main" id="{19ADFA04-0CA5-4BC2-A161-637A5CE95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66" y="1550678"/>
            <a:ext cx="6805120" cy="486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DA5AC6-7B90-40D9-B3E2-5EC112138174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C84E6E45-0CC5-47F4-BBBD-588BF4F5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759A9FAD-FD26-495B-AC90-D7FA5AA7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1771BDCA-5924-4121-9F89-191B13CED930}"/>
              </a:ext>
            </a:extLst>
          </p:cNvPr>
          <p:cNvSpPr/>
          <p:nvPr/>
        </p:nvSpPr>
        <p:spPr>
          <a:xfrm>
            <a:off x="3145223" y="856440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(07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~11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(07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~11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A5E22-6FA4-409A-83C9-2F993A77A266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2A9847-F35D-4715-8677-23279DAAB532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6" name="타원 3">
              <a:extLst>
                <a:ext uri="{FF2B5EF4-FFF2-40B4-BE49-F238E27FC236}">
                  <a16:creationId xmlns:a16="http://schemas.microsoft.com/office/drawing/2014/main" id="{0782398C-885A-4325-A0F1-4CB6E2CE527A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2D3899D-BF28-4E2D-9CC2-A9AC6630D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599969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AC011B-2065-4F9D-BD8B-A5655EBC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1220281"/>
            <a:ext cx="20701205" cy="86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54703176" descr="EMB0000076403bc">
            <a:extLst>
              <a:ext uri="{FF2B5EF4-FFF2-40B4-BE49-F238E27FC236}">
                <a16:creationId xmlns:a16="http://schemas.microsoft.com/office/drawing/2014/main" id="{E6842AD2-BFB3-4D6A-8B45-23AAB25B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69" y="1567523"/>
            <a:ext cx="6717913" cy="48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A7617B-96A7-45BC-AEEF-99B0681A4137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A341305C-9DC5-4560-BFCE-C3DA5EF8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FE3027C9-1C8B-4059-A3DA-7CD27FE0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(12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~18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DD386-A258-45D5-AC17-67109DE1028D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5E7BE9-9640-4281-9F7A-3CBD191533DF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6" name="타원 3">
              <a:extLst>
                <a:ext uri="{FF2B5EF4-FFF2-40B4-BE49-F238E27FC236}">
                  <a16:creationId xmlns:a16="http://schemas.microsoft.com/office/drawing/2014/main" id="{3B9DFCBE-93A0-4E66-9739-5658B1637D2C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39A707A-E90E-406E-BCCE-E971BDEDD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128994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4703096" descr="EMB0000076403bf">
            <a:extLst>
              <a:ext uri="{FF2B5EF4-FFF2-40B4-BE49-F238E27FC236}">
                <a16:creationId xmlns:a16="http://schemas.microsoft.com/office/drawing/2014/main" id="{CFF8C960-5F09-4459-83ED-9A923E18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84" y="1567523"/>
            <a:ext cx="6764055" cy="486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FA8E0-F025-4EFC-9D79-35FA1A5F0335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Picture 6" descr="Green tea">
            <a:extLst>
              <a:ext uri="{FF2B5EF4-FFF2-40B4-BE49-F238E27FC236}">
                <a16:creationId xmlns:a16="http://schemas.microsoft.com/office/drawing/2014/main" id="{C24446CB-15E7-4326-8B90-031F399A5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3" name="Picture 8" descr="Leaf">
            <a:extLst>
              <a:ext uri="{FF2B5EF4-FFF2-40B4-BE49-F238E27FC236}">
                <a16:creationId xmlns:a16="http://schemas.microsoft.com/office/drawing/2014/main" id="{58F4AB70-B6AD-4596-B0EE-F1F2057E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(19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~23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0AE7A-972D-4DCA-A038-3D6B3B85073D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C16301-6EA8-4562-BA7D-942F138F8103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5" name="타원 3">
              <a:extLst>
                <a:ext uri="{FF2B5EF4-FFF2-40B4-BE49-F238E27FC236}">
                  <a16:creationId xmlns:a16="http://schemas.microsoft.com/office/drawing/2014/main" id="{F1B10D87-1A3E-4580-97BF-76DDFAFCFF8A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A231C25-AD91-48BB-B0B7-6E6908E94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862164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4AEC09-B131-41DE-A947-FC892423B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67" y="1515972"/>
            <a:ext cx="8111666" cy="4865356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양액 관수량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7F77B80-CFD1-4F29-ACE0-448256AE6917}"/>
              </a:ext>
            </a:extLst>
          </p:cNvPr>
          <p:cNvCxnSpPr>
            <a:cxnSpLocks/>
          </p:cNvCxnSpPr>
          <p:nvPr/>
        </p:nvCxnSpPr>
        <p:spPr>
          <a:xfrm flipV="1">
            <a:off x="6023992" y="1628800"/>
            <a:ext cx="0" cy="43924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04B25E-961F-4B95-B475-0445D75A7483}"/>
              </a:ext>
            </a:extLst>
          </p:cNvPr>
          <p:cNvSpPr txBox="1"/>
          <p:nvPr/>
        </p:nvSpPr>
        <p:spPr>
          <a:xfrm>
            <a:off x="3825212" y="2132856"/>
            <a:ext cx="13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기작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C59EA-E093-4A9B-9D6E-E82D3228D130}"/>
              </a:ext>
            </a:extLst>
          </p:cNvPr>
          <p:cNvSpPr txBox="1"/>
          <p:nvPr/>
        </p:nvSpPr>
        <p:spPr>
          <a:xfrm>
            <a:off x="7701759" y="2132856"/>
            <a:ext cx="13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기작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B0766-FE93-426B-94DD-027E67703A1F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9B3403-9CB7-44B2-B07A-6A306E390E0F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7" name="타원 3">
              <a:extLst>
                <a:ext uri="{FF2B5EF4-FFF2-40B4-BE49-F238E27FC236}">
                  <a16:creationId xmlns:a16="http://schemas.microsoft.com/office/drawing/2014/main" id="{92EF7F21-6B36-42AD-9CEA-68AD69005C04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7DD0468-C371-460D-B59C-76F21DC57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0459789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DECDB8-39CB-423F-8F69-0B01A340D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0" y="1756583"/>
            <a:ext cx="8740897" cy="4229467"/>
          </a:xfrm>
          <a:prstGeom prst="rect">
            <a:avLst/>
          </a:prstGeom>
        </p:spPr>
      </p:pic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420276AC-C449-4FA0-BCA4-AC425B07289F}"/>
              </a:ext>
            </a:extLst>
          </p:cNvPr>
          <p:cNvSpPr/>
          <p:nvPr/>
        </p:nvSpPr>
        <p:spPr>
          <a:xfrm>
            <a:off x="1205771" y="1273803"/>
            <a:ext cx="9780456" cy="51950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558C0665-CDC7-48BF-843E-031829DB7CB2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생장길이와 내부온도의 관계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35C80-ECA8-41E6-A00F-A946CD952FE2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34EE1E-C96B-495F-814E-5F90B70BAFCB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4" name="타원 3">
              <a:extLst>
                <a:ext uri="{FF2B5EF4-FFF2-40B4-BE49-F238E27FC236}">
                  <a16:creationId xmlns:a16="http://schemas.microsoft.com/office/drawing/2014/main" id="{9D4CADFC-6E72-4DB4-9EA0-A5D026DDFCE5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B7B113-15CA-4C20-AAD1-2EF1953E9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868398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6C4495-C09E-4D75-A781-8BADD2B8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960" y="1844824"/>
            <a:ext cx="7648575" cy="4324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C63A2C-A007-4313-A4D2-6CDBB2424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199" y="2060848"/>
            <a:ext cx="432048" cy="1119397"/>
          </a:xfrm>
          <a:prstGeom prst="rect">
            <a:avLst/>
          </a:prstGeom>
        </p:spPr>
      </p:pic>
      <p:sp>
        <p:nvSpPr>
          <p:cNvPr id="13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488B8408-7168-4158-8466-57BB77954228}"/>
              </a:ext>
            </a:extLst>
          </p:cNvPr>
          <p:cNvSpPr/>
          <p:nvPr/>
        </p:nvSpPr>
        <p:spPr>
          <a:xfrm>
            <a:off x="3145223" y="11370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샘플별</a:t>
            </a:r>
            <a:r>
              <a:rPr lang="ko-KR" altLang="en-US" sz="2400" b="1" dirty="0">
                <a:solidFill>
                  <a:schemeClr val="bg1"/>
                </a:solidFill>
              </a:rPr>
              <a:t> 화방높이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130BA-642C-4CD8-9A57-FA18142F9428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BCCFE4-6758-4957-925D-DF02404F1F92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5" name="타원 3">
              <a:extLst>
                <a:ext uri="{FF2B5EF4-FFF2-40B4-BE49-F238E27FC236}">
                  <a16:creationId xmlns:a16="http://schemas.microsoft.com/office/drawing/2014/main" id="{792BFA7F-9572-4762-A4C1-AD70285AC9C9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D83BE78-559B-41B9-851E-E9E2EF0EE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579046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03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1586" y="2534373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분석 및 결과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2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상관분석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생장길이 예측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수확과 검정</a:t>
            </a:r>
          </a:p>
        </p:txBody>
      </p:sp>
    </p:spTree>
    <p:extLst>
      <p:ext uri="{BB962C8B-B14F-4D97-AF65-F5344CB8AC3E}">
        <p14:creationId xmlns:p14="http://schemas.microsoft.com/office/powerpoint/2010/main" val="3089099418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2B14E16-25A0-4D3A-B8F7-D85CEF979CAD}"/>
              </a:ext>
            </a:extLst>
          </p:cNvPr>
          <p:cNvGrpSpPr/>
          <p:nvPr/>
        </p:nvGrpSpPr>
        <p:grpSpPr>
          <a:xfrm>
            <a:off x="2693411" y="1519708"/>
            <a:ext cx="6813524" cy="4413177"/>
            <a:chOff x="2693411" y="1519708"/>
            <a:chExt cx="6813524" cy="44131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B4A6943-17AA-4A5D-A367-50546FD0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411" y="1519708"/>
              <a:ext cx="6813524" cy="441317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33D6D8B-863E-4C35-BCFE-771057E1F833}"/>
                </a:ext>
              </a:extLst>
            </p:cNvPr>
            <p:cNvSpPr/>
            <p:nvPr/>
          </p:nvSpPr>
          <p:spPr>
            <a:xfrm>
              <a:off x="8290554" y="4988868"/>
              <a:ext cx="720080" cy="151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양액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A57E625-CDB3-446B-B9BB-4C1C64E88445}"/>
              </a:ext>
            </a:extLst>
          </p:cNvPr>
          <p:cNvSpPr/>
          <p:nvPr/>
        </p:nvSpPr>
        <p:spPr>
          <a:xfrm>
            <a:off x="5663952" y="1832124"/>
            <a:ext cx="936104" cy="5760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03C26F-1804-44C3-BF93-056CE068CEF0}"/>
              </a:ext>
            </a:extLst>
          </p:cNvPr>
          <p:cNvSpPr/>
          <p:nvPr/>
        </p:nvSpPr>
        <p:spPr>
          <a:xfrm>
            <a:off x="8224490" y="4221088"/>
            <a:ext cx="936104" cy="5760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외부요인 상관관계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0231" y="5949280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CO2~</a:t>
            </a:r>
            <a:r>
              <a:rPr lang="ko-KR" altLang="en-US" sz="1600" dirty="0"/>
              <a:t>내부습도는 </a:t>
            </a:r>
            <a:r>
              <a:rPr lang="ko-KR" altLang="en-US" sz="1600" b="1" dirty="0">
                <a:solidFill>
                  <a:srgbClr val="FF0000"/>
                </a:solidFill>
              </a:rPr>
              <a:t>음</a:t>
            </a:r>
            <a:r>
              <a:rPr lang="ko-KR" altLang="en-US" sz="1600" dirty="0"/>
              <a:t>의 상관관계를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누적일사량</a:t>
            </a:r>
            <a:r>
              <a:rPr lang="en-US" altLang="ko-KR" sz="1600" dirty="0"/>
              <a:t>~</a:t>
            </a:r>
            <a:r>
              <a:rPr lang="ko-KR" altLang="en-US" sz="1600" dirty="0"/>
              <a:t>양액은 </a:t>
            </a:r>
            <a:r>
              <a:rPr lang="ko-KR" altLang="en-US" sz="1600" b="1" dirty="0">
                <a:solidFill>
                  <a:srgbClr val="00B0F0"/>
                </a:solidFill>
              </a:rPr>
              <a:t>양</a:t>
            </a:r>
            <a:r>
              <a:rPr lang="ko-KR" altLang="en-US" sz="1600" dirty="0"/>
              <a:t>의 상관관계를 갖는다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14637-1306-40E3-BC5A-408549CCA0F2}"/>
              </a:ext>
            </a:extLst>
          </p:cNvPr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163FC68-0FB4-4525-B7C4-A1C9971AF408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9" name="타원 3">
              <a:extLst>
                <a:ext uri="{FF2B5EF4-FFF2-40B4-BE49-F238E27FC236}">
                  <a16:creationId xmlns:a16="http://schemas.microsoft.com/office/drawing/2014/main" id="{F9461535-0069-4A36-B6D9-77ACCDD557C8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89676C1-A840-4DD4-B9D0-5F86F40C7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41991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1384" y="404664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바탕" pitchFamily="18" charset="-127"/>
                <a:ea typeface="바탕" pitchFamily="18" charset="-127"/>
                <a:cs typeface="함초롬바탕" pitchFamily="18" charset="-127"/>
              </a:rPr>
              <a:t>CONTENTS</a:t>
            </a:r>
            <a:endParaRPr lang="ko-KR" altLang="en-US" sz="4000" b="1" dirty="0"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8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1556792"/>
            <a:ext cx="648072" cy="648072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775520" y="148478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분석 개요</a:t>
            </a:r>
          </a:p>
        </p:txBody>
      </p:sp>
      <p:pic>
        <p:nvPicPr>
          <p:cNvPr id="20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2804931"/>
            <a:ext cx="648072" cy="648072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1775520" y="2732923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pic>
        <p:nvPicPr>
          <p:cNvPr id="23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4053070"/>
            <a:ext cx="648072" cy="648072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75520" y="3981062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분석 결과</a:t>
            </a:r>
          </a:p>
        </p:txBody>
      </p:sp>
      <p:pic>
        <p:nvPicPr>
          <p:cNvPr id="26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5301208"/>
            <a:ext cx="648072" cy="64807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1775520" y="5229200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활용</a:t>
            </a: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CC67F-0EDD-449B-A871-3689CEEEC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43" y="1567523"/>
            <a:ext cx="6051713" cy="43097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98605" y="6003775"/>
            <a:ext cx="2794213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높은 상관 관계를 갖는다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E1110920-4EA9-4EFA-8FD6-41D2D47D7C06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35A1EBA-4E87-45F9-8FBC-8097162F3ECE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생육 상관관계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1DE370-2523-4A29-99AC-9AECD0CFC9F7}"/>
              </a:ext>
            </a:extLst>
          </p:cNvPr>
          <p:cNvSpPr/>
          <p:nvPr/>
        </p:nvSpPr>
        <p:spPr>
          <a:xfrm>
            <a:off x="4871864" y="1951929"/>
            <a:ext cx="1008112" cy="6634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83AF58-2C10-444E-A2EF-50D6F90AE731}"/>
              </a:ext>
            </a:extLst>
          </p:cNvPr>
          <p:cNvSpPr/>
          <p:nvPr/>
        </p:nvSpPr>
        <p:spPr>
          <a:xfrm>
            <a:off x="6312024" y="2924944"/>
            <a:ext cx="1008112" cy="6634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5155769-7230-4947-B3A2-12355809554F}"/>
              </a:ext>
            </a:extLst>
          </p:cNvPr>
          <p:cNvSpPr/>
          <p:nvPr/>
        </p:nvSpPr>
        <p:spPr>
          <a:xfrm>
            <a:off x="7730074" y="3933056"/>
            <a:ext cx="1008112" cy="6634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855FB5-D6A1-48D3-8A8D-5810342D66D0}"/>
              </a:ext>
            </a:extLst>
          </p:cNvPr>
          <p:cNvSpPr/>
          <p:nvPr/>
        </p:nvSpPr>
        <p:spPr>
          <a:xfrm>
            <a:off x="7716940" y="2924944"/>
            <a:ext cx="1008112" cy="6634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66334B-3CEB-4E6C-A13E-A46EE07EC820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7" name="타원 3">
              <a:extLst>
                <a:ext uri="{FF2B5EF4-FFF2-40B4-BE49-F238E27FC236}">
                  <a16:creationId xmlns:a16="http://schemas.microsoft.com/office/drawing/2014/main" id="{042F4B8D-3770-48B6-B5A9-308D23FB0B0B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063E9EE-DA23-4F1C-B62D-1CE7AE7A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650212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000261"/>
            <a:ext cx="9780456" cy="546857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9058540B-7C14-42CD-8120-AF01ACF9C8C7}"/>
              </a:ext>
            </a:extLst>
          </p:cNvPr>
          <p:cNvSpPr/>
          <p:nvPr/>
        </p:nvSpPr>
        <p:spPr>
          <a:xfrm>
            <a:off x="3145510" y="7323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다항회귀분석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38B49D-FBEA-4475-B2C2-02DCA3538B3C}"/>
              </a:ext>
            </a:extLst>
          </p:cNvPr>
          <p:cNvCxnSpPr>
            <a:cxnSpLocks/>
          </p:cNvCxnSpPr>
          <p:nvPr/>
        </p:nvCxnSpPr>
        <p:spPr>
          <a:xfrm>
            <a:off x="6096000" y="1628800"/>
            <a:ext cx="0" cy="453650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00A3BA5A-6411-4A45-A576-AD10C84DD2DF}"/>
              </a:ext>
            </a:extLst>
          </p:cNvPr>
          <p:cNvSpPr/>
          <p:nvPr/>
        </p:nvSpPr>
        <p:spPr>
          <a:xfrm>
            <a:off x="6384032" y="1700808"/>
            <a:ext cx="4176464" cy="388843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온도는 약 </a:t>
            </a:r>
            <a:r>
              <a:rPr lang="en-US" altLang="ko-KR" dirty="0">
                <a:solidFill>
                  <a:srgbClr val="FF0000"/>
                </a:solidFill>
              </a:rPr>
              <a:t>24℃~28℃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생장이 우수했다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36B7D40F-F69D-4711-A0A8-1832087A815F}"/>
              </a:ext>
            </a:extLst>
          </p:cNvPr>
          <p:cNvSpPr/>
          <p:nvPr/>
        </p:nvSpPr>
        <p:spPr>
          <a:xfrm>
            <a:off x="1377091" y="2081931"/>
            <a:ext cx="4601977" cy="4900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주 전 내부온도와 생장의 관계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303F54-CD9D-4BF2-BD04-EA74243174D0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3" name="타원 3">
              <a:extLst>
                <a:ext uri="{FF2B5EF4-FFF2-40B4-BE49-F238E27FC236}">
                  <a16:creationId xmlns:a16="http://schemas.microsoft.com/office/drawing/2014/main" id="{510D457C-3EF6-4DD8-9BE8-5AE4A011B018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12B9EDE-FDCD-4B25-BC92-F59C8F47F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3C24092-2A98-4136-AE42-FFE473210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217" y="2680433"/>
            <a:ext cx="4705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92717"/>
      </p:ext>
    </p:extLst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000261"/>
            <a:ext cx="9780456" cy="546857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9058540B-7C14-42CD-8120-AF01ACF9C8C7}"/>
              </a:ext>
            </a:extLst>
          </p:cNvPr>
          <p:cNvSpPr/>
          <p:nvPr/>
        </p:nvSpPr>
        <p:spPr>
          <a:xfrm>
            <a:off x="3145510" y="7323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다항회귀분석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38B49D-FBEA-4475-B2C2-02DCA3538B3C}"/>
              </a:ext>
            </a:extLst>
          </p:cNvPr>
          <p:cNvCxnSpPr>
            <a:cxnSpLocks/>
          </p:cNvCxnSpPr>
          <p:nvPr/>
        </p:nvCxnSpPr>
        <p:spPr>
          <a:xfrm>
            <a:off x="6096000" y="1628800"/>
            <a:ext cx="0" cy="453650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00A3BA5A-6411-4A45-A576-AD10C84DD2DF}"/>
              </a:ext>
            </a:extLst>
          </p:cNvPr>
          <p:cNvSpPr/>
          <p:nvPr/>
        </p:nvSpPr>
        <p:spPr>
          <a:xfrm>
            <a:off x="6384032" y="1700808"/>
            <a:ext cx="4176464" cy="388843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습도는 </a:t>
            </a:r>
            <a:r>
              <a:rPr lang="en-US" altLang="ko-KR" dirty="0">
                <a:solidFill>
                  <a:srgbClr val="FF0000"/>
                </a:solidFill>
              </a:rPr>
              <a:t>80%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이상부터는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생장이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비슷하다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36B7D40F-F69D-4711-A0A8-1832087A815F}"/>
              </a:ext>
            </a:extLst>
          </p:cNvPr>
          <p:cNvSpPr/>
          <p:nvPr/>
        </p:nvSpPr>
        <p:spPr>
          <a:xfrm>
            <a:off x="1377091" y="2081931"/>
            <a:ext cx="4601977" cy="4900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주 전 내부습도와 생장의 관계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C97160-53F6-4E50-AB30-0F61B9C1C0BB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4" name="타원 3">
              <a:extLst>
                <a:ext uri="{FF2B5EF4-FFF2-40B4-BE49-F238E27FC236}">
                  <a16:creationId xmlns:a16="http://schemas.microsoft.com/office/drawing/2014/main" id="{0F3E0E3B-0CB3-4C6D-830C-A9AFD595DFCC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E8DCC8-ACA5-48D8-9D27-7CE1A6FB0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74F2AB2-1D1D-4D40-A5D4-71B20B588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261" y="2662383"/>
            <a:ext cx="46672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75484"/>
      </p:ext>
    </p:ext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000261"/>
            <a:ext cx="9780456" cy="546857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9058540B-7C14-42CD-8120-AF01ACF9C8C7}"/>
              </a:ext>
            </a:extLst>
          </p:cNvPr>
          <p:cNvSpPr/>
          <p:nvPr/>
        </p:nvSpPr>
        <p:spPr>
          <a:xfrm>
            <a:off x="3145510" y="7323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다항회귀분석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38B49D-FBEA-4475-B2C2-02DCA3538B3C}"/>
              </a:ext>
            </a:extLst>
          </p:cNvPr>
          <p:cNvCxnSpPr>
            <a:cxnSpLocks/>
          </p:cNvCxnSpPr>
          <p:nvPr/>
        </p:nvCxnSpPr>
        <p:spPr>
          <a:xfrm>
            <a:off x="6096000" y="1628800"/>
            <a:ext cx="0" cy="453650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00A3BA5A-6411-4A45-A576-AD10C84DD2DF}"/>
              </a:ext>
            </a:extLst>
          </p:cNvPr>
          <p:cNvSpPr/>
          <p:nvPr/>
        </p:nvSpPr>
        <p:spPr>
          <a:xfrm>
            <a:off x="6384032" y="1700808"/>
            <a:ext cx="4176464" cy="388843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CO2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380~400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생장이 우수했다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36B7D40F-F69D-4711-A0A8-1832087A815F}"/>
              </a:ext>
            </a:extLst>
          </p:cNvPr>
          <p:cNvSpPr/>
          <p:nvPr/>
        </p:nvSpPr>
        <p:spPr>
          <a:xfrm>
            <a:off x="1377091" y="2081931"/>
            <a:ext cx="4601977" cy="4900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주 전 </a:t>
            </a:r>
            <a:r>
              <a:rPr lang="en-US" altLang="ko-KR" b="1" dirty="0">
                <a:solidFill>
                  <a:schemeClr val="tx1"/>
                </a:solidFill>
              </a:rPr>
              <a:t>CO2</a:t>
            </a:r>
            <a:r>
              <a:rPr lang="ko-KR" altLang="en-US" b="1" dirty="0">
                <a:solidFill>
                  <a:schemeClr val="tx1"/>
                </a:solidFill>
              </a:rPr>
              <a:t>와 생장의 관계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017B52-FDB9-44FC-B5DD-7BFDE0C0B9B7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4" name="타원 3">
              <a:extLst>
                <a:ext uri="{FF2B5EF4-FFF2-40B4-BE49-F238E27FC236}">
                  <a16:creationId xmlns:a16="http://schemas.microsoft.com/office/drawing/2014/main" id="{C6A41501-E10D-4D6C-B024-2E287C67CEBB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6CC9383-2137-4D02-865C-DCDB8D4DE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81601A8-D7A6-4168-B05B-B2995B81E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091" y="2572002"/>
            <a:ext cx="4610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3705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000261"/>
            <a:ext cx="9780456" cy="546857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9058540B-7C14-42CD-8120-AF01ACF9C8C7}"/>
              </a:ext>
            </a:extLst>
          </p:cNvPr>
          <p:cNvSpPr/>
          <p:nvPr/>
        </p:nvSpPr>
        <p:spPr>
          <a:xfrm>
            <a:off x="3145510" y="7323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다항회귀분석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38B49D-FBEA-4475-B2C2-02DCA3538B3C}"/>
              </a:ext>
            </a:extLst>
          </p:cNvPr>
          <p:cNvCxnSpPr>
            <a:cxnSpLocks/>
          </p:cNvCxnSpPr>
          <p:nvPr/>
        </p:nvCxnSpPr>
        <p:spPr>
          <a:xfrm>
            <a:off x="6096000" y="1628800"/>
            <a:ext cx="0" cy="453650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00A3BA5A-6411-4A45-A576-AD10C84DD2DF}"/>
              </a:ext>
            </a:extLst>
          </p:cNvPr>
          <p:cNvSpPr/>
          <p:nvPr/>
        </p:nvSpPr>
        <p:spPr>
          <a:xfrm>
            <a:off x="6384032" y="1700808"/>
            <a:ext cx="4176464" cy="388843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일사량은 </a:t>
            </a:r>
            <a:r>
              <a:rPr lang="en-US" altLang="ko-KR" dirty="0">
                <a:solidFill>
                  <a:srgbClr val="FF0000"/>
                </a:solidFill>
              </a:rPr>
              <a:t>4000J ~ 8000J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생장이 우수했다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36B7D40F-F69D-4711-A0A8-1832087A815F}"/>
              </a:ext>
            </a:extLst>
          </p:cNvPr>
          <p:cNvSpPr/>
          <p:nvPr/>
        </p:nvSpPr>
        <p:spPr>
          <a:xfrm>
            <a:off x="1377091" y="2081931"/>
            <a:ext cx="4601977" cy="4900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주 전 </a:t>
            </a:r>
            <a:r>
              <a:rPr lang="ko-KR" altLang="en-US" b="1" dirty="0" err="1">
                <a:solidFill>
                  <a:schemeClr val="tx1"/>
                </a:solidFill>
              </a:rPr>
              <a:t>일사량와</a:t>
            </a:r>
            <a:r>
              <a:rPr lang="ko-KR" altLang="en-US" b="1" dirty="0">
                <a:solidFill>
                  <a:schemeClr val="tx1"/>
                </a:solidFill>
              </a:rPr>
              <a:t> 생장의 관계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60C6F2-5ECE-40E7-8F13-433244AF216E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4" name="타원 3">
              <a:extLst>
                <a:ext uri="{FF2B5EF4-FFF2-40B4-BE49-F238E27FC236}">
                  <a16:creationId xmlns:a16="http://schemas.microsoft.com/office/drawing/2014/main" id="{DA60D73C-6857-4784-8927-6756E97BD499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D7022F9-A8A6-4741-BC79-DAD22CFEC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FDFE83B-7476-4B7A-BC9D-31C781D17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2708920"/>
            <a:ext cx="45624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2530"/>
      </p:ext>
    </p:extLst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바탕" pitchFamily="18" charset="-127"/>
                <a:ea typeface="바탕" pitchFamily="18" charset="-127"/>
                <a:cs typeface="+mn-cs"/>
              </a:rPr>
              <a:t>03.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바탕" pitchFamily="18" charset="-127"/>
                <a:ea typeface="바탕" pitchFamily="18" charset="-127"/>
                <a:cs typeface="+mn-cs"/>
              </a:rPr>
              <a:t>분석 및 결과</a:t>
            </a:r>
          </a:p>
        </p:txBody>
      </p:sp>
      <p:sp>
        <p:nvSpPr>
          <p:cNvPr id="26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0139FA-E52B-4BB7-831D-822379964605}"/>
              </a:ext>
            </a:extLst>
          </p:cNvPr>
          <p:cNvSpPr/>
          <p:nvPr/>
        </p:nvSpPr>
        <p:spPr>
          <a:xfrm>
            <a:off x="590155" y="2647072"/>
            <a:ext cx="1113357" cy="369332"/>
          </a:xfrm>
          <a:prstGeom prst="rect">
            <a:avLst/>
          </a:prstGeom>
          <a:solidFill>
            <a:srgbClr val="FFF7E1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latin typeface="맑은 고딕"/>
                <a:ea typeface="맑은 고딕" panose="020B0503020000020004" pitchFamily="50" charset="-127"/>
              </a:rPr>
              <a:t>5</a:t>
            </a:r>
            <a:r>
              <a:rPr kumimoji="0" lang="ko-KR" altLang="en-US" sz="1800" b="1" i="0" u="none" strike="noStrike" kern="1200" cap="none" spc="0" normalizeH="0" baseline="0" noProof="0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  <a:endParaRPr kumimoji="0" lang="en-US" altLang="ko-KR" sz="1800" b="1" i="0" u="none" strike="noStrike" kern="1200" cap="none" spc="0" normalizeH="0" baseline="0" noProof="0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0139FA-E52B-4BB7-831D-822379964605}"/>
              </a:ext>
            </a:extLst>
          </p:cNvPr>
          <p:cNvSpPr/>
          <p:nvPr/>
        </p:nvSpPr>
        <p:spPr>
          <a:xfrm>
            <a:off x="590155" y="3860160"/>
            <a:ext cx="1113357" cy="369332"/>
          </a:xfrm>
          <a:prstGeom prst="rect">
            <a:avLst/>
          </a:prstGeom>
          <a:solidFill>
            <a:srgbClr val="FFF7E1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latin typeface="맑은 고딕"/>
                <a:ea typeface="맑은 고딕" panose="020B0503020000020004" pitchFamily="50" charset="-127"/>
              </a:rPr>
              <a:t>6</a:t>
            </a:r>
            <a:r>
              <a:rPr kumimoji="0" lang="ko-KR" altLang="en-US" sz="1800" b="1" i="0" u="none" strike="noStrike" kern="1200" cap="none" spc="0" normalizeH="0" baseline="0" noProof="0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  <a:endParaRPr kumimoji="0" lang="en-US" altLang="ko-KR" sz="1800" b="1" i="0" u="none" strike="noStrike" kern="1200" cap="none" spc="0" normalizeH="0" baseline="0" noProof="0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21A80FCB-DCFD-46EF-B636-04B557FC6DE1}"/>
              </a:ext>
            </a:extLst>
          </p:cNvPr>
          <p:cNvSpPr/>
          <p:nvPr/>
        </p:nvSpPr>
        <p:spPr>
          <a:xfrm>
            <a:off x="3145510" y="113079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생장길이 예측을 위한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데이터셋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구성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5DA140-D558-444B-BDB4-D275B3B82CD7}"/>
              </a:ext>
            </a:extLst>
          </p:cNvPr>
          <p:cNvSpPr/>
          <p:nvPr/>
        </p:nvSpPr>
        <p:spPr>
          <a:xfrm>
            <a:off x="910275" y="5373216"/>
            <a:ext cx="615616" cy="923330"/>
          </a:xfrm>
          <a:prstGeom prst="rect">
            <a:avLst/>
          </a:prstGeom>
          <a:solidFill>
            <a:srgbClr val="FFF7E1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0139FA-E52B-4BB7-831D-822379964605}"/>
              </a:ext>
            </a:extLst>
          </p:cNvPr>
          <p:cNvSpPr/>
          <p:nvPr/>
        </p:nvSpPr>
        <p:spPr>
          <a:xfrm>
            <a:off x="590155" y="5087046"/>
            <a:ext cx="1113357" cy="369332"/>
          </a:xfrm>
          <a:prstGeom prst="rect">
            <a:avLst/>
          </a:prstGeom>
          <a:solidFill>
            <a:srgbClr val="FFF7E1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latin typeface="맑은 고딕"/>
                <a:ea typeface="맑은 고딕" panose="020B0503020000020004" pitchFamily="50" charset="-127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  <a:endParaRPr kumimoji="0" lang="en-US" altLang="ko-KR" sz="1800" b="1" i="0" u="none" strike="noStrike" kern="1200" cap="none" spc="0" normalizeH="0" baseline="0" noProof="0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4F959-06C3-4277-BCB8-17CC954FE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891" y="2104880"/>
            <a:ext cx="9286013" cy="365420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794271-93B9-4638-9015-87356FE4D605}"/>
              </a:ext>
            </a:extLst>
          </p:cNvPr>
          <p:cNvSpPr/>
          <p:nvPr/>
        </p:nvSpPr>
        <p:spPr>
          <a:xfrm>
            <a:off x="1991544" y="2200820"/>
            <a:ext cx="16561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467C63-0DBF-4DB1-B054-4A61424E3DE5}"/>
              </a:ext>
            </a:extLst>
          </p:cNvPr>
          <p:cNvSpPr/>
          <p:nvPr/>
        </p:nvSpPr>
        <p:spPr>
          <a:xfrm>
            <a:off x="3699416" y="2200820"/>
            <a:ext cx="172819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EF3420-B3DF-44E5-8B77-CE825C905C49}"/>
              </a:ext>
            </a:extLst>
          </p:cNvPr>
          <p:cNvSpPr/>
          <p:nvPr/>
        </p:nvSpPr>
        <p:spPr>
          <a:xfrm>
            <a:off x="5474598" y="2200820"/>
            <a:ext cx="172819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71124A-693A-44C3-B4C4-F4CD21AF3AFA}"/>
              </a:ext>
            </a:extLst>
          </p:cNvPr>
          <p:cNvSpPr/>
          <p:nvPr/>
        </p:nvSpPr>
        <p:spPr>
          <a:xfrm>
            <a:off x="7258288" y="2200820"/>
            <a:ext cx="172819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3832F6-BC4D-42A9-B52E-11586C2F6EA1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29" name="타원 3">
              <a:extLst>
                <a:ext uri="{FF2B5EF4-FFF2-40B4-BE49-F238E27FC236}">
                  <a16:creationId xmlns:a16="http://schemas.microsoft.com/office/drawing/2014/main" id="{02DF21B2-53F6-4163-9A0F-8701B272A1DA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463DA81-44F1-4779-AC2F-18CDC7E82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4FFDCA-7AEE-4B19-9404-401CC6C9F062}"/>
              </a:ext>
            </a:extLst>
          </p:cNvPr>
          <p:cNvSpPr/>
          <p:nvPr/>
        </p:nvSpPr>
        <p:spPr>
          <a:xfrm>
            <a:off x="9041978" y="2200820"/>
            <a:ext cx="172819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46406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35371" y="5486240"/>
            <a:ext cx="6120681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가장 높은 영향력을 미치는 변수는 측정 </a:t>
            </a:r>
            <a:r>
              <a:rPr lang="en-US" altLang="ko-KR" sz="1600" dirty="0"/>
              <a:t>1</a:t>
            </a:r>
            <a:r>
              <a:rPr lang="ko-KR" altLang="en-US" sz="1600" dirty="0"/>
              <a:t>주일전의 내부온도이다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성능 </a:t>
            </a:r>
            <a:r>
              <a:rPr lang="en-US" altLang="ko-KR" sz="1600" dirty="0"/>
              <a:t>: </a:t>
            </a:r>
            <a:r>
              <a:rPr lang="ko-KR" altLang="en-US" sz="1600" dirty="0"/>
              <a:t>가장 큰 오차는 약 </a:t>
            </a:r>
            <a:r>
              <a:rPr lang="en-US" altLang="ko-KR" sz="1600" dirty="0"/>
              <a:t>2cm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5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F527EA-4044-4808-AD16-DB5A32F408FC}"/>
              </a:ext>
            </a:extLst>
          </p:cNvPr>
          <p:cNvSpPr/>
          <p:nvPr/>
        </p:nvSpPr>
        <p:spPr>
          <a:xfrm>
            <a:off x="3145223" y="1134277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XGBOOST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9E7E23-32E8-4191-993F-F0CCDD4D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298" y="2138722"/>
            <a:ext cx="4697626" cy="289499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140071" y="3033377"/>
            <a:ext cx="360040" cy="971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643041-4A92-4618-BF6B-C19DE1EFF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306" y="2138722"/>
            <a:ext cx="4762500" cy="289499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808453" y="2420888"/>
            <a:ext cx="576064" cy="350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40CC43-F03D-437D-9D5F-D281F5747858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7" name="타원 3">
              <a:extLst>
                <a:ext uri="{FF2B5EF4-FFF2-40B4-BE49-F238E27FC236}">
                  <a16:creationId xmlns:a16="http://schemas.microsoft.com/office/drawing/2014/main" id="{722716D4-59BC-4548-9E6C-78B9B8192D3D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A09127E-615E-40E8-8592-9D0FF446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045447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A39A83-32B3-426A-8B88-E28EA63E7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08787"/>
              </p:ext>
            </p:extLst>
          </p:nvPr>
        </p:nvGraphicFramePr>
        <p:xfrm>
          <a:off x="607891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1.799e-65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1</a:t>
            </a:r>
            <a:r>
              <a:rPr lang="ko-KR" altLang="en-US" sz="24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기작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vs 2</a:t>
            </a:r>
            <a:r>
              <a:rPr lang="ko-KR" altLang="en-US" sz="24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기작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수확과 </a:t>
            </a:r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</a:t>
            </a:r>
            <a:endParaRPr lang="ko-KR" altLang="en-US" sz="2400" b="1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92259" y="449375"/>
            <a:ext cx="6256270" cy="816884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귀무가설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</a:t>
            </a:r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기작과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기작의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과중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당도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산도는 각각 차이가 없다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대립가설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</a:t>
            </a:r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기작과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기작의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과중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당도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산도는 각각 차이가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B8EE1A70-08DF-4005-88D1-0F4102FD54B7}"/>
              </a:ext>
            </a:extLst>
          </p:cNvPr>
          <p:cNvSpPr/>
          <p:nvPr/>
        </p:nvSpPr>
        <p:spPr>
          <a:xfrm>
            <a:off x="623213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4B55044-1B1C-406F-8678-31CD6FA24C1C}"/>
              </a:ext>
            </a:extLst>
          </p:cNvPr>
          <p:cNvSpPr/>
          <p:nvPr/>
        </p:nvSpPr>
        <p:spPr>
          <a:xfrm>
            <a:off x="4301269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47F0B6F0-89B7-4B12-9C60-B22F7D588BF0}"/>
              </a:ext>
            </a:extLst>
          </p:cNvPr>
          <p:cNvSpPr/>
          <p:nvPr/>
        </p:nvSpPr>
        <p:spPr>
          <a:xfrm>
            <a:off x="7979325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0BA1337-A54B-409E-9960-F5757C3DC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77273"/>
              </p:ext>
            </p:extLst>
          </p:nvPr>
        </p:nvGraphicFramePr>
        <p:xfrm>
          <a:off x="4295800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0.2945 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27F1931-0D27-4A4F-A2F5-BD9A7635B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85168"/>
              </p:ext>
            </p:extLst>
          </p:nvPr>
        </p:nvGraphicFramePr>
        <p:xfrm>
          <a:off x="7968208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2.598e-260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83FC20A-4102-45F3-8742-62091802B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19" y="2279264"/>
            <a:ext cx="2816648" cy="1921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E96D54-B8E0-4BA5-9CEA-B79A2EC27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29" y="2312105"/>
            <a:ext cx="2806375" cy="18970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486ABCD-0BB2-46D1-9CCB-7423A63F1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36" y="2284867"/>
            <a:ext cx="2852079" cy="1897084"/>
          </a:xfrm>
          <a:prstGeom prst="rect">
            <a:avLst/>
          </a:prstGeom>
        </p:spPr>
      </p:pic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1BDD9712-CD03-47BF-A625-5025A17DACD7}"/>
              </a:ext>
            </a:extLst>
          </p:cNvPr>
          <p:cNvSpPr/>
          <p:nvPr/>
        </p:nvSpPr>
        <p:spPr>
          <a:xfrm>
            <a:off x="1991544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과중</a:t>
            </a:r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BA61ED7A-6DB8-47A9-B7B9-0238253615A3}"/>
              </a:ext>
            </a:extLst>
          </p:cNvPr>
          <p:cNvSpPr/>
          <p:nvPr/>
        </p:nvSpPr>
        <p:spPr>
          <a:xfrm>
            <a:off x="5671506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당도</a:t>
            </a:r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9657984C-43F8-4A14-85D2-D4D7A03D487C}"/>
              </a:ext>
            </a:extLst>
          </p:cNvPr>
          <p:cNvSpPr/>
          <p:nvPr/>
        </p:nvSpPr>
        <p:spPr>
          <a:xfrm>
            <a:off x="9393171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292F68-0546-46D2-8BE1-38F0E530110A}"/>
              </a:ext>
            </a:extLst>
          </p:cNvPr>
          <p:cNvSpPr/>
          <p:nvPr/>
        </p:nvSpPr>
        <p:spPr>
          <a:xfrm>
            <a:off x="4710505" y="1336049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이</a:t>
            </a:r>
            <a:r>
              <a:rPr lang="en-US" altLang="ko-KR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理</a:t>
            </a:r>
            <a:r>
              <a:rPr lang="en-US" altLang="ko-KR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분산 독립 표본 </a:t>
            </a:r>
            <a:r>
              <a:rPr lang="en-US" altLang="ko-KR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T</a:t>
            </a:r>
            <a:r>
              <a:rPr lang="ko-KR" altLang="en-US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검정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2927D1-9370-401C-97FB-4864269D9A8F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26" name="타원 3">
              <a:extLst>
                <a:ext uri="{FF2B5EF4-FFF2-40B4-BE49-F238E27FC236}">
                  <a16:creationId xmlns:a16="http://schemas.microsoft.com/office/drawing/2014/main" id="{FDC7C469-4316-4BD8-B3A0-DA5680225FB3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FC6E188-026F-45AA-B6E0-DCAC1F11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042688"/>
      </p:ext>
    </p:extLst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66307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분산분석 </a:t>
            </a:r>
            <a:r>
              <a:rPr lang="ko-KR" altLang="en-US" sz="24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로드맵</a:t>
            </a:r>
            <a:endParaRPr lang="ko-KR" altLang="en-US" sz="2400" b="1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27EAF-B946-45F7-A63D-EDC810725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1152129"/>
            <a:ext cx="7292972" cy="5301207"/>
          </a:xfrm>
          <a:prstGeom prst="rect">
            <a:avLst/>
          </a:prstGeom>
        </p:spPr>
      </p:pic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DE63C5AB-094D-4EEC-9501-6E838B790964}"/>
              </a:ext>
            </a:extLst>
          </p:cNvPr>
          <p:cNvSpPr/>
          <p:nvPr/>
        </p:nvSpPr>
        <p:spPr>
          <a:xfrm>
            <a:off x="6312024" y="673102"/>
            <a:ext cx="3312368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집단이 </a:t>
            </a: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개 이상일 때</a:t>
            </a:r>
          </a:p>
        </p:txBody>
      </p:sp>
    </p:spTree>
    <p:extLst>
      <p:ext uri="{BB962C8B-B14F-4D97-AF65-F5344CB8AC3E}">
        <p14:creationId xmlns:p14="http://schemas.microsoft.com/office/powerpoint/2010/main" val="4085579052"/>
      </p:ext>
    </p:extLst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14E7D3BE-6312-4373-9D23-20FF50470B82}"/>
              </a:ext>
            </a:extLst>
          </p:cNvPr>
          <p:cNvSpPr/>
          <p:nvPr/>
        </p:nvSpPr>
        <p:spPr>
          <a:xfrm>
            <a:off x="1249058" y="989502"/>
            <a:ext cx="4280994" cy="2721963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2887AF-6E78-41D6-8397-D55468F89B21}"/>
              </a:ext>
            </a:extLst>
          </p:cNvPr>
          <p:cNvCxnSpPr>
            <a:cxnSpLocks/>
          </p:cNvCxnSpPr>
          <p:nvPr/>
        </p:nvCxnSpPr>
        <p:spPr>
          <a:xfrm>
            <a:off x="5879976" y="1000260"/>
            <a:ext cx="0" cy="516504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52A0F7E-FC50-4AA1-9F7A-528595A64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86815"/>
              </p:ext>
            </p:extLst>
          </p:nvPr>
        </p:nvGraphicFramePr>
        <p:xfrm>
          <a:off x="1573308" y="3993085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5.574e-24</a:t>
                      </a:r>
                      <a:r>
                        <a:rPr lang="en-US" altLang="ko-KR" dirty="0"/>
                        <a:t>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6FA473C-B14A-4C62-9C6C-45DC2163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227" y="955154"/>
            <a:ext cx="4505325" cy="34099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AE03BEF-49BD-44BA-BC4E-32C2592D5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061" y="1085433"/>
            <a:ext cx="3661465" cy="2551616"/>
          </a:xfrm>
          <a:prstGeom prst="rect">
            <a:avLst/>
          </a:prstGeom>
        </p:spPr>
      </p:pic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E2B67B0D-8213-4B5C-AE68-D90E5D70C1EF}"/>
              </a:ext>
            </a:extLst>
          </p:cNvPr>
          <p:cNvSpPr/>
          <p:nvPr/>
        </p:nvSpPr>
        <p:spPr>
          <a:xfrm>
            <a:off x="1324074" y="84747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과중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626BDA-2639-4419-AE57-F85AFA55480B}"/>
              </a:ext>
            </a:extLst>
          </p:cNvPr>
          <p:cNvSpPr/>
          <p:nvPr/>
        </p:nvSpPr>
        <p:spPr>
          <a:xfrm>
            <a:off x="10632504" y="3482268"/>
            <a:ext cx="432048" cy="282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CD79F-A033-48EF-B8FD-96BEA39FDCC5}"/>
              </a:ext>
            </a:extLst>
          </p:cNvPr>
          <p:cNvSpPr txBox="1"/>
          <p:nvPr/>
        </p:nvSpPr>
        <p:spPr>
          <a:xfrm>
            <a:off x="6419823" y="4437112"/>
            <a:ext cx="49327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대립가설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Reject = False</a:t>
            </a:r>
            <a:r>
              <a:rPr lang="ko-KR" altLang="en-US" dirty="0"/>
              <a:t>일 경우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기각하지</a:t>
            </a:r>
            <a:endParaRPr lang="en-US" altLang="ko-KR" dirty="0"/>
          </a:p>
          <a:p>
            <a:r>
              <a:rPr lang="ko-KR" altLang="en-US" dirty="0"/>
              <a:t>못한다는 뜻이므로 평균차이가 없다는 것을</a:t>
            </a:r>
            <a:endParaRPr lang="en-US" altLang="ko-KR" dirty="0"/>
          </a:p>
          <a:p>
            <a:r>
              <a:rPr lang="ko-KR" altLang="en-US" dirty="0"/>
              <a:t>말한다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033A4B-4CE4-40D1-B4AA-B4944F7FD9F1}"/>
              </a:ext>
            </a:extLst>
          </p:cNvPr>
          <p:cNvSpPr/>
          <p:nvPr/>
        </p:nvSpPr>
        <p:spPr>
          <a:xfrm>
            <a:off x="1938953" y="1268760"/>
            <a:ext cx="1276727" cy="2304256"/>
          </a:xfrm>
          <a:prstGeom prst="roundRect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916C6F-DDAD-48AC-88A0-2DEB706E8B88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21" name="타원 3">
              <a:extLst>
                <a:ext uri="{FF2B5EF4-FFF2-40B4-BE49-F238E27FC236}">
                  <a16:creationId xmlns:a16="http://schemas.microsoft.com/office/drawing/2014/main" id="{E18369B9-8C37-4BA3-9C0A-D53571A6AA31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1D4E70A-F24A-418B-8FF5-9F6D43407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48818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01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0" y="2633599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분석 개요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3"/>
            <a:ext cx="3877834" cy="152018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스마트팜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목적 및 배경</a:t>
            </a:r>
          </a:p>
        </p:txBody>
      </p:sp>
    </p:spTree>
  </p:cSld>
  <p:clrMapOvr>
    <a:masterClrMapping/>
  </p:clrMapOvr>
  <p:transition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14E7D3BE-6312-4373-9D23-20FF50470B82}"/>
              </a:ext>
            </a:extLst>
          </p:cNvPr>
          <p:cNvSpPr/>
          <p:nvPr/>
        </p:nvSpPr>
        <p:spPr>
          <a:xfrm>
            <a:off x="1271170" y="1000260"/>
            <a:ext cx="4280994" cy="2721963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2887AF-6E78-41D6-8397-D55468F89B21}"/>
              </a:ext>
            </a:extLst>
          </p:cNvPr>
          <p:cNvCxnSpPr>
            <a:cxnSpLocks/>
          </p:cNvCxnSpPr>
          <p:nvPr/>
        </p:nvCxnSpPr>
        <p:spPr>
          <a:xfrm>
            <a:off x="5879976" y="1000260"/>
            <a:ext cx="0" cy="516504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771A059-F7F3-4442-B700-7556B532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24686"/>
              </p:ext>
            </p:extLst>
          </p:nvPr>
        </p:nvGraphicFramePr>
        <p:xfrm>
          <a:off x="1574732" y="3989717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7.688e-84</a:t>
                      </a:r>
                      <a:r>
                        <a:rPr lang="en-US" altLang="ko-KR" dirty="0"/>
                        <a:t>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8AEFC322-0EF9-410F-B11B-B24C5259E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935" y="1011018"/>
            <a:ext cx="4619625" cy="33718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2FA05A8-5149-4CC8-8B99-C61B07764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772" y="1074631"/>
            <a:ext cx="3799382" cy="2565119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B8D3560-DD3A-4453-8FED-C7DD2A9D623C}"/>
              </a:ext>
            </a:extLst>
          </p:cNvPr>
          <p:cNvSpPr/>
          <p:nvPr/>
        </p:nvSpPr>
        <p:spPr>
          <a:xfrm>
            <a:off x="1322928" y="870134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당도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7709683-E99B-45B2-8E0D-4546F1309D99}"/>
              </a:ext>
            </a:extLst>
          </p:cNvPr>
          <p:cNvSpPr/>
          <p:nvPr/>
        </p:nvSpPr>
        <p:spPr>
          <a:xfrm>
            <a:off x="1995926" y="1268760"/>
            <a:ext cx="1276727" cy="2304256"/>
          </a:xfrm>
          <a:prstGeom prst="roundRect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13983E-B628-4F6F-BB74-A5A9CD989263}"/>
              </a:ext>
            </a:extLst>
          </p:cNvPr>
          <p:cNvSpPr/>
          <p:nvPr/>
        </p:nvSpPr>
        <p:spPr>
          <a:xfrm>
            <a:off x="2634289" y="1268760"/>
            <a:ext cx="1276727" cy="2304256"/>
          </a:xfrm>
          <a:prstGeom prst="roundRect">
            <a:avLst/>
          </a:prstGeom>
          <a:solidFill>
            <a:srgbClr val="00B0F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A973056-A2D3-49F8-A2C8-A7C6E49D9EA9}"/>
              </a:ext>
            </a:extLst>
          </p:cNvPr>
          <p:cNvSpPr/>
          <p:nvPr/>
        </p:nvSpPr>
        <p:spPr>
          <a:xfrm>
            <a:off x="10632504" y="3482268"/>
            <a:ext cx="432048" cy="282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BA9B12D-1443-42FB-9B7C-E5CF469F8AEB}"/>
              </a:ext>
            </a:extLst>
          </p:cNvPr>
          <p:cNvSpPr/>
          <p:nvPr/>
        </p:nvSpPr>
        <p:spPr>
          <a:xfrm>
            <a:off x="10632504" y="2074725"/>
            <a:ext cx="432048" cy="28246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7693D-FCE2-45E9-A3A2-4055B618A3D6}"/>
              </a:ext>
            </a:extLst>
          </p:cNvPr>
          <p:cNvSpPr txBox="1"/>
          <p:nvPr/>
        </p:nvSpPr>
        <p:spPr>
          <a:xfrm>
            <a:off x="6419823" y="4437112"/>
            <a:ext cx="49327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대립가설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Reject = False</a:t>
            </a:r>
            <a:r>
              <a:rPr lang="ko-KR" altLang="en-US" dirty="0"/>
              <a:t>일 경우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기각하지</a:t>
            </a:r>
            <a:endParaRPr lang="en-US" altLang="ko-KR" dirty="0"/>
          </a:p>
          <a:p>
            <a:r>
              <a:rPr lang="ko-KR" altLang="en-US" dirty="0"/>
              <a:t>못한다는 뜻이므로 평균차이가 없다는 것을</a:t>
            </a:r>
            <a:endParaRPr lang="en-US" altLang="ko-KR" dirty="0"/>
          </a:p>
          <a:p>
            <a:r>
              <a:rPr lang="ko-KR" altLang="en-US" dirty="0"/>
              <a:t>말한다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84D21E-DE3C-47DA-A73E-5CAEDA55EBCA}"/>
              </a:ext>
            </a:extLst>
          </p:cNvPr>
          <p:cNvSpPr/>
          <p:nvPr/>
        </p:nvSpPr>
        <p:spPr>
          <a:xfrm>
            <a:off x="10632504" y="1772816"/>
            <a:ext cx="432048" cy="28246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8C0348-1169-4C61-BBAF-AF284F87DC6E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25" name="타원 3">
              <a:extLst>
                <a:ext uri="{FF2B5EF4-FFF2-40B4-BE49-F238E27FC236}">
                  <a16:creationId xmlns:a16="http://schemas.microsoft.com/office/drawing/2014/main" id="{990329D5-8C03-4FD7-8DFA-7FFB801346A7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04FA7A4-39D4-45DA-ACD6-97AB1F802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32849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14E7D3BE-6312-4373-9D23-20FF50470B82}"/>
              </a:ext>
            </a:extLst>
          </p:cNvPr>
          <p:cNvSpPr/>
          <p:nvPr/>
        </p:nvSpPr>
        <p:spPr>
          <a:xfrm>
            <a:off x="1271170" y="1000260"/>
            <a:ext cx="4280994" cy="2721963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2887AF-6E78-41D6-8397-D55468F89B21}"/>
              </a:ext>
            </a:extLst>
          </p:cNvPr>
          <p:cNvCxnSpPr>
            <a:cxnSpLocks/>
          </p:cNvCxnSpPr>
          <p:nvPr/>
        </p:nvCxnSpPr>
        <p:spPr>
          <a:xfrm>
            <a:off x="5879976" y="1000260"/>
            <a:ext cx="0" cy="516504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47A7ED0-14E4-46C2-B5AD-E77C8618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00350"/>
              </p:ext>
            </p:extLst>
          </p:nvPr>
        </p:nvGraphicFramePr>
        <p:xfrm>
          <a:off x="1570436" y="3989717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5.574e-24</a:t>
                      </a:r>
                      <a:r>
                        <a:rPr lang="en-US" altLang="ko-KR" dirty="0"/>
                        <a:t>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C6262FF6-A4E4-49FB-9E71-E57330C19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77" y="1000260"/>
            <a:ext cx="4562475" cy="3333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A79E50-C8DC-42C1-BC93-CD7204792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850" y="1083147"/>
            <a:ext cx="3785745" cy="2556187"/>
          </a:xfrm>
          <a:prstGeom prst="rect">
            <a:avLst/>
          </a:prstGeom>
        </p:spPr>
      </p:pic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9B33303A-D563-4196-AFC9-EAFFC61BB33A}"/>
              </a:ext>
            </a:extLst>
          </p:cNvPr>
          <p:cNvSpPr/>
          <p:nvPr/>
        </p:nvSpPr>
        <p:spPr>
          <a:xfrm>
            <a:off x="1321955" y="861741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D38CF-E8B8-4FE4-BBF0-60F7AA1CF8BB}"/>
              </a:ext>
            </a:extLst>
          </p:cNvPr>
          <p:cNvSpPr txBox="1"/>
          <p:nvPr/>
        </p:nvSpPr>
        <p:spPr>
          <a:xfrm>
            <a:off x="6419823" y="4437112"/>
            <a:ext cx="49327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대립가설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Reject = False</a:t>
            </a:r>
            <a:r>
              <a:rPr lang="ko-KR" altLang="en-US" dirty="0"/>
              <a:t>일 경우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기각하지</a:t>
            </a:r>
            <a:endParaRPr lang="en-US" altLang="ko-KR" dirty="0"/>
          </a:p>
          <a:p>
            <a:r>
              <a:rPr lang="ko-KR" altLang="en-US" dirty="0"/>
              <a:t>못한다는 뜻이므로 평균차이가 없다는 것을</a:t>
            </a:r>
            <a:endParaRPr lang="en-US" altLang="ko-KR" dirty="0"/>
          </a:p>
          <a:p>
            <a:r>
              <a:rPr lang="ko-KR" altLang="en-US" dirty="0"/>
              <a:t>말한다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CF2207-FE9A-4129-9ACB-BA088C4D2118}"/>
              </a:ext>
            </a:extLst>
          </p:cNvPr>
          <p:cNvSpPr/>
          <p:nvPr/>
        </p:nvSpPr>
        <p:spPr>
          <a:xfrm>
            <a:off x="1995927" y="1268760"/>
            <a:ext cx="1219754" cy="2304256"/>
          </a:xfrm>
          <a:prstGeom prst="roundRect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1B72DD-C478-487B-A000-F1484DEBB70E}"/>
              </a:ext>
            </a:extLst>
          </p:cNvPr>
          <p:cNvSpPr/>
          <p:nvPr/>
        </p:nvSpPr>
        <p:spPr>
          <a:xfrm>
            <a:off x="10570328" y="3482268"/>
            <a:ext cx="432048" cy="282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37B0AC-E76F-4F88-AFC7-86F0DB5814A9}"/>
              </a:ext>
            </a:extLst>
          </p:cNvPr>
          <p:cNvSpPr/>
          <p:nvPr/>
        </p:nvSpPr>
        <p:spPr>
          <a:xfrm>
            <a:off x="2634290" y="1268760"/>
            <a:ext cx="1219754" cy="2304256"/>
          </a:xfrm>
          <a:prstGeom prst="roundRect">
            <a:avLst/>
          </a:prstGeom>
          <a:solidFill>
            <a:srgbClr val="00B0F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E63794-9137-40EF-9C14-85DE5A514834}"/>
              </a:ext>
            </a:extLst>
          </p:cNvPr>
          <p:cNvSpPr/>
          <p:nvPr/>
        </p:nvSpPr>
        <p:spPr>
          <a:xfrm>
            <a:off x="10570328" y="2074725"/>
            <a:ext cx="432048" cy="28246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F12BDCA-EA70-4B4E-8DA8-2833BF8728DF}"/>
              </a:ext>
            </a:extLst>
          </p:cNvPr>
          <p:cNvSpPr/>
          <p:nvPr/>
        </p:nvSpPr>
        <p:spPr>
          <a:xfrm>
            <a:off x="10570328" y="1772816"/>
            <a:ext cx="432048" cy="28246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239C261-807F-4430-8D5B-45E2CC371C50}"/>
              </a:ext>
            </a:extLst>
          </p:cNvPr>
          <p:cNvSpPr/>
          <p:nvPr/>
        </p:nvSpPr>
        <p:spPr>
          <a:xfrm>
            <a:off x="3863167" y="1268760"/>
            <a:ext cx="1219754" cy="2304256"/>
          </a:xfrm>
          <a:prstGeom prst="roundRect">
            <a:avLst/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40246E-CBB8-4A59-ADA3-803093C4866A}"/>
              </a:ext>
            </a:extLst>
          </p:cNvPr>
          <p:cNvSpPr/>
          <p:nvPr/>
        </p:nvSpPr>
        <p:spPr>
          <a:xfrm>
            <a:off x="10570328" y="3210163"/>
            <a:ext cx="432048" cy="2824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45C79D8-3DBC-42DE-B724-F56F87589430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28" name="타원 3">
              <a:extLst>
                <a:ext uri="{FF2B5EF4-FFF2-40B4-BE49-F238E27FC236}">
                  <a16:creationId xmlns:a16="http://schemas.microsoft.com/office/drawing/2014/main" id="{D3526759-232E-45F4-BB29-923C13694F2C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85DDC0E-CA14-4F62-B264-3F49BC4F3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661311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6">
            <a:extLst>
              <a:ext uri="{FF2B5EF4-FFF2-40B4-BE49-F238E27FC236}">
                <a16:creationId xmlns:a16="http://schemas.microsoft.com/office/drawing/2014/main" id="{BCE00D42-E09F-4DF3-BA4A-E4AABC1AD315}"/>
              </a:ext>
            </a:extLst>
          </p:cNvPr>
          <p:cNvSpPr/>
          <p:nvPr/>
        </p:nvSpPr>
        <p:spPr>
          <a:xfrm>
            <a:off x="635342" y="4266144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수확과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300708F-B2DB-4490-B100-BC4F2907F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4518"/>
              </p:ext>
            </p:extLst>
          </p:nvPr>
        </p:nvGraphicFramePr>
        <p:xfrm>
          <a:off x="8016883" y="206637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0.9895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9D31FDD6-B669-4EEB-9B22-1922519DB4B5}"/>
              </a:ext>
            </a:extLst>
          </p:cNvPr>
          <p:cNvSpPr/>
          <p:nvPr/>
        </p:nvSpPr>
        <p:spPr>
          <a:xfrm>
            <a:off x="623213" y="2066379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DD02B1C2-F094-4516-8680-6C7F4E1B5750}"/>
              </a:ext>
            </a:extLst>
          </p:cNvPr>
          <p:cNvSpPr/>
          <p:nvPr/>
        </p:nvSpPr>
        <p:spPr>
          <a:xfrm>
            <a:off x="4301269" y="2066379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34A7475-4B55-4DEB-8D27-E80D71F1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21552"/>
              </p:ext>
            </p:extLst>
          </p:nvPr>
        </p:nvGraphicFramePr>
        <p:xfrm>
          <a:off x="8016883" y="4261823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0.8420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평균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BFD36C83-6EEA-4CC1-8E2C-25BF65C1C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9" y="2232587"/>
            <a:ext cx="3390519" cy="16387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9D4C92-9D4D-4FDF-8C2D-A30D237B93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6" y="4435223"/>
            <a:ext cx="3383171" cy="1635100"/>
          </a:xfrm>
          <a:prstGeom prst="rect">
            <a:avLst/>
          </a:prstGeom>
        </p:spPr>
      </p:pic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D9208502-C8B1-4EF9-B3F9-E33AD32B5C21}"/>
              </a:ext>
            </a:extLst>
          </p:cNvPr>
          <p:cNvSpPr/>
          <p:nvPr/>
        </p:nvSpPr>
        <p:spPr>
          <a:xfrm>
            <a:off x="4301269" y="4266144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810CF7C-30A3-4849-ABB3-0D2284999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73" y="4305041"/>
            <a:ext cx="3043851" cy="188428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8DAE616-BFC3-4DD0-96D5-F0BA0A2132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41" y="2107488"/>
            <a:ext cx="2980514" cy="1871175"/>
          </a:xfrm>
          <a:prstGeom prst="rect">
            <a:avLst/>
          </a:prstGeom>
        </p:spPr>
      </p:pic>
      <p:sp>
        <p:nvSpPr>
          <p:cNvPr id="38" name="모서리가 둥근 직사각형 9">
            <a:extLst>
              <a:ext uri="{FF2B5EF4-FFF2-40B4-BE49-F238E27FC236}">
                <a16:creationId xmlns:a16="http://schemas.microsoft.com/office/drawing/2014/main" id="{7D24C5E8-9F3D-4CA3-8BAA-08E0FA45725D}"/>
              </a:ext>
            </a:extLst>
          </p:cNvPr>
          <p:cNvSpPr/>
          <p:nvPr/>
        </p:nvSpPr>
        <p:spPr>
          <a:xfrm>
            <a:off x="583416" y="1435448"/>
            <a:ext cx="10945572" cy="404546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일반묘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접목묘의 개화속도와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착과속도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차이 검정</a:t>
            </a:r>
          </a:p>
        </p:txBody>
      </p:sp>
      <p:sp>
        <p:nvSpPr>
          <p:cNvPr id="2" name="막힌 원호 1"/>
          <p:cNvSpPr/>
          <p:nvPr/>
        </p:nvSpPr>
        <p:spPr>
          <a:xfrm>
            <a:off x="4118312" y="2711983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4118312" y="3271599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막힌 원호 22"/>
          <p:cNvSpPr/>
          <p:nvPr/>
        </p:nvSpPr>
        <p:spPr>
          <a:xfrm>
            <a:off x="4118312" y="4831373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막힌 원호 23"/>
          <p:cNvSpPr/>
          <p:nvPr/>
        </p:nvSpPr>
        <p:spPr>
          <a:xfrm>
            <a:off x="4118312" y="5175862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막힌 원호 24"/>
          <p:cNvSpPr/>
          <p:nvPr/>
        </p:nvSpPr>
        <p:spPr>
          <a:xfrm>
            <a:off x="4118312" y="5520295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막힌 원호 25"/>
          <p:cNvSpPr/>
          <p:nvPr/>
        </p:nvSpPr>
        <p:spPr>
          <a:xfrm>
            <a:off x="4118312" y="2991791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1A2C67D-4095-4440-B17C-F09768615D09}"/>
              </a:ext>
            </a:extLst>
          </p:cNvPr>
          <p:cNvGrpSpPr/>
          <p:nvPr/>
        </p:nvGrpSpPr>
        <p:grpSpPr>
          <a:xfrm>
            <a:off x="11156025" y="342408"/>
            <a:ext cx="611686" cy="611686"/>
            <a:chOff x="7442574" y="1449140"/>
            <a:chExt cx="1584176" cy="1584176"/>
          </a:xfrm>
        </p:grpSpPr>
        <p:sp>
          <p:nvSpPr>
            <p:cNvPr id="28" name="타원 3">
              <a:extLst>
                <a:ext uri="{FF2B5EF4-FFF2-40B4-BE49-F238E27FC236}">
                  <a16:creationId xmlns:a16="http://schemas.microsoft.com/office/drawing/2014/main" id="{9D7D1268-5C57-4248-8AD3-78073889D9B8}"/>
                </a:ext>
              </a:extLst>
            </p:cNvPr>
            <p:cNvSpPr/>
            <p:nvPr/>
          </p:nvSpPr>
          <p:spPr>
            <a:xfrm>
              <a:off x="7442574" y="1449140"/>
              <a:ext cx="1584176" cy="158417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8424746-4895-456C-8992-26E9A7C6D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251" y="1558251"/>
              <a:ext cx="1274822" cy="1274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688806"/>
      </p:ext>
    </p:extLst>
  </p:cSld>
  <p:clrMapOvr>
    <a:masterClrMapping/>
  </p:clrMapOvr>
  <p:transition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04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1586" y="263691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활용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2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활용 방안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 방안</a:t>
            </a:r>
          </a:p>
        </p:txBody>
      </p:sp>
    </p:spTree>
    <p:extLst>
      <p:ext uri="{BB962C8B-B14F-4D97-AF65-F5344CB8AC3E}">
        <p14:creationId xmlns:p14="http://schemas.microsoft.com/office/powerpoint/2010/main" val="26636003"/>
      </p:ext>
    </p:extLst>
  </p:cSld>
  <p:clrMapOvr>
    <a:masterClrMapping/>
  </p:clrMapOvr>
  <p:transition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04.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활용 방안 및 개선 방안</a:t>
            </a:r>
          </a:p>
        </p:txBody>
      </p:sp>
      <p:sp>
        <p:nvSpPr>
          <p:cNvPr id="8" name="모서리가 둥근 직사각형 9">
            <a:extLst>
              <a:ext uri="{FF2B5EF4-FFF2-40B4-BE49-F238E27FC236}">
                <a16:creationId xmlns:a16="http://schemas.microsoft.com/office/drawing/2014/main" id="{51E24BDC-0F70-4B75-9B13-5556A7DA6CD0}"/>
              </a:ext>
            </a:extLst>
          </p:cNvPr>
          <p:cNvSpPr/>
          <p:nvPr/>
        </p:nvSpPr>
        <p:spPr>
          <a:xfrm>
            <a:off x="587646" y="1582174"/>
            <a:ext cx="10980961" cy="186425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생육 예측 모델에 일기예보 자료와 습도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, CO2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를 넣음으로써 생육을 예측할 수 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 (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시뮬레이션 가능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선도 농가와 환경 비교를 통해 환경 관리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9445933B-EAD3-4C99-A1B5-B9EED6988494}"/>
              </a:ext>
            </a:extLst>
          </p:cNvPr>
          <p:cNvSpPr/>
          <p:nvPr/>
        </p:nvSpPr>
        <p:spPr>
          <a:xfrm>
            <a:off x="1155417" y="1294142"/>
            <a:ext cx="1888796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활용방안</a:t>
            </a: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B09E9585-1BA9-4431-BA17-5B48C3CF8032}"/>
              </a:ext>
            </a:extLst>
          </p:cNvPr>
          <p:cNvSpPr/>
          <p:nvPr/>
        </p:nvSpPr>
        <p:spPr>
          <a:xfrm>
            <a:off x="607063" y="3827724"/>
            <a:ext cx="10961544" cy="2553604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04856487-519F-4551-A75E-0D453379747A}"/>
              </a:ext>
            </a:extLst>
          </p:cNvPr>
          <p:cNvSpPr/>
          <p:nvPr/>
        </p:nvSpPr>
        <p:spPr>
          <a:xfrm>
            <a:off x="1155417" y="3553420"/>
            <a:ext cx="1991476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개선 방안</a:t>
            </a: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7256A71F-8E38-4E5F-A14E-7893446D436C}"/>
              </a:ext>
            </a:extLst>
          </p:cNvPr>
          <p:cNvSpPr/>
          <p:nvPr/>
        </p:nvSpPr>
        <p:spPr>
          <a:xfrm>
            <a:off x="828657" y="4391279"/>
            <a:ext cx="5051320" cy="1702018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81DC9663-834B-48F8-B0A0-5A1A96880D42}"/>
              </a:ext>
            </a:extLst>
          </p:cNvPr>
          <p:cNvSpPr/>
          <p:nvPr/>
        </p:nvSpPr>
        <p:spPr>
          <a:xfrm>
            <a:off x="1362057" y="4193468"/>
            <a:ext cx="1499794" cy="4602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생육데이터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CFCB0561-1714-4BEE-8E7E-EDDEB25A4FAC}"/>
              </a:ext>
            </a:extLst>
          </p:cNvPr>
          <p:cNvSpPr/>
          <p:nvPr/>
        </p:nvSpPr>
        <p:spPr>
          <a:xfrm>
            <a:off x="6312023" y="4363763"/>
            <a:ext cx="5051319" cy="1702018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22">
            <a:extLst>
              <a:ext uri="{FF2B5EF4-FFF2-40B4-BE49-F238E27FC236}">
                <a16:creationId xmlns:a16="http://schemas.microsoft.com/office/drawing/2014/main" id="{1B7C09BE-8270-4A66-B0E3-07615C657298}"/>
              </a:ext>
            </a:extLst>
          </p:cNvPr>
          <p:cNvSpPr/>
          <p:nvPr/>
        </p:nvSpPr>
        <p:spPr>
          <a:xfrm>
            <a:off x="6884624" y="4165952"/>
            <a:ext cx="1499794" cy="4602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환경데이터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F065C-619E-42C8-99C0-81B8B96447A6}"/>
              </a:ext>
            </a:extLst>
          </p:cNvPr>
          <p:cNvSpPr txBox="1"/>
          <p:nvPr/>
        </p:nvSpPr>
        <p:spPr>
          <a:xfrm>
            <a:off x="6884624" y="473860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더 정확한 센서 사용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데이터 표준화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측정주기 통일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DF065C-619E-42C8-99C0-81B8B96447A6}"/>
              </a:ext>
            </a:extLst>
          </p:cNvPr>
          <p:cNvSpPr txBox="1"/>
          <p:nvPr/>
        </p:nvSpPr>
        <p:spPr>
          <a:xfrm>
            <a:off x="1481756" y="4869160"/>
            <a:ext cx="425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표준화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측정 값 입력 정확도 향상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11706"/>
      </p:ext>
    </p:extLst>
  </p:cSld>
  <p:clrMapOvr>
    <a:masterClrMapping/>
  </p:clrMapOvr>
  <p:transition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793" y="290694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감사합니다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3410">
            <a:off x="7398434" y="3008355"/>
            <a:ext cx="837805" cy="796612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793" y="290694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Q </a:t>
            </a:r>
            <a:r>
              <a:rPr lang="en-US" altLang="ko-KR" sz="28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&amp;</a:t>
            </a:r>
            <a:r>
              <a:rPr lang="en-US" altLang="ko-KR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 A</a:t>
            </a:r>
            <a:endParaRPr lang="ko-KR" altLang="en-US" sz="4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3410">
            <a:off x="7398434" y="3008355"/>
            <a:ext cx="837805" cy="796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1568442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바탕" pitchFamily="18" charset="-127"/>
                <a:ea typeface="바탕" pitchFamily="18" charset="-127"/>
              </a:rPr>
              <a:t>01. </a:t>
            </a:r>
            <a:r>
              <a:rPr lang="ko-KR" altLang="en-US" sz="2000" b="1" dirty="0">
                <a:latin typeface="바탕" pitchFamily="18" charset="-127"/>
                <a:ea typeface="바탕" pitchFamily="18" charset="-127"/>
              </a:rPr>
              <a:t>분석 개요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바탕" pitchFamily="18" charset="-127"/>
                <a:ea typeface="바탕" pitchFamily="18" charset="-127"/>
              </a:rPr>
              <a:t>분석 배경 및 목적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7A9F24D-6D97-4A18-818F-41A661A153B7}"/>
              </a:ext>
            </a:extLst>
          </p:cNvPr>
          <p:cNvGrpSpPr/>
          <p:nvPr/>
        </p:nvGrpSpPr>
        <p:grpSpPr>
          <a:xfrm>
            <a:off x="5527890" y="4374182"/>
            <a:ext cx="1105215" cy="473492"/>
            <a:chOff x="6019800" y="3698065"/>
            <a:chExt cx="1346200" cy="576734"/>
          </a:xfrm>
          <a:solidFill>
            <a:srgbClr val="77933C"/>
          </a:solidFill>
        </p:grpSpPr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7D77DB68-7E73-4981-9ABE-F3D4983168DF}"/>
                </a:ext>
              </a:extLst>
            </p:cNvPr>
            <p:cNvSpPr/>
            <p:nvPr/>
          </p:nvSpPr>
          <p:spPr>
            <a:xfrm rot="5400000">
              <a:off x="6534150" y="3183715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ABD812B5-EB5E-481E-959B-87C102310726}"/>
                </a:ext>
              </a:extLst>
            </p:cNvPr>
            <p:cNvSpPr/>
            <p:nvPr/>
          </p:nvSpPr>
          <p:spPr>
            <a:xfrm rot="5400000">
              <a:off x="6534150" y="3442949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모서리가 둥근 직사각형 9">
            <a:extLst>
              <a:ext uri="{FF2B5EF4-FFF2-40B4-BE49-F238E27FC236}">
                <a16:creationId xmlns:a16="http://schemas.microsoft.com/office/drawing/2014/main" id="{46A6F2EC-179D-4E95-B1E7-3041AFEC072A}"/>
              </a:ext>
            </a:extLst>
          </p:cNvPr>
          <p:cNvSpPr/>
          <p:nvPr/>
        </p:nvSpPr>
        <p:spPr>
          <a:xfrm>
            <a:off x="715902" y="5091779"/>
            <a:ext cx="10729192" cy="11521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환경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생육 등 수집된 빅데이터 분석을 통한 작물 생육 예측</a:t>
            </a:r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F2509387-F809-4F60-8499-F3445EBC6192}"/>
              </a:ext>
            </a:extLst>
          </p:cNvPr>
          <p:cNvSpPr/>
          <p:nvPr/>
        </p:nvSpPr>
        <p:spPr>
          <a:xfrm>
            <a:off x="1095586" y="4803747"/>
            <a:ext cx="2228937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분석 목적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D436F4-9E45-4495-9150-42B3A5F6E605}"/>
              </a:ext>
            </a:extLst>
          </p:cNvPr>
          <p:cNvGrpSpPr/>
          <p:nvPr/>
        </p:nvGrpSpPr>
        <p:grpSpPr>
          <a:xfrm>
            <a:off x="679572" y="1122906"/>
            <a:ext cx="6944528" cy="3024336"/>
            <a:chOff x="879664" y="980728"/>
            <a:chExt cx="10312630" cy="4729125"/>
          </a:xfrm>
        </p:grpSpPr>
        <p:sp>
          <p:nvSpPr>
            <p:cNvPr id="15" name="모서리가 둥근 직사각형 16">
              <a:extLst>
                <a:ext uri="{FF2B5EF4-FFF2-40B4-BE49-F238E27FC236}">
                  <a16:creationId xmlns:a16="http://schemas.microsoft.com/office/drawing/2014/main" id="{4B7238A6-1361-4862-856A-E5B368CBA486}"/>
                </a:ext>
              </a:extLst>
            </p:cNvPr>
            <p:cNvSpPr/>
            <p:nvPr/>
          </p:nvSpPr>
          <p:spPr>
            <a:xfrm>
              <a:off x="4991748" y="3540010"/>
              <a:ext cx="3556049" cy="2159296"/>
            </a:xfrm>
            <a:prstGeom prst="roundRect">
              <a:avLst/>
            </a:prstGeom>
            <a:solidFill>
              <a:srgbClr val="77933C">
                <a:alpha val="47843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" name="모서리가 둥근 직사각형 16">
              <a:extLst>
                <a:ext uri="{FF2B5EF4-FFF2-40B4-BE49-F238E27FC236}">
                  <a16:creationId xmlns:a16="http://schemas.microsoft.com/office/drawing/2014/main" id="{75ED0D5D-E63D-446B-B80A-BC4524697EE2}"/>
                </a:ext>
              </a:extLst>
            </p:cNvPr>
            <p:cNvSpPr/>
            <p:nvPr/>
          </p:nvSpPr>
          <p:spPr>
            <a:xfrm>
              <a:off x="879664" y="3550557"/>
              <a:ext cx="3556049" cy="2159296"/>
            </a:xfrm>
            <a:prstGeom prst="roundRect">
              <a:avLst/>
            </a:prstGeom>
            <a:solidFill>
              <a:srgbClr val="77933C">
                <a:alpha val="47843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F2C9231-A46F-4CEC-8CB0-BB7FC19A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664" y="1578957"/>
              <a:ext cx="1584177" cy="158417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101CE27-1D3D-4315-9354-027D22FBD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4" y="1640019"/>
              <a:ext cx="1584177" cy="156429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B5B5BBD-D27D-46CA-8CFE-0D9ADF6D6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190" y="1605816"/>
              <a:ext cx="1860557" cy="153045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142C2E9-D8D7-4E00-A5D0-69D54DCF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296" y="980728"/>
              <a:ext cx="2431998" cy="243674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8A782A9-B1CF-4870-9929-199CA45C7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121" y="2137328"/>
              <a:ext cx="612197" cy="612197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421F8D0-3401-4B3F-8A28-1423E01BE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827" y="2137328"/>
              <a:ext cx="612197" cy="61219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630453B-CCFD-4415-9368-EA9ACAE4F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43" y="1883826"/>
              <a:ext cx="929386" cy="92938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8A138-994A-4461-8865-B9B257147417}"/>
                </a:ext>
              </a:extLst>
            </p:cNvPr>
            <p:cNvSpPr txBox="1"/>
            <p:nvPr/>
          </p:nvSpPr>
          <p:spPr>
            <a:xfrm>
              <a:off x="9295030" y="3500304"/>
              <a:ext cx="1512167" cy="43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Smart Farm</a:t>
              </a:r>
              <a:endParaRPr lang="ko-KR" altLang="en-US" sz="12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D19C90F-AFC2-4E3C-BEF6-EA24E84F3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806" y="3697983"/>
              <a:ext cx="1864447" cy="1864447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89A9271-80F5-488C-804D-34BB1BAF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925" y="3579485"/>
              <a:ext cx="2007649" cy="2007649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3E2E10C-C14F-47A8-98FF-C2176A067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47244" y="4137018"/>
              <a:ext cx="1584177" cy="110561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83C0F45-B728-406D-BF63-BC523D637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035049" y="4077395"/>
              <a:ext cx="1584177" cy="1105619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DAF01F8-B636-48BB-9E25-D8CB63440C27}"/>
              </a:ext>
            </a:extLst>
          </p:cNvPr>
          <p:cNvSpPr txBox="1"/>
          <p:nvPr/>
        </p:nvSpPr>
        <p:spPr>
          <a:xfrm>
            <a:off x="8043321" y="1628800"/>
            <a:ext cx="3412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농사기술에 사물인터넷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빅데이터등을</a:t>
            </a:r>
            <a:r>
              <a:rPr lang="ko-KR" altLang="en-US" dirty="0"/>
              <a:t> 활용해 시공간의 제약 없이 최적의 생육환경을 자동 제어하는 </a:t>
            </a:r>
            <a:r>
              <a:rPr lang="en-US" altLang="ko-KR" spc="-150" dirty="0"/>
              <a:t>‘</a:t>
            </a:r>
            <a:r>
              <a:rPr lang="ko-KR" altLang="en-US" spc="-150" dirty="0"/>
              <a:t>지능화된 농장을</a:t>
            </a:r>
            <a:r>
              <a:rPr lang="ko-KR" altLang="en-US" dirty="0"/>
              <a:t>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일손절감과 생산량 증가라는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모서리가 둥근 직사각형 9">
            <a:extLst>
              <a:ext uri="{FF2B5EF4-FFF2-40B4-BE49-F238E27FC236}">
                <a16:creationId xmlns:a16="http://schemas.microsoft.com/office/drawing/2014/main" id="{043ECD5D-F4F0-46A7-A855-219539F35836}"/>
              </a:ext>
            </a:extLst>
          </p:cNvPr>
          <p:cNvSpPr/>
          <p:nvPr/>
        </p:nvSpPr>
        <p:spPr>
          <a:xfrm>
            <a:off x="7964068" y="1152129"/>
            <a:ext cx="3649543" cy="2996950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0D2A81-F6CB-4740-AC83-F37B8A884B2D}"/>
              </a:ext>
            </a:extLst>
          </p:cNvPr>
          <p:cNvCxnSpPr>
            <a:cxnSpLocks/>
          </p:cNvCxnSpPr>
          <p:nvPr/>
        </p:nvCxnSpPr>
        <p:spPr>
          <a:xfrm flipH="1">
            <a:off x="7751398" y="1160201"/>
            <a:ext cx="27005" cy="2996951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20547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02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-1" y="2633599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데이터 탐색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3933056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데이터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전체 프로세스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모니터링</a:t>
            </a:r>
          </a:p>
        </p:txBody>
      </p:sp>
    </p:spTree>
    <p:extLst>
      <p:ext uri="{BB962C8B-B14F-4D97-AF65-F5344CB8AC3E}">
        <p14:creationId xmlns:p14="http://schemas.microsoft.com/office/powerpoint/2010/main" val="3096819500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sp>
        <p:nvSpPr>
          <p:cNvPr id="13" name="타원 3"/>
          <p:cNvSpPr/>
          <p:nvPr/>
        </p:nvSpPr>
        <p:spPr>
          <a:xfrm>
            <a:off x="3109914" y="1449942"/>
            <a:ext cx="1584176" cy="15841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C5E0B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>
              <a:solidFill>
                <a:schemeClr val="bg1"/>
              </a:solidFill>
              <a:ea typeface="맑은 고딕" pitchFamily="34"/>
            </a:endParaRPr>
          </a:p>
        </p:txBody>
      </p:sp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43472" y="764704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데이터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1610" y="3088757"/>
            <a:ext cx="23042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방울토마토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6B7536-CA1E-49F0-91FD-532F441B419F}"/>
              </a:ext>
            </a:extLst>
          </p:cNvPr>
          <p:cNvSpPr/>
          <p:nvPr/>
        </p:nvSpPr>
        <p:spPr>
          <a:xfrm>
            <a:off x="7092017" y="3080013"/>
            <a:ext cx="23042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완숙토마토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0163FA9-DE91-4E9B-8519-7B0DBF1623FB}"/>
              </a:ext>
            </a:extLst>
          </p:cNvPr>
          <p:cNvGrpSpPr/>
          <p:nvPr/>
        </p:nvGrpSpPr>
        <p:grpSpPr>
          <a:xfrm>
            <a:off x="1136294" y="4214962"/>
            <a:ext cx="2933700" cy="1100915"/>
            <a:chOff x="1492828" y="3038787"/>
            <a:chExt cx="2424545" cy="100083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5C69DB9-C8CA-449E-AC21-73785EC4481D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31778A-4F48-42EA-83E5-66D5805AE1AA}"/>
                </a:ext>
              </a:extLst>
            </p:cNvPr>
            <p:cNvSpPr txBox="1"/>
            <p:nvPr/>
          </p:nvSpPr>
          <p:spPr>
            <a:xfrm>
              <a:off x="2225284" y="3204831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생육데이터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초장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생장길이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엽장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엽폭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수확과 등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BC46AFC-E5AC-4BF7-8DF8-64657F75C580}"/>
              </a:ext>
            </a:extLst>
          </p:cNvPr>
          <p:cNvGrpSpPr/>
          <p:nvPr/>
        </p:nvGrpSpPr>
        <p:grpSpPr>
          <a:xfrm>
            <a:off x="4647323" y="4214962"/>
            <a:ext cx="2933700" cy="1100915"/>
            <a:chOff x="1492828" y="3038787"/>
            <a:chExt cx="2424545" cy="100083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2A8B4BB-9554-457D-8777-174DB9A31353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4BAE-F4CC-48C1-A489-34AC98C3CF7C}"/>
                </a:ext>
              </a:extLst>
            </p:cNvPr>
            <p:cNvSpPr txBox="1"/>
            <p:nvPr/>
          </p:nvSpPr>
          <p:spPr>
            <a:xfrm>
              <a:off x="2272326" y="3204831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환경데이터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내부온도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내부습도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일사량 등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013865-1DB5-4725-818E-D4D467942275}"/>
              </a:ext>
            </a:extLst>
          </p:cNvPr>
          <p:cNvGrpSpPr/>
          <p:nvPr/>
        </p:nvGrpSpPr>
        <p:grpSpPr>
          <a:xfrm>
            <a:off x="8158352" y="4214962"/>
            <a:ext cx="2933700" cy="1100915"/>
            <a:chOff x="1492828" y="3038787"/>
            <a:chExt cx="2424545" cy="100083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A0E7B6A-C284-48BB-8E2B-597401B82FB4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34B86B-C214-4102-8494-8F81DDCF8730}"/>
                </a:ext>
              </a:extLst>
            </p:cNvPr>
            <p:cNvSpPr txBox="1"/>
            <p:nvPr/>
          </p:nvSpPr>
          <p:spPr>
            <a:xfrm>
              <a:off x="2272638" y="3176778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양액데이터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배양액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급수량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EC, PH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등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8EC9FB-5862-4066-94B8-529D0DBD95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86" y="4363867"/>
            <a:ext cx="803104" cy="80310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B8426E6-1F1F-439F-A890-1B3E38C6CB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91" y="1449140"/>
            <a:ext cx="1584176" cy="158417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FF14AA3-8974-47B9-9861-C0D17AAB00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0128" y="4397610"/>
            <a:ext cx="800220" cy="80022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2B5DA6C-CAB7-43EC-9F76-9E9E306A6A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63" y="4358949"/>
            <a:ext cx="876726" cy="87672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52FF55A-EEC1-47C6-AC91-6EEFD89664DB}"/>
              </a:ext>
            </a:extLst>
          </p:cNvPr>
          <p:cNvGrpSpPr/>
          <p:nvPr/>
        </p:nvGrpSpPr>
        <p:grpSpPr>
          <a:xfrm>
            <a:off x="7442574" y="1449140"/>
            <a:ext cx="1584176" cy="1584176"/>
            <a:chOff x="7442574" y="1449140"/>
            <a:chExt cx="1584176" cy="1584176"/>
          </a:xfrm>
        </p:grpSpPr>
        <p:sp>
          <p:nvSpPr>
            <p:cNvPr id="57" name="타원 3">
              <a:extLst>
                <a:ext uri="{FF2B5EF4-FFF2-40B4-BE49-F238E27FC236}">
                  <a16:creationId xmlns:a16="http://schemas.microsoft.com/office/drawing/2014/main" id="{3F29BFAE-E15A-45AD-B67C-5C9AA54EBB24}"/>
                </a:ext>
              </a:extLst>
            </p:cNvPr>
            <p:cNvSpPr/>
            <p:nvPr/>
          </p:nvSpPr>
          <p:spPr>
            <a:xfrm>
              <a:off x="7442574" y="1449140"/>
              <a:ext cx="1584176" cy="158417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3AF8D5E-0A93-4E76-8EC3-E03E99219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251" y="1558251"/>
              <a:ext cx="1274822" cy="127482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FBBAED6-C55C-4ABB-9AEE-7995DD8424E7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</p:spTree>
    <p:extLst>
      <p:ext uri="{BB962C8B-B14F-4D97-AF65-F5344CB8AC3E}">
        <p14:creationId xmlns:p14="http://schemas.microsoft.com/office/powerpoint/2010/main" val="4096456495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43472" y="764704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농장 정보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5C69DB9-C8CA-449E-AC21-73785EC4481D}"/>
              </a:ext>
            </a:extLst>
          </p:cNvPr>
          <p:cNvSpPr/>
          <p:nvPr/>
        </p:nvSpPr>
        <p:spPr>
          <a:xfrm>
            <a:off x="3045395" y="1527538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F90965-758F-456D-B3CA-369FB952BAD9}"/>
              </a:ext>
            </a:extLst>
          </p:cNvPr>
          <p:cNvGrpSpPr/>
          <p:nvPr/>
        </p:nvGrpSpPr>
        <p:grpSpPr>
          <a:xfrm>
            <a:off x="767407" y="1760443"/>
            <a:ext cx="1872208" cy="1895748"/>
            <a:chOff x="1149664" y="1461244"/>
            <a:chExt cx="2304256" cy="2431705"/>
          </a:xfrm>
        </p:grpSpPr>
        <p:sp>
          <p:nvSpPr>
            <p:cNvPr id="13" name="타원 3"/>
            <p:cNvSpPr/>
            <p:nvPr/>
          </p:nvSpPr>
          <p:spPr>
            <a:xfrm>
              <a:off x="1537968" y="1462046"/>
              <a:ext cx="1584176" cy="158417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49664" y="3100861"/>
              <a:ext cx="2304256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방울토마토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B8426E6-1F1F-439F-A890-1B3E38C6C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6845" y="1461244"/>
              <a:ext cx="1584176" cy="1584176"/>
            </a:xfrm>
            <a:prstGeom prst="rect">
              <a:avLst/>
            </a:prstGeom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3D5AF31-C594-4B72-9182-6D378B5E554B}"/>
              </a:ext>
            </a:extLst>
          </p:cNvPr>
          <p:cNvSpPr/>
          <p:nvPr/>
        </p:nvSpPr>
        <p:spPr>
          <a:xfrm>
            <a:off x="5665258" y="1527538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A5A0F1B-00BC-4984-A071-4DA7FF97F02F}"/>
              </a:ext>
            </a:extLst>
          </p:cNvPr>
          <p:cNvSpPr/>
          <p:nvPr/>
        </p:nvSpPr>
        <p:spPr>
          <a:xfrm>
            <a:off x="3045395" y="2583963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F5BD74-2691-4D89-B84B-9B6BF1DF825E}"/>
              </a:ext>
            </a:extLst>
          </p:cNvPr>
          <p:cNvSpPr/>
          <p:nvPr/>
        </p:nvSpPr>
        <p:spPr>
          <a:xfrm>
            <a:off x="5647346" y="2583963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7D478-A27F-438F-A8C1-D664B7E86E79}"/>
              </a:ext>
            </a:extLst>
          </p:cNvPr>
          <p:cNvGrpSpPr/>
          <p:nvPr/>
        </p:nvGrpSpPr>
        <p:grpSpPr>
          <a:xfrm>
            <a:off x="817426" y="4123278"/>
            <a:ext cx="1865023" cy="1919946"/>
            <a:chOff x="7092017" y="1449140"/>
            <a:chExt cx="2304256" cy="2422961"/>
          </a:xfrm>
        </p:grpSpPr>
        <p:sp>
          <p:nvSpPr>
            <p:cNvPr id="23" name="타원 3">
              <a:extLst>
                <a:ext uri="{FF2B5EF4-FFF2-40B4-BE49-F238E27FC236}">
                  <a16:creationId xmlns:a16="http://schemas.microsoft.com/office/drawing/2014/main" id="{42459F3D-DD37-40F4-A7C8-1A11B82EC4C6}"/>
                </a:ext>
              </a:extLst>
            </p:cNvPr>
            <p:cNvSpPr/>
            <p:nvPr/>
          </p:nvSpPr>
          <p:spPr>
            <a:xfrm>
              <a:off x="7442574" y="1449140"/>
              <a:ext cx="1584176" cy="158417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0C1D910-C8D0-4485-96CC-CDD778608C73}"/>
                </a:ext>
              </a:extLst>
            </p:cNvPr>
            <p:cNvSpPr/>
            <p:nvPr/>
          </p:nvSpPr>
          <p:spPr>
            <a:xfrm>
              <a:off x="7092017" y="3080013"/>
              <a:ext cx="2304256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완숙토마토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E4F997E-25B8-4649-9A95-2F2A6DC6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251" y="1558251"/>
              <a:ext cx="1274822" cy="1274822"/>
            </a:xfrm>
            <a:prstGeom prst="rect">
              <a:avLst/>
            </a:prstGeom>
          </p:spPr>
        </p:pic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4CBCAA2-8CCE-43C8-8EB7-0C78DD425E58}"/>
              </a:ext>
            </a:extLst>
          </p:cNvPr>
          <p:cNvSpPr/>
          <p:nvPr/>
        </p:nvSpPr>
        <p:spPr>
          <a:xfrm>
            <a:off x="2989470" y="3896671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61119-A900-4F7E-AA09-80B075C7C62E}"/>
              </a:ext>
            </a:extLst>
          </p:cNvPr>
          <p:cNvSpPr txBox="1"/>
          <p:nvPr/>
        </p:nvSpPr>
        <p:spPr>
          <a:xfrm>
            <a:off x="5773450" y="4082213"/>
            <a:ext cx="212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장수파프리카</a:t>
            </a:r>
            <a:r>
              <a:rPr lang="ko-KR" altLang="en-US" b="1" dirty="0"/>
              <a:t>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E3CB48-5E8F-404D-83F6-F1FCDF90530E}"/>
              </a:ext>
            </a:extLst>
          </p:cNvPr>
          <p:cNvSpPr txBox="1"/>
          <p:nvPr/>
        </p:nvSpPr>
        <p:spPr>
          <a:xfrm>
            <a:off x="5773450" y="5161847"/>
            <a:ext cx="196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햇살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CEB8C76-3A21-482F-8075-DE68E0421F3C}"/>
              </a:ext>
            </a:extLst>
          </p:cNvPr>
          <p:cNvSpPr/>
          <p:nvPr/>
        </p:nvSpPr>
        <p:spPr>
          <a:xfrm>
            <a:off x="5591944" y="3896671"/>
            <a:ext cx="2446504" cy="95586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17E2EC8-4F73-495A-88AF-6FAAFC3C8016}"/>
              </a:ext>
            </a:extLst>
          </p:cNvPr>
          <p:cNvSpPr/>
          <p:nvPr/>
        </p:nvSpPr>
        <p:spPr>
          <a:xfrm>
            <a:off x="2989470" y="4953096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8D999A0-9415-4078-AA67-BEC764AC9F75}"/>
              </a:ext>
            </a:extLst>
          </p:cNvPr>
          <p:cNvSpPr/>
          <p:nvPr/>
        </p:nvSpPr>
        <p:spPr>
          <a:xfrm>
            <a:off x="5591421" y="4953096"/>
            <a:ext cx="2446504" cy="95586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B9B8D2-FF3D-4D5D-8C58-53A62CA092FB}"/>
              </a:ext>
            </a:extLst>
          </p:cNvPr>
          <p:cNvSpPr txBox="1"/>
          <p:nvPr/>
        </p:nvSpPr>
        <p:spPr>
          <a:xfrm>
            <a:off x="8412139" y="4082213"/>
            <a:ext cx="212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민수네토마토</a:t>
            </a:r>
            <a:r>
              <a:rPr lang="ko-KR" altLang="en-US" b="1" dirty="0"/>
              <a:t>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D50DF-A7EC-4429-B05B-511E690157F9}"/>
              </a:ext>
            </a:extLst>
          </p:cNvPr>
          <p:cNvSpPr txBox="1"/>
          <p:nvPr/>
        </p:nvSpPr>
        <p:spPr>
          <a:xfrm>
            <a:off x="8184232" y="5161847"/>
            <a:ext cx="2678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등 </a:t>
            </a:r>
            <a:r>
              <a:rPr lang="en-US" altLang="ko-KR" sz="3200" b="1" dirty="0"/>
              <a:t>11</a:t>
            </a:r>
            <a:r>
              <a:rPr lang="ko-KR" altLang="en-US" sz="3200" b="1" dirty="0"/>
              <a:t>개 농장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EB7B980-3DD7-4D71-A8EE-A326163823F5}"/>
              </a:ext>
            </a:extLst>
          </p:cNvPr>
          <p:cNvSpPr/>
          <p:nvPr/>
        </p:nvSpPr>
        <p:spPr>
          <a:xfrm>
            <a:off x="8194418" y="3896671"/>
            <a:ext cx="2446504" cy="95586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39C9065-C50F-4512-8998-D63155DEE928}"/>
              </a:ext>
            </a:extLst>
          </p:cNvPr>
          <p:cNvCxnSpPr>
            <a:cxnSpLocks/>
          </p:cNvCxnSpPr>
          <p:nvPr/>
        </p:nvCxnSpPr>
        <p:spPr>
          <a:xfrm flipV="1">
            <a:off x="813916" y="3717032"/>
            <a:ext cx="10682684" cy="10906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E4C7E0-D133-48CF-9818-D967A1670BC4}"/>
              </a:ext>
            </a:extLst>
          </p:cNvPr>
          <p:cNvSpPr txBox="1"/>
          <p:nvPr/>
        </p:nvSpPr>
        <p:spPr>
          <a:xfrm>
            <a:off x="3201956" y="1739967"/>
            <a:ext cx="218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아리울</a:t>
            </a:r>
            <a:r>
              <a:rPr lang="ko-KR" altLang="en-US" b="1" dirty="0"/>
              <a:t>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 김제시 청하면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988DF-86EF-4F8E-B154-70B24A50D4F4}"/>
              </a:ext>
            </a:extLst>
          </p:cNvPr>
          <p:cNvSpPr txBox="1"/>
          <p:nvPr/>
        </p:nvSpPr>
        <p:spPr>
          <a:xfrm>
            <a:off x="5829375" y="1713080"/>
            <a:ext cx="196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번영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 김제시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FFD8C9-74D9-46E8-AF87-2F0069E6CE8F}"/>
              </a:ext>
            </a:extLst>
          </p:cNvPr>
          <p:cNvSpPr txBox="1"/>
          <p:nvPr/>
        </p:nvSpPr>
        <p:spPr>
          <a:xfrm>
            <a:off x="3161006" y="2797686"/>
            <a:ext cx="196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하늘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D5B5F4-8989-41CB-8DA4-D452F1BD16BD}"/>
              </a:ext>
            </a:extLst>
          </p:cNvPr>
          <p:cNvSpPr txBox="1"/>
          <p:nvPr/>
        </p:nvSpPr>
        <p:spPr>
          <a:xfrm>
            <a:off x="5829375" y="2792714"/>
            <a:ext cx="196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화천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A77908-A157-4433-B3F1-6EBD127156ED}"/>
              </a:ext>
            </a:extLst>
          </p:cNvPr>
          <p:cNvSpPr txBox="1"/>
          <p:nvPr/>
        </p:nvSpPr>
        <p:spPr>
          <a:xfrm>
            <a:off x="3146031" y="4109100"/>
            <a:ext cx="218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로즈밸리</a:t>
            </a:r>
            <a:r>
              <a:rPr lang="ko-KR" altLang="en-US" b="1" dirty="0"/>
              <a:t>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27AE12-AC0B-4E2D-B17B-B1E2E3B95B1E}"/>
              </a:ext>
            </a:extLst>
          </p:cNvPr>
          <p:cNvSpPr txBox="1"/>
          <p:nvPr/>
        </p:nvSpPr>
        <p:spPr>
          <a:xfrm>
            <a:off x="3105080" y="5166819"/>
            <a:ext cx="21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오마이토마토</a:t>
            </a:r>
            <a:r>
              <a:rPr lang="ko-KR" altLang="en-US" b="1" dirty="0"/>
              <a:t>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247D29-D2E8-44B8-A2A9-B5D48C0AF1AC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</p:spTree>
    <p:extLst>
      <p:ext uri="{BB962C8B-B14F-4D97-AF65-F5344CB8AC3E}">
        <p14:creationId xmlns:p14="http://schemas.microsoft.com/office/powerpoint/2010/main" val="1763048704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43472" y="764704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전체 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E8F1F4-E7B6-4CB4-A64C-E57B58222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610" y="1226369"/>
            <a:ext cx="8244780" cy="5253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BFF96C-BFC7-49AB-A1AD-CD0729FEBBAC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</p:spTree>
    <p:extLst>
      <p:ext uri="{BB962C8B-B14F-4D97-AF65-F5344CB8AC3E}">
        <p14:creationId xmlns:p14="http://schemas.microsoft.com/office/powerpoint/2010/main" val="1733915364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343472" y="764704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주차별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환경 데이터 시각화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05771" y="1273803"/>
            <a:ext cx="9780456" cy="51950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8E4BB-E1C3-45BF-A9F8-7509BA2C4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7" y="1412776"/>
            <a:ext cx="7910245" cy="486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7D6000-5F79-486A-8D3A-88BB9CF577E6}"/>
              </a:ext>
            </a:extLst>
          </p:cNvPr>
          <p:cNvSpPr txBox="1"/>
          <p:nvPr/>
        </p:nvSpPr>
        <p:spPr>
          <a:xfrm>
            <a:off x="1343472" y="33265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9DE532-47C9-499B-8DF9-B96887A1E680}"/>
              </a:ext>
            </a:extLst>
          </p:cNvPr>
          <p:cNvGrpSpPr/>
          <p:nvPr/>
        </p:nvGrpSpPr>
        <p:grpSpPr>
          <a:xfrm>
            <a:off x="11163232" y="332656"/>
            <a:ext cx="641305" cy="613230"/>
            <a:chOff x="11163232" y="332656"/>
            <a:chExt cx="641305" cy="613230"/>
          </a:xfrm>
        </p:grpSpPr>
        <p:sp>
          <p:nvSpPr>
            <p:cNvPr id="12" name="타원 3">
              <a:extLst>
                <a:ext uri="{FF2B5EF4-FFF2-40B4-BE49-F238E27FC236}">
                  <a16:creationId xmlns:a16="http://schemas.microsoft.com/office/drawing/2014/main" id="{D9726A86-1A79-467E-978D-0EED01F8090A}"/>
                </a:ext>
              </a:extLst>
            </p:cNvPr>
            <p:cNvSpPr/>
            <p:nvPr/>
          </p:nvSpPr>
          <p:spPr>
            <a:xfrm>
              <a:off x="11163232" y="333458"/>
              <a:ext cx="612428" cy="61242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5DEED4E-1237-4E0C-95AD-C4039879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109" y="332656"/>
              <a:ext cx="612428" cy="61242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857</Words>
  <Application>Microsoft Office PowerPoint</Application>
  <PresentationFormat>와이드스크린</PresentationFormat>
  <Paragraphs>259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맑은 고딕</vt:lpstr>
      <vt:lpstr>바탕</vt:lpstr>
      <vt:lpstr>함초롬바탕</vt:lpstr>
      <vt:lpstr>Arial</vt:lpstr>
      <vt:lpstr>Wingdings</vt:lpstr>
      <vt:lpstr>Office 테마</vt:lpstr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박혜림</dc:creator>
  <cp:lastModifiedBy>User</cp:lastModifiedBy>
  <cp:revision>139</cp:revision>
  <dcterms:created xsi:type="dcterms:W3CDTF">2019-05-23T15:55:05Z</dcterms:created>
  <dcterms:modified xsi:type="dcterms:W3CDTF">2020-12-17T01:39:30Z</dcterms:modified>
</cp:coreProperties>
</file>