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708_5DB84B9A.xml" ContentType="application/vnd.ms-powerpoint.comments+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70D_940FB2D2.xml" ContentType="application/vnd.ms-powerpoint.comments+xml"/>
  <Override PartName="/ppt/notesSlides/notesSlide5.xml" ContentType="application/vnd.openxmlformats-officedocument.presentationml.notesSlide+xml"/>
  <Override PartName="/ppt/comments/modernComment_700_7CEDE32C.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712_222531ED.xml" ContentType="application/vnd.ms-powerpoint.comments+xml"/>
  <Override PartName="/ppt/notesSlides/notesSlide11.xml" ContentType="application/vnd.openxmlformats-officedocument.presentationml.notesSlide+xml"/>
  <Override PartName="/ppt/comments/modernComment_705_38ACF53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17"/>
  </p:notesMasterIdLst>
  <p:sldIdLst>
    <p:sldId id="1789" r:id="rId5"/>
    <p:sldId id="1800" r:id="rId6"/>
    <p:sldId id="303" r:id="rId7"/>
    <p:sldId id="1805" r:id="rId8"/>
    <p:sldId id="1792" r:id="rId9"/>
    <p:sldId id="1808" r:id="rId10"/>
    <p:sldId id="1809" r:id="rId11"/>
    <p:sldId id="1806" r:id="rId12"/>
    <p:sldId id="1807" r:id="rId13"/>
    <p:sldId id="1810" r:id="rId14"/>
    <p:sldId id="1797" r:id="rId15"/>
    <p:sldId id="43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FD57352-7604-9D26-62AE-16419382D0BC}" name="Hince, Maddie" initials="HM" userId="S::mhince@deloitte.com::3a6e5f41-dcf5-4745-a604-323ce139cef7" providerId="AD"/>
  <p188:author id="{78884976-7D62-D268-DF21-9890A78F8ED6}" name="Soba, Elijah" initials="SE" userId="S::elsoba@deloitte.com::6381e7b3-9aa7-4b06-a388-b5da0b074c0a" providerId="AD"/>
  <p188:author id="{E054778C-8BF6-D451-9E47-B93385BD8B5C}" name="Murad, Catherine" initials="MC" userId="S::cmurad@deloitte.com::4796add7-ef15-45c6-acac-ec13f9977fe8"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8EB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773" autoAdjust="0"/>
  </p:normalViewPr>
  <p:slideViewPr>
    <p:cSldViewPr snapToGrid="0">
      <p:cViewPr varScale="1">
        <p:scale>
          <a:sx n="48" d="100"/>
          <a:sy n="48" d="100"/>
        </p:scale>
        <p:origin x="2958"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omments/modernComment_700_7CEDE32C.xml><?xml version="1.0" encoding="utf-8"?>
<p188:cmLst xmlns:a="http://schemas.openxmlformats.org/drawingml/2006/main" xmlns:r="http://schemas.openxmlformats.org/officeDocument/2006/relationships" xmlns:p188="http://schemas.microsoft.com/office/powerpoint/2018/8/main">
  <p188:cm id="{FDDE4864-1828-4FE8-8876-26298056400E}" authorId="{E054778C-8BF6-D451-9E47-B93385BD8B5C}" status="resolved" created="2022-08-19T13:35:28.715">
    <pc:sldMkLst xmlns:pc="http://schemas.microsoft.com/office/powerpoint/2013/main/command">
      <pc:docMk/>
      <pc:sldMk cId="2095964972" sldId="1792"/>
    </pc:sldMkLst>
    <p188:txBody>
      <a:bodyPr/>
      <a:lstStyle/>
      <a:p>
        <a:r>
          <a:rPr lang="en-US"/>
          <a:t>% of missing data in box office mojo
inner join line too technical</a:t>
        </a:r>
      </a:p>
    </p188:txBody>
  </p188:cm>
</p188:cmLst>
</file>

<file path=ppt/comments/modernComment_705_38ACF530.xml><?xml version="1.0" encoding="utf-8"?>
<p188:cmLst xmlns:a="http://schemas.openxmlformats.org/drawingml/2006/main" xmlns:r="http://schemas.openxmlformats.org/officeDocument/2006/relationships" xmlns:p188="http://schemas.microsoft.com/office/powerpoint/2018/8/main">
  <p188:cm id="{35D2C242-C091-4FDA-B871-3F1FADCD371F}" authorId="{E054778C-8BF6-D451-9E47-B93385BD8B5C}" created="2022-08-19T13:37:24.248">
    <pc:sldMkLst xmlns:pc="http://schemas.microsoft.com/office/powerpoint/2013/main/command">
      <pc:docMk/>
      <pc:sldMk cId="950859056" sldId="1797"/>
    </pc:sldMkLst>
    <p188:txBody>
      <a:bodyPr/>
      <a:lstStyle/>
      <a:p>
        <a:r>
          <a:rPr lang="en-US"/>
          <a:t>Where are your limitations and difficulties?</a:t>
        </a:r>
      </a:p>
    </p188:txBody>
  </p188:cm>
</p188:cmLst>
</file>

<file path=ppt/comments/modernComment_708_5DB84B9A.xml><?xml version="1.0" encoding="utf-8"?>
<p188:cmLst xmlns:a="http://schemas.openxmlformats.org/drawingml/2006/main" xmlns:r="http://schemas.openxmlformats.org/officeDocument/2006/relationships" xmlns:p188="http://schemas.microsoft.com/office/powerpoint/2018/8/main">
  <p188:cm id="{8F5A6F02-6F09-4F20-BCF1-B510D1D729F4}" authorId="{7FD57352-7604-9D26-62AE-16419382D0BC}" status="resolved" created="2022-08-18T16:33:56.564">
    <ac:deMkLst xmlns:ac="http://schemas.microsoft.com/office/drawing/2013/main/command">
      <pc:docMk xmlns:pc="http://schemas.microsoft.com/office/powerpoint/2013/main/command"/>
      <pc:sldMk xmlns:pc="http://schemas.microsoft.com/office/powerpoint/2013/main/command" cId="1572359066" sldId="1800"/>
      <ac:spMk id="50183" creationId="{30AA2F1D-598D-CCEF-7A1D-26AF76F3D441}"/>
    </ac:deMkLst>
    <p188:replyLst>
      <p188:reply id="{EBB4E4F8-00DE-4679-889B-6ADCD94503B6}" authorId="{E054778C-8BF6-D451-9E47-B93385BD8B5C}" created="2022-08-18T16:35:50.453">
        <p188:txBody>
          <a:bodyPr/>
          <a:lstStyle/>
          <a:p>
            <a:r>
              <a:rPr lang="en-US"/>
              <a:t>i like the changes you made!</a:t>
            </a:r>
          </a:p>
        </p188:txBody>
      </p188:reply>
      <p188:reply id="{FA5C0283-7B3F-44D5-A0E9-01E521726BCE}" authorId="{7FD57352-7604-9D26-62AE-16419382D0BC}" created="2022-08-18T16:37:05.607">
        <p188:txBody>
          <a:bodyPr/>
          <a:lstStyle/>
          <a:p>
            <a:r>
              <a:rPr lang="en-US"/>
              <a:t>thank you!</a:t>
            </a:r>
          </a:p>
        </p188:txBody>
      </p188:reply>
    </p188:replyLst>
    <p188:txBody>
      <a:bodyPr/>
      <a:lstStyle/>
      <a:p>
        <a:r>
          <a:rPr lang="en-US"/>
          <a:t>- Allocate a budget that makes sense in terms of past top grossing movies and their budgets
- Decide whether to spend more money internationally or domestically on marketing</a:t>
        </a:r>
      </a:p>
    </p188:txBody>
  </p188:cm>
</p188:cmLst>
</file>

<file path=ppt/comments/modernComment_70D_940FB2D2.xml><?xml version="1.0" encoding="utf-8"?>
<p188:cmLst xmlns:a="http://schemas.openxmlformats.org/drawingml/2006/main" xmlns:r="http://schemas.openxmlformats.org/officeDocument/2006/relationships" xmlns:p188="http://schemas.microsoft.com/office/powerpoint/2018/8/main">
  <p188:cm id="{B5A05C65-06F4-4AD4-8402-4A4C2A47A416}" authorId="{7FD57352-7604-9D26-62AE-16419382D0BC}" status="resolved" created="2022-08-18T16:33:56.564">
    <ac:deMkLst xmlns:ac="http://schemas.microsoft.com/office/drawing/2013/main/command">
      <pc:docMk xmlns:pc="http://schemas.microsoft.com/office/powerpoint/2013/main/command"/>
      <pc:sldMk xmlns:pc="http://schemas.microsoft.com/office/powerpoint/2013/main/command" cId="2484056786" sldId="1805"/>
      <ac:spMk id="50183" creationId="{30AA2F1D-598D-CCEF-7A1D-26AF76F3D441}"/>
    </ac:deMkLst>
    <p188:replyLst>
      <p188:reply id="{EBB4E4F8-00DE-4679-889B-6ADCD94503B6}" authorId="{E054778C-8BF6-D451-9E47-B93385BD8B5C}" created="2022-08-18T16:35:50.453">
        <p188:txBody>
          <a:bodyPr/>
          <a:lstStyle/>
          <a:p>
            <a:r>
              <a:rPr lang="en-US"/>
              <a:t>i like the changes you made!</a:t>
            </a:r>
          </a:p>
        </p188:txBody>
      </p188:reply>
      <p188:reply id="{FA5C0283-7B3F-44D5-A0E9-01E521726BCE}" authorId="{7FD57352-7604-9D26-62AE-16419382D0BC}" created="2022-08-18T16:37:05.607">
        <p188:txBody>
          <a:bodyPr/>
          <a:lstStyle/>
          <a:p>
            <a:r>
              <a:rPr lang="en-US"/>
              <a:t>thank you!</a:t>
            </a:r>
          </a:p>
        </p188:txBody>
      </p188:reply>
    </p188:replyLst>
    <p188:txBody>
      <a:bodyPr/>
      <a:lstStyle/>
      <a:p>
        <a:r>
          <a:rPr lang="en-US"/>
          <a:t>- Allocate a budget that makes sense in terms of past top grossing movies and their budgets
- Decide whether to spend more money internationally or domestically on marketing</a:t>
        </a:r>
      </a:p>
    </p188:txBody>
  </p188:cm>
</p188:cmLst>
</file>

<file path=ppt/comments/modernComment_712_222531ED.xml><?xml version="1.0" encoding="utf-8"?>
<p188:cmLst xmlns:a="http://schemas.openxmlformats.org/drawingml/2006/main" xmlns:r="http://schemas.openxmlformats.org/officeDocument/2006/relationships" xmlns:p188="http://schemas.microsoft.com/office/powerpoint/2018/8/main">
  <p188:cm id="{6E55483E-041C-427B-AEFA-0DC600FE774C}" authorId="{E054778C-8BF6-D451-9E47-B93385BD8B5C}" status="resolved" created="2022-08-19T13:35:28.715">
    <pc:sldMkLst xmlns:pc="http://schemas.microsoft.com/office/powerpoint/2013/main/command">
      <pc:docMk/>
      <pc:sldMk cId="2095964972" sldId="1792"/>
    </pc:sldMkLst>
    <p188:txBody>
      <a:bodyPr/>
      <a:lstStyle/>
      <a:p>
        <a:r>
          <a:rPr lang="en-US"/>
          <a:t>% of missing data in box office mojo
inner join line too technical</a:t>
        </a:r>
      </a:p>
    </p188:txBody>
  </p188:cm>
</p188:cmLst>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4B359-57B0-442B-BEE1-AF27973AA477}"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73D4E9-8C5A-4391-853C-134353DC5470}" type="slidenum">
              <a:rPr lang="en-US" smtClean="0"/>
              <a:t>‹#›</a:t>
            </a:fld>
            <a:endParaRPr lang="en-US"/>
          </a:p>
        </p:txBody>
      </p:sp>
    </p:spTree>
    <p:extLst>
      <p:ext uri="{BB962C8B-B14F-4D97-AF65-F5344CB8AC3E}">
        <p14:creationId xmlns:p14="http://schemas.microsoft.com/office/powerpoint/2010/main" val="1484212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B273D4E9-8C5A-4391-853C-134353DC5470}" type="slidenum">
              <a:rPr lang="en-US" smtClean="0"/>
              <a:t>1</a:t>
            </a:fld>
            <a:endParaRPr lang="en-US"/>
          </a:p>
        </p:txBody>
      </p:sp>
    </p:spTree>
    <p:extLst>
      <p:ext uri="{BB962C8B-B14F-4D97-AF65-F5344CB8AC3E}">
        <p14:creationId xmlns:p14="http://schemas.microsoft.com/office/powerpoint/2010/main" val="2790177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dirty="0">
                <a:cs typeface="Calibri"/>
              </a:rPr>
              <a:t>Linear Regression had an error of 3000</a:t>
            </a:r>
          </a:p>
          <a:p>
            <a:endParaRPr lang="en-US" dirty="0">
              <a:cs typeface="Calibri"/>
            </a:endParaRPr>
          </a:p>
          <a:p>
            <a:r>
              <a:rPr lang="en-US" dirty="0">
                <a:cs typeface="Calibri"/>
              </a:rPr>
              <a:t>XB Boost had an error of 2500</a:t>
            </a:r>
          </a:p>
        </p:txBody>
      </p:sp>
      <p:sp>
        <p:nvSpPr>
          <p:cNvPr id="4" name="Slide Number Placeholder 3"/>
          <p:cNvSpPr>
            <a:spLocks noGrp="1"/>
          </p:cNvSpPr>
          <p:nvPr>
            <p:ph type="sldNum" sz="quarter" idx="5"/>
          </p:nvPr>
        </p:nvSpPr>
        <p:spPr/>
        <p:txBody>
          <a:bodyPr/>
          <a:lstStyle/>
          <a:p>
            <a:fld id="{B273D4E9-8C5A-4391-853C-134353DC5470}" type="slidenum">
              <a:rPr lang="en-US" smtClean="0"/>
              <a:t>10</a:t>
            </a:fld>
            <a:endParaRPr lang="en-US"/>
          </a:p>
        </p:txBody>
      </p:sp>
    </p:spTree>
    <p:extLst>
      <p:ext uri="{BB962C8B-B14F-4D97-AF65-F5344CB8AC3E}">
        <p14:creationId xmlns:p14="http://schemas.microsoft.com/office/powerpoint/2010/main" val="3625861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While the dataset was up to date it only had the make/model/year/price key values that would of help get a more accurate prediction would things like mpg, fuel type, accidents history, owners etc.</a:t>
            </a:r>
          </a:p>
        </p:txBody>
      </p:sp>
      <p:sp>
        <p:nvSpPr>
          <p:cNvPr id="4" name="Slide Number Placeholder 3"/>
          <p:cNvSpPr>
            <a:spLocks noGrp="1"/>
          </p:cNvSpPr>
          <p:nvPr>
            <p:ph type="sldNum" sz="quarter" idx="5"/>
          </p:nvPr>
        </p:nvSpPr>
        <p:spPr/>
        <p:txBody>
          <a:bodyPr/>
          <a:lstStyle/>
          <a:p>
            <a:fld id="{B273D4E9-8C5A-4391-853C-134353DC5470}" type="slidenum">
              <a:rPr lang="en-US" smtClean="0"/>
              <a:t>11</a:t>
            </a:fld>
            <a:endParaRPr lang="en-US"/>
          </a:p>
        </p:txBody>
      </p:sp>
    </p:spTree>
    <p:extLst>
      <p:ext uri="{BB962C8B-B14F-4D97-AF65-F5344CB8AC3E}">
        <p14:creationId xmlns:p14="http://schemas.microsoft.com/office/powerpoint/2010/main" val="681435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B273D4E9-8C5A-4391-853C-134353DC5470}" type="slidenum">
              <a:rPr lang="en-US" smtClean="0"/>
              <a:t>2</a:t>
            </a:fld>
            <a:endParaRPr lang="en-US"/>
          </a:p>
        </p:txBody>
      </p:sp>
    </p:spTree>
    <p:extLst>
      <p:ext uri="{BB962C8B-B14F-4D97-AF65-F5344CB8AC3E}">
        <p14:creationId xmlns:p14="http://schemas.microsoft.com/office/powerpoint/2010/main" val="3290866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59AF6D-BA0E-4594-94DB-478664329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2046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According to Forbes the online market is struggling post pandemic Carvana specifically.</a:t>
            </a:r>
          </a:p>
          <a:p>
            <a:endParaRPr lang="en-US" dirty="0">
              <a:cs typeface="Calibri"/>
            </a:endParaRPr>
          </a:p>
          <a:p>
            <a:r>
              <a:rPr lang="en-US" dirty="0">
                <a:cs typeface="Calibri"/>
              </a:rPr>
              <a:t>There Inventory boomed during the pandemic and is now too large for them to sustain.</a:t>
            </a:r>
          </a:p>
          <a:p>
            <a:endParaRPr lang="en-US" dirty="0">
              <a:cs typeface="Calibri"/>
            </a:endParaRPr>
          </a:p>
          <a:p>
            <a:r>
              <a:rPr lang="en-US" dirty="0">
                <a:cs typeface="Calibri"/>
              </a:rPr>
              <a:t>The data set we are going to used is Carvana's used car inventory </a:t>
            </a:r>
          </a:p>
        </p:txBody>
      </p:sp>
      <p:sp>
        <p:nvSpPr>
          <p:cNvPr id="4" name="Slide Number Placeholder 3"/>
          <p:cNvSpPr>
            <a:spLocks noGrp="1"/>
          </p:cNvSpPr>
          <p:nvPr>
            <p:ph type="sldNum" sz="quarter" idx="5"/>
          </p:nvPr>
        </p:nvSpPr>
        <p:spPr/>
        <p:txBody>
          <a:bodyPr/>
          <a:lstStyle/>
          <a:p>
            <a:fld id="{B273D4E9-8C5A-4391-853C-134353DC5470}" type="slidenum">
              <a:rPr lang="en-US" smtClean="0"/>
              <a:t>4</a:t>
            </a:fld>
            <a:endParaRPr lang="en-US"/>
          </a:p>
        </p:txBody>
      </p:sp>
    </p:spTree>
    <p:extLst>
      <p:ext uri="{BB962C8B-B14F-4D97-AF65-F5344CB8AC3E}">
        <p14:creationId xmlns:p14="http://schemas.microsoft.com/office/powerpoint/2010/main" val="4091667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B273D4E9-8C5A-4391-853C-134353DC5470}" type="slidenum">
              <a:rPr lang="en-US" smtClean="0"/>
              <a:t>5</a:t>
            </a:fld>
            <a:endParaRPr lang="en-US"/>
          </a:p>
        </p:txBody>
      </p:sp>
    </p:spTree>
    <p:extLst>
      <p:ext uri="{BB962C8B-B14F-4D97-AF65-F5344CB8AC3E}">
        <p14:creationId xmlns:p14="http://schemas.microsoft.com/office/powerpoint/2010/main" val="614925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B273D4E9-8C5A-4391-853C-134353DC5470}" type="slidenum">
              <a:rPr lang="en-US" smtClean="0"/>
              <a:t>6</a:t>
            </a:fld>
            <a:endParaRPr lang="en-US"/>
          </a:p>
        </p:txBody>
      </p:sp>
    </p:spTree>
    <p:extLst>
      <p:ext uri="{BB962C8B-B14F-4D97-AF65-F5344CB8AC3E}">
        <p14:creationId xmlns:p14="http://schemas.microsoft.com/office/powerpoint/2010/main" val="1078638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B273D4E9-8C5A-4391-853C-134353DC5470}" type="slidenum">
              <a:rPr lang="en-US" smtClean="0"/>
              <a:t>7</a:t>
            </a:fld>
            <a:endParaRPr lang="en-US"/>
          </a:p>
        </p:txBody>
      </p:sp>
    </p:spTree>
    <p:extLst>
      <p:ext uri="{BB962C8B-B14F-4D97-AF65-F5344CB8AC3E}">
        <p14:creationId xmlns:p14="http://schemas.microsoft.com/office/powerpoint/2010/main" val="1370716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B273D4E9-8C5A-4391-853C-134353DC5470}" type="slidenum">
              <a:rPr lang="en-US" smtClean="0"/>
              <a:t>8</a:t>
            </a:fld>
            <a:endParaRPr lang="en-US"/>
          </a:p>
        </p:txBody>
      </p:sp>
    </p:spTree>
    <p:extLst>
      <p:ext uri="{BB962C8B-B14F-4D97-AF65-F5344CB8AC3E}">
        <p14:creationId xmlns:p14="http://schemas.microsoft.com/office/powerpoint/2010/main" val="2042159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B273D4E9-8C5A-4391-853C-134353DC5470}" type="slidenum">
              <a:rPr lang="en-US" smtClean="0"/>
              <a:t>9</a:t>
            </a:fld>
            <a:endParaRPr lang="en-US"/>
          </a:p>
        </p:txBody>
      </p:sp>
    </p:spTree>
    <p:extLst>
      <p:ext uri="{BB962C8B-B14F-4D97-AF65-F5344CB8AC3E}">
        <p14:creationId xmlns:p14="http://schemas.microsoft.com/office/powerpoint/2010/main" val="1784046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3305135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2207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No Background Graphics">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EFC2F98-5944-4C9B-A2C3-BF4DC0C7C30D}"/>
              </a:ext>
            </a:extLst>
          </p:cNvPr>
          <p:cNvGraphicFramePr>
            <a:graphicFrameLocks noChangeAspect="1"/>
          </p:cNvGraphicFramePr>
          <p:nvPr userDrawn="1">
            <p:custDataLst>
              <p:tags r:id="rId2"/>
            </p:custDataLst>
            <p:extLst>
              <p:ext uri="{D42A27DB-BD31-4B8C-83A1-F6EECF244321}">
                <p14:modId xmlns:p14="http://schemas.microsoft.com/office/powerpoint/2010/main" val="20321645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2" name="think-cell Slide" r:id="rId4" imgW="415" imgH="416" progId="TCLayout.ActiveDocument.1">
                  <p:embed/>
                </p:oleObj>
              </mc:Choice>
              <mc:Fallback>
                <p:oleObj name="think-cell Slide" r:id="rId4" imgW="415" imgH="416" progId="TCLayout.ActiveDocument.1">
                  <p:embed/>
                  <p:pic>
                    <p:nvPicPr>
                      <p:cNvPr id="3" name="Object 2" hidden="1">
                        <a:extLst>
                          <a:ext uri="{FF2B5EF4-FFF2-40B4-BE49-F238E27FC236}">
                            <a16:creationId xmlns:a16="http://schemas.microsoft.com/office/drawing/2014/main" id="{8EFC2F98-5944-4C9B-A2C3-BF4DC0C7C30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3930883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a:t>Thank You </a:t>
            </a:r>
            <a:br>
              <a:rPr lang="en-US"/>
            </a:br>
            <a:r>
              <a:rPr lang="en-US"/>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a:latin typeface="Open Sans" charset="0"/>
                <a:ea typeface="Open Sans" charset="0"/>
                <a:cs typeface="Open Sans" charset="0"/>
              </a:rPr>
              <a:t>This publication contains general information only, and none of the member firms of Deloitte </a:t>
            </a:r>
            <a:r>
              <a:rPr lang="en-US" sz="700" err="1">
                <a:latin typeface="Open Sans" charset="0"/>
                <a:ea typeface="Open Sans" charset="0"/>
                <a:cs typeface="Open Sans" charset="0"/>
              </a:rPr>
              <a:t>Touche</a:t>
            </a:r>
            <a:r>
              <a:rPr lang="en-US" sz="70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a:latin typeface="Open Sans" charset="0"/>
                <a:ea typeface="Open Sans" charset="0"/>
                <a:cs typeface="Open Sans" charset="0"/>
              </a:rPr>
            </a:br>
            <a:br>
              <a:rPr lang="en-US" sz="700">
                <a:latin typeface="Open Sans" charset="0"/>
                <a:ea typeface="Open Sans" charset="0"/>
                <a:cs typeface="Open Sans" charset="0"/>
              </a:rPr>
            </a:br>
            <a:endParaRPr lang="en-US" sz="700">
              <a:latin typeface="Open Sans" charset="0"/>
              <a:ea typeface="Open Sans" charset="0"/>
              <a:cs typeface="Open Sans" charset="0"/>
            </a:endParaRPr>
          </a:p>
          <a:p>
            <a:pPr>
              <a:lnSpc>
                <a:spcPct val="120000"/>
              </a:lnSpc>
            </a:pPr>
            <a:r>
              <a:rPr lang="en-US" sz="70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a:latin typeface="Open Sans" charset="0"/>
                <a:ea typeface="Open Sans" charset="0"/>
                <a:cs typeface="Open Sans" charset="0"/>
              </a:rPr>
            </a:br>
            <a:r>
              <a:rPr lang="en-US" sz="700">
                <a:latin typeface="Open Sans" charset="0"/>
                <a:ea typeface="Open Sans" charset="0"/>
                <a:cs typeface="Open Sans" charset="0"/>
              </a:rPr>
              <a:t>the rules and regulations of public accounting.</a:t>
            </a:r>
          </a:p>
          <a:p>
            <a:endParaRPr lang="en-US" sz="700">
              <a:latin typeface="Open Sans" charset="0"/>
              <a:ea typeface="Open Sans" charset="0"/>
              <a:cs typeface="Open Sans" charset="0"/>
              <a:sym typeface="Frutiger Next Pro Light" charset="0"/>
            </a:endParaRPr>
          </a:p>
          <a:p>
            <a:r>
              <a:rPr lang="en-US" sz="700" b="1">
                <a:latin typeface="Open Sans" charset="0"/>
                <a:ea typeface="Open Sans" charset="0"/>
                <a:cs typeface="Open Sans" charset="0"/>
                <a:sym typeface="Frutiger Next Pro Light" charset="0"/>
              </a:rPr>
              <a:t>Copyright © 2019 Deloitte Development LLC. </a:t>
            </a:r>
            <a:br>
              <a:rPr lang="en-US" sz="700">
                <a:latin typeface="Open Sans" charset="0"/>
                <a:ea typeface="Open Sans" charset="0"/>
                <a:cs typeface="Open Sans" charset="0"/>
                <a:sym typeface="Frutiger Next Pro Light" charset="0"/>
              </a:rPr>
            </a:br>
            <a:r>
              <a:rPr lang="en-US" sz="700" b="1">
                <a:latin typeface="Open Sans" charset="0"/>
                <a:ea typeface="Open Sans" charset="0"/>
                <a:cs typeface="Open Sans" charset="0"/>
                <a:sym typeface="Frutiger Next Pro Light" charset="0"/>
              </a:rPr>
              <a:t>All rights reserved. </a:t>
            </a:r>
            <a:r>
              <a:rPr lang="en-US" sz="700" b="1">
                <a:latin typeface="Open Sans" charset="0"/>
                <a:ea typeface="Open Sans" charset="0"/>
                <a:cs typeface="Open Sans" charset="0"/>
              </a:rPr>
              <a:t>Member of Deloitte </a:t>
            </a:r>
            <a:r>
              <a:rPr lang="en-US" sz="700" b="1" err="1">
                <a:latin typeface="Open Sans" charset="0"/>
                <a:ea typeface="Open Sans" charset="0"/>
                <a:cs typeface="Open Sans" charset="0"/>
              </a:rPr>
              <a:t>Touche</a:t>
            </a:r>
            <a:r>
              <a:rPr lang="en-US" sz="700" b="1">
                <a:latin typeface="Open Sans" charset="0"/>
                <a:ea typeface="Open Sans" charset="0"/>
                <a:cs typeface="Open Sans" charset="0"/>
              </a:rPr>
              <a:t> Tohmatsu Limited</a:t>
            </a:r>
          </a:p>
        </p:txBody>
      </p:sp>
      <p:pic>
        <p:nvPicPr>
          <p:cNvPr id="5" name="Picture 4">
            <a:extLst>
              <a:ext uri="{FF2B5EF4-FFF2-40B4-BE49-F238E27FC236}">
                <a16:creationId xmlns:a16="http://schemas.microsoft.com/office/drawing/2014/main" id="{AF6272ED-D46B-4410-850F-BE680FD2A4F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14400" y="762000"/>
            <a:ext cx="1788289" cy="388953"/>
          </a:xfrm>
          <a:prstGeom prst="rect">
            <a:avLst/>
          </a:prstGeom>
        </p:spPr>
      </p:pic>
    </p:spTree>
    <p:extLst>
      <p:ext uri="{BB962C8B-B14F-4D97-AF65-F5344CB8AC3E}">
        <p14:creationId xmlns:p14="http://schemas.microsoft.com/office/powerpoint/2010/main" val="247590251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aster Blocker">
    <p:spTree>
      <p:nvGrpSpPr>
        <p:cNvPr id="1" name=""/>
        <p:cNvGrpSpPr/>
        <p:nvPr/>
      </p:nvGrpSpPr>
      <p:grpSpPr>
        <a:xfrm>
          <a:off x="0" y="0"/>
          <a:ext cx="0" cy="0"/>
          <a:chOff x="0" y="0"/>
          <a:chExt cx="0" cy="0"/>
        </a:xfrm>
      </p:grpSpPr>
      <p:sp>
        <p:nvSpPr>
          <p:cNvPr id="3" name="TextBox 2"/>
          <p:cNvSpPr txBox="1"/>
          <p:nvPr/>
        </p:nvSpPr>
        <p:spPr>
          <a:xfrm>
            <a:off x="914400" y="1217629"/>
            <a:ext cx="10363200" cy="4616648"/>
          </a:xfrm>
          <a:prstGeom prst="rect">
            <a:avLst/>
          </a:prstGeom>
          <a:noFill/>
        </p:spPr>
        <p:txBody>
          <a:bodyPr wrap="square" rtlCol="0">
            <a:spAutoFit/>
          </a:bodyPr>
          <a:lstStyle/>
          <a:p>
            <a:pPr algn="ctr"/>
            <a:r>
              <a:rPr lang="en-US" sz="11500" b="1"/>
              <a:t>Do not use this</a:t>
            </a:r>
            <a:r>
              <a:rPr lang="en-US" sz="11500" b="1" baseline="0"/>
              <a:t> layout</a:t>
            </a:r>
          </a:p>
          <a:p>
            <a:pPr algn="ctr"/>
            <a:endParaRPr lang="en-US" sz="3200" b="1" baseline="0"/>
          </a:p>
          <a:p>
            <a:pPr algn="ctr"/>
            <a:r>
              <a:rPr lang="en-US" sz="3200" b="0" baseline="0"/>
              <a:t>Delete any master slides that occur after this layout</a:t>
            </a:r>
            <a:endParaRPr lang="en-US" sz="3200" b="0"/>
          </a:p>
        </p:txBody>
      </p:sp>
    </p:spTree>
    <p:extLst>
      <p:ext uri="{BB962C8B-B14F-4D97-AF65-F5344CB8AC3E}">
        <p14:creationId xmlns:p14="http://schemas.microsoft.com/office/powerpoint/2010/main" val="1143612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Date</a:t>
            </a:r>
          </a:p>
        </p:txBody>
      </p:sp>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b="57950"/>
          <a:stretch/>
        </p:blipFill>
        <p:spPr>
          <a:xfrm>
            <a:off x="914400" y="762001"/>
            <a:ext cx="1788289" cy="348286"/>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a:t>Click to insert picture</a:t>
            </a:r>
          </a:p>
        </p:txBody>
      </p:sp>
    </p:spTree>
    <p:extLst>
      <p:ext uri="{BB962C8B-B14F-4D97-AF65-F5344CB8AC3E}">
        <p14:creationId xmlns:p14="http://schemas.microsoft.com/office/powerpoint/2010/main" val="262725287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Right,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a:t>Click to insert picture</a:t>
            </a:r>
          </a:p>
        </p:txBody>
      </p:sp>
      <p:pic>
        <p:nvPicPr>
          <p:cNvPr id="4" name="Picture 3">
            <a:extLst>
              <a:ext uri="{FF2B5EF4-FFF2-40B4-BE49-F238E27FC236}">
                <a16:creationId xmlns:a16="http://schemas.microsoft.com/office/drawing/2014/main" id="{9690DDD7-BC40-45F8-9944-8723C753155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14400" y="762000"/>
            <a:ext cx="1788289" cy="388953"/>
          </a:xfrm>
          <a:prstGeom prst="rect">
            <a:avLst/>
          </a:prstGeom>
        </p:spPr>
      </p:pic>
    </p:spTree>
    <p:extLst>
      <p:ext uri="{BB962C8B-B14F-4D97-AF65-F5344CB8AC3E}">
        <p14:creationId xmlns:p14="http://schemas.microsoft.com/office/powerpoint/2010/main" val="2733279425"/>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831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21875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Divider - Deloitte dark blu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6" y="1705673"/>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4936"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0077989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3953428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Breadcrumbs">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
        <p:nvSpPr>
          <p:cNvPr id="3" name="Text Placeholder 5">
            <a:extLst>
              <a:ext uri="{FF2B5EF4-FFF2-40B4-BE49-F238E27FC236}">
                <a16:creationId xmlns:a16="http://schemas.microsoft.com/office/drawing/2014/main" id="{FD545910-EC58-4E59-AC9B-9F096DAB3584}"/>
              </a:ext>
            </a:extLst>
          </p:cNvPr>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1710628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2152576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a:t>Click to edit Master text styles</a:t>
            </a:r>
          </a:p>
        </p:txBody>
      </p:sp>
    </p:spTree>
    <p:extLst>
      <p:ext uri="{BB962C8B-B14F-4D97-AF65-F5344CB8AC3E}">
        <p14:creationId xmlns:p14="http://schemas.microsoft.com/office/powerpoint/2010/main" val="1653803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a:t>Click to edit Master text styles</a:t>
            </a:r>
          </a:p>
        </p:txBody>
      </p:sp>
    </p:spTree>
    <p:extLst>
      <p:ext uri="{BB962C8B-B14F-4D97-AF65-F5344CB8AC3E}">
        <p14:creationId xmlns:p14="http://schemas.microsoft.com/office/powerpoint/2010/main" val="327996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Right, Subhead &amp; Breadcrumbs">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B912B5A-4EFE-4F10-9322-C971DDF230EF}"/>
              </a:ext>
            </a:extLst>
          </p:cNvPr>
          <p:cNvGraphicFramePr>
            <a:graphicFrameLocks noChangeAspect="1"/>
          </p:cNvGraphicFramePr>
          <p:nvPr userDrawn="1">
            <p:custDataLst>
              <p:tags r:id="rId2"/>
            </p:custDataLst>
            <p:extLst>
              <p:ext uri="{D42A27DB-BD31-4B8C-83A1-F6EECF244321}">
                <p14:modId xmlns:p14="http://schemas.microsoft.com/office/powerpoint/2010/main" val="24702569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196" name="think-cell Slide" r:id="rId5" imgW="415" imgH="416" progId="TCLayout.ActiveDocument.1">
                  <p:embed/>
                </p:oleObj>
              </mc:Choice>
              <mc:Fallback>
                <p:oleObj name="think-cell Slide" r:id="rId5" imgW="415" imgH="416" progId="TCLayout.ActiveDocument.1">
                  <p:embed/>
                  <p:pic>
                    <p:nvPicPr>
                      <p:cNvPr id="5" name="Object 4" hidden="1">
                        <a:extLst>
                          <a:ext uri="{FF2B5EF4-FFF2-40B4-BE49-F238E27FC236}">
                            <a16:creationId xmlns:a16="http://schemas.microsoft.com/office/drawing/2014/main" id="{CB912B5A-4EFE-4F10-9322-C971DDF230E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CF43516-C935-4785-8727-EA48BADEDCCC}"/>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US" sz="2400" b="0" i="0" baseline="0">
              <a:latin typeface="Chronicle Display Black" pitchFamily="50" charset="0"/>
              <a:sym typeface="Chronicle Display Black" pitchFamily="50" charset="0"/>
            </a:endParaRPr>
          </a:p>
        </p:txBody>
      </p:sp>
      <p:sp>
        <p:nvSpPr>
          <p:cNvPr id="2" name="Title 1">
            <a:extLst>
              <a:ext uri="{FF2B5EF4-FFF2-40B4-BE49-F238E27FC236}">
                <a16:creationId xmlns:a16="http://schemas.microsoft.com/office/drawing/2014/main" id="{BDFAB292-D9D0-4411-8456-90C02DB4019C}"/>
              </a:ext>
            </a:extLst>
          </p:cNvPr>
          <p:cNvSpPr>
            <a:spLocks noGrp="1"/>
          </p:cNvSpPr>
          <p:nvPr>
            <p:ph type="title"/>
          </p:nvPr>
        </p:nvSpPr>
        <p:spPr>
          <a:xfrm>
            <a:off x="5397500" y="669544"/>
            <a:ext cx="6137512" cy="381392"/>
          </a:xfrm>
        </p:spPr>
        <p:txBody>
          <a:bodyPr/>
          <a:lstStyle>
            <a:lvl1pPr>
              <a:defRPr sz="2400"/>
            </a:lvl1pPr>
          </a:lstStyle>
          <a:p>
            <a:r>
              <a:rPr lang="en-US"/>
              <a:t>Click to edit Master title style</a:t>
            </a:r>
          </a:p>
        </p:txBody>
      </p:sp>
      <p:sp>
        <p:nvSpPr>
          <p:cNvPr id="8" name="Picture Placeholder 7">
            <a:extLst>
              <a:ext uri="{FF2B5EF4-FFF2-40B4-BE49-F238E27FC236}">
                <a16:creationId xmlns:a16="http://schemas.microsoft.com/office/drawing/2014/main" id="{838CA61B-8DBB-4395-9E9F-405E5CBF79FA}"/>
              </a:ext>
            </a:extLst>
          </p:cNvPr>
          <p:cNvSpPr>
            <a:spLocks noGrp="1"/>
          </p:cNvSpPr>
          <p:nvPr>
            <p:ph type="pic" sz="quarter" idx="10" hasCustomPrompt="1"/>
          </p:nvPr>
        </p:nvSpPr>
        <p:spPr>
          <a:xfrm>
            <a:off x="0" y="0"/>
            <a:ext cx="4806950" cy="6858000"/>
          </a:xfrm>
        </p:spPr>
        <p:txBody>
          <a:bodyPr anchor="ctr"/>
          <a:lstStyle>
            <a:lvl1pPr marL="0" indent="0" algn="ctr">
              <a:buNone/>
              <a:defRPr>
                <a:solidFill>
                  <a:schemeClr val="accent6"/>
                </a:solidFill>
              </a:defRPr>
            </a:lvl1pPr>
          </a:lstStyle>
          <a:p>
            <a:r>
              <a:rPr lang="en-US"/>
              <a:t>Click to insert picture</a:t>
            </a:r>
          </a:p>
        </p:txBody>
      </p:sp>
      <p:sp>
        <p:nvSpPr>
          <p:cNvPr id="11" name="Text Placeholder 10">
            <a:extLst>
              <a:ext uri="{FF2B5EF4-FFF2-40B4-BE49-F238E27FC236}">
                <a16:creationId xmlns:a16="http://schemas.microsoft.com/office/drawing/2014/main" id="{6650516E-641C-4EFA-8CA7-4E0C60B42CEB}"/>
              </a:ext>
            </a:extLst>
          </p:cNvPr>
          <p:cNvSpPr>
            <a:spLocks noGrp="1"/>
          </p:cNvSpPr>
          <p:nvPr>
            <p:ph type="body" sz="quarter" idx="11" hasCustomPrompt="1"/>
          </p:nvPr>
        </p:nvSpPr>
        <p:spPr>
          <a:xfrm>
            <a:off x="5397500" y="1050936"/>
            <a:ext cx="6137512" cy="381392"/>
          </a:xfrm>
        </p:spPr>
        <p:txBody>
          <a:bodyPr/>
          <a:lstStyle>
            <a:lvl1pPr marL="0" indent="0">
              <a:buNone/>
              <a:defRPr sz="1200"/>
            </a:lvl1pPr>
          </a:lstStyle>
          <a:p>
            <a:pPr lvl="0"/>
            <a:r>
              <a:rPr lang="en-US" sz="1400"/>
              <a:t>Click to edit Master text styles</a:t>
            </a:r>
            <a:endParaRPr lang="en-US"/>
          </a:p>
        </p:txBody>
      </p:sp>
      <p:sp>
        <p:nvSpPr>
          <p:cNvPr id="12" name="Text Placeholder 5">
            <a:extLst>
              <a:ext uri="{FF2B5EF4-FFF2-40B4-BE49-F238E27FC236}">
                <a16:creationId xmlns:a16="http://schemas.microsoft.com/office/drawing/2014/main" id="{E0280C66-47F5-4458-AA31-95CF3025E372}"/>
              </a:ext>
            </a:extLst>
          </p:cNvPr>
          <p:cNvSpPr>
            <a:spLocks noGrp="1"/>
          </p:cNvSpPr>
          <p:nvPr>
            <p:ph type="body" sz="quarter" idx="15" hasCustomPrompt="1"/>
          </p:nvPr>
        </p:nvSpPr>
        <p:spPr>
          <a:xfrm>
            <a:off x="5397500"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2991863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Divider">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12192000" cy="6857999"/>
          </a:xfrm>
          <a:noFill/>
        </p:spPr>
        <p:txBody>
          <a:bodyPr anchor="ctr"/>
          <a:lstStyle>
            <a:lvl1pPr marL="0" indent="0" algn="ctr">
              <a:buNone/>
              <a:defRPr>
                <a:solidFill>
                  <a:schemeClr val="accent6"/>
                </a:solidFill>
              </a:defRPr>
            </a:lvl1pPr>
          </a:lstStyle>
          <a:p>
            <a:r>
              <a:rPr lang="en-US"/>
              <a:t>Click icon to add picture</a:t>
            </a:r>
          </a:p>
        </p:txBody>
      </p:sp>
      <p:sp>
        <p:nvSpPr>
          <p:cNvPr id="3" name="Title 1"/>
          <p:cNvSpPr>
            <a:spLocks noGrp="1"/>
          </p:cNvSpPr>
          <p:nvPr>
            <p:ph type="title" hasCustomPrompt="1"/>
          </p:nvPr>
        </p:nvSpPr>
        <p:spPr>
          <a:xfrm>
            <a:off x="914402" y="4725108"/>
            <a:ext cx="4389120" cy="2132892"/>
          </a:xfrm>
          <a:solidFill>
            <a:schemeClr val="bg1"/>
          </a:solidFill>
        </p:spPr>
        <p:txBody>
          <a:bodyPr vert="horz" lIns="365760" tIns="365760" rIns="365760" bIns="1280160" rtlCol="0" anchor="b" anchorCtr="0">
            <a:spAutoFit/>
          </a:bodyPr>
          <a:lstStyle>
            <a:lvl1pPr>
              <a:lnSpc>
                <a:spcPct val="90000"/>
              </a:lnSpc>
              <a:defRPr lang="en-US" sz="3600" b="1" baseline="0" dirty="0">
                <a:solidFill>
                  <a:sysClr val="windowText" lastClr="000000"/>
                </a:solidFill>
                <a:latin typeface="+mn-lt"/>
              </a:defRPr>
            </a:lvl1pPr>
          </a:lstStyle>
          <a:p>
            <a:pPr lvl="0">
              <a:lnSpc>
                <a:spcPct val="85000"/>
              </a:lnSpc>
            </a:pPr>
            <a:r>
              <a:rPr lang="en-US"/>
              <a:t>Click to edit Title</a:t>
            </a:r>
          </a:p>
        </p:txBody>
      </p:sp>
      <p:sp>
        <p:nvSpPr>
          <p:cNvPr id="4" name="Text Placeholder 4"/>
          <p:cNvSpPr>
            <a:spLocks noGrp="1"/>
          </p:cNvSpPr>
          <p:nvPr>
            <p:ph type="body" sz="quarter" idx="10" hasCustomPrompt="1"/>
          </p:nvPr>
        </p:nvSpPr>
        <p:spPr>
          <a:xfrm>
            <a:off x="914402" y="5694829"/>
            <a:ext cx="4389120" cy="1163171"/>
          </a:xfrm>
        </p:spPr>
        <p:txBody>
          <a:bodyPr vert="horz" lIns="365760" tIns="0" rIns="365760" bIns="0" rtlCol="0">
            <a:noAutofit/>
          </a:bodyPr>
          <a:lstStyle>
            <a:lvl1pPr marL="0" indent="0">
              <a:buNone/>
              <a:defRPr lang="en-US" sz="1400" baseline="0" dirty="0"/>
            </a:lvl1pPr>
          </a:lstStyle>
          <a:p>
            <a:pPr marL="228600" lvl="0" indent="-228600">
              <a:lnSpc>
                <a:spcPct val="130000"/>
              </a:lnSpc>
            </a:pPr>
            <a:r>
              <a:rPr lang="en-US"/>
              <a:t>Click to edit subtitle</a:t>
            </a:r>
          </a:p>
        </p:txBody>
      </p:sp>
    </p:spTree>
    <p:extLst>
      <p:ext uri="{BB962C8B-B14F-4D97-AF65-F5344CB8AC3E}">
        <p14:creationId xmlns:p14="http://schemas.microsoft.com/office/powerpoint/2010/main" val="2229426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Divider">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44B521E-45B1-4DF5-AF83-CF81FF72A0AD}"/>
              </a:ext>
            </a:extLst>
          </p:cNvPr>
          <p:cNvGraphicFramePr>
            <a:graphicFrameLocks noChangeAspect="1"/>
          </p:cNvGraphicFramePr>
          <p:nvPr userDrawn="1">
            <p:custDataLst>
              <p:tags r:id="rId2"/>
            </p:custDataLst>
            <p:extLst>
              <p:ext uri="{D42A27DB-BD31-4B8C-83A1-F6EECF244321}">
                <p14:modId xmlns:p14="http://schemas.microsoft.com/office/powerpoint/2010/main" val="13501294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4" name="think-cell Slide" r:id="rId4" imgW="415" imgH="416" progId="TCLayout.ActiveDocument.1">
                  <p:embed/>
                </p:oleObj>
              </mc:Choice>
              <mc:Fallback>
                <p:oleObj name="think-cell Slide" r:id="rId4" imgW="415" imgH="416" progId="TCLayout.ActiveDocument.1">
                  <p:embed/>
                  <p:pic>
                    <p:nvPicPr>
                      <p:cNvPr id="3" name="Object 2" hidden="1">
                        <a:extLst>
                          <a:ext uri="{FF2B5EF4-FFF2-40B4-BE49-F238E27FC236}">
                            <a16:creationId xmlns:a16="http://schemas.microsoft.com/office/drawing/2014/main" id="{844B521E-45B1-4DF5-AF83-CF81FF72A0A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4" name="Group 3">
            <a:extLst>
              <a:ext uri="{FF2B5EF4-FFF2-40B4-BE49-F238E27FC236}">
                <a16:creationId xmlns:a16="http://schemas.microsoft.com/office/drawing/2014/main" id="{B9F01BCD-D0E7-4C16-818C-FDF6C61207F4}"/>
              </a:ext>
            </a:extLst>
          </p:cNvPr>
          <p:cNvGrpSpPr/>
          <p:nvPr userDrawn="1"/>
        </p:nvGrpSpPr>
        <p:grpSpPr>
          <a:xfrm>
            <a:off x="6591045" y="2239972"/>
            <a:ext cx="2452738" cy="2728580"/>
            <a:chOff x="6953285" y="3278976"/>
            <a:chExt cx="1506831" cy="1682464"/>
          </a:xfrm>
        </p:grpSpPr>
        <p:grpSp>
          <p:nvGrpSpPr>
            <p:cNvPr id="5" name="Group 4">
              <a:extLst>
                <a:ext uri="{FF2B5EF4-FFF2-40B4-BE49-F238E27FC236}">
                  <a16:creationId xmlns:a16="http://schemas.microsoft.com/office/drawing/2014/main" id="{035AD732-4189-4F7D-8A59-BEA1A0C74690}"/>
                </a:ext>
              </a:extLst>
            </p:cNvPr>
            <p:cNvGrpSpPr>
              <a:grpSpLocks noChangeAspect="1"/>
            </p:cNvGrpSpPr>
            <p:nvPr/>
          </p:nvGrpSpPr>
          <p:grpSpPr>
            <a:xfrm>
              <a:off x="7291345" y="3278976"/>
              <a:ext cx="1168771" cy="1682464"/>
              <a:chOff x="5614264" y="2194216"/>
              <a:chExt cx="2755900" cy="3967163"/>
            </a:xfrm>
          </p:grpSpPr>
          <p:sp>
            <p:nvSpPr>
              <p:cNvPr id="7" name="Freeform 55">
                <a:extLst>
                  <a:ext uri="{FF2B5EF4-FFF2-40B4-BE49-F238E27FC236}">
                    <a16:creationId xmlns:a16="http://schemas.microsoft.com/office/drawing/2014/main" id="{4E44469E-381F-4E01-A7CB-1C0D52CCBF54}"/>
                  </a:ext>
                </a:extLst>
              </p:cNvPr>
              <p:cNvSpPr>
                <a:spLocks/>
              </p:cNvSpPr>
              <p:nvPr/>
            </p:nvSpPr>
            <p:spPr bwMode="auto">
              <a:xfrm>
                <a:off x="5614264" y="2194216"/>
                <a:ext cx="2755900" cy="3967163"/>
              </a:xfrm>
              <a:custGeom>
                <a:avLst/>
                <a:gdLst>
                  <a:gd name="T0" fmla="*/ 1484 w 1736"/>
                  <a:gd name="T1" fmla="*/ 1601 h 2499"/>
                  <a:gd name="T2" fmla="*/ 1675 w 1736"/>
                  <a:gd name="T3" fmla="*/ 999 h 2499"/>
                  <a:gd name="T4" fmla="*/ 1696 w 1736"/>
                  <a:gd name="T5" fmla="*/ 908 h 2499"/>
                  <a:gd name="T6" fmla="*/ 1705 w 1736"/>
                  <a:gd name="T7" fmla="*/ 815 h 2499"/>
                  <a:gd name="T8" fmla="*/ 1705 w 1736"/>
                  <a:gd name="T9" fmla="*/ 745 h 2499"/>
                  <a:gd name="T10" fmla="*/ 1690 w 1736"/>
                  <a:gd name="T11" fmla="*/ 632 h 2499"/>
                  <a:gd name="T12" fmla="*/ 1660 w 1736"/>
                  <a:gd name="T13" fmla="*/ 526 h 2499"/>
                  <a:gd name="T14" fmla="*/ 1614 w 1736"/>
                  <a:gd name="T15" fmla="*/ 424 h 2499"/>
                  <a:gd name="T16" fmla="*/ 1555 w 1736"/>
                  <a:gd name="T17" fmla="*/ 334 h 2499"/>
                  <a:gd name="T18" fmla="*/ 1484 w 1736"/>
                  <a:gd name="T19" fmla="*/ 252 h 2499"/>
                  <a:gd name="T20" fmla="*/ 1403 w 1736"/>
                  <a:gd name="T21" fmla="*/ 180 h 2499"/>
                  <a:gd name="T22" fmla="*/ 1310 w 1736"/>
                  <a:gd name="T23" fmla="*/ 122 h 2499"/>
                  <a:gd name="T24" fmla="*/ 1210 w 1736"/>
                  <a:gd name="T25" fmla="*/ 76 h 2499"/>
                  <a:gd name="T26" fmla="*/ 1103 w 1736"/>
                  <a:gd name="T27" fmla="*/ 46 h 2499"/>
                  <a:gd name="T28" fmla="*/ 990 w 1736"/>
                  <a:gd name="T29" fmla="*/ 32 h 2499"/>
                  <a:gd name="T30" fmla="*/ 914 w 1736"/>
                  <a:gd name="T31" fmla="*/ 32 h 2499"/>
                  <a:gd name="T32" fmla="*/ 801 w 1736"/>
                  <a:gd name="T33" fmla="*/ 46 h 2499"/>
                  <a:gd name="T34" fmla="*/ 693 w 1736"/>
                  <a:gd name="T35" fmla="*/ 76 h 2499"/>
                  <a:gd name="T36" fmla="*/ 593 w 1736"/>
                  <a:gd name="T37" fmla="*/ 122 h 2499"/>
                  <a:gd name="T38" fmla="*/ 500 w 1736"/>
                  <a:gd name="T39" fmla="*/ 180 h 2499"/>
                  <a:gd name="T40" fmla="*/ 419 w 1736"/>
                  <a:gd name="T41" fmla="*/ 252 h 2499"/>
                  <a:gd name="T42" fmla="*/ 349 w 1736"/>
                  <a:gd name="T43" fmla="*/ 334 h 2499"/>
                  <a:gd name="T44" fmla="*/ 289 w 1736"/>
                  <a:gd name="T45" fmla="*/ 424 h 2499"/>
                  <a:gd name="T46" fmla="*/ 243 w 1736"/>
                  <a:gd name="T47" fmla="*/ 526 h 2499"/>
                  <a:gd name="T48" fmla="*/ 213 w 1736"/>
                  <a:gd name="T49" fmla="*/ 632 h 2499"/>
                  <a:gd name="T50" fmla="*/ 198 w 1736"/>
                  <a:gd name="T51" fmla="*/ 745 h 2499"/>
                  <a:gd name="T52" fmla="*/ 197 w 1736"/>
                  <a:gd name="T53" fmla="*/ 882 h 2499"/>
                  <a:gd name="T54" fmla="*/ 265 w 1736"/>
                  <a:gd name="T55" fmla="*/ 1845 h 2499"/>
                  <a:gd name="T56" fmla="*/ 658 w 1736"/>
                  <a:gd name="T57" fmla="*/ 2188 h 2499"/>
                  <a:gd name="T58" fmla="*/ 198 w 1736"/>
                  <a:gd name="T59" fmla="*/ 1391 h 2499"/>
                  <a:gd name="T60" fmla="*/ 167 w 1736"/>
                  <a:gd name="T61" fmla="*/ 784 h 2499"/>
                  <a:gd name="T62" fmla="*/ 172 w 1736"/>
                  <a:gd name="T63" fmla="*/ 704 h 2499"/>
                  <a:gd name="T64" fmla="*/ 193 w 1736"/>
                  <a:gd name="T65" fmla="*/ 589 h 2499"/>
                  <a:gd name="T66" fmla="*/ 230 w 1736"/>
                  <a:gd name="T67" fmla="*/ 480 h 2499"/>
                  <a:gd name="T68" fmla="*/ 282 w 1736"/>
                  <a:gd name="T69" fmla="*/ 378 h 2499"/>
                  <a:gd name="T70" fmla="*/ 347 w 1736"/>
                  <a:gd name="T71" fmla="*/ 285 h 2499"/>
                  <a:gd name="T72" fmla="*/ 424 w 1736"/>
                  <a:gd name="T73" fmla="*/ 204 h 2499"/>
                  <a:gd name="T74" fmla="*/ 513 w 1736"/>
                  <a:gd name="T75" fmla="*/ 133 h 2499"/>
                  <a:gd name="T76" fmla="*/ 612 w 1736"/>
                  <a:gd name="T77" fmla="*/ 78 h 2499"/>
                  <a:gd name="T78" fmla="*/ 719 w 1736"/>
                  <a:gd name="T79" fmla="*/ 35 h 2499"/>
                  <a:gd name="T80" fmla="*/ 832 w 1736"/>
                  <a:gd name="T81" fmla="*/ 9 h 2499"/>
                  <a:gd name="T82" fmla="*/ 953 w 1736"/>
                  <a:gd name="T83" fmla="*/ 0 h 2499"/>
                  <a:gd name="T84" fmla="*/ 1032 w 1736"/>
                  <a:gd name="T85" fmla="*/ 4 h 2499"/>
                  <a:gd name="T86" fmla="*/ 1147 w 1736"/>
                  <a:gd name="T87" fmla="*/ 24 h 2499"/>
                  <a:gd name="T88" fmla="*/ 1256 w 1736"/>
                  <a:gd name="T89" fmla="*/ 61 h 2499"/>
                  <a:gd name="T90" fmla="*/ 1358 w 1736"/>
                  <a:gd name="T91" fmla="*/ 113 h 2499"/>
                  <a:gd name="T92" fmla="*/ 1451 w 1736"/>
                  <a:gd name="T93" fmla="*/ 180 h 2499"/>
                  <a:gd name="T94" fmla="*/ 1532 w 1736"/>
                  <a:gd name="T95" fmla="*/ 258 h 2499"/>
                  <a:gd name="T96" fmla="*/ 1601 w 1736"/>
                  <a:gd name="T97" fmla="*/ 346 h 2499"/>
                  <a:gd name="T98" fmla="*/ 1658 w 1736"/>
                  <a:gd name="T99" fmla="*/ 445 h 2499"/>
                  <a:gd name="T100" fmla="*/ 1701 w 1736"/>
                  <a:gd name="T101" fmla="*/ 552 h 2499"/>
                  <a:gd name="T102" fmla="*/ 1727 w 1736"/>
                  <a:gd name="T103" fmla="*/ 665 h 2499"/>
                  <a:gd name="T104" fmla="*/ 1736 w 1736"/>
                  <a:gd name="T105" fmla="*/ 784 h 2499"/>
                  <a:gd name="T106" fmla="*/ 1733 w 1736"/>
                  <a:gd name="T107" fmla="*/ 849 h 2499"/>
                  <a:gd name="T108" fmla="*/ 1720 w 1736"/>
                  <a:gd name="T109" fmla="*/ 945 h 2499"/>
                  <a:gd name="T110" fmla="*/ 1694 w 1736"/>
                  <a:gd name="T111" fmla="*/ 1038 h 2499"/>
                  <a:gd name="T112" fmla="*/ 1625 w 1736"/>
                  <a:gd name="T113" fmla="*/ 2499 h 2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36" h="2499">
                    <a:moveTo>
                      <a:pt x="1625" y="2499"/>
                    </a:moveTo>
                    <a:lnTo>
                      <a:pt x="1484" y="1603"/>
                    </a:lnTo>
                    <a:lnTo>
                      <a:pt x="1484" y="1601"/>
                    </a:lnTo>
                    <a:lnTo>
                      <a:pt x="1664" y="1028"/>
                    </a:lnTo>
                    <a:lnTo>
                      <a:pt x="1664" y="1028"/>
                    </a:lnTo>
                    <a:lnTo>
                      <a:pt x="1675" y="999"/>
                    </a:lnTo>
                    <a:lnTo>
                      <a:pt x="1683" y="969"/>
                    </a:lnTo>
                    <a:lnTo>
                      <a:pt x="1690" y="939"/>
                    </a:lnTo>
                    <a:lnTo>
                      <a:pt x="1696" y="908"/>
                    </a:lnTo>
                    <a:lnTo>
                      <a:pt x="1699" y="878"/>
                    </a:lnTo>
                    <a:lnTo>
                      <a:pt x="1703" y="847"/>
                    </a:lnTo>
                    <a:lnTo>
                      <a:pt x="1705" y="815"/>
                    </a:lnTo>
                    <a:lnTo>
                      <a:pt x="1705" y="784"/>
                    </a:lnTo>
                    <a:lnTo>
                      <a:pt x="1705" y="784"/>
                    </a:lnTo>
                    <a:lnTo>
                      <a:pt x="1705" y="745"/>
                    </a:lnTo>
                    <a:lnTo>
                      <a:pt x="1701" y="708"/>
                    </a:lnTo>
                    <a:lnTo>
                      <a:pt x="1697" y="669"/>
                    </a:lnTo>
                    <a:lnTo>
                      <a:pt x="1690" y="632"/>
                    </a:lnTo>
                    <a:lnTo>
                      <a:pt x="1683" y="597"/>
                    </a:lnTo>
                    <a:lnTo>
                      <a:pt x="1671" y="560"/>
                    </a:lnTo>
                    <a:lnTo>
                      <a:pt x="1660" y="526"/>
                    </a:lnTo>
                    <a:lnTo>
                      <a:pt x="1645" y="491"/>
                    </a:lnTo>
                    <a:lnTo>
                      <a:pt x="1631" y="458"/>
                    </a:lnTo>
                    <a:lnTo>
                      <a:pt x="1614" y="424"/>
                    </a:lnTo>
                    <a:lnTo>
                      <a:pt x="1595" y="393"/>
                    </a:lnTo>
                    <a:lnTo>
                      <a:pt x="1577" y="363"/>
                    </a:lnTo>
                    <a:lnTo>
                      <a:pt x="1555" y="334"/>
                    </a:lnTo>
                    <a:lnTo>
                      <a:pt x="1532" y="306"/>
                    </a:lnTo>
                    <a:lnTo>
                      <a:pt x="1510" y="278"/>
                    </a:lnTo>
                    <a:lnTo>
                      <a:pt x="1484" y="252"/>
                    </a:lnTo>
                    <a:lnTo>
                      <a:pt x="1458" y="226"/>
                    </a:lnTo>
                    <a:lnTo>
                      <a:pt x="1431" y="202"/>
                    </a:lnTo>
                    <a:lnTo>
                      <a:pt x="1403" y="180"/>
                    </a:lnTo>
                    <a:lnTo>
                      <a:pt x="1373" y="159"/>
                    </a:lnTo>
                    <a:lnTo>
                      <a:pt x="1342" y="139"/>
                    </a:lnTo>
                    <a:lnTo>
                      <a:pt x="1310" y="122"/>
                    </a:lnTo>
                    <a:lnTo>
                      <a:pt x="1279" y="106"/>
                    </a:lnTo>
                    <a:lnTo>
                      <a:pt x="1245" y="89"/>
                    </a:lnTo>
                    <a:lnTo>
                      <a:pt x="1210" y="76"/>
                    </a:lnTo>
                    <a:lnTo>
                      <a:pt x="1175" y="65"/>
                    </a:lnTo>
                    <a:lnTo>
                      <a:pt x="1140" y="54"/>
                    </a:lnTo>
                    <a:lnTo>
                      <a:pt x="1103" y="46"/>
                    </a:lnTo>
                    <a:lnTo>
                      <a:pt x="1066" y="39"/>
                    </a:lnTo>
                    <a:lnTo>
                      <a:pt x="1028" y="35"/>
                    </a:lnTo>
                    <a:lnTo>
                      <a:pt x="990" y="32"/>
                    </a:lnTo>
                    <a:lnTo>
                      <a:pt x="953" y="30"/>
                    </a:lnTo>
                    <a:lnTo>
                      <a:pt x="953" y="30"/>
                    </a:lnTo>
                    <a:lnTo>
                      <a:pt x="914" y="32"/>
                    </a:lnTo>
                    <a:lnTo>
                      <a:pt x="875" y="35"/>
                    </a:lnTo>
                    <a:lnTo>
                      <a:pt x="838" y="39"/>
                    </a:lnTo>
                    <a:lnTo>
                      <a:pt x="801" y="46"/>
                    </a:lnTo>
                    <a:lnTo>
                      <a:pt x="764" y="54"/>
                    </a:lnTo>
                    <a:lnTo>
                      <a:pt x="728" y="65"/>
                    </a:lnTo>
                    <a:lnTo>
                      <a:pt x="693" y="76"/>
                    </a:lnTo>
                    <a:lnTo>
                      <a:pt x="658" y="89"/>
                    </a:lnTo>
                    <a:lnTo>
                      <a:pt x="625" y="106"/>
                    </a:lnTo>
                    <a:lnTo>
                      <a:pt x="593" y="122"/>
                    </a:lnTo>
                    <a:lnTo>
                      <a:pt x="562" y="139"/>
                    </a:lnTo>
                    <a:lnTo>
                      <a:pt x="530" y="159"/>
                    </a:lnTo>
                    <a:lnTo>
                      <a:pt x="500" y="180"/>
                    </a:lnTo>
                    <a:lnTo>
                      <a:pt x="473" y="202"/>
                    </a:lnTo>
                    <a:lnTo>
                      <a:pt x="445" y="226"/>
                    </a:lnTo>
                    <a:lnTo>
                      <a:pt x="419" y="252"/>
                    </a:lnTo>
                    <a:lnTo>
                      <a:pt x="395" y="278"/>
                    </a:lnTo>
                    <a:lnTo>
                      <a:pt x="371" y="306"/>
                    </a:lnTo>
                    <a:lnTo>
                      <a:pt x="349" y="334"/>
                    </a:lnTo>
                    <a:lnTo>
                      <a:pt x="326" y="363"/>
                    </a:lnTo>
                    <a:lnTo>
                      <a:pt x="308" y="393"/>
                    </a:lnTo>
                    <a:lnTo>
                      <a:pt x="289" y="424"/>
                    </a:lnTo>
                    <a:lnTo>
                      <a:pt x="273" y="458"/>
                    </a:lnTo>
                    <a:lnTo>
                      <a:pt x="258" y="491"/>
                    </a:lnTo>
                    <a:lnTo>
                      <a:pt x="243" y="526"/>
                    </a:lnTo>
                    <a:lnTo>
                      <a:pt x="232" y="560"/>
                    </a:lnTo>
                    <a:lnTo>
                      <a:pt x="223" y="597"/>
                    </a:lnTo>
                    <a:lnTo>
                      <a:pt x="213" y="632"/>
                    </a:lnTo>
                    <a:lnTo>
                      <a:pt x="206" y="669"/>
                    </a:lnTo>
                    <a:lnTo>
                      <a:pt x="202" y="708"/>
                    </a:lnTo>
                    <a:lnTo>
                      <a:pt x="198" y="745"/>
                    </a:lnTo>
                    <a:lnTo>
                      <a:pt x="198" y="784"/>
                    </a:lnTo>
                    <a:lnTo>
                      <a:pt x="197" y="878"/>
                    </a:lnTo>
                    <a:lnTo>
                      <a:pt x="197" y="882"/>
                    </a:lnTo>
                    <a:lnTo>
                      <a:pt x="41" y="1360"/>
                    </a:lnTo>
                    <a:lnTo>
                      <a:pt x="226" y="1360"/>
                    </a:lnTo>
                    <a:lnTo>
                      <a:pt x="265" y="1845"/>
                    </a:lnTo>
                    <a:lnTo>
                      <a:pt x="632" y="1801"/>
                    </a:lnTo>
                    <a:lnTo>
                      <a:pt x="688" y="2183"/>
                    </a:lnTo>
                    <a:lnTo>
                      <a:pt x="658" y="2188"/>
                    </a:lnTo>
                    <a:lnTo>
                      <a:pt x="606" y="1834"/>
                    </a:lnTo>
                    <a:lnTo>
                      <a:pt x="237" y="1879"/>
                    </a:lnTo>
                    <a:lnTo>
                      <a:pt x="198" y="1391"/>
                    </a:lnTo>
                    <a:lnTo>
                      <a:pt x="0" y="1391"/>
                    </a:lnTo>
                    <a:lnTo>
                      <a:pt x="167" y="875"/>
                    </a:lnTo>
                    <a:lnTo>
                      <a:pt x="167" y="784"/>
                    </a:lnTo>
                    <a:lnTo>
                      <a:pt x="167" y="784"/>
                    </a:lnTo>
                    <a:lnTo>
                      <a:pt x="169" y="743"/>
                    </a:lnTo>
                    <a:lnTo>
                      <a:pt x="172" y="704"/>
                    </a:lnTo>
                    <a:lnTo>
                      <a:pt x="176" y="665"/>
                    </a:lnTo>
                    <a:lnTo>
                      <a:pt x="184" y="626"/>
                    </a:lnTo>
                    <a:lnTo>
                      <a:pt x="193" y="589"/>
                    </a:lnTo>
                    <a:lnTo>
                      <a:pt x="202" y="552"/>
                    </a:lnTo>
                    <a:lnTo>
                      <a:pt x="215" y="515"/>
                    </a:lnTo>
                    <a:lnTo>
                      <a:pt x="230" y="480"/>
                    </a:lnTo>
                    <a:lnTo>
                      <a:pt x="245" y="445"/>
                    </a:lnTo>
                    <a:lnTo>
                      <a:pt x="263" y="411"/>
                    </a:lnTo>
                    <a:lnTo>
                      <a:pt x="282" y="378"/>
                    </a:lnTo>
                    <a:lnTo>
                      <a:pt x="302" y="346"/>
                    </a:lnTo>
                    <a:lnTo>
                      <a:pt x="324" y="315"/>
                    </a:lnTo>
                    <a:lnTo>
                      <a:pt x="347" y="285"/>
                    </a:lnTo>
                    <a:lnTo>
                      <a:pt x="371" y="258"/>
                    </a:lnTo>
                    <a:lnTo>
                      <a:pt x="397" y="230"/>
                    </a:lnTo>
                    <a:lnTo>
                      <a:pt x="424" y="204"/>
                    </a:lnTo>
                    <a:lnTo>
                      <a:pt x="454" y="180"/>
                    </a:lnTo>
                    <a:lnTo>
                      <a:pt x="484" y="156"/>
                    </a:lnTo>
                    <a:lnTo>
                      <a:pt x="513" y="133"/>
                    </a:lnTo>
                    <a:lnTo>
                      <a:pt x="545" y="113"/>
                    </a:lnTo>
                    <a:lnTo>
                      <a:pt x="578" y="95"/>
                    </a:lnTo>
                    <a:lnTo>
                      <a:pt x="612" y="78"/>
                    </a:lnTo>
                    <a:lnTo>
                      <a:pt x="647" y="61"/>
                    </a:lnTo>
                    <a:lnTo>
                      <a:pt x="682" y="48"/>
                    </a:lnTo>
                    <a:lnTo>
                      <a:pt x="719" y="35"/>
                    </a:lnTo>
                    <a:lnTo>
                      <a:pt x="756" y="24"/>
                    </a:lnTo>
                    <a:lnTo>
                      <a:pt x="793" y="17"/>
                    </a:lnTo>
                    <a:lnTo>
                      <a:pt x="832" y="9"/>
                    </a:lnTo>
                    <a:lnTo>
                      <a:pt x="871" y="4"/>
                    </a:lnTo>
                    <a:lnTo>
                      <a:pt x="912" y="2"/>
                    </a:lnTo>
                    <a:lnTo>
                      <a:pt x="953" y="0"/>
                    </a:lnTo>
                    <a:lnTo>
                      <a:pt x="953" y="0"/>
                    </a:lnTo>
                    <a:lnTo>
                      <a:pt x="991" y="2"/>
                    </a:lnTo>
                    <a:lnTo>
                      <a:pt x="1032" y="4"/>
                    </a:lnTo>
                    <a:lnTo>
                      <a:pt x="1071" y="9"/>
                    </a:lnTo>
                    <a:lnTo>
                      <a:pt x="1110" y="17"/>
                    </a:lnTo>
                    <a:lnTo>
                      <a:pt x="1147" y="24"/>
                    </a:lnTo>
                    <a:lnTo>
                      <a:pt x="1184" y="35"/>
                    </a:lnTo>
                    <a:lnTo>
                      <a:pt x="1221" y="48"/>
                    </a:lnTo>
                    <a:lnTo>
                      <a:pt x="1256" y="61"/>
                    </a:lnTo>
                    <a:lnTo>
                      <a:pt x="1292" y="78"/>
                    </a:lnTo>
                    <a:lnTo>
                      <a:pt x="1325" y="95"/>
                    </a:lnTo>
                    <a:lnTo>
                      <a:pt x="1358" y="113"/>
                    </a:lnTo>
                    <a:lnTo>
                      <a:pt x="1390" y="133"/>
                    </a:lnTo>
                    <a:lnTo>
                      <a:pt x="1421" y="156"/>
                    </a:lnTo>
                    <a:lnTo>
                      <a:pt x="1451" y="180"/>
                    </a:lnTo>
                    <a:lnTo>
                      <a:pt x="1479" y="204"/>
                    </a:lnTo>
                    <a:lnTo>
                      <a:pt x="1507" y="230"/>
                    </a:lnTo>
                    <a:lnTo>
                      <a:pt x="1532" y="258"/>
                    </a:lnTo>
                    <a:lnTo>
                      <a:pt x="1557" y="285"/>
                    </a:lnTo>
                    <a:lnTo>
                      <a:pt x="1581" y="315"/>
                    </a:lnTo>
                    <a:lnTo>
                      <a:pt x="1601" y="346"/>
                    </a:lnTo>
                    <a:lnTo>
                      <a:pt x="1621" y="378"/>
                    </a:lnTo>
                    <a:lnTo>
                      <a:pt x="1642" y="411"/>
                    </a:lnTo>
                    <a:lnTo>
                      <a:pt x="1658" y="445"/>
                    </a:lnTo>
                    <a:lnTo>
                      <a:pt x="1673" y="480"/>
                    </a:lnTo>
                    <a:lnTo>
                      <a:pt x="1688" y="515"/>
                    </a:lnTo>
                    <a:lnTo>
                      <a:pt x="1701" y="552"/>
                    </a:lnTo>
                    <a:lnTo>
                      <a:pt x="1710" y="589"/>
                    </a:lnTo>
                    <a:lnTo>
                      <a:pt x="1720" y="626"/>
                    </a:lnTo>
                    <a:lnTo>
                      <a:pt x="1727" y="665"/>
                    </a:lnTo>
                    <a:lnTo>
                      <a:pt x="1733" y="704"/>
                    </a:lnTo>
                    <a:lnTo>
                      <a:pt x="1734" y="745"/>
                    </a:lnTo>
                    <a:lnTo>
                      <a:pt x="1736" y="784"/>
                    </a:lnTo>
                    <a:lnTo>
                      <a:pt x="1736" y="784"/>
                    </a:lnTo>
                    <a:lnTo>
                      <a:pt x="1734" y="817"/>
                    </a:lnTo>
                    <a:lnTo>
                      <a:pt x="1733" y="849"/>
                    </a:lnTo>
                    <a:lnTo>
                      <a:pt x="1731" y="882"/>
                    </a:lnTo>
                    <a:lnTo>
                      <a:pt x="1725" y="913"/>
                    </a:lnTo>
                    <a:lnTo>
                      <a:pt x="1720" y="945"/>
                    </a:lnTo>
                    <a:lnTo>
                      <a:pt x="1712" y="976"/>
                    </a:lnTo>
                    <a:lnTo>
                      <a:pt x="1703" y="1008"/>
                    </a:lnTo>
                    <a:lnTo>
                      <a:pt x="1694" y="1038"/>
                    </a:lnTo>
                    <a:lnTo>
                      <a:pt x="1516" y="1604"/>
                    </a:lnTo>
                    <a:lnTo>
                      <a:pt x="1657" y="2494"/>
                    </a:lnTo>
                    <a:lnTo>
                      <a:pt x="1625" y="24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grpSp>
            <p:nvGrpSpPr>
              <p:cNvPr id="8" name="Group 7">
                <a:extLst>
                  <a:ext uri="{FF2B5EF4-FFF2-40B4-BE49-F238E27FC236}">
                    <a16:creationId xmlns:a16="http://schemas.microsoft.com/office/drawing/2014/main" id="{1884EB90-856A-4B3D-8C41-380E81E27851}"/>
                  </a:ext>
                </a:extLst>
              </p:cNvPr>
              <p:cNvGrpSpPr/>
              <p:nvPr/>
            </p:nvGrpSpPr>
            <p:grpSpPr>
              <a:xfrm>
                <a:off x="6207989" y="2521241"/>
                <a:ext cx="1833563" cy="3140075"/>
                <a:chOff x="7651751" y="2178051"/>
                <a:chExt cx="1833563" cy="3140075"/>
              </a:xfrm>
            </p:grpSpPr>
            <p:sp>
              <p:nvSpPr>
                <p:cNvPr id="9" name="Rectangle 8">
                  <a:extLst>
                    <a:ext uri="{FF2B5EF4-FFF2-40B4-BE49-F238E27FC236}">
                      <a16:creationId xmlns:a16="http://schemas.microsoft.com/office/drawing/2014/main" id="{5FF9FA55-6F13-46E9-B9A9-A10B60C42CD9}"/>
                    </a:ext>
                  </a:extLst>
                </p:cNvPr>
                <p:cNvSpPr>
                  <a:spLocks noChangeArrowheads="1"/>
                </p:cNvSpPr>
                <p:nvPr/>
              </p:nvSpPr>
              <p:spPr bwMode="auto">
                <a:xfrm>
                  <a:off x="8543926" y="4475163"/>
                  <a:ext cx="49213" cy="46038"/>
                </a:xfrm>
                <a:prstGeom prst="rect">
                  <a:avLst/>
                </a:prstGeom>
                <a:solidFill>
                  <a:srgbClr val="5258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0" name="Rectangle 9">
                  <a:extLst>
                    <a:ext uri="{FF2B5EF4-FFF2-40B4-BE49-F238E27FC236}">
                      <a16:creationId xmlns:a16="http://schemas.microsoft.com/office/drawing/2014/main" id="{5E05CB57-E35B-471D-BA9D-6AE183DE8024}"/>
                    </a:ext>
                  </a:extLst>
                </p:cNvPr>
                <p:cNvSpPr>
                  <a:spLocks noChangeArrowheads="1"/>
                </p:cNvSpPr>
                <p:nvPr/>
              </p:nvSpPr>
              <p:spPr bwMode="auto">
                <a:xfrm>
                  <a:off x="8543926" y="4575176"/>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1" name="Rectangle 10">
                  <a:extLst>
                    <a:ext uri="{FF2B5EF4-FFF2-40B4-BE49-F238E27FC236}">
                      <a16:creationId xmlns:a16="http://schemas.microsoft.com/office/drawing/2014/main" id="{917B6F65-886C-4190-9FA3-150088DB4114}"/>
                    </a:ext>
                  </a:extLst>
                </p:cNvPr>
                <p:cNvSpPr>
                  <a:spLocks noChangeArrowheads="1"/>
                </p:cNvSpPr>
                <p:nvPr/>
              </p:nvSpPr>
              <p:spPr bwMode="auto">
                <a:xfrm>
                  <a:off x="8543926" y="4675188"/>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2" name="Rectangle 11">
                  <a:extLst>
                    <a:ext uri="{FF2B5EF4-FFF2-40B4-BE49-F238E27FC236}">
                      <a16:creationId xmlns:a16="http://schemas.microsoft.com/office/drawing/2014/main" id="{D04EF3EF-7492-4924-B3E4-4CB85BE29369}"/>
                    </a:ext>
                  </a:extLst>
                </p:cNvPr>
                <p:cNvSpPr>
                  <a:spLocks noChangeArrowheads="1"/>
                </p:cNvSpPr>
                <p:nvPr/>
              </p:nvSpPr>
              <p:spPr bwMode="auto">
                <a:xfrm>
                  <a:off x="8543926" y="4775201"/>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3" name="Rectangle 12">
                  <a:extLst>
                    <a:ext uri="{FF2B5EF4-FFF2-40B4-BE49-F238E27FC236}">
                      <a16:creationId xmlns:a16="http://schemas.microsoft.com/office/drawing/2014/main" id="{DB852891-76E9-4DE8-99BB-C456338C6912}"/>
                    </a:ext>
                  </a:extLst>
                </p:cNvPr>
                <p:cNvSpPr>
                  <a:spLocks noChangeArrowheads="1"/>
                </p:cNvSpPr>
                <p:nvPr/>
              </p:nvSpPr>
              <p:spPr bwMode="auto">
                <a:xfrm>
                  <a:off x="8543926" y="4872038"/>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4" name="Rectangle 13">
                  <a:extLst>
                    <a:ext uri="{FF2B5EF4-FFF2-40B4-BE49-F238E27FC236}">
                      <a16:creationId xmlns:a16="http://schemas.microsoft.com/office/drawing/2014/main" id="{76F966E4-BDBB-4EA2-AF2B-CE2D055C5C0B}"/>
                    </a:ext>
                  </a:extLst>
                </p:cNvPr>
                <p:cNvSpPr>
                  <a:spLocks noChangeArrowheads="1"/>
                </p:cNvSpPr>
                <p:nvPr/>
              </p:nvSpPr>
              <p:spPr bwMode="auto">
                <a:xfrm>
                  <a:off x="8543926" y="4972051"/>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5" name="Rectangle 14">
                  <a:extLst>
                    <a:ext uri="{FF2B5EF4-FFF2-40B4-BE49-F238E27FC236}">
                      <a16:creationId xmlns:a16="http://schemas.microsoft.com/office/drawing/2014/main" id="{47D17988-145F-4083-A8C8-26E7E72E0F08}"/>
                    </a:ext>
                  </a:extLst>
                </p:cNvPr>
                <p:cNvSpPr>
                  <a:spLocks noChangeArrowheads="1"/>
                </p:cNvSpPr>
                <p:nvPr/>
              </p:nvSpPr>
              <p:spPr bwMode="auto">
                <a:xfrm>
                  <a:off x="8543926" y="5072063"/>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6" name="Rectangle 15">
                  <a:extLst>
                    <a:ext uri="{FF2B5EF4-FFF2-40B4-BE49-F238E27FC236}">
                      <a16:creationId xmlns:a16="http://schemas.microsoft.com/office/drawing/2014/main" id="{6132E3B0-8425-460B-B1F1-FCACFFD24B41}"/>
                    </a:ext>
                  </a:extLst>
                </p:cNvPr>
                <p:cNvSpPr>
                  <a:spLocks noChangeArrowheads="1"/>
                </p:cNvSpPr>
                <p:nvPr/>
              </p:nvSpPr>
              <p:spPr bwMode="auto">
                <a:xfrm>
                  <a:off x="8543926" y="5172076"/>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7" name="Rectangle 16">
                  <a:extLst>
                    <a:ext uri="{FF2B5EF4-FFF2-40B4-BE49-F238E27FC236}">
                      <a16:creationId xmlns:a16="http://schemas.microsoft.com/office/drawing/2014/main" id="{389052EF-3A92-42FF-A8F5-AE5C61CDE126}"/>
                    </a:ext>
                  </a:extLst>
                </p:cNvPr>
                <p:cNvSpPr>
                  <a:spLocks noChangeArrowheads="1"/>
                </p:cNvSpPr>
                <p:nvPr/>
              </p:nvSpPr>
              <p:spPr bwMode="auto">
                <a:xfrm>
                  <a:off x="8543926" y="5272088"/>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8" name="Freeform 240">
                  <a:extLst>
                    <a:ext uri="{FF2B5EF4-FFF2-40B4-BE49-F238E27FC236}">
                      <a16:creationId xmlns:a16="http://schemas.microsoft.com/office/drawing/2014/main" id="{2C35CD08-6BC0-4B8B-B687-87817D9AA065}"/>
                    </a:ext>
                  </a:extLst>
                </p:cNvPr>
                <p:cNvSpPr>
                  <a:spLocks/>
                </p:cNvSpPr>
                <p:nvPr/>
              </p:nvSpPr>
              <p:spPr bwMode="auto">
                <a:xfrm>
                  <a:off x="7881938" y="2409826"/>
                  <a:ext cx="1373188" cy="1693863"/>
                </a:xfrm>
                <a:custGeom>
                  <a:avLst/>
                  <a:gdLst>
                    <a:gd name="T0" fmla="*/ 434 w 865"/>
                    <a:gd name="T1" fmla="*/ 0 h 1067"/>
                    <a:gd name="T2" fmla="*/ 389 w 865"/>
                    <a:gd name="T3" fmla="*/ 2 h 1067"/>
                    <a:gd name="T4" fmla="*/ 304 w 865"/>
                    <a:gd name="T5" fmla="*/ 19 h 1067"/>
                    <a:gd name="T6" fmla="*/ 226 w 865"/>
                    <a:gd name="T7" fmla="*/ 52 h 1067"/>
                    <a:gd name="T8" fmla="*/ 157 w 865"/>
                    <a:gd name="T9" fmla="*/ 98 h 1067"/>
                    <a:gd name="T10" fmla="*/ 98 w 865"/>
                    <a:gd name="T11" fmla="*/ 158 h 1067"/>
                    <a:gd name="T12" fmla="*/ 52 w 865"/>
                    <a:gd name="T13" fmla="*/ 226 h 1067"/>
                    <a:gd name="T14" fmla="*/ 20 w 865"/>
                    <a:gd name="T15" fmla="*/ 304 h 1067"/>
                    <a:gd name="T16" fmla="*/ 2 w 865"/>
                    <a:gd name="T17" fmla="*/ 387 h 1067"/>
                    <a:gd name="T18" fmla="*/ 0 w 865"/>
                    <a:gd name="T19" fmla="*/ 432 h 1067"/>
                    <a:gd name="T20" fmla="*/ 0 w 865"/>
                    <a:gd name="T21" fmla="*/ 456 h 1067"/>
                    <a:gd name="T22" fmla="*/ 6 w 865"/>
                    <a:gd name="T23" fmla="*/ 502 h 1067"/>
                    <a:gd name="T24" fmla="*/ 15 w 865"/>
                    <a:gd name="T25" fmla="*/ 547 h 1067"/>
                    <a:gd name="T26" fmla="*/ 30 w 865"/>
                    <a:gd name="T27" fmla="*/ 589 h 1067"/>
                    <a:gd name="T28" fmla="*/ 48 w 865"/>
                    <a:gd name="T29" fmla="*/ 630 h 1067"/>
                    <a:gd name="T30" fmla="*/ 70 w 865"/>
                    <a:gd name="T31" fmla="*/ 669 h 1067"/>
                    <a:gd name="T32" fmla="*/ 96 w 865"/>
                    <a:gd name="T33" fmla="*/ 704 h 1067"/>
                    <a:gd name="T34" fmla="*/ 141 w 865"/>
                    <a:gd name="T35" fmla="*/ 752 h 1067"/>
                    <a:gd name="T36" fmla="*/ 154 w 865"/>
                    <a:gd name="T37" fmla="*/ 763 h 1067"/>
                    <a:gd name="T38" fmla="*/ 178 w 865"/>
                    <a:gd name="T39" fmla="*/ 787 h 1067"/>
                    <a:gd name="T40" fmla="*/ 219 w 865"/>
                    <a:gd name="T41" fmla="*/ 843 h 1067"/>
                    <a:gd name="T42" fmla="*/ 246 w 865"/>
                    <a:gd name="T43" fmla="*/ 906 h 1067"/>
                    <a:gd name="T44" fmla="*/ 261 w 865"/>
                    <a:gd name="T45" fmla="*/ 975 h 1067"/>
                    <a:gd name="T46" fmla="*/ 263 w 865"/>
                    <a:gd name="T47" fmla="*/ 1067 h 1067"/>
                    <a:gd name="T48" fmla="*/ 602 w 865"/>
                    <a:gd name="T49" fmla="*/ 1067 h 1067"/>
                    <a:gd name="T50" fmla="*/ 602 w 865"/>
                    <a:gd name="T51" fmla="*/ 1012 h 1067"/>
                    <a:gd name="T52" fmla="*/ 610 w 865"/>
                    <a:gd name="T53" fmla="*/ 939 h 1067"/>
                    <a:gd name="T54" fmla="*/ 632 w 865"/>
                    <a:gd name="T55" fmla="*/ 873 h 1067"/>
                    <a:gd name="T56" fmla="*/ 667 w 865"/>
                    <a:gd name="T57" fmla="*/ 813 h 1067"/>
                    <a:gd name="T58" fmla="*/ 711 w 865"/>
                    <a:gd name="T59" fmla="*/ 763 h 1067"/>
                    <a:gd name="T60" fmla="*/ 724 w 865"/>
                    <a:gd name="T61" fmla="*/ 752 h 1067"/>
                    <a:gd name="T62" fmla="*/ 756 w 865"/>
                    <a:gd name="T63" fmla="*/ 721 h 1067"/>
                    <a:gd name="T64" fmla="*/ 784 w 865"/>
                    <a:gd name="T65" fmla="*/ 686 h 1067"/>
                    <a:gd name="T66" fmla="*/ 808 w 865"/>
                    <a:gd name="T67" fmla="*/ 648 h 1067"/>
                    <a:gd name="T68" fmla="*/ 828 w 865"/>
                    <a:gd name="T69" fmla="*/ 610 h 1067"/>
                    <a:gd name="T70" fmla="*/ 843 w 865"/>
                    <a:gd name="T71" fmla="*/ 569 h 1067"/>
                    <a:gd name="T72" fmla="*/ 856 w 865"/>
                    <a:gd name="T73" fmla="*/ 524 h 1067"/>
                    <a:gd name="T74" fmla="*/ 863 w 865"/>
                    <a:gd name="T75" fmla="*/ 480 h 1067"/>
                    <a:gd name="T76" fmla="*/ 865 w 865"/>
                    <a:gd name="T77" fmla="*/ 432 h 1067"/>
                    <a:gd name="T78" fmla="*/ 865 w 865"/>
                    <a:gd name="T79" fmla="*/ 409 h 1067"/>
                    <a:gd name="T80" fmla="*/ 856 w 865"/>
                    <a:gd name="T81" fmla="*/ 345 h 1067"/>
                    <a:gd name="T82" fmla="*/ 832 w 865"/>
                    <a:gd name="T83" fmla="*/ 263 h 1067"/>
                    <a:gd name="T84" fmla="*/ 791 w 865"/>
                    <a:gd name="T85" fmla="*/ 191 h 1067"/>
                    <a:gd name="T86" fmla="*/ 739 w 865"/>
                    <a:gd name="T87" fmla="*/ 126 h 1067"/>
                    <a:gd name="T88" fmla="*/ 674 w 865"/>
                    <a:gd name="T89" fmla="*/ 74 h 1067"/>
                    <a:gd name="T90" fmla="*/ 600 w 865"/>
                    <a:gd name="T91" fmla="*/ 33 h 1067"/>
                    <a:gd name="T92" fmla="*/ 521 w 865"/>
                    <a:gd name="T93" fmla="*/ 7 h 1067"/>
                    <a:gd name="T94" fmla="*/ 456 w 865"/>
                    <a:gd name="T95" fmla="*/ 0 h 1067"/>
                    <a:gd name="T96" fmla="*/ 434 w 865"/>
                    <a:gd name="T97"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5" h="1067">
                      <a:moveTo>
                        <a:pt x="434" y="0"/>
                      </a:moveTo>
                      <a:lnTo>
                        <a:pt x="434" y="0"/>
                      </a:lnTo>
                      <a:lnTo>
                        <a:pt x="411" y="0"/>
                      </a:lnTo>
                      <a:lnTo>
                        <a:pt x="389" y="2"/>
                      </a:lnTo>
                      <a:lnTo>
                        <a:pt x="345" y="7"/>
                      </a:lnTo>
                      <a:lnTo>
                        <a:pt x="304" y="19"/>
                      </a:lnTo>
                      <a:lnTo>
                        <a:pt x="265" y="33"/>
                      </a:lnTo>
                      <a:lnTo>
                        <a:pt x="226" y="52"/>
                      </a:lnTo>
                      <a:lnTo>
                        <a:pt x="191" y="74"/>
                      </a:lnTo>
                      <a:lnTo>
                        <a:pt x="157" y="98"/>
                      </a:lnTo>
                      <a:lnTo>
                        <a:pt x="126" y="126"/>
                      </a:lnTo>
                      <a:lnTo>
                        <a:pt x="98" y="158"/>
                      </a:lnTo>
                      <a:lnTo>
                        <a:pt x="74" y="191"/>
                      </a:lnTo>
                      <a:lnTo>
                        <a:pt x="52" y="226"/>
                      </a:lnTo>
                      <a:lnTo>
                        <a:pt x="33" y="263"/>
                      </a:lnTo>
                      <a:lnTo>
                        <a:pt x="20" y="304"/>
                      </a:lnTo>
                      <a:lnTo>
                        <a:pt x="9" y="345"/>
                      </a:lnTo>
                      <a:lnTo>
                        <a:pt x="2" y="387"/>
                      </a:lnTo>
                      <a:lnTo>
                        <a:pt x="0" y="409"/>
                      </a:lnTo>
                      <a:lnTo>
                        <a:pt x="0" y="432"/>
                      </a:lnTo>
                      <a:lnTo>
                        <a:pt x="0" y="432"/>
                      </a:lnTo>
                      <a:lnTo>
                        <a:pt x="0" y="456"/>
                      </a:lnTo>
                      <a:lnTo>
                        <a:pt x="2" y="480"/>
                      </a:lnTo>
                      <a:lnTo>
                        <a:pt x="6" y="502"/>
                      </a:lnTo>
                      <a:lnTo>
                        <a:pt x="9" y="524"/>
                      </a:lnTo>
                      <a:lnTo>
                        <a:pt x="15" y="547"/>
                      </a:lnTo>
                      <a:lnTo>
                        <a:pt x="22" y="569"/>
                      </a:lnTo>
                      <a:lnTo>
                        <a:pt x="30" y="589"/>
                      </a:lnTo>
                      <a:lnTo>
                        <a:pt x="39" y="610"/>
                      </a:lnTo>
                      <a:lnTo>
                        <a:pt x="48" y="630"/>
                      </a:lnTo>
                      <a:lnTo>
                        <a:pt x="59" y="648"/>
                      </a:lnTo>
                      <a:lnTo>
                        <a:pt x="70" y="669"/>
                      </a:lnTo>
                      <a:lnTo>
                        <a:pt x="83" y="686"/>
                      </a:lnTo>
                      <a:lnTo>
                        <a:pt x="96" y="704"/>
                      </a:lnTo>
                      <a:lnTo>
                        <a:pt x="109" y="721"/>
                      </a:lnTo>
                      <a:lnTo>
                        <a:pt x="141" y="752"/>
                      </a:lnTo>
                      <a:lnTo>
                        <a:pt x="141" y="752"/>
                      </a:lnTo>
                      <a:lnTo>
                        <a:pt x="154" y="763"/>
                      </a:lnTo>
                      <a:lnTo>
                        <a:pt x="154" y="763"/>
                      </a:lnTo>
                      <a:lnTo>
                        <a:pt x="178" y="787"/>
                      </a:lnTo>
                      <a:lnTo>
                        <a:pt x="200" y="813"/>
                      </a:lnTo>
                      <a:lnTo>
                        <a:pt x="219" y="843"/>
                      </a:lnTo>
                      <a:lnTo>
                        <a:pt x="233" y="873"/>
                      </a:lnTo>
                      <a:lnTo>
                        <a:pt x="246" y="906"/>
                      </a:lnTo>
                      <a:lnTo>
                        <a:pt x="256" y="939"/>
                      </a:lnTo>
                      <a:lnTo>
                        <a:pt x="261" y="975"/>
                      </a:lnTo>
                      <a:lnTo>
                        <a:pt x="263" y="1012"/>
                      </a:lnTo>
                      <a:lnTo>
                        <a:pt x="263" y="1067"/>
                      </a:lnTo>
                      <a:lnTo>
                        <a:pt x="434" y="1067"/>
                      </a:lnTo>
                      <a:lnTo>
                        <a:pt x="602" y="1067"/>
                      </a:lnTo>
                      <a:lnTo>
                        <a:pt x="602" y="1012"/>
                      </a:lnTo>
                      <a:lnTo>
                        <a:pt x="602" y="1012"/>
                      </a:lnTo>
                      <a:lnTo>
                        <a:pt x="604" y="975"/>
                      </a:lnTo>
                      <a:lnTo>
                        <a:pt x="610" y="939"/>
                      </a:lnTo>
                      <a:lnTo>
                        <a:pt x="619" y="906"/>
                      </a:lnTo>
                      <a:lnTo>
                        <a:pt x="632" y="873"/>
                      </a:lnTo>
                      <a:lnTo>
                        <a:pt x="647" y="843"/>
                      </a:lnTo>
                      <a:lnTo>
                        <a:pt x="667" y="813"/>
                      </a:lnTo>
                      <a:lnTo>
                        <a:pt x="687" y="787"/>
                      </a:lnTo>
                      <a:lnTo>
                        <a:pt x="711" y="763"/>
                      </a:lnTo>
                      <a:lnTo>
                        <a:pt x="711" y="763"/>
                      </a:lnTo>
                      <a:lnTo>
                        <a:pt x="724" y="752"/>
                      </a:lnTo>
                      <a:lnTo>
                        <a:pt x="724" y="752"/>
                      </a:lnTo>
                      <a:lnTo>
                        <a:pt x="756" y="721"/>
                      </a:lnTo>
                      <a:lnTo>
                        <a:pt x="769" y="704"/>
                      </a:lnTo>
                      <a:lnTo>
                        <a:pt x="784" y="686"/>
                      </a:lnTo>
                      <a:lnTo>
                        <a:pt x="795" y="669"/>
                      </a:lnTo>
                      <a:lnTo>
                        <a:pt x="808" y="648"/>
                      </a:lnTo>
                      <a:lnTo>
                        <a:pt x="817" y="630"/>
                      </a:lnTo>
                      <a:lnTo>
                        <a:pt x="828" y="610"/>
                      </a:lnTo>
                      <a:lnTo>
                        <a:pt x="836" y="589"/>
                      </a:lnTo>
                      <a:lnTo>
                        <a:pt x="843" y="569"/>
                      </a:lnTo>
                      <a:lnTo>
                        <a:pt x="850" y="547"/>
                      </a:lnTo>
                      <a:lnTo>
                        <a:pt x="856" y="524"/>
                      </a:lnTo>
                      <a:lnTo>
                        <a:pt x="860" y="502"/>
                      </a:lnTo>
                      <a:lnTo>
                        <a:pt x="863" y="480"/>
                      </a:lnTo>
                      <a:lnTo>
                        <a:pt x="865" y="456"/>
                      </a:lnTo>
                      <a:lnTo>
                        <a:pt x="865" y="432"/>
                      </a:lnTo>
                      <a:lnTo>
                        <a:pt x="865" y="432"/>
                      </a:lnTo>
                      <a:lnTo>
                        <a:pt x="865" y="409"/>
                      </a:lnTo>
                      <a:lnTo>
                        <a:pt x="863" y="387"/>
                      </a:lnTo>
                      <a:lnTo>
                        <a:pt x="856" y="345"/>
                      </a:lnTo>
                      <a:lnTo>
                        <a:pt x="847" y="304"/>
                      </a:lnTo>
                      <a:lnTo>
                        <a:pt x="832" y="263"/>
                      </a:lnTo>
                      <a:lnTo>
                        <a:pt x="813" y="226"/>
                      </a:lnTo>
                      <a:lnTo>
                        <a:pt x="791" y="191"/>
                      </a:lnTo>
                      <a:lnTo>
                        <a:pt x="767" y="158"/>
                      </a:lnTo>
                      <a:lnTo>
                        <a:pt x="739" y="126"/>
                      </a:lnTo>
                      <a:lnTo>
                        <a:pt x="708" y="98"/>
                      </a:lnTo>
                      <a:lnTo>
                        <a:pt x="674" y="74"/>
                      </a:lnTo>
                      <a:lnTo>
                        <a:pt x="639" y="52"/>
                      </a:lnTo>
                      <a:lnTo>
                        <a:pt x="600" y="33"/>
                      </a:lnTo>
                      <a:lnTo>
                        <a:pt x="561" y="19"/>
                      </a:lnTo>
                      <a:lnTo>
                        <a:pt x="521" y="7"/>
                      </a:lnTo>
                      <a:lnTo>
                        <a:pt x="476" y="2"/>
                      </a:lnTo>
                      <a:lnTo>
                        <a:pt x="456" y="0"/>
                      </a:lnTo>
                      <a:lnTo>
                        <a:pt x="434" y="0"/>
                      </a:lnTo>
                      <a:lnTo>
                        <a:pt x="434" y="0"/>
                      </a:lnTo>
                      <a:close/>
                    </a:path>
                  </a:pathLst>
                </a:custGeom>
                <a:solidFill>
                  <a:srgbClr val="FDD300"/>
                </a:solidFill>
                <a:ln w="222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9" name="Freeform 241">
                  <a:extLst>
                    <a:ext uri="{FF2B5EF4-FFF2-40B4-BE49-F238E27FC236}">
                      <a16:creationId xmlns:a16="http://schemas.microsoft.com/office/drawing/2014/main" id="{48363F46-C1B1-4332-8335-A2F8F0FAF7A4}"/>
                    </a:ext>
                  </a:extLst>
                </p:cNvPr>
                <p:cNvSpPr>
                  <a:spLocks noEditPoints="1"/>
                </p:cNvSpPr>
                <p:nvPr/>
              </p:nvSpPr>
              <p:spPr bwMode="auto">
                <a:xfrm>
                  <a:off x="8275638" y="4079876"/>
                  <a:ext cx="585788" cy="333375"/>
                </a:xfrm>
                <a:custGeom>
                  <a:avLst/>
                  <a:gdLst>
                    <a:gd name="T0" fmla="*/ 369 w 369"/>
                    <a:gd name="T1" fmla="*/ 210 h 210"/>
                    <a:gd name="T2" fmla="*/ 0 w 369"/>
                    <a:gd name="T3" fmla="*/ 210 h 210"/>
                    <a:gd name="T4" fmla="*/ 0 w 369"/>
                    <a:gd name="T5" fmla="*/ 0 h 210"/>
                    <a:gd name="T6" fmla="*/ 369 w 369"/>
                    <a:gd name="T7" fmla="*/ 0 h 210"/>
                    <a:gd name="T8" fmla="*/ 369 w 369"/>
                    <a:gd name="T9" fmla="*/ 210 h 210"/>
                    <a:gd name="T10" fmla="*/ 30 w 369"/>
                    <a:gd name="T11" fmla="*/ 180 h 210"/>
                    <a:gd name="T12" fmla="*/ 339 w 369"/>
                    <a:gd name="T13" fmla="*/ 180 h 210"/>
                    <a:gd name="T14" fmla="*/ 339 w 369"/>
                    <a:gd name="T15" fmla="*/ 32 h 210"/>
                    <a:gd name="T16" fmla="*/ 30 w 369"/>
                    <a:gd name="T17" fmla="*/ 32 h 210"/>
                    <a:gd name="T18" fmla="*/ 30 w 369"/>
                    <a:gd name="T19" fmla="*/ 18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10">
                      <a:moveTo>
                        <a:pt x="369" y="210"/>
                      </a:moveTo>
                      <a:lnTo>
                        <a:pt x="0" y="210"/>
                      </a:lnTo>
                      <a:lnTo>
                        <a:pt x="0" y="0"/>
                      </a:lnTo>
                      <a:lnTo>
                        <a:pt x="369" y="0"/>
                      </a:lnTo>
                      <a:lnTo>
                        <a:pt x="369" y="210"/>
                      </a:lnTo>
                      <a:close/>
                      <a:moveTo>
                        <a:pt x="30" y="180"/>
                      </a:moveTo>
                      <a:lnTo>
                        <a:pt x="339" y="180"/>
                      </a:lnTo>
                      <a:lnTo>
                        <a:pt x="339" y="32"/>
                      </a:lnTo>
                      <a:lnTo>
                        <a:pt x="30" y="32"/>
                      </a:lnTo>
                      <a:lnTo>
                        <a:pt x="30"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0" name="Rectangle 19">
                  <a:extLst>
                    <a:ext uri="{FF2B5EF4-FFF2-40B4-BE49-F238E27FC236}">
                      <a16:creationId xmlns:a16="http://schemas.microsoft.com/office/drawing/2014/main" id="{44F504D5-7A7E-4ACC-BCF5-A92044FCFA7D}"/>
                    </a:ext>
                  </a:extLst>
                </p:cNvPr>
                <p:cNvSpPr>
                  <a:spLocks noChangeArrowheads="1"/>
                </p:cNvSpPr>
                <p:nvPr/>
              </p:nvSpPr>
              <p:spPr bwMode="auto">
                <a:xfrm>
                  <a:off x="8250238" y="4079876"/>
                  <a:ext cx="638175" cy="508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1" name="Rectangle 20">
                  <a:extLst>
                    <a:ext uri="{FF2B5EF4-FFF2-40B4-BE49-F238E27FC236}">
                      <a16:creationId xmlns:a16="http://schemas.microsoft.com/office/drawing/2014/main" id="{C1CBD50D-402F-4749-99F6-343DEE0C6B5F}"/>
                    </a:ext>
                  </a:extLst>
                </p:cNvPr>
                <p:cNvSpPr>
                  <a:spLocks noChangeArrowheads="1"/>
                </p:cNvSpPr>
                <p:nvPr/>
              </p:nvSpPr>
              <p:spPr bwMode="auto">
                <a:xfrm>
                  <a:off x="8250238" y="4175126"/>
                  <a:ext cx="638175"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2" name="Rectangle 21">
                  <a:extLst>
                    <a:ext uri="{FF2B5EF4-FFF2-40B4-BE49-F238E27FC236}">
                      <a16:creationId xmlns:a16="http://schemas.microsoft.com/office/drawing/2014/main" id="{AF44BB8C-3666-440F-AA8D-1F2444422749}"/>
                    </a:ext>
                  </a:extLst>
                </p:cNvPr>
                <p:cNvSpPr>
                  <a:spLocks noChangeArrowheads="1"/>
                </p:cNvSpPr>
                <p:nvPr/>
              </p:nvSpPr>
              <p:spPr bwMode="auto">
                <a:xfrm>
                  <a:off x="8250238" y="4271963"/>
                  <a:ext cx="638175"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3" name="Rectangle 22">
                  <a:extLst>
                    <a:ext uri="{FF2B5EF4-FFF2-40B4-BE49-F238E27FC236}">
                      <a16:creationId xmlns:a16="http://schemas.microsoft.com/office/drawing/2014/main" id="{E9F10FF6-3852-4486-BFA3-65DD08A32BF4}"/>
                    </a:ext>
                  </a:extLst>
                </p:cNvPr>
                <p:cNvSpPr>
                  <a:spLocks noChangeArrowheads="1"/>
                </p:cNvSpPr>
                <p:nvPr/>
              </p:nvSpPr>
              <p:spPr bwMode="auto">
                <a:xfrm>
                  <a:off x="8250238" y="4365626"/>
                  <a:ext cx="638175"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4" name="Freeform 246">
                  <a:extLst>
                    <a:ext uri="{FF2B5EF4-FFF2-40B4-BE49-F238E27FC236}">
                      <a16:creationId xmlns:a16="http://schemas.microsoft.com/office/drawing/2014/main" id="{FA179A60-74EB-4200-9514-9AD1B05F8A69}"/>
                    </a:ext>
                  </a:extLst>
                </p:cNvPr>
                <p:cNvSpPr>
                  <a:spLocks noEditPoints="1"/>
                </p:cNvSpPr>
                <p:nvPr/>
              </p:nvSpPr>
              <p:spPr bwMode="auto">
                <a:xfrm>
                  <a:off x="8443913" y="4365626"/>
                  <a:ext cx="249238" cy="155575"/>
                </a:xfrm>
                <a:custGeom>
                  <a:avLst/>
                  <a:gdLst>
                    <a:gd name="T0" fmla="*/ 157 w 157"/>
                    <a:gd name="T1" fmla="*/ 98 h 98"/>
                    <a:gd name="T2" fmla="*/ 0 w 157"/>
                    <a:gd name="T3" fmla="*/ 98 h 98"/>
                    <a:gd name="T4" fmla="*/ 0 w 157"/>
                    <a:gd name="T5" fmla="*/ 0 h 98"/>
                    <a:gd name="T6" fmla="*/ 157 w 157"/>
                    <a:gd name="T7" fmla="*/ 0 h 98"/>
                    <a:gd name="T8" fmla="*/ 157 w 157"/>
                    <a:gd name="T9" fmla="*/ 98 h 98"/>
                    <a:gd name="T10" fmla="*/ 30 w 157"/>
                    <a:gd name="T11" fmla="*/ 69 h 98"/>
                    <a:gd name="T12" fmla="*/ 128 w 157"/>
                    <a:gd name="T13" fmla="*/ 69 h 98"/>
                    <a:gd name="T14" fmla="*/ 128 w 157"/>
                    <a:gd name="T15" fmla="*/ 30 h 98"/>
                    <a:gd name="T16" fmla="*/ 30 w 157"/>
                    <a:gd name="T17" fmla="*/ 30 h 98"/>
                    <a:gd name="T18" fmla="*/ 30 w 157"/>
                    <a:gd name="T19" fmla="*/ 6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8">
                      <a:moveTo>
                        <a:pt x="157" y="98"/>
                      </a:moveTo>
                      <a:lnTo>
                        <a:pt x="0" y="98"/>
                      </a:lnTo>
                      <a:lnTo>
                        <a:pt x="0" y="0"/>
                      </a:lnTo>
                      <a:lnTo>
                        <a:pt x="157" y="0"/>
                      </a:lnTo>
                      <a:lnTo>
                        <a:pt x="157" y="98"/>
                      </a:lnTo>
                      <a:close/>
                      <a:moveTo>
                        <a:pt x="30" y="69"/>
                      </a:moveTo>
                      <a:lnTo>
                        <a:pt x="128" y="69"/>
                      </a:lnTo>
                      <a:lnTo>
                        <a:pt x="128" y="30"/>
                      </a:lnTo>
                      <a:lnTo>
                        <a:pt x="30" y="30"/>
                      </a:lnTo>
                      <a:lnTo>
                        <a:pt x="3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5" name="Rectangle 24">
                  <a:extLst>
                    <a:ext uri="{FF2B5EF4-FFF2-40B4-BE49-F238E27FC236}">
                      <a16:creationId xmlns:a16="http://schemas.microsoft.com/office/drawing/2014/main" id="{A955F91C-F774-4BF6-AEB1-172034682396}"/>
                    </a:ext>
                  </a:extLst>
                </p:cNvPr>
                <p:cNvSpPr>
                  <a:spLocks noChangeArrowheads="1"/>
                </p:cNvSpPr>
                <p:nvPr/>
              </p:nvSpPr>
              <p:spPr bwMode="auto">
                <a:xfrm>
                  <a:off x="8543926" y="3471863"/>
                  <a:ext cx="49213" cy="6318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6" name="Freeform 248">
                  <a:extLst>
                    <a:ext uri="{FF2B5EF4-FFF2-40B4-BE49-F238E27FC236}">
                      <a16:creationId xmlns:a16="http://schemas.microsoft.com/office/drawing/2014/main" id="{20BA89EC-750D-4B3D-8770-1E27FD8E862F}"/>
                    </a:ext>
                  </a:extLst>
                </p:cNvPr>
                <p:cNvSpPr>
                  <a:spLocks/>
                </p:cNvSpPr>
                <p:nvPr/>
              </p:nvSpPr>
              <p:spPr bwMode="auto">
                <a:xfrm>
                  <a:off x="8375651" y="2968626"/>
                  <a:ext cx="385763" cy="255588"/>
                </a:xfrm>
                <a:custGeom>
                  <a:avLst/>
                  <a:gdLst>
                    <a:gd name="T0" fmla="*/ 145 w 243"/>
                    <a:gd name="T1" fmla="*/ 161 h 161"/>
                    <a:gd name="T2" fmla="*/ 98 w 243"/>
                    <a:gd name="T3" fmla="*/ 69 h 161"/>
                    <a:gd name="T4" fmla="*/ 85 w 243"/>
                    <a:gd name="T5" fmla="*/ 95 h 161"/>
                    <a:gd name="T6" fmla="*/ 0 w 243"/>
                    <a:gd name="T7" fmla="*/ 95 h 161"/>
                    <a:gd name="T8" fmla="*/ 0 w 243"/>
                    <a:gd name="T9" fmla="*/ 65 h 161"/>
                    <a:gd name="T10" fmla="*/ 65 w 243"/>
                    <a:gd name="T11" fmla="*/ 65 h 161"/>
                    <a:gd name="T12" fmla="*/ 98 w 243"/>
                    <a:gd name="T13" fmla="*/ 0 h 161"/>
                    <a:gd name="T14" fmla="*/ 145 w 243"/>
                    <a:gd name="T15" fmla="*/ 93 h 161"/>
                    <a:gd name="T16" fmla="*/ 160 w 243"/>
                    <a:gd name="T17" fmla="*/ 65 h 161"/>
                    <a:gd name="T18" fmla="*/ 243 w 243"/>
                    <a:gd name="T19" fmla="*/ 65 h 161"/>
                    <a:gd name="T20" fmla="*/ 243 w 243"/>
                    <a:gd name="T21" fmla="*/ 95 h 161"/>
                    <a:gd name="T22" fmla="*/ 178 w 243"/>
                    <a:gd name="T23" fmla="*/ 95 h 161"/>
                    <a:gd name="T24" fmla="*/ 145 w 243"/>
                    <a:gd name="T25"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3" h="161">
                      <a:moveTo>
                        <a:pt x="145" y="161"/>
                      </a:moveTo>
                      <a:lnTo>
                        <a:pt x="98" y="69"/>
                      </a:lnTo>
                      <a:lnTo>
                        <a:pt x="85" y="95"/>
                      </a:lnTo>
                      <a:lnTo>
                        <a:pt x="0" y="95"/>
                      </a:lnTo>
                      <a:lnTo>
                        <a:pt x="0" y="65"/>
                      </a:lnTo>
                      <a:lnTo>
                        <a:pt x="65" y="65"/>
                      </a:lnTo>
                      <a:lnTo>
                        <a:pt x="98" y="0"/>
                      </a:lnTo>
                      <a:lnTo>
                        <a:pt x="145" y="93"/>
                      </a:lnTo>
                      <a:lnTo>
                        <a:pt x="160" y="65"/>
                      </a:lnTo>
                      <a:lnTo>
                        <a:pt x="243" y="65"/>
                      </a:lnTo>
                      <a:lnTo>
                        <a:pt x="243" y="95"/>
                      </a:lnTo>
                      <a:lnTo>
                        <a:pt x="178" y="95"/>
                      </a:lnTo>
                      <a:lnTo>
                        <a:pt x="145" y="1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7" name="Freeform 249">
                  <a:extLst>
                    <a:ext uri="{FF2B5EF4-FFF2-40B4-BE49-F238E27FC236}">
                      <a16:creationId xmlns:a16="http://schemas.microsoft.com/office/drawing/2014/main" id="{AD70F6AF-71A7-4E8D-89D2-5EB9A9290F36}"/>
                    </a:ext>
                  </a:extLst>
                </p:cNvPr>
                <p:cNvSpPr>
                  <a:spLocks/>
                </p:cNvSpPr>
                <p:nvPr/>
              </p:nvSpPr>
              <p:spPr bwMode="auto">
                <a:xfrm>
                  <a:off x="8334376" y="3121026"/>
                  <a:ext cx="468313" cy="395288"/>
                </a:xfrm>
                <a:custGeom>
                  <a:avLst/>
                  <a:gdLst>
                    <a:gd name="T0" fmla="*/ 149 w 295"/>
                    <a:gd name="T1" fmla="*/ 249 h 249"/>
                    <a:gd name="T2" fmla="*/ 0 w 295"/>
                    <a:gd name="T3" fmla="*/ 17 h 249"/>
                    <a:gd name="T4" fmla="*/ 26 w 295"/>
                    <a:gd name="T5" fmla="*/ 0 h 249"/>
                    <a:gd name="T6" fmla="*/ 149 w 295"/>
                    <a:gd name="T7" fmla="*/ 193 h 249"/>
                    <a:gd name="T8" fmla="*/ 269 w 295"/>
                    <a:gd name="T9" fmla="*/ 0 h 249"/>
                    <a:gd name="T10" fmla="*/ 295 w 295"/>
                    <a:gd name="T11" fmla="*/ 17 h 249"/>
                    <a:gd name="T12" fmla="*/ 149 w 295"/>
                    <a:gd name="T13" fmla="*/ 249 h 249"/>
                  </a:gdLst>
                  <a:ahLst/>
                  <a:cxnLst>
                    <a:cxn ang="0">
                      <a:pos x="T0" y="T1"/>
                    </a:cxn>
                    <a:cxn ang="0">
                      <a:pos x="T2" y="T3"/>
                    </a:cxn>
                    <a:cxn ang="0">
                      <a:pos x="T4" y="T5"/>
                    </a:cxn>
                    <a:cxn ang="0">
                      <a:pos x="T6" y="T7"/>
                    </a:cxn>
                    <a:cxn ang="0">
                      <a:pos x="T8" y="T9"/>
                    </a:cxn>
                    <a:cxn ang="0">
                      <a:pos x="T10" y="T11"/>
                    </a:cxn>
                    <a:cxn ang="0">
                      <a:pos x="T12" y="T13"/>
                    </a:cxn>
                  </a:cxnLst>
                  <a:rect l="0" t="0" r="r" b="b"/>
                  <a:pathLst>
                    <a:path w="295" h="249">
                      <a:moveTo>
                        <a:pt x="149" y="249"/>
                      </a:moveTo>
                      <a:lnTo>
                        <a:pt x="0" y="17"/>
                      </a:lnTo>
                      <a:lnTo>
                        <a:pt x="26" y="0"/>
                      </a:lnTo>
                      <a:lnTo>
                        <a:pt x="149" y="193"/>
                      </a:lnTo>
                      <a:lnTo>
                        <a:pt x="269" y="0"/>
                      </a:lnTo>
                      <a:lnTo>
                        <a:pt x="295" y="17"/>
                      </a:lnTo>
                      <a:lnTo>
                        <a:pt x="149"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8" name="Freeform 250">
                  <a:extLst>
                    <a:ext uri="{FF2B5EF4-FFF2-40B4-BE49-F238E27FC236}">
                      <a16:creationId xmlns:a16="http://schemas.microsoft.com/office/drawing/2014/main" id="{C73B7F44-808D-4D7E-B6A4-2F8A70351920}"/>
                    </a:ext>
                  </a:extLst>
                </p:cNvPr>
                <p:cNvSpPr>
                  <a:spLocks noEditPoints="1"/>
                </p:cNvSpPr>
                <p:nvPr/>
              </p:nvSpPr>
              <p:spPr bwMode="auto">
                <a:xfrm>
                  <a:off x="8255001" y="3024188"/>
                  <a:ext cx="144463" cy="144463"/>
                </a:xfrm>
                <a:custGeom>
                  <a:avLst/>
                  <a:gdLst>
                    <a:gd name="T0" fmla="*/ 47 w 91"/>
                    <a:gd name="T1" fmla="*/ 91 h 91"/>
                    <a:gd name="T2" fmla="*/ 47 w 91"/>
                    <a:gd name="T3" fmla="*/ 91 h 91"/>
                    <a:gd name="T4" fmla="*/ 37 w 91"/>
                    <a:gd name="T5" fmla="*/ 89 h 91"/>
                    <a:gd name="T6" fmla="*/ 28 w 91"/>
                    <a:gd name="T7" fmla="*/ 87 h 91"/>
                    <a:gd name="T8" fmla="*/ 21 w 91"/>
                    <a:gd name="T9" fmla="*/ 84 h 91"/>
                    <a:gd name="T10" fmla="*/ 13 w 91"/>
                    <a:gd name="T11" fmla="*/ 78 h 91"/>
                    <a:gd name="T12" fmla="*/ 8 w 91"/>
                    <a:gd name="T13" fmla="*/ 71 h 91"/>
                    <a:gd name="T14" fmla="*/ 4 w 91"/>
                    <a:gd name="T15" fmla="*/ 63 h 91"/>
                    <a:gd name="T16" fmla="*/ 2 w 91"/>
                    <a:gd name="T17" fmla="*/ 54 h 91"/>
                    <a:gd name="T18" fmla="*/ 0 w 91"/>
                    <a:gd name="T19" fmla="*/ 45 h 91"/>
                    <a:gd name="T20" fmla="*/ 0 w 91"/>
                    <a:gd name="T21" fmla="*/ 45 h 91"/>
                    <a:gd name="T22" fmla="*/ 2 w 91"/>
                    <a:gd name="T23" fmla="*/ 35 h 91"/>
                    <a:gd name="T24" fmla="*/ 4 w 91"/>
                    <a:gd name="T25" fmla="*/ 28 h 91"/>
                    <a:gd name="T26" fmla="*/ 8 w 91"/>
                    <a:gd name="T27" fmla="*/ 21 h 91"/>
                    <a:gd name="T28" fmla="*/ 13 w 91"/>
                    <a:gd name="T29" fmla="*/ 13 h 91"/>
                    <a:gd name="T30" fmla="*/ 21 w 91"/>
                    <a:gd name="T31" fmla="*/ 8 h 91"/>
                    <a:gd name="T32" fmla="*/ 28 w 91"/>
                    <a:gd name="T33" fmla="*/ 4 h 91"/>
                    <a:gd name="T34" fmla="*/ 37 w 91"/>
                    <a:gd name="T35" fmla="*/ 0 h 91"/>
                    <a:gd name="T36" fmla="*/ 47 w 91"/>
                    <a:gd name="T37" fmla="*/ 0 h 91"/>
                    <a:gd name="T38" fmla="*/ 47 w 91"/>
                    <a:gd name="T39" fmla="*/ 0 h 91"/>
                    <a:gd name="T40" fmla="*/ 56 w 91"/>
                    <a:gd name="T41" fmla="*/ 0 h 91"/>
                    <a:gd name="T42" fmla="*/ 63 w 91"/>
                    <a:gd name="T43" fmla="*/ 4 h 91"/>
                    <a:gd name="T44" fmla="*/ 73 w 91"/>
                    <a:gd name="T45" fmla="*/ 8 h 91"/>
                    <a:gd name="T46" fmla="*/ 78 w 91"/>
                    <a:gd name="T47" fmla="*/ 13 h 91"/>
                    <a:gd name="T48" fmla="*/ 84 w 91"/>
                    <a:gd name="T49" fmla="*/ 21 h 91"/>
                    <a:gd name="T50" fmla="*/ 87 w 91"/>
                    <a:gd name="T51" fmla="*/ 28 h 91"/>
                    <a:gd name="T52" fmla="*/ 91 w 91"/>
                    <a:gd name="T53" fmla="*/ 35 h 91"/>
                    <a:gd name="T54" fmla="*/ 91 w 91"/>
                    <a:gd name="T55" fmla="*/ 45 h 91"/>
                    <a:gd name="T56" fmla="*/ 91 w 91"/>
                    <a:gd name="T57" fmla="*/ 45 h 91"/>
                    <a:gd name="T58" fmla="*/ 91 w 91"/>
                    <a:gd name="T59" fmla="*/ 54 h 91"/>
                    <a:gd name="T60" fmla="*/ 87 w 91"/>
                    <a:gd name="T61" fmla="*/ 63 h 91"/>
                    <a:gd name="T62" fmla="*/ 84 w 91"/>
                    <a:gd name="T63" fmla="*/ 71 h 91"/>
                    <a:gd name="T64" fmla="*/ 78 w 91"/>
                    <a:gd name="T65" fmla="*/ 78 h 91"/>
                    <a:gd name="T66" fmla="*/ 73 w 91"/>
                    <a:gd name="T67" fmla="*/ 84 h 91"/>
                    <a:gd name="T68" fmla="*/ 63 w 91"/>
                    <a:gd name="T69" fmla="*/ 87 h 91"/>
                    <a:gd name="T70" fmla="*/ 56 w 91"/>
                    <a:gd name="T71" fmla="*/ 89 h 91"/>
                    <a:gd name="T72" fmla="*/ 47 w 91"/>
                    <a:gd name="T73" fmla="*/ 91 h 91"/>
                    <a:gd name="T74" fmla="*/ 47 w 91"/>
                    <a:gd name="T75" fmla="*/ 91 h 91"/>
                    <a:gd name="T76" fmla="*/ 47 w 91"/>
                    <a:gd name="T77" fmla="*/ 30 h 91"/>
                    <a:gd name="T78" fmla="*/ 47 w 91"/>
                    <a:gd name="T79" fmla="*/ 30 h 91"/>
                    <a:gd name="T80" fmla="*/ 41 w 91"/>
                    <a:gd name="T81" fmla="*/ 32 h 91"/>
                    <a:gd name="T82" fmla="*/ 35 w 91"/>
                    <a:gd name="T83" fmla="*/ 35 h 91"/>
                    <a:gd name="T84" fmla="*/ 32 w 91"/>
                    <a:gd name="T85" fmla="*/ 39 h 91"/>
                    <a:gd name="T86" fmla="*/ 32 w 91"/>
                    <a:gd name="T87" fmla="*/ 45 h 91"/>
                    <a:gd name="T88" fmla="*/ 32 w 91"/>
                    <a:gd name="T89" fmla="*/ 45 h 91"/>
                    <a:gd name="T90" fmla="*/ 32 w 91"/>
                    <a:gd name="T91" fmla="*/ 50 h 91"/>
                    <a:gd name="T92" fmla="*/ 35 w 91"/>
                    <a:gd name="T93" fmla="*/ 56 h 91"/>
                    <a:gd name="T94" fmla="*/ 41 w 91"/>
                    <a:gd name="T95" fmla="*/ 60 h 91"/>
                    <a:gd name="T96" fmla="*/ 47 w 91"/>
                    <a:gd name="T97" fmla="*/ 60 h 91"/>
                    <a:gd name="T98" fmla="*/ 47 w 91"/>
                    <a:gd name="T99" fmla="*/ 60 h 91"/>
                    <a:gd name="T100" fmla="*/ 52 w 91"/>
                    <a:gd name="T101" fmla="*/ 60 h 91"/>
                    <a:gd name="T102" fmla="*/ 58 w 91"/>
                    <a:gd name="T103" fmla="*/ 56 h 91"/>
                    <a:gd name="T104" fmla="*/ 60 w 91"/>
                    <a:gd name="T105" fmla="*/ 50 h 91"/>
                    <a:gd name="T106" fmla="*/ 61 w 91"/>
                    <a:gd name="T107" fmla="*/ 45 h 91"/>
                    <a:gd name="T108" fmla="*/ 61 w 91"/>
                    <a:gd name="T109" fmla="*/ 45 h 91"/>
                    <a:gd name="T110" fmla="*/ 60 w 91"/>
                    <a:gd name="T111" fmla="*/ 39 h 91"/>
                    <a:gd name="T112" fmla="*/ 58 w 91"/>
                    <a:gd name="T113" fmla="*/ 35 h 91"/>
                    <a:gd name="T114" fmla="*/ 52 w 91"/>
                    <a:gd name="T115" fmla="*/ 32 h 91"/>
                    <a:gd name="T116" fmla="*/ 47 w 91"/>
                    <a:gd name="T117" fmla="*/ 30 h 91"/>
                    <a:gd name="T118" fmla="*/ 47 w 91"/>
                    <a:gd name="T119" fmla="*/ 3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1" h="91">
                      <a:moveTo>
                        <a:pt x="47" y="91"/>
                      </a:moveTo>
                      <a:lnTo>
                        <a:pt x="47" y="91"/>
                      </a:lnTo>
                      <a:lnTo>
                        <a:pt x="37" y="89"/>
                      </a:lnTo>
                      <a:lnTo>
                        <a:pt x="28" y="87"/>
                      </a:lnTo>
                      <a:lnTo>
                        <a:pt x="21" y="84"/>
                      </a:lnTo>
                      <a:lnTo>
                        <a:pt x="13" y="78"/>
                      </a:lnTo>
                      <a:lnTo>
                        <a:pt x="8" y="71"/>
                      </a:lnTo>
                      <a:lnTo>
                        <a:pt x="4" y="63"/>
                      </a:lnTo>
                      <a:lnTo>
                        <a:pt x="2" y="54"/>
                      </a:lnTo>
                      <a:lnTo>
                        <a:pt x="0" y="45"/>
                      </a:lnTo>
                      <a:lnTo>
                        <a:pt x="0" y="45"/>
                      </a:lnTo>
                      <a:lnTo>
                        <a:pt x="2" y="35"/>
                      </a:lnTo>
                      <a:lnTo>
                        <a:pt x="4" y="28"/>
                      </a:lnTo>
                      <a:lnTo>
                        <a:pt x="8" y="21"/>
                      </a:lnTo>
                      <a:lnTo>
                        <a:pt x="13" y="13"/>
                      </a:lnTo>
                      <a:lnTo>
                        <a:pt x="21" y="8"/>
                      </a:lnTo>
                      <a:lnTo>
                        <a:pt x="28" y="4"/>
                      </a:lnTo>
                      <a:lnTo>
                        <a:pt x="37" y="0"/>
                      </a:lnTo>
                      <a:lnTo>
                        <a:pt x="47" y="0"/>
                      </a:lnTo>
                      <a:lnTo>
                        <a:pt x="47" y="0"/>
                      </a:lnTo>
                      <a:lnTo>
                        <a:pt x="56" y="0"/>
                      </a:lnTo>
                      <a:lnTo>
                        <a:pt x="63" y="4"/>
                      </a:lnTo>
                      <a:lnTo>
                        <a:pt x="73" y="8"/>
                      </a:lnTo>
                      <a:lnTo>
                        <a:pt x="78" y="13"/>
                      </a:lnTo>
                      <a:lnTo>
                        <a:pt x="84" y="21"/>
                      </a:lnTo>
                      <a:lnTo>
                        <a:pt x="87" y="28"/>
                      </a:lnTo>
                      <a:lnTo>
                        <a:pt x="91" y="35"/>
                      </a:lnTo>
                      <a:lnTo>
                        <a:pt x="91" y="45"/>
                      </a:lnTo>
                      <a:lnTo>
                        <a:pt x="91" y="45"/>
                      </a:lnTo>
                      <a:lnTo>
                        <a:pt x="91" y="54"/>
                      </a:lnTo>
                      <a:lnTo>
                        <a:pt x="87" y="63"/>
                      </a:lnTo>
                      <a:lnTo>
                        <a:pt x="84" y="71"/>
                      </a:lnTo>
                      <a:lnTo>
                        <a:pt x="78" y="78"/>
                      </a:lnTo>
                      <a:lnTo>
                        <a:pt x="73" y="84"/>
                      </a:lnTo>
                      <a:lnTo>
                        <a:pt x="63" y="87"/>
                      </a:lnTo>
                      <a:lnTo>
                        <a:pt x="56" y="89"/>
                      </a:lnTo>
                      <a:lnTo>
                        <a:pt x="47" y="91"/>
                      </a:lnTo>
                      <a:lnTo>
                        <a:pt x="47" y="91"/>
                      </a:lnTo>
                      <a:close/>
                      <a:moveTo>
                        <a:pt x="47" y="30"/>
                      </a:moveTo>
                      <a:lnTo>
                        <a:pt x="47" y="30"/>
                      </a:lnTo>
                      <a:lnTo>
                        <a:pt x="41" y="32"/>
                      </a:lnTo>
                      <a:lnTo>
                        <a:pt x="35" y="35"/>
                      </a:lnTo>
                      <a:lnTo>
                        <a:pt x="32" y="39"/>
                      </a:lnTo>
                      <a:lnTo>
                        <a:pt x="32" y="45"/>
                      </a:lnTo>
                      <a:lnTo>
                        <a:pt x="32" y="45"/>
                      </a:lnTo>
                      <a:lnTo>
                        <a:pt x="32" y="50"/>
                      </a:lnTo>
                      <a:lnTo>
                        <a:pt x="35" y="56"/>
                      </a:lnTo>
                      <a:lnTo>
                        <a:pt x="41" y="60"/>
                      </a:lnTo>
                      <a:lnTo>
                        <a:pt x="47" y="60"/>
                      </a:lnTo>
                      <a:lnTo>
                        <a:pt x="47" y="60"/>
                      </a:lnTo>
                      <a:lnTo>
                        <a:pt x="52" y="60"/>
                      </a:lnTo>
                      <a:lnTo>
                        <a:pt x="58" y="56"/>
                      </a:lnTo>
                      <a:lnTo>
                        <a:pt x="60" y="50"/>
                      </a:lnTo>
                      <a:lnTo>
                        <a:pt x="61" y="45"/>
                      </a:lnTo>
                      <a:lnTo>
                        <a:pt x="61" y="45"/>
                      </a:lnTo>
                      <a:lnTo>
                        <a:pt x="60" y="39"/>
                      </a:lnTo>
                      <a:lnTo>
                        <a:pt x="58" y="35"/>
                      </a:lnTo>
                      <a:lnTo>
                        <a:pt x="52" y="32"/>
                      </a:lnTo>
                      <a:lnTo>
                        <a:pt x="47" y="30"/>
                      </a:lnTo>
                      <a:lnTo>
                        <a:pt x="47"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29" name="Freeform 251">
                  <a:extLst>
                    <a:ext uri="{FF2B5EF4-FFF2-40B4-BE49-F238E27FC236}">
                      <a16:creationId xmlns:a16="http://schemas.microsoft.com/office/drawing/2014/main" id="{8912995F-B8C5-4317-80BC-C331A0BFC16E}"/>
                    </a:ext>
                  </a:extLst>
                </p:cNvPr>
                <p:cNvSpPr>
                  <a:spLocks noEditPoints="1"/>
                </p:cNvSpPr>
                <p:nvPr/>
              </p:nvSpPr>
              <p:spPr bwMode="auto">
                <a:xfrm>
                  <a:off x="8737601" y="3024188"/>
                  <a:ext cx="144463" cy="144463"/>
                </a:xfrm>
                <a:custGeom>
                  <a:avLst/>
                  <a:gdLst>
                    <a:gd name="T0" fmla="*/ 45 w 91"/>
                    <a:gd name="T1" fmla="*/ 91 h 91"/>
                    <a:gd name="T2" fmla="*/ 45 w 91"/>
                    <a:gd name="T3" fmla="*/ 91 h 91"/>
                    <a:gd name="T4" fmla="*/ 35 w 91"/>
                    <a:gd name="T5" fmla="*/ 89 h 91"/>
                    <a:gd name="T6" fmla="*/ 28 w 91"/>
                    <a:gd name="T7" fmla="*/ 87 h 91"/>
                    <a:gd name="T8" fmla="*/ 21 w 91"/>
                    <a:gd name="T9" fmla="*/ 84 h 91"/>
                    <a:gd name="T10" fmla="*/ 13 w 91"/>
                    <a:gd name="T11" fmla="*/ 78 h 91"/>
                    <a:gd name="T12" fmla="*/ 8 w 91"/>
                    <a:gd name="T13" fmla="*/ 71 h 91"/>
                    <a:gd name="T14" fmla="*/ 4 w 91"/>
                    <a:gd name="T15" fmla="*/ 63 h 91"/>
                    <a:gd name="T16" fmla="*/ 0 w 91"/>
                    <a:gd name="T17" fmla="*/ 54 h 91"/>
                    <a:gd name="T18" fmla="*/ 0 w 91"/>
                    <a:gd name="T19" fmla="*/ 45 h 91"/>
                    <a:gd name="T20" fmla="*/ 0 w 91"/>
                    <a:gd name="T21" fmla="*/ 45 h 91"/>
                    <a:gd name="T22" fmla="*/ 0 w 91"/>
                    <a:gd name="T23" fmla="*/ 35 h 91"/>
                    <a:gd name="T24" fmla="*/ 4 w 91"/>
                    <a:gd name="T25" fmla="*/ 28 h 91"/>
                    <a:gd name="T26" fmla="*/ 8 w 91"/>
                    <a:gd name="T27" fmla="*/ 21 h 91"/>
                    <a:gd name="T28" fmla="*/ 13 w 91"/>
                    <a:gd name="T29" fmla="*/ 13 h 91"/>
                    <a:gd name="T30" fmla="*/ 21 w 91"/>
                    <a:gd name="T31" fmla="*/ 8 h 91"/>
                    <a:gd name="T32" fmla="*/ 28 w 91"/>
                    <a:gd name="T33" fmla="*/ 4 h 91"/>
                    <a:gd name="T34" fmla="*/ 35 w 91"/>
                    <a:gd name="T35" fmla="*/ 0 h 91"/>
                    <a:gd name="T36" fmla="*/ 45 w 91"/>
                    <a:gd name="T37" fmla="*/ 0 h 91"/>
                    <a:gd name="T38" fmla="*/ 45 w 91"/>
                    <a:gd name="T39" fmla="*/ 0 h 91"/>
                    <a:gd name="T40" fmla="*/ 54 w 91"/>
                    <a:gd name="T41" fmla="*/ 0 h 91"/>
                    <a:gd name="T42" fmla="*/ 63 w 91"/>
                    <a:gd name="T43" fmla="*/ 4 h 91"/>
                    <a:gd name="T44" fmla="*/ 71 w 91"/>
                    <a:gd name="T45" fmla="*/ 8 h 91"/>
                    <a:gd name="T46" fmla="*/ 78 w 91"/>
                    <a:gd name="T47" fmla="*/ 13 h 91"/>
                    <a:gd name="T48" fmla="*/ 84 w 91"/>
                    <a:gd name="T49" fmla="*/ 21 h 91"/>
                    <a:gd name="T50" fmla="*/ 87 w 91"/>
                    <a:gd name="T51" fmla="*/ 28 h 91"/>
                    <a:gd name="T52" fmla="*/ 89 w 91"/>
                    <a:gd name="T53" fmla="*/ 35 h 91"/>
                    <a:gd name="T54" fmla="*/ 91 w 91"/>
                    <a:gd name="T55" fmla="*/ 45 h 91"/>
                    <a:gd name="T56" fmla="*/ 91 w 91"/>
                    <a:gd name="T57" fmla="*/ 45 h 91"/>
                    <a:gd name="T58" fmla="*/ 89 w 91"/>
                    <a:gd name="T59" fmla="*/ 54 h 91"/>
                    <a:gd name="T60" fmla="*/ 87 w 91"/>
                    <a:gd name="T61" fmla="*/ 63 h 91"/>
                    <a:gd name="T62" fmla="*/ 84 w 91"/>
                    <a:gd name="T63" fmla="*/ 71 h 91"/>
                    <a:gd name="T64" fmla="*/ 78 w 91"/>
                    <a:gd name="T65" fmla="*/ 78 h 91"/>
                    <a:gd name="T66" fmla="*/ 71 w 91"/>
                    <a:gd name="T67" fmla="*/ 84 h 91"/>
                    <a:gd name="T68" fmla="*/ 63 w 91"/>
                    <a:gd name="T69" fmla="*/ 87 h 91"/>
                    <a:gd name="T70" fmla="*/ 54 w 91"/>
                    <a:gd name="T71" fmla="*/ 89 h 91"/>
                    <a:gd name="T72" fmla="*/ 45 w 91"/>
                    <a:gd name="T73" fmla="*/ 91 h 91"/>
                    <a:gd name="T74" fmla="*/ 45 w 91"/>
                    <a:gd name="T75" fmla="*/ 91 h 91"/>
                    <a:gd name="T76" fmla="*/ 45 w 91"/>
                    <a:gd name="T77" fmla="*/ 30 h 91"/>
                    <a:gd name="T78" fmla="*/ 45 w 91"/>
                    <a:gd name="T79" fmla="*/ 30 h 91"/>
                    <a:gd name="T80" fmla="*/ 39 w 91"/>
                    <a:gd name="T81" fmla="*/ 32 h 91"/>
                    <a:gd name="T82" fmla="*/ 35 w 91"/>
                    <a:gd name="T83" fmla="*/ 35 h 91"/>
                    <a:gd name="T84" fmla="*/ 32 w 91"/>
                    <a:gd name="T85" fmla="*/ 39 h 91"/>
                    <a:gd name="T86" fmla="*/ 30 w 91"/>
                    <a:gd name="T87" fmla="*/ 45 h 91"/>
                    <a:gd name="T88" fmla="*/ 30 w 91"/>
                    <a:gd name="T89" fmla="*/ 45 h 91"/>
                    <a:gd name="T90" fmla="*/ 32 w 91"/>
                    <a:gd name="T91" fmla="*/ 50 h 91"/>
                    <a:gd name="T92" fmla="*/ 35 w 91"/>
                    <a:gd name="T93" fmla="*/ 56 h 91"/>
                    <a:gd name="T94" fmla="*/ 39 w 91"/>
                    <a:gd name="T95" fmla="*/ 60 h 91"/>
                    <a:gd name="T96" fmla="*/ 45 w 91"/>
                    <a:gd name="T97" fmla="*/ 60 h 91"/>
                    <a:gd name="T98" fmla="*/ 45 w 91"/>
                    <a:gd name="T99" fmla="*/ 60 h 91"/>
                    <a:gd name="T100" fmla="*/ 50 w 91"/>
                    <a:gd name="T101" fmla="*/ 60 h 91"/>
                    <a:gd name="T102" fmla="*/ 56 w 91"/>
                    <a:gd name="T103" fmla="*/ 56 h 91"/>
                    <a:gd name="T104" fmla="*/ 59 w 91"/>
                    <a:gd name="T105" fmla="*/ 50 h 91"/>
                    <a:gd name="T106" fmla="*/ 59 w 91"/>
                    <a:gd name="T107" fmla="*/ 45 h 91"/>
                    <a:gd name="T108" fmla="*/ 59 w 91"/>
                    <a:gd name="T109" fmla="*/ 45 h 91"/>
                    <a:gd name="T110" fmla="*/ 59 w 91"/>
                    <a:gd name="T111" fmla="*/ 39 h 91"/>
                    <a:gd name="T112" fmla="*/ 56 w 91"/>
                    <a:gd name="T113" fmla="*/ 35 h 91"/>
                    <a:gd name="T114" fmla="*/ 50 w 91"/>
                    <a:gd name="T115" fmla="*/ 32 h 91"/>
                    <a:gd name="T116" fmla="*/ 45 w 91"/>
                    <a:gd name="T117" fmla="*/ 30 h 91"/>
                    <a:gd name="T118" fmla="*/ 45 w 91"/>
                    <a:gd name="T119" fmla="*/ 3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1" h="91">
                      <a:moveTo>
                        <a:pt x="45" y="91"/>
                      </a:moveTo>
                      <a:lnTo>
                        <a:pt x="45" y="91"/>
                      </a:lnTo>
                      <a:lnTo>
                        <a:pt x="35" y="89"/>
                      </a:lnTo>
                      <a:lnTo>
                        <a:pt x="28" y="87"/>
                      </a:lnTo>
                      <a:lnTo>
                        <a:pt x="21" y="84"/>
                      </a:lnTo>
                      <a:lnTo>
                        <a:pt x="13" y="78"/>
                      </a:lnTo>
                      <a:lnTo>
                        <a:pt x="8" y="71"/>
                      </a:lnTo>
                      <a:lnTo>
                        <a:pt x="4" y="63"/>
                      </a:lnTo>
                      <a:lnTo>
                        <a:pt x="0" y="54"/>
                      </a:lnTo>
                      <a:lnTo>
                        <a:pt x="0" y="45"/>
                      </a:lnTo>
                      <a:lnTo>
                        <a:pt x="0" y="45"/>
                      </a:lnTo>
                      <a:lnTo>
                        <a:pt x="0" y="35"/>
                      </a:lnTo>
                      <a:lnTo>
                        <a:pt x="4" y="28"/>
                      </a:lnTo>
                      <a:lnTo>
                        <a:pt x="8" y="21"/>
                      </a:lnTo>
                      <a:lnTo>
                        <a:pt x="13" y="13"/>
                      </a:lnTo>
                      <a:lnTo>
                        <a:pt x="21" y="8"/>
                      </a:lnTo>
                      <a:lnTo>
                        <a:pt x="28" y="4"/>
                      </a:lnTo>
                      <a:lnTo>
                        <a:pt x="35" y="0"/>
                      </a:lnTo>
                      <a:lnTo>
                        <a:pt x="45" y="0"/>
                      </a:lnTo>
                      <a:lnTo>
                        <a:pt x="45" y="0"/>
                      </a:lnTo>
                      <a:lnTo>
                        <a:pt x="54" y="0"/>
                      </a:lnTo>
                      <a:lnTo>
                        <a:pt x="63" y="4"/>
                      </a:lnTo>
                      <a:lnTo>
                        <a:pt x="71" y="8"/>
                      </a:lnTo>
                      <a:lnTo>
                        <a:pt x="78" y="13"/>
                      </a:lnTo>
                      <a:lnTo>
                        <a:pt x="84" y="21"/>
                      </a:lnTo>
                      <a:lnTo>
                        <a:pt x="87" y="28"/>
                      </a:lnTo>
                      <a:lnTo>
                        <a:pt x="89" y="35"/>
                      </a:lnTo>
                      <a:lnTo>
                        <a:pt x="91" y="45"/>
                      </a:lnTo>
                      <a:lnTo>
                        <a:pt x="91" y="45"/>
                      </a:lnTo>
                      <a:lnTo>
                        <a:pt x="89" y="54"/>
                      </a:lnTo>
                      <a:lnTo>
                        <a:pt x="87" y="63"/>
                      </a:lnTo>
                      <a:lnTo>
                        <a:pt x="84" y="71"/>
                      </a:lnTo>
                      <a:lnTo>
                        <a:pt x="78" y="78"/>
                      </a:lnTo>
                      <a:lnTo>
                        <a:pt x="71" y="84"/>
                      </a:lnTo>
                      <a:lnTo>
                        <a:pt x="63" y="87"/>
                      </a:lnTo>
                      <a:lnTo>
                        <a:pt x="54" y="89"/>
                      </a:lnTo>
                      <a:lnTo>
                        <a:pt x="45" y="91"/>
                      </a:lnTo>
                      <a:lnTo>
                        <a:pt x="45" y="91"/>
                      </a:lnTo>
                      <a:close/>
                      <a:moveTo>
                        <a:pt x="45" y="30"/>
                      </a:moveTo>
                      <a:lnTo>
                        <a:pt x="45" y="30"/>
                      </a:lnTo>
                      <a:lnTo>
                        <a:pt x="39" y="32"/>
                      </a:lnTo>
                      <a:lnTo>
                        <a:pt x="35" y="35"/>
                      </a:lnTo>
                      <a:lnTo>
                        <a:pt x="32" y="39"/>
                      </a:lnTo>
                      <a:lnTo>
                        <a:pt x="30" y="45"/>
                      </a:lnTo>
                      <a:lnTo>
                        <a:pt x="30" y="45"/>
                      </a:lnTo>
                      <a:lnTo>
                        <a:pt x="32" y="50"/>
                      </a:lnTo>
                      <a:lnTo>
                        <a:pt x="35" y="56"/>
                      </a:lnTo>
                      <a:lnTo>
                        <a:pt x="39" y="60"/>
                      </a:lnTo>
                      <a:lnTo>
                        <a:pt x="45" y="60"/>
                      </a:lnTo>
                      <a:lnTo>
                        <a:pt x="45" y="60"/>
                      </a:lnTo>
                      <a:lnTo>
                        <a:pt x="50" y="60"/>
                      </a:lnTo>
                      <a:lnTo>
                        <a:pt x="56" y="56"/>
                      </a:lnTo>
                      <a:lnTo>
                        <a:pt x="59" y="50"/>
                      </a:lnTo>
                      <a:lnTo>
                        <a:pt x="59" y="45"/>
                      </a:lnTo>
                      <a:lnTo>
                        <a:pt x="59" y="45"/>
                      </a:lnTo>
                      <a:lnTo>
                        <a:pt x="59" y="39"/>
                      </a:lnTo>
                      <a:lnTo>
                        <a:pt x="56" y="35"/>
                      </a:lnTo>
                      <a:lnTo>
                        <a:pt x="50" y="32"/>
                      </a:lnTo>
                      <a:lnTo>
                        <a:pt x="45" y="30"/>
                      </a:lnTo>
                      <a:lnTo>
                        <a:pt x="45"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0" name="Rectangle 29">
                  <a:extLst>
                    <a:ext uri="{FF2B5EF4-FFF2-40B4-BE49-F238E27FC236}">
                      <a16:creationId xmlns:a16="http://schemas.microsoft.com/office/drawing/2014/main" id="{CAAE7413-EF26-4717-AC8C-2CF23F2E41DD}"/>
                    </a:ext>
                  </a:extLst>
                </p:cNvPr>
                <p:cNvSpPr>
                  <a:spLocks noChangeArrowheads="1"/>
                </p:cNvSpPr>
                <p:nvPr/>
              </p:nvSpPr>
              <p:spPr bwMode="auto">
                <a:xfrm>
                  <a:off x="8543926" y="2178051"/>
                  <a:ext cx="49213" cy="936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1" name="Freeform 253">
                  <a:extLst>
                    <a:ext uri="{FF2B5EF4-FFF2-40B4-BE49-F238E27FC236}">
                      <a16:creationId xmlns:a16="http://schemas.microsoft.com/office/drawing/2014/main" id="{73AA1EC9-474D-472D-8564-CF212A52E480}"/>
                    </a:ext>
                  </a:extLst>
                </p:cNvPr>
                <p:cNvSpPr>
                  <a:spLocks/>
                </p:cNvSpPr>
                <p:nvPr/>
              </p:nvSpPr>
              <p:spPr bwMode="auto">
                <a:xfrm>
                  <a:off x="8716963" y="2192338"/>
                  <a:ext cx="68263" cy="103188"/>
                </a:xfrm>
                <a:custGeom>
                  <a:avLst/>
                  <a:gdLst>
                    <a:gd name="T0" fmla="*/ 30 w 43"/>
                    <a:gd name="T1" fmla="*/ 65 h 65"/>
                    <a:gd name="T2" fmla="*/ 0 w 43"/>
                    <a:gd name="T3" fmla="*/ 59 h 65"/>
                    <a:gd name="T4" fmla="*/ 13 w 43"/>
                    <a:gd name="T5" fmla="*/ 0 h 65"/>
                    <a:gd name="T6" fmla="*/ 43 w 43"/>
                    <a:gd name="T7" fmla="*/ 6 h 65"/>
                    <a:gd name="T8" fmla="*/ 30 w 43"/>
                    <a:gd name="T9" fmla="*/ 65 h 65"/>
                  </a:gdLst>
                  <a:ahLst/>
                  <a:cxnLst>
                    <a:cxn ang="0">
                      <a:pos x="T0" y="T1"/>
                    </a:cxn>
                    <a:cxn ang="0">
                      <a:pos x="T2" y="T3"/>
                    </a:cxn>
                    <a:cxn ang="0">
                      <a:pos x="T4" y="T5"/>
                    </a:cxn>
                    <a:cxn ang="0">
                      <a:pos x="T6" y="T7"/>
                    </a:cxn>
                    <a:cxn ang="0">
                      <a:pos x="T8" y="T9"/>
                    </a:cxn>
                  </a:cxnLst>
                  <a:rect l="0" t="0" r="r" b="b"/>
                  <a:pathLst>
                    <a:path w="43" h="65">
                      <a:moveTo>
                        <a:pt x="30" y="65"/>
                      </a:moveTo>
                      <a:lnTo>
                        <a:pt x="0" y="59"/>
                      </a:lnTo>
                      <a:lnTo>
                        <a:pt x="13" y="0"/>
                      </a:lnTo>
                      <a:lnTo>
                        <a:pt x="43" y="6"/>
                      </a:lnTo>
                      <a:lnTo>
                        <a:pt x="30"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2" name="Freeform 254">
                  <a:extLst>
                    <a:ext uri="{FF2B5EF4-FFF2-40B4-BE49-F238E27FC236}">
                      <a16:creationId xmlns:a16="http://schemas.microsoft.com/office/drawing/2014/main" id="{61A6ADAC-B9E4-492F-865E-BCE734A5588D}"/>
                    </a:ext>
                  </a:extLst>
                </p:cNvPr>
                <p:cNvSpPr>
                  <a:spLocks/>
                </p:cNvSpPr>
                <p:nvPr/>
              </p:nvSpPr>
              <p:spPr bwMode="auto">
                <a:xfrm>
                  <a:off x="8882063" y="2244726"/>
                  <a:ext cx="82550" cy="109538"/>
                </a:xfrm>
                <a:custGeom>
                  <a:avLst/>
                  <a:gdLst>
                    <a:gd name="T0" fmla="*/ 28 w 52"/>
                    <a:gd name="T1" fmla="*/ 69 h 69"/>
                    <a:gd name="T2" fmla="*/ 0 w 52"/>
                    <a:gd name="T3" fmla="*/ 56 h 69"/>
                    <a:gd name="T4" fmla="*/ 24 w 52"/>
                    <a:gd name="T5" fmla="*/ 0 h 69"/>
                    <a:gd name="T6" fmla="*/ 52 w 52"/>
                    <a:gd name="T7" fmla="*/ 13 h 69"/>
                    <a:gd name="T8" fmla="*/ 28 w 52"/>
                    <a:gd name="T9" fmla="*/ 69 h 69"/>
                  </a:gdLst>
                  <a:ahLst/>
                  <a:cxnLst>
                    <a:cxn ang="0">
                      <a:pos x="T0" y="T1"/>
                    </a:cxn>
                    <a:cxn ang="0">
                      <a:pos x="T2" y="T3"/>
                    </a:cxn>
                    <a:cxn ang="0">
                      <a:pos x="T4" y="T5"/>
                    </a:cxn>
                    <a:cxn ang="0">
                      <a:pos x="T6" y="T7"/>
                    </a:cxn>
                    <a:cxn ang="0">
                      <a:pos x="T8" y="T9"/>
                    </a:cxn>
                  </a:cxnLst>
                  <a:rect l="0" t="0" r="r" b="b"/>
                  <a:pathLst>
                    <a:path w="52" h="69">
                      <a:moveTo>
                        <a:pt x="28" y="69"/>
                      </a:moveTo>
                      <a:lnTo>
                        <a:pt x="0" y="56"/>
                      </a:lnTo>
                      <a:lnTo>
                        <a:pt x="24" y="0"/>
                      </a:lnTo>
                      <a:lnTo>
                        <a:pt x="52" y="13"/>
                      </a:lnTo>
                      <a:lnTo>
                        <a:pt x="28"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3" name="Freeform 255">
                  <a:extLst>
                    <a:ext uri="{FF2B5EF4-FFF2-40B4-BE49-F238E27FC236}">
                      <a16:creationId xmlns:a16="http://schemas.microsoft.com/office/drawing/2014/main" id="{977A77F8-1623-4CB7-A819-AAAAA493D4D3}"/>
                    </a:ext>
                  </a:extLst>
                </p:cNvPr>
                <p:cNvSpPr>
                  <a:spLocks/>
                </p:cNvSpPr>
                <p:nvPr/>
              </p:nvSpPr>
              <p:spPr bwMode="auto">
                <a:xfrm>
                  <a:off x="9031288" y="2339976"/>
                  <a:ext cx="98425" cy="104775"/>
                </a:xfrm>
                <a:custGeom>
                  <a:avLst/>
                  <a:gdLst>
                    <a:gd name="T0" fmla="*/ 26 w 62"/>
                    <a:gd name="T1" fmla="*/ 66 h 66"/>
                    <a:gd name="T2" fmla="*/ 0 w 62"/>
                    <a:gd name="T3" fmla="*/ 48 h 66"/>
                    <a:gd name="T4" fmla="*/ 37 w 62"/>
                    <a:gd name="T5" fmla="*/ 0 h 66"/>
                    <a:gd name="T6" fmla="*/ 62 w 62"/>
                    <a:gd name="T7" fmla="*/ 16 h 66"/>
                    <a:gd name="T8" fmla="*/ 26 w 62"/>
                    <a:gd name="T9" fmla="*/ 66 h 66"/>
                  </a:gdLst>
                  <a:ahLst/>
                  <a:cxnLst>
                    <a:cxn ang="0">
                      <a:pos x="T0" y="T1"/>
                    </a:cxn>
                    <a:cxn ang="0">
                      <a:pos x="T2" y="T3"/>
                    </a:cxn>
                    <a:cxn ang="0">
                      <a:pos x="T4" y="T5"/>
                    </a:cxn>
                    <a:cxn ang="0">
                      <a:pos x="T6" y="T7"/>
                    </a:cxn>
                    <a:cxn ang="0">
                      <a:pos x="T8" y="T9"/>
                    </a:cxn>
                  </a:cxnLst>
                  <a:rect l="0" t="0" r="r" b="b"/>
                  <a:pathLst>
                    <a:path w="62" h="66">
                      <a:moveTo>
                        <a:pt x="26" y="66"/>
                      </a:moveTo>
                      <a:lnTo>
                        <a:pt x="0" y="48"/>
                      </a:lnTo>
                      <a:lnTo>
                        <a:pt x="37" y="0"/>
                      </a:lnTo>
                      <a:lnTo>
                        <a:pt x="62" y="16"/>
                      </a:lnTo>
                      <a:lnTo>
                        <a:pt x="26"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4" name="Freeform 256">
                  <a:extLst>
                    <a:ext uri="{FF2B5EF4-FFF2-40B4-BE49-F238E27FC236}">
                      <a16:creationId xmlns:a16="http://schemas.microsoft.com/office/drawing/2014/main" id="{935FDF97-10EE-4E4C-A53E-9166170DD4AD}"/>
                    </a:ext>
                  </a:extLst>
                </p:cNvPr>
                <p:cNvSpPr>
                  <a:spLocks/>
                </p:cNvSpPr>
                <p:nvPr/>
              </p:nvSpPr>
              <p:spPr bwMode="auto">
                <a:xfrm>
                  <a:off x="9164638" y="2462213"/>
                  <a:ext cx="103188" cy="100013"/>
                </a:xfrm>
                <a:custGeom>
                  <a:avLst/>
                  <a:gdLst>
                    <a:gd name="T0" fmla="*/ 20 w 65"/>
                    <a:gd name="T1" fmla="*/ 63 h 63"/>
                    <a:gd name="T2" fmla="*/ 0 w 65"/>
                    <a:gd name="T3" fmla="*/ 41 h 63"/>
                    <a:gd name="T4" fmla="*/ 44 w 65"/>
                    <a:gd name="T5" fmla="*/ 0 h 63"/>
                    <a:gd name="T6" fmla="*/ 65 w 65"/>
                    <a:gd name="T7" fmla="*/ 23 h 63"/>
                    <a:gd name="T8" fmla="*/ 20 w 65"/>
                    <a:gd name="T9" fmla="*/ 63 h 63"/>
                  </a:gdLst>
                  <a:ahLst/>
                  <a:cxnLst>
                    <a:cxn ang="0">
                      <a:pos x="T0" y="T1"/>
                    </a:cxn>
                    <a:cxn ang="0">
                      <a:pos x="T2" y="T3"/>
                    </a:cxn>
                    <a:cxn ang="0">
                      <a:pos x="T4" y="T5"/>
                    </a:cxn>
                    <a:cxn ang="0">
                      <a:pos x="T6" y="T7"/>
                    </a:cxn>
                    <a:cxn ang="0">
                      <a:pos x="T8" y="T9"/>
                    </a:cxn>
                  </a:cxnLst>
                  <a:rect l="0" t="0" r="r" b="b"/>
                  <a:pathLst>
                    <a:path w="65" h="63">
                      <a:moveTo>
                        <a:pt x="20" y="63"/>
                      </a:moveTo>
                      <a:lnTo>
                        <a:pt x="0" y="41"/>
                      </a:lnTo>
                      <a:lnTo>
                        <a:pt x="44" y="0"/>
                      </a:lnTo>
                      <a:lnTo>
                        <a:pt x="65" y="23"/>
                      </a:lnTo>
                      <a:lnTo>
                        <a:pt x="2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5" name="Freeform 257">
                  <a:extLst>
                    <a:ext uri="{FF2B5EF4-FFF2-40B4-BE49-F238E27FC236}">
                      <a16:creationId xmlns:a16="http://schemas.microsoft.com/office/drawing/2014/main" id="{CA562749-14B7-41A8-BB25-A07EBB3C4AD6}"/>
                    </a:ext>
                  </a:extLst>
                </p:cNvPr>
                <p:cNvSpPr>
                  <a:spLocks/>
                </p:cNvSpPr>
                <p:nvPr/>
              </p:nvSpPr>
              <p:spPr bwMode="auto">
                <a:xfrm>
                  <a:off x="9271001" y="2616201"/>
                  <a:ext cx="104775" cy="87313"/>
                </a:xfrm>
                <a:custGeom>
                  <a:avLst/>
                  <a:gdLst>
                    <a:gd name="T0" fmla="*/ 14 w 66"/>
                    <a:gd name="T1" fmla="*/ 55 h 55"/>
                    <a:gd name="T2" fmla="*/ 0 w 66"/>
                    <a:gd name="T3" fmla="*/ 29 h 55"/>
                    <a:gd name="T4" fmla="*/ 51 w 66"/>
                    <a:gd name="T5" fmla="*/ 0 h 55"/>
                    <a:gd name="T6" fmla="*/ 66 w 66"/>
                    <a:gd name="T7" fmla="*/ 26 h 55"/>
                    <a:gd name="T8" fmla="*/ 14 w 66"/>
                    <a:gd name="T9" fmla="*/ 55 h 55"/>
                  </a:gdLst>
                  <a:ahLst/>
                  <a:cxnLst>
                    <a:cxn ang="0">
                      <a:pos x="T0" y="T1"/>
                    </a:cxn>
                    <a:cxn ang="0">
                      <a:pos x="T2" y="T3"/>
                    </a:cxn>
                    <a:cxn ang="0">
                      <a:pos x="T4" y="T5"/>
                    </a:cxn>
                    <a:cxn ang="0">
                      <a:pos x="T6" y="T7"/>
                    </a:cxn>
                    <a:cxn ang="0">
                      <a:pos x="T8" y="T9"/>
                    </a:cxn>
                  </a:cxnLst>
                  <a:rect l="0" t="0" r="r" b="b"/>
                  <a:pathLst>
                    <a:path w="66" h="55">
                      <a:moveTo>
                        <a:pt x="14" y="55"/>
                      </a:moveTo>
                      <a:lnTo>
                        <a:pt x="0" y="29"/>
                      </a:lnTo>
                      <a:lnTo>
                        <a:pt x="51" y="0"/>
                      </a:lnTo>
                      <a:lnTo>
                        <a:pt x="66" y="26"/>
                      </a:lnTo>
                      <a:lnTo>
                        <a:pt x="14"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6" name="Freeform 258">
                  <a:extLst>
                    <a:ext uri="{FF2B5EF4-FFF2-40B4-BE49-F238E27FC236}">
                      <a16:creationId xmlns:a16="http://schemas.microsoft.com/office/drawing/2014/main" id="{408CA8BA-E75E-4490-98D8-1AEDFA54646A}"/>
                    </a:ext>
                  </a:extLst>
                </p:cNvPr>
                <p:cNvSpPr>
                  <a:spLocks/>
                </p:cNvSpPr>
                <p:nvPr/>
              </p:nvSpPr>
              <p:spPr bwMode="auto">
                <a:xfrm>
                  <a:off x="9344026" y="2789238"/>
                  <a:ext cx="106363" cy="76200"/>
                </a:xfrm>
                <a:custGeom>
                  <a:avLst/>
                  <a:gdLst>
                    <a:gd name="T0" fmla="*/ 9 w 67"/>
                    <a:gd name="T1" fmla="*/ 48 h 48"/>
                    <a:gd name="T2" fmla="*/ 0 w 67"/>
                    <a:gd name="T3" fmla="*/ 19 h 48"/>
                    <a:gd name="T4" fmla="*/ 57 w 67"/>
                    <a:gd name="T5" fmla="*/ 0 h 48"/>
                    <a:gd name="T6" fmla="*/ 67 w 67"/>
                    <a:gd name="T7" fmla="*/ 28 h 48"/>
                    <a:gd name="T8" fmla="*/ 9 w 67"/>
                    <a:gd name="T9" fmla="*/ 48 h 48"/>
                  </a:gdLst>
                  <a:ahLst/>
                  <a:cxnLst>
                    <a:cxn ang="0">
                      <a:pos x="T0" y="T1"/>
                    </a:cxn>
                    <a:cxn ang="0">
                      <a:pos x="T2" y="T3"/>
                    </a:cxn>
                    <a:cxn ang="0">
                      <a:pos x="T4" y="T5"/>
                    </a:cxn>
                    <a:cxn ang="0">
                      <a:pos x="T6" y="T7"/>
                    </a:cxn>
                    <a:cxn ang="0">
                      <a:pos x="T8" y="T9"/>
                    </a:cxn>
                  </a:cxnLst>
                  <a:rect l="0" t="0" r="r" b="b"/>
                  <a:pathLst>
                    <a:path w="67" h="48">
                      <a:moveTo>
                        <a:pt x="9" y="48"/>
                      </a:moveTo>
                      <a:lnTo>
                        <a:pt x="0" y="19"/>
                      </a:lnTo>
                      <a:lnTo>
                        <a:pt x="57" y="0"/>
                      </a:lnTo>
                      <a:lnTo>
                        <a:pt x="67" y="28"/>
                      </a:lnTo>
                      <a:lnTo>
                        <a:pt x="9"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7" name="Freeform 259">
                  <a:extLst>
                    <a:ext uri="{FF2B5EF4-FFF2-40B4-BE49-F238E27FC236}">
                      <a16:creationId xmlns:a16="http://schemas.microsoft.com/office/drawing/2014/main" id="{1090CF3A-27A3-4311-8FE7-596CA729EF8F}"/>
                    </a:ext>
                  </a:extLst>
                </p:cNvPr>
                <p:cNvSpPr>
                  <a:spLocks/>
                </p:cNvSpPr>
                <p:nvPr/>
              </p:nvSpPr>
              <p:spPr bwMode="auto">
                <a:xfrm>
                  <a:off x="9385301" y="2974976"/>
                  <a:ext cx="100013" cy="58738"/>
                </a:xfrm>
                <a:custGeom>
                  <a:avLst/>
                  <a:gdLst>
                    <a:gd name="T0" fmla="*/ 3 w 63"/>
                    <a:gd name="T1" fmla="*/ 37 h 37"/>
                    <a:gd name="T2" fmla="*/ 0 w 63"/>
                    <a:gd name="T3" fmla="*/ 7 h 37"/>
                    <a:gd name="T4" fmla="*/ 59 w 63"/>
                    <a:gd name="T5" fmla="*/ 0 h 37"/>
                    <a:gd name="T6" fmla="*/ 63 w 63"/>
                    <a:gd name="T7" fmla="*/ 31 h 37"/>
                    <a:gd name="T8" fmla="*/ 3 w 63"/>
                    <a:gd name="T9" fmla="*/ 37 h 37"/>
                  </a:gdLst>
                  <a:ahLst/>
                  <a:cxnLst>
                    <a:cxn ang="0">
                      <a:pos x="T0" y="T1"/>
                    </a:cxn>
                    <a:cxn ang="0">
                      <a:pos x="T2" y="T3"/>
                    </a:cxn>
                    <a:cxn ang="0">
                      <a:pos x="T4" y="T5"/>
                    </a:cxn>
                    <a:cxn ang="0">
                      <a:pos x="T6" y="T7"/>
                    </a:cxn>
                    <a:cxn ang="0">
                      <a:pos x="T8" y="T9"/>
                    </a:cxn>
                  </a:cxnLst>
                  <a:rect l="0" t="0" r="r" b="b"/>
                  <a:pathLst>
                    <a:path w="63" h="37">
                      <a:moveTo>
                        <a:pt x="3" y="37"/>
                      </a:moveTo>
                      <a:lnTo>
                        <a:pt x="0" y="7"/>
                      </a:lnTo>
                      <a:lnTo>
                        <a:pt x="59" y="0"/>
                      </a:lnTo>
                      <a:lnTo>
                        <a:pt x="63" y="31"/>
                      </a:lnTo>
                      <a:lnTo>
                        <a:pt x="3"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8" name="Freeform 260">
                  <a:extLst>
                    <a:ext uri="{FF2B5EF4-FFF2-40B4-BE49-F238E27FC236}">
                      <a16:creationId xmlns:a16="http://schemas.microsoft.com/office/drawing/2014/main" id="{3FAB6C50-BDDE-45C0-926C-7837C8FA7B7E}"/>
                    </a:ext>
                  </a:extLst>
                </p:cNvPr>
                <p:cNvSpPr>
                  <a:spLocks/>
                </p:cNvSpPr>
                <p:nvPr/>
              </p:nvSpPr>
              <p:spPr bwMode="auto">
                <a:xfrm>
                  <a:off x="9385301" y="3157538"/>
                  <a:ext cx="100013" cy="58738"/>
                </a:xfrm>
                <a:custGeom>
                  <a:avLst/>
                  <a:gdLst>
                    <a:gd name="T0" fmla="*/ 59 w 63"/>
                    <a:gd name="T1" fmla="*/ 37 h 37"/>
                    <a:gd name="T2" fmla="*/ 0 w 63"/>
                    <a:gd name="T3" fmla="*/ 31 h 37"/>
                    <a:gd name="T4" fmla="*/ 3 w 63"/>
                    <a:gd name="T5" fmla="*/ 0 h 37"/>
                    <a:gd name="T6" fmla="*/ 63 w 63"/>
                    <a:gd name="T7" fmla="*/ 7 h 37"/>
                    <a:gd name="T8" fmla="*/ 59 w 63"/>
                    <a:gd name="T9" fmla="*/ 37 h 37"/>
                  </a:gdLst>
                  <a:ahLst/>
                  <a:cxnLst>
                    <a:cxn ang="0">
                      <a:pos x="T0" y="T1"/>
                    </a:cxn>
                    <a:cxn ang="0">
                      <a:pos x="T2" y="T3"/>
                    </a:cxn>
                    <a:cxn ang="0">
                      <a:pos x="T4" y="T5"/>
                    </a:cxn>
                    <a:cxn ang="0">
                      <a:pos x="T6" y="T7"/>
                    </a:cxn>
                    <a:cxn ang="0">
                      <a:pos x="T8" y="T9"/>
                    </a:cxn>
                  </a:cxnLst>
                  <a:rect l="0" t="0" r="r" b="b"/>
                  <a:pathLst>
                    <a:path w="63" h="37">
                      <a:moveTo>
                        <a:pt x="59" y="37"/>
                      </a:moveTo>
                      <a:lnTo>
                        <a:pt x="0" y="31"/>
                      </a:lnTo>
                      <a:lnTo>
                        <a:pt x="3" y="0"/>
                      </a:lnTo>
                      <a:lnTo>
                        <a:pt x="63" y="7"/>
                      </a:lnTo>
                      <a:lnTo>
                        <a:pt x="59"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9" name="Freeform 261">
                  <a:extLst>
                    <a:ext uri="{FF2B5EF4-FFF2-40B4-BE49-F238E27FC236}">
                      <a16:creationId xmlns:a16="http://schemas.microsoft.com/office/drawing/2014/main" id="{47D663F0-8018-44F9-80F0-01A8B6986EC4}"/>
                    </a:ext>
                  </a:extLst>
                </p:cNvPr>
                <p:cNvSpPr>
                  <a:spLocks/>
                </p:cNvSpPr>
                <p:nvPr/>
              </p:nvSpPr>
              <p:spPr bwMode="auto">
                <a:xfrm>
                  <a:off x="9344026" y="3327401"/>
                  <a:ext cx="106363" cy="76200"/>
                </a:xfrm>
                <a:custGeom>
                  <a:avLst/>
                  <a:gdLst>
                    <a:gd name="T0" fmla="*/ 57 w 67"/>
                    <a:gd name="T1" fmla="*/ 48 h 48"/>
                    <a:gd name="T2" fmla="*/ 0 w 67"/>
                    <a:gd name="T3" fmla="*/ 28 h 48"/>
                    <a:gd name="T4" fmla="*/ 9 w 67"/>
                    <a:gd name="T5" fmla="*/ 0 h 48"/>
                    <a:gd name="T6" fmla="*/ 67 w 67"/>
                    <a:gd name="T7" fmla="*/ 19 h 48"/>
                    <a:gd name="T8" fmla="*/ 57 w 67"/>
                    <a:gd name="T9" fmla="*/ 48 h 48"/>
                  </a:gdLst>
                  <a:ahLst/>
                  <a:cxnLst>
                    <a:cxn ang="0">
                      <a:pos x="T0" y="T1"/>
                    </a:cxn>
                    <a:cxn ang="0">
                      <a:pos x="T2" y="T3"/>
                    </a:cxn>
                    <a:cxn ang="0">
                      <a:pos x="T4" y="T5"/>
                    </a:cxn>
                    <a:cxn ang="0">
                      <a:pos x="T6" y="T7"/>
                    </a:cxn>
                    <a:cxn ang="0">
                      <a:pos x="T8" y="T9"/>
                    </a:cxn>
                  </a:cxnLst>
                  <a:rect l="0" t="0" r="r" b="b"/>
                  <a:pathLst>
                    <a:path w="67" h="48">
                      <a:moveTo>
                        <a:pt x="57" y="48"/>
                      </a:moveTo>
                      <a:lnTo>
                        <a:pt x="0" y="28"/>
                      </a:lnTo>
                      <a:lnTo>
                        <a:pt x="9" y="0"/>
                      </a:lnTo>
                      <a:lnTo>
                        <a:pt x="67" y="19"/>
                      </a:lnTo>
                      <a:lnTo>
                        <a:pt x="57"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0" name="Freeform 262">
                  <a:extLst>
                    <a:ext uri="{FF2B5EF4-FFF2-40B4-BE49-F238E27FC236}">
                      <a16:creationId xmlns:a16="http://schemas.microsoft.com/office/drawing/2014/main" id="{0101A9CE-A12E-44DC-AD06-F6FE1A728FCD}"/>
                    </a:ext>
                  </a:extLst>
                </p:cNvPr>
                <p:cNvSpPr>
                  <a:spLocks/>
                </p:cNvSpPr>
                <p:nvPr/>
              </p:nvSpPr>
              <p:spPr bwMode="auto">
                <a:xfrm>
                  <a:off x="9271001" y="3486151"/>
                  <a:ext cx="104775" cy="92075"/>
                </a:xfrm>
                <a:custGeom>
                  <a:avLst/>
                  <a:gdLst>
                    <a:gd name="T0" fmla="*/ 51 w 66"/>
                    <a:gd name="T1" fmla="*/ 58 h 58"/>
                    <a:gd name="T2" fmla="*/ 0 w 66"/>
                    <a:gd name="T3" fmla="*/ 26 h 58"/>
                    <a:gd name="T4" fmla="*/ 14 w 66"/>
                    <a:gd name="T5" fmla="*/ 0 h 58"/>
                    <a:gd name="T6" fmla="*/ 66 w 66"/>
                    <a:gd name="T7" fmla="*/ 30 h 58"/>
                    <a:gd name="T8" fmla="*/ 51 w 66"/>
                    <a:gd name="T9" fmla="*/ 58 h 58"/>
                  </a:gdLst>
                  <a:ahLst/>
                  <a:cxnLst>
                    <a:cxn ang="0">
                      <a:pos x="T0" y="T1"/>
                    </a:cxn>
                    <a:cxn ang="0">
                      <a:pos x="T2" y="T3"/>
                    </a:cxn>
                    <a:cxn ang="0">
                      <a:pos x="T4" y="T5"/>
                    </a:cxn>
                    <a:cxn ang="0">
                      <a:pos x="T6" y="T7"/>
                    </a:cxn>
                    <a:cxn ang="0">
                      <a:pos x="T8" y="T9"/>
                    </a:cxn>
                  </a:cxnLst>
                  <a:rect l="0" t="0" r="r" b="b"/>
                  <a:pathLst>
                    <a:path w="66" h="58">
                      <a:moveTo>
                        <a:pt x="51" y="58"/>
                      </a:moveTo>
                      <a:lnTo>
                        <a:pt x="0" y="26"/>
                      </a:lnTo>
                      <a:lnTo>
                        <a:pt x="14" y="0"/>
                      </a:lnTo>
                      <a:lnTo>
                        <a:pt x="66" y="30"/>
                      </a:lnTo>
                      <a:lnTo>
                        <a:pt x="51"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1" name="Freeform 263">
                  <a:extLst>
                    <a:ext uri="{FF2B5EF4-FFF2-40B4-BE49-F238E27FC236}">
                      <a16:creationId xmlns:a16="http://schemas.microsoft.com/office/drawing/2014/main" id="{13CE1013-3E66-434C-A86D-CC70498A1ADB}"/>
                    </a:ext>
                  </a:extLst>
                </p:cNvPr>
                <p:cNvSpPr>
                  <a:spLocks/>
                </p:cNvSpPr>
                <p:nvPr/>
              </p:nvSpPr>
              <p:spPr bwMode="auto">
                <a:xfrm>
                  <a:off x="9164638" y="3627438"/>
                  <a:ext cx="103188" cy="100013"/>
                </a:xfrm>
                <a:custGeom>
                  <a:avLst/>
                  <a:gdLst>
                    <a:gd name="T0" fmla="*/ 44 w 65"/>
                    <a:gd name="T1" fmla="*/ 63 h 63"/>
                    <a:gd name="T2" fmla="*/ 0 w 65"/>
                    <a:gd name="T3" fmla="*/ 24 h 63"/>
                    <a:gd name="T4" fmla="*/ 20 w 65"/>
                    <a:gd name="T5" fmla="*/ 0 h 63"/>
                    <a:gd name="T6" fmla="*/ 65 w 65"/>
                    <a:gd name="T7" fmla="*/ 41 h 63"/>
                    <a:gd name="T8" fmla="*/ 44 w 65"/>
                    <a:gd name="T9" fmla="*/ 63 h 63"/>
                  </a:gdLst>
                  <a:ahLst/>
                  <a:cxnLst>
                    <a:cxn ang="0">
                      <a:pos x="T0" y="T1"/>
                    </a:cxn>
                    <a:cxn ang="0">
                      <a:pos x="T2" y="T3"/>
                    </a:cxn>
                    <a:cxn ang="0">
                      <a:pos x="T4" y="T5"/>
                    </a:cxn>
                    <a:cxn ang="0">
                      <a:pos x="T6" y="T7"/>
                    </a:cxn>
                    <a:cxn ang="0">
                      <a:pos x="T8" y="T9"/>
                    </a:cxn>
                  </a:cxnLst>
                  <a:rect l="0" t="0" r="r" b="b"/>
                  <a:pathLst>
                    <a:path w="65" h="63">
                      <a:moveTo>
                        <a:pt x="44" y="63"/>
                      </a:moveTo>
                      <a:lnTo>
                        <a:pt x="0" y="24"/>
                      </a:lnTo>
                      <a:lnTo>
                        <a:pt x="20" y="0"/>
                      </a:lnTo>
                      <a:lnTo>
                        <a:pt x="65" y="41"/>
                      </a:lnTo>
                      <a:lnTo>
                        <a:pt x="4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2" name="Freeform 264">
                  <a:extLst>
                    <a:ext uri="{FF2B5EF4-FFF2-40B4-BE49-F238E27FC236}">
                      <a16:creationId xmlns:a16="http://schemas.microsoft.com/office/drawing/2014/main" id="{8E6176CC-397B-4CA1-985C-7F8F098D3058}"/>
                    </a:ext>
                  </a:extLst>
                </p:cNvPr>
                <p:cNvSpPr>
                  <a:spLocks/>
                </p:cNvSpPr>
                <p:nvPr/>
              </p:nvSpPr>
              <p:spPr bwMode="auto">
                <a:xfrm>
                  <a:off x="9031288" y="3748088"/>
                  <a:ext cx="98425" cy="106363"/>
                </a:xfrm>
                <a:custGeom>
                  <a:avLst/>
                  <a:gdLst>
                    <a:gd name="T0" fmla="*/ 37 w 62"/>
                    <a:gd name="T1" fmla="*/ 67 h 67"/>
                    <a:gd name="T2" fmla="*/ 0 w 62"/>
                    <a:gd name="T3" fmla="*/ 17 h 67"/>
                    <a:gd name="T4" fmla="*/ 26 w 62"/>
                    <a:gd name="T5" fmla="*/ 0 h 67"/>
                    <a:gd name="T6" fmla="*/ 62 w 62"/>
                    <a:gd name="T7" fmla="*/ 48 h 67"/>
                    <a:gd name="T8" fmla="*/ 37 w 62"/>
                    <a:gd name="T9" fmla="*/ 67 h 67"/>
                  </a:gdLst>
                  <a:ahLst/>
                  <a:cxnLst>
                    <a:cxn ang="0">
                      <a:pos x="T0" y="T1"/>
                    </a:cxn>
                    <a:cxn ang="0">
                      <a:pos x="T2" y="T3"/>
                    </a:cxn>
                    <a:cxn ang="0">
                      <a:pos x="T4" y="T5"/>
                    </a:cxn>
                    <a:cxn ang="0">
                      <a:pos x="T6" y="T7"/>
                    </a:cxn>
                    <a:cxn ang="0">
                      <a:pos x="T8" y="T9"/>
                    </a:cxn>
                  </a:cxnLst>
                  <a:rect l="0" t="0" r="r" b="b"/>
                  <a:pathLst>
                    <a:path w="62" h="67">
                      <a:moveTo>
                        <a:pt x="37" y="67"/>
                      </a:moveTo>
                      <a:lnTo>
                        <a:pt x="0" y="17"/>
                      </a:lnTo>
                      <a:lnTo>
                        <a:pt x="26" y="0"/>
                      </a:lnTo>
                      <a:lnTo>
                        <a:pt x="62" y="48"/>
                      </a:lnTo>
                      <a:lnTo>
                        <a:pt x="37"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3" name="Freeform 265">
                  <a:extLst>
                    <a:ext uri="{FF2B5EF4-FFF2-40B4-BE49-F238E27FC236}">
                      <a16:creationId xmlns:a16="http://schemas.microsoft.com/office/drawing/2014/main" id="{62E95CCC-CC2C-45B4-BF48-0CB536D00C6A}"/>
                    </a:ext>
                  </a:extLst>
                </p:cNvPr>
                <p:cNvSpPr>
                  <a:spLocks/>
                </p:cNvSpPr>
                <p:nvPr/>
              </p:nvSpPr>
              <p:spPr bwMode="auto">
                <a:xfrm>
                  <a:off x="8355013" y="2192338"/>
                  <a:ext cx="65088" cy="103188"/>
                </a:xfrm>
                <a:custGeom>
                  <a:avLst/>
                  <a:gdLst>
                    <a:gd name="T0" fmla="*/ 11 w 41"/>
                    <a:gd name="T1" fmla="*/ 65 h 65"/>
                    <a:gd name="T2" fmla="*/ 0 w 41"/>
                    <a:gd name="T3" fmla="*/ 6 h 65"/>
                    <a:gd name="T4" fmla="*/ 30 w 41"/>
                    <a:gd name="T5" fmla="*/ 0 h 65"/>
                    <a:gd name="T6" fmla="*/ 41 w 41"/>
                    <a:gd name="T7" fmla="*/ 59 h 65"/>
                    <a:gd name="T8" fmla="*/ 11 w 41"/>
                    <a:gd name="T9" fmla="*/ 65 h 65"/>
                  </a:gdLst>
                  <a:ahLst/>
                  <a:cxnLst>
                    <a:cxn ang="0">
                      <a:pos x="T0" y="T1"/>
                    </a:cxn>
                    <a:cxn ang="0">
                      <a:pos x="T2" y="T3"/>
                    </a:cxn>
                    <a:cxn ang="0">
                      <a:pos x="T4" y="T5"/>
                    </a:cxn>
                    <a:cxn ang="0">
                      <a:pos x="T6" y="T7"/>
                    </a:cxn>
                    <a:cxn ang="0">
                      <a:pos x="T8" y="T9"/>
                    </a:cxn>
                  </a:cxnLst>
                  <a:rect l="0" t="0" r="r" b="b"/>
                  <a:pathLst>
                    <a:path w="41" h="65">
                      <a:moveTo>
                        <a:pt x="11" y="65"/>
                      </a:moveTo>
                      <a:lnTo>
                        <a:pt x="0" y="6"/>
                      </a:lnTo>
                      <a:lnTo>
                        <a:pt x="30" y="0"/>
                      </a:lnTo>
                      <a:lnTo>
                        <a:pt x="41" y="59"/>
                      </a:lnTo>
                      <a:lnTo>
                        <a:pt x="11"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4" name="Freeform 266">
                  <a:extLst>
                    <a:ext uri="{FF2B5EF4-FFF2-40B4-BE49-F238E27FC236}">
                      <a16:creationId xmlns:a16="http://schemas.microsoft.com/office/drawing/2014/main" id="{0C70349C-B12D-4A72-A795-29BFCAA01DCF}"/>
                    </a:ext>
                  </a:extLst>
                </p:cNvPr>
                <p:cNvSpPr>
                  <a:spLocks/>
                </p:cNvSpPr>
                <p:nvPr/>
              </p:nvSpPr>
              <p:spPr bwMode="auto">
                <a:xfrm>
                  <a:off x="8172451" y="2244726"/>
                  <a:ext cx="82550" cy="109538"/>
                </a:xfrm>
                <a:custGeom>
                  <a:avLst/>
                  <a:gdLst>
                    <a:gd name="T0" fmla="*/ 24 w 52"/>
                    <a:gd name="T1" fmla="*/ 69 h 69"/>
                    <a:gd name="T2" fmla="*/ 0 w 52"/>
                    <a:gd name="T3" fmla="*/ 13 h 69"/>
                    <a:gd name="T4" fmla="*/ 28 w 52"/>
                    <a:gd name="T5" fmla="*/ 0 h 69"/>
                    <a:gd name="T6" fmla="*/ 52 w 52"/>
                    <a:gd name="T7" fmla="*/ 56 h 69"/>
                    <a:gd name="T8" fmla="*/ 24 w 52"/>
                    <a:gd name="T9" fmla="*/ 69 h 69"/>
                  </a:gdLst>
                  <a:ahLst/>
                  <a:cxnLst>
                    <a:cxn ang="0">
                      <a:pos x="T0" y="T1"/>
                    </a:cxn>
                    <a:cxn ang="0">
                      <a:pos x="T2" y="T3"/>
                    </a:cxn>
                    <a:cxn ang="0">
                      <a:pos x="T4" y="T5"/>
                    </a:cxn>
                    <a:cxn ang="0">
                      <a:pos x="T6" y="T7"/>
                    </a:cxn>
                    <a:cxn ang="0">
                      <a:pos x="T8" y="T9"/>
                    </a:cxn>
                  </a:cxnLst>
                  <a:rect l="0" t="0" r="r" b="b"/>
                  <a:pathLst>
                    <a:path w="52" h="69">
                      <a:moveTo>
                        <a:pt x="24" y="69"/>
                      </a:moveTo>
                      <a:lnTo>
                        <a:pt x="0" y="13"/>
                      </a:lnTo>
                      <a:lnTo>
                        <a:pt x="28" y="0"/>
                      </a:lnTo>
                      <a:lnTo>
                        <a:pt x="52" y="56"/>
                      </a:lnTo>
                      <a:lnTo>
                        <a:pt x="24"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5" name="Freeform 267">
                  <a:extLst>
                    <a:ext uri="{FF2B5EF4-FFF2-40B4-BE49-F238E27FC236}">
                      <a16:creationId xmlns:a16="http://schemas.microsoft.com/office/drawing/2014/main" id="{54AA60F1-EA14-4143-BBC2-403E43DB1EE8}"/>
                    </a:ext>
                  </a:extLst>
                </p:cNvPr>
                <p:cNvSpPr>
                  <a:spLocks/>
                </p:cNvSpPr>
                <p:nvPr/>
              </p:nvSpPr>
              <p:spPr bwMode="auto">
                <a:xfrm>
                  <a:off x="8008938" y="2339976"/>
                  <a:ext cx="96838" cy="104775"/>
                </a:xfrm>
                <a:custGeom>
                  <a:avLst/>
                  <a:gdLst>
                    <a:gd name="T0" fmla="*/ 37 w 61"/>
                    <a:gd name="T1" fmla="*/ 66 h 66"/>
                    <a:gd name="T2" fmla="*/ 0 w 61"/>
                    <a:gd name="T3" fmla="*/ 16 h 66"/>
                    <a:gd name="T4" fmla="*/ 26 w 61"/>
                    <a:gd name="T5" fmla="*/ 0 h 66"/>
                    <a:gd name="T6" fmla="*/ 61 w 61"/>
                    <a:gd name="T7" fmla="*/ 48 h 66"/>
                    <a:gd name="T8" fmla="*/ 37 w 61"/>
                    <a:gd name="T9" fmla="*/ 66 h 66"/>
                  </a:gdLst>
                  <a:ahLst/>
                  <a:cxnLst>
                    <a:cxn ang="0">
                      <a:pos x="T0" y="T1"/>
                    </a:cxn>
                    <a:cxn ang="0">
                      <a:pos x="T2" y="T3"/>
                    </a:cxn>
                    <a:cxn ang="0">
                      <a:pos x="T4" y="T5"/>
                    </a:cxn>
                    <a:cxn ang="0">
                      <a:pos x="T6" y="T7"/>
                    </a:cxn>
                    <a:cxn ang="0">
                      <a:pos x="T8" y="T9"/>
                    </a:cxn>
                  </a:cxnLst>
                  <a:rect l="0" t="0" r="r" b="b"/>
                  <a:pathLst>
                    <a:path w="61" h="66">
                      <a:moveTo>
                        <a:pt x="37" y="66"/>
                      </a:moveTo>
                      <a:lnTo>
                        <a:pt x="0" y="16"/>
                      </a:lnTo>
                      <a:lnTo>
                        <a:pt x="26" y="0"/>
                      </a:lnTo>
                      <a:lnTo>
                        <a:pt x="61" y="48"/>
                      </a:lnTo>
                      <a:lnTo>
                        <a:pt x="37"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6" name="Freeform 268">
                  <a:extLst>
                    <a:ext uri="{FF2B5EF4-FFF2-40B4-BE49-F238E27FC236}">
                      <a16:creationId xmlns:a16="http://schemas.microsoft.com/office/drawing/2014/main" id="{6A9FE813-E6B8-4C88-B669-F9DD4D594FA9}"/>
                    </a:ext>
                  </a:extLst>
                </p:cNvPr>
                <p:cNvSpPr>
                  <a:spLocks/>
                </p:cNvSpPr>
                <p:nvPr/>
              </p:nvSpPr>
              <p:spPr bwMode="auto">
                <a:xfrm>
                  <a:off x="7870826" y="2462213"/>
                  <a:ext cx="101600" cy="100013"/>
                </a:xfrm>
                <a:custGeom>
                  <a:avLst/>
                  <a:gdLst>
                    <a:gd name="T0" fmla="*/ 44 w 64"/>
                    <a:gd name="T1" fmla="*/ 63 h 63"/>
                    <a:gd name="T2" fmla="*/ 0 w 64"/>
                    <a:gd name="T3" fmla="*/ 23 h 63"/>
                    <a:gd name="T4" fmla="*/ 20 w 64"/>
                    <a:gd name="T5" fmla="*/ 0 h 63"/>
                    <a:gd name="T6" fmla="*/ 64 w 64"/>
                    <a:gd name="T7" fmla="*/ 41 h 63"/>
                    <a:gd name="T8" fmla="*/ 44 w 64"/>
                    <a:gd name="T9" fmla="*/ 63 h 63"/>
                  </a:gdLst>
                  <a:ahLst/>
                  <a:cxnLst>
                    <a:cxn ang="0">
                      <a:pos x="T0" y="T1"/>
                    </a:cxn>
                    <a:cxn ang="0">
                      <a:pos x="T2" y="T3"/>
                    </a:cxn>
                    <a:cxn ang="0">
                      <a:pos x="T4" y="T5"/>
                    </a:cxn>
                    <a:cxn ang="0">
                      <a:pos x="T6" y="T7"/>
                    </a:cxn>
                    <a:cxn ang="0">
                      <a:pos x="T8" y="T9"/>
                    </a:cxn>
                  </a:cxnLst>
                  <a:rect l="0" t="0" r="r" b="b"/>
                  <a:pathLst>
                    <a:path w="64" h="63">
                      <a:moveTo>
                        <a:pt x="44" y="63"/>
                      </a:moveTo>
                      <a:lnTo>
                        <a:pt x="0" y="23"/>
                      </a:lnTo>
                      <a:lnTo>
                        <a:pt x="20" y="0"/>
                      </a:lnTo>
                      <a:lnTo>
                        <a:pt x="64" y="41"/>
                      </a:lnTo>
                      <a:lnTo>
                        <a:pt x="4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7" name="Freeform 269">
                  <a:extLst>
                    <a:ext uri="{FF2B5EF4-FFF2-40B4-BE49-F238E27FC236}">
                      <a16:creationId xmlns:a16="http://schemas.microsoft.com/office/drawing/2014/main" id="{603A3DBC-6ECA-4B3E-A67C-A80CC97937DE}"/>
                    </a:ext>
                  </a:extLst>
                </p:cNvPr>
                <p:cNvSpPr>
                  <a:spLocks/>
                </p:cNvSpPr>
                <p:nvPr/>
              </p:nvSpPr>
              <p:spPr bwMode="auto">
                <a:xfrm>
                  <a:off x="7761288" y="2616201"/>
                  <a:ext cx="106363" cy="87313"/>
                </a:xfrm>
                <a:custGeom>
                  <a:avLst/>
                  <a:gdLst>
                    <a:gd name="T0" fmla="*/ 52 w 67"/>
                    <a:gd name="T1" fmla="*/ 55 h 55"/>
                    <a:gd name="T2" fmla="*/ 0 w 67"/>
                    <a:gd name="T3" fmla="*/ 26 h 55"/>
                    <a:gd name="T4" fmla="*/ 15 w 67"/>
                    <a:gd name="T5" fmla="*/ 0 h 55"/>
                    <a:gd name="T6" fmla="*/ 67 w 67"/>
                    <a:gd name="T7" fmla="*/ 29 h 55"/>
                    <a:gd name="T8" fmla="*/ 52 w 67"/>
                    <a:gd name="T9" fmla="*/ 55 h 55"/>
                  </a:gdLst>
                  <a:ahLst/>
                  <a:cxnLst>
                    <a:cxn ang="0">
                      <a:pos x="T0" y="T1"/>
                    </a:cxn>
                    <a:cxn ang="0">
                      <a:pos x="T2" y="T3"/>
                    </a:cxn>
                    <a:cxn ang="0">
                      <a:pos x="T4" y="T5"/>
                    </a:cxn>
                    <a:cxn ang="0">
                      <a:pos x="T6" y="T7"/>
                    </a:cxn>
                    <a:cxn ang="0">
                      <a:pos x="T8" y="T9"/>
                    </a:cxn>
                  </a:cxnLst>
                  <a:rect l="0" t="0" r="r" b="b"/>
                  <a:pathLst>
                    <a:path w="67" h="55">
                      <a:moveTo>
                        <a:pt x="52" y="55"/>
                      </a:moveTo>
                      <a:lnTo>
                        <a:pt x="0" y="26"/>
                      </a:lnTo>
                      <a:lnTo>
                        <a:pt x="15" y="0"/>
                      </a:lnTo>
                      <a:lnTo>
                        <a:pt x="67" y="29"/>
                      </a:lnTo>
                      <a:lnTo>
                        <a:pt x="52"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8" name="Freeform 270">
                  <a:extLst>
                    <a:ext uri="{FF2B5EF4-FFF2-40B4-BE49-F238E27FC236}">
                      <a16:creationId xmlns:a16="http://schemas.microsoft.com/office/drawing/2014/main" id="{0F7E6AE9-98CA-4620-AB33-54F1E0AB17EE}"/>
                    </a:ext>
                  </a:extLst>
                </p:cNvPr>
                <p:cNvSpPr>
                  <a:spLocks/>
                </p:cNvSpPr>
                <p:nvPr/>
              </p:nvSpPr>
              <p:spPr bwMode="auto">
                <a:xfrm>
                  <a:off x="7688263" y="2789238"/>
                  <a:ext cx="104775" cy="76200"/>
                </a:xfrm>
                <a:custGeom>
                  <a:avLst/>
                  <a:gdLst>
                    <a:gd name="T0" fmla="*/ 57 w 66"/>
                    <a:gd name="T1" fmla="*/ 48 h 48"/>
                    <a:gd name="T2" fmla="*/ 0 w 66"/>
                    <a:gd name="T3" fmla="*/ 28 h 48"/>
                    <a:gd name="T4" fmla="*/ 9 w 66"/>
                    <a:gd name="T5" fmla="*/ 0 h 48"/>
                    <a:gd name="T6" fmla="*/ 66 w 66"/>
                    <a:gd name="T7" fmla="*/ 19 h 48"/>
                    <a:gd name="T8" fmla="*/ 57 w 66"/>
                    <a:gd name="T9" fmla="*/ 48 h 48"/>
                  </a:gdLst>
                  <a:ahLst/>
                  <a:cxnLst>
                    <a:cxn ang="0">
                      <a:pos x="T0" y="T1"/>
                    </a:cxn>
                    <a:cxn ang="0">
                      <a:pos x="T2" y="T3"/>
                    </a:cxn>
                    <a:cxn ang="0">
                      <a:pos x="T4" y="T5"/>
                    </a:cxn>
                    <a:cxn ang="0">
                      <a:pos x="T6" y="T7"/>
                    </a:cxn>
                    <a:cxn ang="0">
                      <a:pos x="T8" y="T9"/>
                    </a:cxn>
                  </a:cxnLst>
                  <a:rect l="0" t="0" r="r" b="b"/>
                  <a:pathLst>
                    <a:path w="66" h="48">
                      <a:moveTo>
                        <a:pt x="57" y="48"/>
                      </a:moveTo>
                      <a:lnTo>
                        <a:pt x="0" y="28"/>
                      </a:lnTo>
                      <a:lnTo>
                        <a:pt x="9" y="0"/>
                      </a:lnTo>
                      <a:lnTo>
                        <a:pt x="66" y="19"/>
                      </a:lnTo>
                      <a:lnTo>
                        <a:pt x="57"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49" name="Freeform 271">
                  <a:extLst>
                    <a:ext uri="{FF2B5EF4-FFF2-40B4-BE49-F238E27FC236}">
                      <a16:creationId xmlns:a16="http://schemas.microsoft.com/office/drawing/2014/main" id="{25BBFA28-CF4E-4B44-8A5A-FD93F243A23E}"/>
                    </a:ext>
                  </a:extLst>
                </p:cNvPr>
                <p:cNvSpPr>
                  <a:spLocks/>
                </p:cNvSpPr>
                <p:nvPr/>
              </p:nvSpPr>
              <p:spPr bwMode="auto">
                <a:xfrm>
                  <a:off x="7651751" y="2974976"/>
                  <a:ext cx="100013" cy="58738"/>
                </a:xfrm>
                <a:custGeom>
                  <a:avLst/>
                  <a:gdLst>
                    <a:gd name="T0" fmla="*/ 60 w 63"/>
                    <a:gd name="T1" fmla="*/ 37 h 37"/>
                    <a:gd name="T2" fmla="*/ 0 w 63"/>
                    <a:gd name="T3" fmla="*/ 31 h 37"/>
                    <a:gd name="T4" fmla="*/ 4 w 63"/>
                    <a:gd name="T5" fmla="*/ 0 h 37"/>
                    <a:gd name="T6" fmla="*/ 63 w 63"/>
                    <a:gd name="T7" fmla="*/ 7 h 37"/>
                    <a:gd name="T8" fmla="*/ 60 w 63"/>
                    <a:gd name="T9" fmla="*/ 37 h 37"/>
                  </a:gdLst>
                  <a:ahLst/>
                  <a:cxnLst>
                    <a:cxn ang="0">
                      <a:pos x="T0" y="T1"/>
                    </a:cxn>
                    <a:cxn ang="0">
                      <a:pos x="T2" y="T3"/>
                    </a:cxn>
                    <a:cxn ang="0">
                      <a:pos x="T4" y="T5"/>
                    </a:cxn>
                    <a:cxn ang="0">
                      <a:pos x="T6" y="T7"/>
                    </a:cxn>
                    <a:cxn ang="0">
                      <a:pos x="T8" y="T9"/>
                    </a:cxn>
                  </a:cxnLst>
                  <a:rect l="0" t="0" r="r" b="b"/>
                  <a:pathLst>
                    <a:path w="63" h="37">
                      <a:moveTo>
                        <a:pt x="60" y="37"/>
                      </a:moveTo>
                      <a:lnTo>
                        <a:pt x="0" y="31"/>
                      </a:lnTo>
                      <a:lnTo>
                        <a:pt x="4" y="0"/>
                      </a:lnTo>
                      <a:lnTo>
                        <a:pt x="63" y="7"/>
                      </a:lnTo>
                      <a:lnTo>
                        <a:pt x="6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0" name="Freeform 272">
                  <a:extLst>
                    <a:ext uri="{FF2B5EF4-FFF2-40B4-BE49-F238E27FC236}">
                      <a16:creationId xmlns:a16="http://schemas.microsoft.com/office/drawing/2014/main" id="{7A84640E-2B53-4CC9-9204-FB7F96CBC07E}"/>
                    </a:ext>
                  </a:extLst>
                </p:cNvPr>
                <p:cNvSpPr>
                  <a:spLocks/>
                </p:cNvSpPr>
                <p:nvPr/>
              </p:nvSpPr>
              <p:spPr bwMode="auto">
                <a:xfrm>
                  <a:off x="7651751" y="3157538"/>
                  <a:ext cx="100013" cy="58738"/>
                </a:xfrm>
                <a:custGeom>
                  <a:avLst/>
                  <a:gdLst>
                    <a:gd name="T0" fmla="*/ 4 w 63"/>
                    <a:gd name="T1" fmla="*/ 37 h 37"/>
                    <a:gd name="T2" fmla="*/ 0 w 63"/>
                    <a:gd name="T3" fmla="*/ 7 h 37"/>
                    <a:gd name="T4" fmla="*/ 60 w 63"/>
                    <a:gd name="T5" fmla="*/ 0 h 37"/>
                    <a:gd name="T6" fmla="*/ 63 w 63"/>
                    <a:gd name="T7" fmla="*/ 31 h 37"/>
                    <a:gd name="T8" fmla="*/ 4 w 63"/>
                    <a:gd name="T9" fmla="*/ 37 h 37"/>
                  </a:gdLst>
                  <a:ahLst/>
                  <a:cxnLst>
                    <a:cxn ang="0">
                      <a:pos x="T0" y="T1"/>
                    </a:cxn>
                    <a:cxn ang="0">
                      <a:pos x="T2" y="T3"/>
                    </a:cxn>
                    <a:cxn ang="0">
                      <a:pos x="T4" y="T5"/>
                    </a:cxn>
                    <a:cxn ang="0">
                      <a:pos x="T6" y="T7"/>
                    </a:cxn>
                    <a:cxn ang="0">
                      <a:pos x="T8" y="T9"/>
                    </a:cxn>
                  </a:cxnLst>
                  <a:rect l="0" t="0" r="r" b="b"/>
                  <a:pathLst>
                    <a:path w="63" h="37">
                      <a:moveTo>
                        <a:pt x="4" y="37"/>
                      </a:moveTo>
                      <a:lnTo>
                        <a:pt x="0" y="7"/>
                      </a:lnTo>
                      <a:lnTo>
                        <a:pt x="60" y="0"/>
                      </a:lnTo>
                      <a:lnTo>
                        <a:pt x="63" y="31"/>
                      </a:lnTo>
                      <a:lnTo>
                        <a:pt x="4"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1" name="Freeform 273">
                  <a:extLst>
                    <a:ext uri="{FF2B5EF4-FFF2-40B4-BE49-F238E27FC236}">
                      <a16:creationId xmlns:a16="http://schemas.microsoft.com/office/drawing/2014/main" id="{C6794764-EA44-4A35-B42E-D05D12C03F89}"/>
                    </a:ext>
                  </a:extLst>
                </p:cNvPr>
                <p:cNvSpPr>
                  <a:spLocks/>
                </p:cNvSpPr>
                <p:nvPr/>
              </p:nvSpPr>
              <p:spPr bwMode="auto">
                <a:xfrm>
                  <a:off x="7688263" y="3327401"/>
                  <a:ext cx="104775" cy="76200"/>
                </a:xfrm>
                <a:custGeom>
                  <a:avLst/>
                  <a:gdLst>
                    <a:gd name="T0" fmla="*/ 9 w 66"/>
                    <a:gd name="T1" fmla="*/ 48 h 48"/>
                    <a:gd name="T2" fmla="*/ 0 w 66"/>
                    <a:gd name="T3" fmla="*/ 19 h 48"/>
                    <a:gd name="T4" fmla="*/ 57 w 66"/>
                    <a:gd name="T5" fmla="*/ 0 h 48"/>
                    <a:gd name="T6" fmla="*/ 66 w 66"/>
                    <a:gd name="T7" fmla="*/ 30 h 48"/>
                    <a:gd name="T8" fmla="*/ 9 w 66"/>
                    <a:gd name="T9" fmla="*/ 48 h 48"/>
                  </a:gdLst>
                  <a:ahLst/>
                  <a:cxnLst>
                    <a:cxn ang="0">
                      <a:pos x="T0" y="T1"/>
                    </a:cxn>
                    <a:cxn ang="0">
                      <a:pos x="T2" y="T3"/>
                    </a:cxn>
                    <a:cxn ang="0">
                      <a:pos x="T4" y="T5"/>
                    </a:cxn>
                    <a:cxn ang="0">
                      <a:pos x="T6" y="T7"/>
                    </a:cxn>
                    <a:cxn ang="0">
                      <a:pos x="T8" y="T9"/>
                    </a:cxn>
                  </a:cxnLst>
                  <a:rect l="0" t="0" r="r" b="b"/>
                  <a:pathLst>
                    <a:path w="66" h="48">
                      <a:moveTo>
                        <a:pt x="9" y="48"/>
                      </a:moveTo>
                      <a:lnTo>
                        <a:pt x="0" y="19"/>
                      </a:lnTo>
                      <a:lnTo>
                        <a:pt x="57" y="0"/>
                      </a:lnTo>
                      <a:lnTo>
                        <a:pt x="66" y="30"/>
                      </a:lnTo>
                      <a:lnTo>
                        <a:pt x="9"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2" name="Freeform 274">
                  <a:extLst>
                    <a:ext uri="{FF2B5EF4-FFF2-40B4-BE49-F238E27FC236}">
                      <a16:creationId xmlns:a16="http://schemas.microsoft.com/office/drawing/2014/main" id="{ECABC25A-4518-4111-9BA8-1DD818093C73}"/>
                    </a:ext>
                  </a:extLst>
                </p:cNvPr>
                <p:cNvSpPr>
                  <a:spLocks/>
                </p:cNvSpPr>
                <p:nvPr/>
              </p:nvSpPr>
              <p:spPr bwMode="auto">
                <a:xfrm>
                  <a:off x="7761288" y="3486151"/>
                  <a:ext cx="106363" cy="92075"/>
                </a:xfrm>
                <a:custGeom>
                  <a:avLst/>
                  <a:gdLst>
                    <a:gd name="T0" fmla="*/ 15 w 67"/>
                    <a:gd name="T1" fmla="*/ 58 h 58"/>
                    <a:gd name="T2" fmla="*/ 0 w 67"/>
                    <a:gd name="T3" fmla="*/ 30 h 58"/>
                    <a:gd name="T4" fmla="*/ 52 w 67"/>
                    <a:gd name="T5" fmla="*/ 0 h 58"/>
                    <a:gd name="T6" fmla="*/ 67 w 67"/>
                    <a:gd name="T7" fmla="*/ 26 h 58"/>
                    <a:gd name="T8" fmla="*/ 15 w 67"/>
                    <a:gd name="T9" fmla="*/ 58 h 58"/>
                  </a:gdLst>
                  <a:ahLst/>
                  <a:cxnLst>
                    <a:cxn ang="0">
                      <a:pos x="T0" y="T1"/>
                    </a:cxn>
                    <a:cxn ang="0">
                      <a:pos x="T2" y="T3"/>
                    </a:cxn>
                    <a:cxn ang="0">
                      <a:pos x="T4" y="T5"/>
                    </a:cxn>
                    <a:cxn ang="0">
                      <a:pos x="T6" y="T7"/>
                    </a:cxn>
                    <a:cxn ang="0">
                      <a:pos x="T8" y="T9"/>
                    </a:cxn>
                  </a:cxnLst>
                  <a:rect l="0" t="0" r="r" b="b"/>
                  <a:pathLst>
                    <a:path w="67" h="58">
                      <a:moveTo>
                        <a:pt x="15" y="58"/>
                      </a:moveTo>
                      <a:lnTo>
                        <a:pt x="0" y="30"/>
                      </a:lnTo>
                      <a:lnTo>
                        <a:pt x="52" y="0"/>
                      </a:lnTo>
                      <a:lnTo>
                        <a:pt x="67" y="26"/>
                      </a:lnTo>
                      <a:lnTo>
                        <a:pt x="15"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3" name="Freeform 275">
                  <a:extLst>
                    <a:ext uri="{FF2B5EF4-FFF2-40B4-BE49-F238E27FC236}">
                      <a16:creationId xmlns:a16="http://schemas.microsoft.com/office/drawing/2014/main" id="{973AFCC4-A50F-4B89-9F66-FAF5189135CC}"/>
                    </a:ext>
                  </a:extLst>
                </p:cNvPr>
                <p:cNvSpPr>
                  <a:spLocks/>
                </p:cNvSpPr>
                <p:nvPr/>
              </p:nvSpPr>
              <p:spPr bwMode="auto">
                <a:xfrm>
                  <a:off x="7870826" y="3627438"/>
                  <a:ext cx="101600" cy="100013"/>
                </a:xfrm>
                <a:custGeom>
                  <a:avLst/>
                  <a:gdLst>
                    <a:gd name="T0" fmla="*/ 20 w 64"/>
                    <a:gd name="T1" fmla="*/ 63 h 63"/>
                    <a:gd name="T2" fmla="*/ 0 w 64"/>
                    <a:gd name="T3" fmla="*/ 41 h 63"/>
                    <a:gd name="T4" fmla="*/ 44 w 64"/>
                    <a:gd name="T5" fmla="*/ 0 h 63"/>
                    <a:gd name="T6" fmla="*/ 64 w 64"/>
                    <a:gd name="T7" fmla="*/ 24 h 63"/>
                    <a:gd name="T8" fmla="*/ 20 w 64"/>
                    <a:gd name="T9" fmla="*/ 63 h 63"/>
                  </a:gdLst>
                  <a:ahLst/>
                  <a:cxnLst>
                    <a:cxn ang="0">
                      <a:pos x="T0" y="T1"/>
                    </a:cxn>
                    <a:cxn ang="0">
                      <a:pos x="T2" y="T3"/>
                    </a:cxn>
                    <a:cxn ang="0">
                      <a:pos x="T4" y="T5"/>
                    </a:cxn>
                    <a:cxn ang="0">
                      <a:pos x="T6" y="T7"/>
                    </a:cxn>
                    <a:cxn ang="0">
                      <a:pos x="T8" y="T9"/>
                    </a:cxn>
                  </a:cxnLst>
                  <a:rect l="0" t="0" r="r" b="b"/>
                  <a:pathLst>
                    <a:path w="64" h="63">
                      <a:moveTo>
                        <a:pt x="20" y="63"/>
                      </a:moveTo>
                      <a:lnTo>
                        <a:pt x="0" y="41"/>
                      </a:lnTo>
                      <a:lnTo>
                        <a:pt x="44" y="0"/>
                      </a:lnTo>
                      <a:lnTo>
                        <a:pt x="64" y="24"/>
                      </a:lnTo>
                      <a:lnTo>
                        <a:pt x="2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4" name="Freeform 276">
                  <a:extLst>
                    <a:ext uri="{FF2B5EF4-FFF2-40B4-BE49-F238E27FC236}">
                      <a16:creationId xmlns:a16="http://schemas.microsoft.com/office/drawing/2014/main" id="{045645C6-3246-40C3-8BB4-A7D1CC944CB4}"/>
                    </a:ext>
                  </a:extLst>
                </p:cNvPr>
                <p:cNvSpPr>
                  <a:spLocks/>
                </p:cNvSpPr>
                <p:nvPr/>
              </p:nvSpPr>
              <p:spPr bwMode="auto">
                <a:xfrm>
                  <a:off x="8008938" y="3748088"/>
                  <a:ext cx="96838" cy="106363"/>
                </a:xfrm>
                <a:custGeom>
                  <a:avLst/>
                  <a:gdLst>
                    <a:gd name="T0" fmla="*/ 26 w 61"/>
                    <a:gd name="T1" fmla="*/ 67 h 67"/>
                    <a:gd name="T2" fmla="*/ 0 w 61"/>
                    <a:gd name="T3" fmla="*/ 48 h 67"/>
                    <a:gd name="T4" fmla="*/ 37 w 61"/>
                    <a:gd name="T5" fmla="*/ 0 h 67"/>
                    <a:gd name="T6" fmla="*/ 61 w 61"/>
                    <a:gd name="T7" fmla="*/ 17 h 67"/>
                    <a:gd name="T8" fmla="*/ 26 w 61"/>
                    <a:gd name="T9" fmla="*/ 67 h 67"/>
                  </a:gdLst>
                  <a:ahLst/>
                  <a:cxnLst>
                    <a:cxn ang="0">
                      <a:pos x="T0" y="T1"/>
                    </a:cxn>
                    <a:cxn ang="0">
                      <a:pos x="T2" y="T3"/>
                    </a:cxn>
                    <a:cxn ang="0">
                      <a:pos x="T4" y="T5"/>
                    </a:cxn>
                    <a:cxn ang="0">
                      <a:pos x="T6" y="T7"/>
                    </a:cxn>
                    <a:cxn ang="0">
                      <a:pos x="T8" y="T9"/>
                    </a:cxn>
                  </a:cxnLst>
                  <a:rect l="0" t="0" r="r" b="b"/>
                  <a:pathLst>
                    <a:path w="61" h="67">
                      <a:moveTo>
                        <a:pt x="26" y="67"/>
                      </a:moveTo>
                      <a:lnTo>
                        <a:pt x="0" y="48"/>
                      </a:lnTo>
                      <a:lnTo>
                        <a:pt x="37" y="0"/>
                      </a:lnTo>
                      <a:lnTo>
                        <a:pt x="61" y="17"/>
                      </a:lnTo>
                      <a:lnTo>
                        <a:pt x="26"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grpSp>
        </p:grpSp>
        <p:sp>
          <p:nvSpPr>
            <p:cNvPr id="6" name="Rectangle 5">
              <a:extLst>
                <a:ext uri="{FF2B5EF4-FFF2-40B4-BE49-F238E27FC236}">
                  <a16:creationId xmlns:a16="http://schemas.microsoft.com/office/drawing/2014/main" id="{3BFBFF1D-6A37-45C6-ACD9-C2169BB03779}"/>
                </a:ext>
              </a:extLst>
            </p:cNvPr>
            <p:cNvSpPr/>
            <p:nvPr/>
          </p:nvSpPr>
          <p:spPr>
            <a:xfrm>
              <a:off x="6953285" y="4801999"/>
              <a:ext cx="1476883" cy="149766"/>
            </a:xfrm>
            <a:prstGeom prst="rect">
              <a:avLst/>
            </a:prstGeom>
            <a:noFill/>
          </p:spPr>
          <p:txBody>
            <a:bodyPr>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000000"/>
                </a:solidFill>
                <a:effectLst/>
                <a:uLnTx/>
                <a:uFillTx/>
                <a:latin typeface="Open Sans" charset="0"/>
                <a:ea typeface="Open Sans" charset="0"/>
                <a:cs typeface="Open Sans" charset="0"/>
              </a:endParaRPr>
            </a:p>
          </p:txBody>
        </p:sp>
      </p:grpSp>
      <p:cxnSp>
        <p:nvCxnSpPr>
          <p:cNvPr id="55" name="Straight Connector 54">
            <a:extLst>
              <a:ext uri="{FF2B5EF4-FFF2-40B4-BE49-F238E27FC236}">
                <a16:creationId xmlns:a16="http://schemas.microsoft.com/office/drawing/2014/main" id="{F04A6D5B-C512-43F6-8853-D13870CA10B3}"/>
              </a:ext>
            </a:extLst>
          </p:cNvPr>
          <p:cNvCxnSpPr>
            <a:cxnSpLocks/>
            <a:stCxn id="7" idx="56"/>
          </p:cNvCxnSpPr>
          <p:nvPr userDrawn="1"/>
        </p:nvCxnSpPr>
        <p:spPr>
          <a:xfrm>
            <a:off x="8922139" y="4968552"/>
            <a:ext cx="326986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358A89B-C4A0-4BF6-A7C2-3F1B9632BFBB}"/>
              </a:ext>
            </a:extLst>
          </p:cNvPr>
          <p:cNvCxnSpPr>
            <a:cxnSpLocks/>
          </p:cNvCxnSpPr>
          <p:nvPr userDrawn="1"/>
        </p:nvCxnSpPr>
        <p:spPr>
          <a:xfrm flipV="1">
            <a:off x="0" y="4628982"/>
            <a:ext cx="7894216" cy="809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 Placeholder 58">
            <a:extLst>
              <a:ext uri="{FF2B5EF4-FFF2-40B4-BE49-F238E27FC236}">
                <a16:creationId xmlns:a16="http://schemas.microsoft.com/office/drawing/2014/main" id="{D8A7A6F7-5F58-448E-ABB3-AECDCAC6588E}"/>
              </a:ext>
            </a:extLst>
          </p:cNvPr>
          <p:cNvSpPr>
            <a:spLocks noGrp="1"/>
          </p:cNvSpPr>
          <p:nvPr>
            <p:ph type="body" sz="quarter" idx="10" hasCustomPrompt="1"/>
          </p:nvPr>
        </p:nvSpPr>
        <p:spPr>
          <a:xfrm>
            <a:off x="952500" y="1206500"/>
            <a:ext cx="5337175" cy="2257425"/>
          </a:xfrm>
        </p:spPr>
        <p:txBody>
          <a:bodyPr/>
          <a:lstStyle>
            <a:lvl1pPr marL="0" indent="0">
              <a:buNone/>
              <a:defRPr sz="6600">
                <a:latin typeface="+mj-lt"/>
              </a:defRPr>
            </a:lvl1pPr>
          </a:lstStyle>
          <a:p>
            <a:pPr lvl="0"/>
            <a:r>
              <a:rPr lang="en-US" sz="6600">
                <a:latin typeface="+mj-lt"/>
              </a:rPr>
              <a:t>Section Header</a:t>
            </a:r>
            <a:endParaRPr lang="en-US"/>
          </a:p>
        </p:txBody>
      </p:sp>
    </p:spTree>
    <p:extLst>
      <p:ext uri="{BB962C8B-B14F-4D97-AF65-F5344CB8AC3E}">
        <p14:creationId xmlns:p14="http://schemas.microsoft.com/office/powerpoint/2010/main" val="313431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a:t>Click To Edit Master Title</a:t>
            </a:r>
          </a:p>
        </p:txBody>
      </p:sp>
      <p:sp>
        <p:nvSpPr>
          <p:cNvPr id="4" name="Rectangle 2"/>
          <p:cNvSpPr>
            <a:spLocks/>
          </p:cNvSpPr>
          <p:nvPr/>
        </p:nvSpPr>
        <p:spPr bwMode="auto">
          <a:xfrm>
            <a:off x="914719" y="6444147"/>
            <a:ext cx="3347070"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lumMod val="60000"/>
                    <a:lumOff val="40000"/>
                  </a:schemeClr>
                </a:solidFill>
                <a:latin typeface="Open Sans" charset="0"/>
                <a:ea typeface="Open Sans" charset="0"/>
                <a:cs typeface="Open Sans" charset="0"/>
                <a:sym typeface="Frutiger Next Pro Light" charset="0"/>
              </a:rPr>
              <a:t>‹#›</a:t>
            </a:fld>
            <a:r>
              <a:rPr lang="en-US" sz="800">
                <a:solidFill>
                  <a:schemeClr val="accent5">
                    <a:lumMod val="60000"/>
                    <a:lumOff val="40000"/>
                  </a:schemeClr>
                </a:solidFill>
                <a:latin typeface="Open Sans" charset="0"/>
                <a:ea typeface="Open Sans" charset="0"/>
                <a:cs typeface="Open Sans" charset="0"/>
                <a:sym typeface="Frutiger Next Pro Light" charset="0"/>
              </a:rPr>
              <a:t>  |  Copyright © 2019 Deloitte Development LLC. All rights reserved.</a:t>
            </a:r>
          </a:p>
        </p:txBody>
      </p:sp>
    </p:spTree>
    <p:extLst>
      <p:ext uri="{BB962C8B-B14F-4D97-AF65-F5344CB8AC3E}">
        <p14:creationId xmlns:p14="http://schemas.microsoft.com/office/powerpoint/2010/main" val="324671936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9" r:id="rId18"/>
  </p:sldLayoutIdLst>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712_222531ED.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705_38ACF530.xm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microsoft.com/office/2018/10/relationships/comments" Target="../comments/modernComment_708_5DB84B9A.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microsoft.com/office/2018/10/relationships/comments" Target="../comments/modernComment_70D_940FB2D2.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microsoft.com/office/2018/10/relationships/comments" Target="../comments/modernComment_700_7CEDE32C.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22D75-2610-05A0-AD65-2EBAE0FF9565}"/>
              </a:ext>
            </a:extLst>
          </p:cNvPr>
          <p:cNvSpPr>
            <a:spLocks noGrp="1"/>
          </p:cNvSpPr>
          <p:nvPr>
            <p:ph type="title"/>
          </p:nvPr>
        </p:nvSpPr>
        <p:spPr>
          <a:xfrm>
            <a:off x="308471" y="4965303"/>
            <a:ext cx="4892417" cy="1204143"/>
          </a:xfrm>
        </p:spPr>
        <p:txBody>
          <a:bodyPr vert="horz" lIns="0" tIns="45720" rIns="91440" bIns="0" rtlCol="0" anchor="b" anchorCtr="0">
            <a:normAutofit/>
          </a:bodyPr>
          <a:lstStyle/>
          <a:p>
            <a:pPr algn="ctr"/>
            <a:r>
              <a:rPr lang="en-US" b="1" i="0" kern="1200" cap="none" spc="-100" baseline="0" dirty="0">
                <a:latin typeface="+mn-lt"/>
                <a:ea typeface="Bebas Neue" charset="0"/>
                <a:cs typeface="Chronicle Display Black"/>
              </a:rPr>
              <a:t>Michael Eugene, </a:t>
            </a:r>
          </a:p>
        </p:txBody>
      </p:sp>
      <p:sp>
        <p:nvSpPr>
          <p:cNvPr id="9" name="Text Placeholder 3">
            <a:extLst>
              <a:ext uri="{FF2B5EF4-FFF2-40B4-BE49-F238E27FC236}">
                <a16:creationId xmlns:a16="http://schemas.microsoft.com/office/drawing/2014/main" id="{784B1E6A-871E-D1FB-3F3C-B24101E689C8}"/>
              </a:ext>
            </a:extLst>
          </p:cNvPr>
          <p:cNvSpPr>
            <a:spLocks noGrp="1"/>
          </p:cNvSpPr>
          <p:nvPr>
            <p:ph type="body" sz="quarter" idx="17"/>
          </p:nvPr>
        </p:nvSpPr>
        <p:spPr>
          <a:xfrm>
            <a:off x="672029" y="4791160"/>
            <a:ext cx="4407673" cy="348286"/>
          </a:xfrm>
        </p:spPr>
        <p:txBody>
          <a:bodyPr vert="horz" lIns="0" tIns="0" rIns="0" bIns="0" rtlCol="0" anchor="t">
            <a:noAutofit/>
          </a:bodyPr>
          <a:lstStyle/>
          <a:p>
            <a:r>
              <a:rPr lang="en-US" dirty="0">
                <a:solidFill>
                  <a:schemeClr val="tx1"/>
                </a:solidFill>
              </a:rPr>
              <a:t>1/23/23</a:t>
            </a:r>
          </a:p>
        </p:txBody>
      </p:sp>
      <p:pic>
        <p:nvPicPr>
          <p:cNvPr id="5" name="Picture 4" descr="A picture containing car, outdoor, red&#10;&#10;Description automatically generated">
            <a:extLst>
              <a:ext uri="{FF2B5EF4-FFF2-40B4-BE49-F238E27FC236}">
                <a16:creationId xmlns:a16="http://schemas.microsoft.com/office/drawing/2014/main" id="{A13962BC-D2B6-4FEC-AA2E-1A27BB045ACD}"/>
              </a:ext>
            </a:extLst>
          </p:cNvPr>
          <p:cNvPicPr>
            <a:picLocks noChangeAspect="1"/>
          </p:cNvPicPr>
          <p:nvPr/>
        </p:nvPicPr>
        <p:blipFill>
          <a:blip r:embed="rId3">
            <a:alphaModFix amt="84000"/>
            <a:extLst>
              <a:ext uri="{28A0092B-C50C-407E-A947-70E740481C1C}">
                <a14:useLocalDpi xmlns:a14="http://schemas.microsoft.com/office/drawing/2010/main" val="0"/>
              </a:ext>
            </a:extLst>
          </a:blip>
          <a:stretch>
            <a:fillRect/>
          </a:stretch>
        </p:blipFill>
        <p:spPr>
          <a:xfrm>
            <a:off x="4655127" y="0"/>
            <a:ext cx="7536873" cy="6858000"/>
          </a:xfrm>
          <a:prstGeom prst="rect">
            <a:avLst/>
          </a:prstGeom>
          <a:effectLst>
            <a:outerShdw blurRad="50800" dist="50800" dir="5400000" algn="ctr" rotWithShape="0">
              <a:srgbClr val="000000">
                <a:alpha val="67000"/>
              </a:srgbClr>
            </a:outerShdw>
          </a:effectLst>
        </p:spPr>
      </p:pic>
    </p:spTree>
    <p:extLst>
      <p:ext uri="{BB962C8B-B14F-4D97-AF65-F5344CB8AC3E}">
        <p14:creationId xmlns:p14="http://schemas.microsoft.com/office/powerpoint/2010/main" val="313272080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DC5E-95D9-986B-B257-1B36BFDE0AA9}"/>
              </a:ext>
            </a:extLst>
          </p:cNvPr>
          <p:cNvSpPr>
            <a:spLocks noGrp="1"/>
          </p:cNvSpPr>
          <p:nvPr>
            <p:ph type="title"/>
          </p:nvPr>
        </p:nvSpPr>
        <p:spPr/>
        <p:txBody>
          <a:bodyPr/>
          <a:lstStyle/>
          <a:p>
            <a:pPr algn="ctr"/>
            <a:r>
              <a:rPr lang="en-US" dirty="0"/>
              <a:t>Prediction </a:t>
            </a:r>
          </a:p>
        </p:txBody>
      </p:sp>
      <p:sp>
        <p:nvSpPr>
          <p:cNvPr id="4" name="TextBox 3">
            <a:extLst>
              <a:ext uri="{FF2B5EF4-FFF2-40B4-BE49-F238E27FC236}">
                <a16:creationId xmlns:a16="http://schemas.microsoft.com/office/drawing/2014/main" id="{E3852643-441C-5637-3557-1A7664740EA8}"/>
              </a:ext>
            </a:extLst>
          </p:cNvPr>
          <p:cNvSpPr txBox="1"/>
          <p:nvPr/>
        </p:nvSpPr>
        <p:spPr>
          <a:xfrm>
            <a:off x="914400" y="1582340"/>
            <a:ext cx="891871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ctr">
              <a:buFont typeface="Arial"/>
              <a:buChar char="•"/>
            </a:pPr>
            <a:r>
              <a:rPr lang="en-US" dirty="0">
                <a:cs typeface="Segoe UI"/>
              </a:rPr>
              <a:t>​</a:t>
            </a:r>
            <a:r>
              <a:rPr lang="en-GB" dirty="0">
                <a:ea typeface="Open Sans"/>
                <a:cs typeface="Open Sans"/>
              </a:rPr>
              <a:t>The average price of a car in their inventory is 20k</a:t>
            </a:r>
          </a:p>
          <a:p>
            <a:pPr marL="285750" indent="-285750">
              <a:buFont typeface="Arial"/>
              <a:buChar char="•"/>
            </a:pPr>
            <a:endParaRPr lang="en-GB" dirty="0">
              <a:ea typeface="Open Sans"/>
              <a:cs typeface="Open Sans"/>
            </a:endParaRPr>
          </a:p>
          <a:p>
            <a:pPr marL="285750" indent="-285750">
              <a:buFont typeface="Arial"/>
              <a:buChar char="•"/>
            </a:pPr>
            <a:r>
              <a:rPr lang="en-GB" dirty="0">
                <a:ea typeface="Open Sans"/>
                <a:cs typeface="Open Sans"/>
              </a:rPr>
              <a:t>We trained 3 different models</a:t>
            </a:r>
          </a:p>
          <a:p>
            <a:pPr marL="285750" indent="-285750">
              <a:buFont typeface="Arial"/>
              <a:buChar char="•"/>
            </a:pPr>
            <a:endParaRPr lang="en-GB" dirty="0">
              <a:ea typeface="Open Sans"/>
              <a:cs typeface="Open Sans"/>
            </a:endParaRPr>
          </a:p>
          <a:p>
            <a:pPr marL="285750" indent="-285750">
              <a:buFont typeface="Arial"/>
              <a:buChar char="•"/>
            </a:pPr>
            <a:r>
              <a:rPr lang="en-GB" dirty="0">
                <a:ea typeface="Open Sans"/>
                <a:cs typeface="Open Sans"/>
              </a:rPr>
              <a:t> Decision Tree Regressor had the lowest amount error being able to predict within 1500$</a:t>
            </a:r>
          </a:p>
          <a:p>
            <a:pPr marL="285750" indent="-285750">
              <a:buFont typeface="Arial"/>
              <a:buChar char="•"/>
            </a:pPr>
            <a:endParaRPr lang="en-GB" dirty="0">
              <a:ea typeface="Open Sans"/>
              <a:cs typeface="Open Sans"/>
            </a:endParaRPr>
          </a:p>
          <a:p>
            <a:pPr marL="285750" indent="-285750">
              <a:buFont typeface="Arial"/>
              <a:buChar char="•"/>
            </a:pPr>
            <a:r>
              <a:rPr lang="en-GB" dirty="0">
                <a:ea typeface="Open Sans"/>
                <a:cs typeface="Open Sans"/>
              </a:rPr>
              <a:t>The model predicted that the company show pay est. 18500$ for 2018 used car </a:t>
            </a:r>
          </a:p>
          <a:p>
            <a:pPr lvl="1"/>
            <a:endParaRPr lang="en-GB" dirty="0">
              <a:ea typeface="Open Sans"/>
              <a:cs typeface="Open Sans"/>
            </a:endParaRPr>
          </a:p>
        </p:txBody>
      </p:sp>
      <p:cxnSp>
        <p:nvCxnSpPr>
          <p:cNvPr id="9" name="Straight Connector 8">
            <a:extLst>
              <a:ext uri="{FF2B5EF4-FFF2-40B4-BE49-F238E27FC236}">
                <a16:creationId xmlns:a16="http://schemas.microsoft.com/office/drawing/2014/main" id="{2E108B16-8033-5F0C-BE9A-BD6ADF2D98B2}"/>
              </a:ext>
            </a:extLst>
          </p:cNvPr>
          <p:cNvCxnSpPr>
            <a:cxnSpLocks/>
          </p:cNvCxnSpPr>
          <p:nvPr/>
        </p:nvCxnSpPr>
        <p:spPr>
          <a:xfrm flipV="1">
            <a:off x="769716" y="1519236"/>
            <a:ext cx="8558512" cy="1929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 Placeholder 27">
            <a:extLst>
              <a:ext uri="{FF2B5EF4-FFF2-40B4-BE49-F238E27FC236}">
                <a16:creationId xmlns:a16="http://schemas.microsoft.com/office/drawing/2014/main" id="{50E0F372-464A-43A5-8A4C-F0B0CC04EF6D}"/>
              </a:ext>
            </a:extLst>
          </p:cNvPr>
          <p:cNvSpPr txBox="1">
            <a:spLocks/>
          </p:cNvSpPr>
          <p:nvPr/>
        </p:nvSpPr>
        <p:spPr>
          <a:xfrm>
            <a:off x="914971" y="4663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Data</a:t>
            </a:r>
          </a:p>
        </p:txBody>
      </p:sp>
    </p:spTree>
    <p:extLst>
      <p:ext uri="{BB962C8B-B14F-4D97-AF65-F5344CB8AC3E}">
        <p14:creationId xmlns:p14="http://schemas.microsoft.com/office/powerpoint/2010/main" val="572862957"/>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DC5E-95D9-986B-B257-1B36BFDE0AA9}"/>
              </a:ext>
            </a:extLst>
          </p:cNvPr>
          <p:cNvSpPr>
            <a:spLocks noGrp="1"/>
          </p:cNvSpPr>
          <p:nvPr>
            <p:ph type="title"/>
          </p:nvPr>
        </p:nvSpPr>
        <p:spPr/>
        <p:txBody>
          <a:bodyPr/>
          <a:lstStyle/>
          <a:p>
            <a:r>
              <a:rPr lang="en-US"/>
              <a:t>Conclusion</a:t>
            </a:r>
          </a:p>
        </p:txBody>
      </p:sp>
      <p:sp>
        <p:nvSpPr>
          <p:cNvPr id="4" name="TextBox 3">
            <a:extLst>
              <a:ext uri="{FF2B5EF4-FFF2-40B4-BE49-F238E27FC236}">
                <a16:creationId xmlns:a16="http://schemas.microsoft.com/office/drawing/2014/main" id="{E3852643-441C-5637-3557-1A7664740EA8}"/>
              </a:ext>
            </a:extLst>
          </p:cNvPr>
          <p:cNvSpPr txBox="1"/>
          <p:nvPr/>
        </p:nvSpPr>
        <p:spPr>
          <a:xfrm>
            <a:off x="1049439" y="1569807"/>
            <a:ext cx="1022816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ea typeface="Open Sans"/>
              <a:cs typeface="Segoe UI"/>
            </a:endParaRPr>
          </a:p>
          <a:p>
            <a:pPr marL="285750" indent="-285750">
              <a:buFont typeface="Arial"/>
              <a:buChar char="•"/>
            </a:pPr>
            <a:r>
              <a:rPr lang="en-US" dirty="0">
                <a:ea typeface="Open Sans"/>
                <a:cs typeface="Segoe UI"/>
              </a:rPr>
              <a:t>In the future We would like to look at dataset with more values/categories to get a better understanding of the market </a:t>
            </a:r>
          </a:p>
        </p:txBody>
      </p:sp>
      <p:cxnSp>
        <p:nvCxnSpPr>
          <p:cNvPr id="9" name="Straight Connector 8">
            <a:extLst>
              <a:ext uri="{FF2B5EF4-FFF2-40B4-BE49-F238E27FC236}">
                <a16:creationId xmlns:a16="http://schemas.microsoft.com/office/drawing/2014/main" id="{2E108B16-8033-5F0C-BE9A-BD6ADF2D98B2}"/>
              </a:ext>
            </a:extLst>
          </p:cNvPr>
          <p:cNvCxnSpPr>
            <a:cxnSpLocks/>
          </p:cNvCxnSpPr>
          <p:nvPr/>
        </p:nvCxnSpPr>
        <p:spPr>
          <a:xfrm flipV="1">
            <a:off x="769716" y="1519236"/>
            <a:ext cx="8558512" cy="1929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Text Placeholder 27">
            <a:extLst>
              <a:ext uri="{FF2B5EF4-FFF2-40B4-BE49-F238E27FC236}">
                <a16:creationId xmlns:a16="http://schemas.microsoft.com/office/drawing/2014/main" id="{7EF16591-F428-446E-A123-5FBF78B9F0D5}"/>
              </a:ext>
            </a:extLst>
          </p:cNvPr>
          <p:cNvSpPr txBox="1">
            <a:spLocks/>
          </p:cNvSpPr>
          <p:nvPr/>
        </p:nvSpPr>
        <p:spPr>
          <a:xfrm>
            <a:off x="914971" y="4663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Next Steps</a:t>
            </a:r>
          </a:p>
        </p:txBody>
      </p:sp>
      <p:pic>
        <p:nvPicPr>
          <p:cNvPr id="6" name="Picture 5" descr="A picture containing icon&#10;&#10;Description automatically generated">
            <a:extLst>
              <a:ext uri="{FF2B5EF4-FFF2-40B4-BE49-F238E27FC236}">
                <a16:creationId xmlns:a16="http://schemas.microsoft.com/office/drawing/2014/main" id="{4DEDF8B7-785C-49DD-A382-8621EF3485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3605" y="2773640"/>
            <a:ext cx="5985266" cy="4084360"/>
          </a:xfrm>
          <a:prstGeom prst="rect">
            <a:avLst/>
          </a:prstGeom>
          <a:ln>
            <a:noFill/>
          </a:ln>
          <a:effectLst>
            <a:softEdge rad="112500"/>
          </a:effectLst>
        </p:spPr>
      </p:pic>
    </p:spTree>
    <p:extLst>
      <p:ext uri="{BB962C8B-B14F-4D97-AF65-F5344CB8AC3E}">
        <p14:creationId xmlns:p14="http://schemas.microsoft.com/office/powerpoint/2010/main" val="950859056"/>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solidFill>
                  <a:schemeClr val="tx1"/>
                </a:solidFill>
              </a:rPr>
              <a:t>Appendix</a:t>
            </a:r>
          </a:p>
        </p:txBody>
      </p:sp>
    </p:spTree>
    <p:extLst>
      <p:ext uri="{BB962C8B-B14F-4D97-AF65-F5344CB8AC3E}">
        <p14:creationId xmlns:p14="http://schemas.microsoft.com/office/powerpoint/2010/main" val="267401403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Title 1">
            <a:extLst>
              <a:ext uri="{FF2B5EF4-FFF2-40B4-BE49-F238E27FC236}">
                <a16:creationId xmlns:a16="http://schemas.microsoft.com/office/drawing/2014/main" id="{D59DC2BD-21D6-B3DC-06CB-43C1E0F5BF1F}"/>
              </a:ext>
            </a:extLst>
          </p:cNvPr>
          <p:cNvSpPr>
            <a:spLocks noGrp="1"/>
          </p:cNvSpPr>
          <p:nvPr>
            <p:ph type="title"/>
          </p:nvPr>
        </p:nvSpPr>
        <p:spPr>
          <a:xfrm>
            <a:off x="5397500" y="669544"/>
            <a:ext cx="6137512" cy="381392"/>
          </a:xfrm>
        </p:spPr>
        <p:txBody>
          <a:bodyPr/>
          <a:lstStyle/>
          <a:p>
            <a:r>
              <a:rPr lang="en-US" sz="3600"/>
              <a:t>Summary</a:t>
            </a:r>
          </a:p>
        </p:txBody>
      </p:sp>
      <p:pic>
        <p:nvPicPr>
          <p:cNvPr id="50180" name="Picture 4">
            <a:extLst>
              <a:ext uri="{FF2B5EF4-FFF2-40B4-BE49-F238E27FC236}">
                <a16:creationId xmlns:a16="http://schemas.microsoft.com/office/drawing/2014/main" id="{BC172975-E3CE-4D46-A35C-47D24B69FE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6616" r="26616"/>
          <a:stretch/>
        </p:blipFill>
        <p:spPr bwMode="auto">
          <a:xfrm>
            <a:off x="20" y="10"/>
            <a:ext cx="4806930" cy="6857990"/>
          </a:xfrm>
          <a:prstGeom prst="rect">
            <a:avLst/>
          </a:prstGeom>
          <a:solidFill>
            <a:srgbClr val="FFFFFF"/>
          </a:solidFill>
        </p:spPr>
      </p:pic>
      <p:sp>
        <p:nvSpPr>
          <p:cNvPr id="50183" name="Text Placeholder 3">
            <a:extLst>
              <a:ext uri="{FF2B5EF4-FFF2-40B4-BE49-F238E27FC236}">
                <a16:creationId xmlns:a16="http://schemas.microsoft.com/office/drawing/2014/main" id="{30AA2F1D-598D-CCEF-7A1D-26AF76F3D441}"/>
              </a:ext>
            </a:extLst>
          </p:cNvPr>
          <p:cNvSpPr>
            <a:spLocks noGrp="1"/>
          </p:cNvSpPr>
          <p:nvPr>
            <p:ph type="body" sz="quarter" idx="11"/>
          </p:nvPr>
        </p:nvSpPr>
        <p:spPr>
          <a:xfrm>
            <a:off x="5397737" y="1541768"/>
            <a:ext cx="6137275" cy="4435475"/>
          </a:xfrm>
        </p:spPr>
        <p:txBody>
          <a:bodyPr vert="horz" lIns="0" tIns="0" rIns="0" bIns="0" rtlCol="0" anchor="t">
            <a:noAutofit/>
          </a:bodyPr>
          <a:lstStyle/>
          <a:p>
            <a:pPr marL="285750" indent="-285750">
              <a:lnSpc>
                <a:spcPct val="120000"/>
              </a:lnSpc>
              <a:buFont typeface="Arial"/>
              <a:buChar char="•"/>
            </a:pPr>
            <a:r>
              <a:rPr lang="en-US" sz="1800" spc="-30" dirty="0">
                <a:ea typeface="Open Sans"/>
                <a:cs typeface="Open Sans"/>
              </a:rPr>
              <a:t>Using Data</a:t>
            </a:r>
            <a:r>
              <a:rPr lang="en-US" sz="1800" dirty="0">
                <a:ea typeface="Open Sans"/>
                <a:cs typeface="Open Sans"/>
              </a:rPr>
              <a:t>, we can predict the price of used cars in the currently declining car market. With used car Giants such as Carvana and others on the brink of bankruptcy we can used ML to capitalize on their downfall.</a:t>
            </a:r>
            <a:endParaRPr lang="en-US" sz="1800" spc="-30" dirty="0">
              <a:ea typeface="Open Sans"/>
              <a:cs typeface="Open Sans"/>
            </a:endParaRPr>
          </a:p>
          <a:p>
            <a:endParaRPr lang="en-US" dirty="0"/>
          </a:p>
        </p:txBody>
      </p:sp>
      <p:cxnSp>
        <p:nvCxnSpPr>
          <p:cNvPr id="16" name="Straight Connector 15">
            <a:extLst>
              <a:ext uri="{FF2B5EF4-FFF2-40B4-BE49-F238E27FC236}">
                <a16:creationId xmlns:a16="http://schemas.microsoft.com/office/drawing/2014/main" id="{A8BA8E70-BC21-4103-AA8B-86965644B9BA}"/>
              </a:ext>
            </a:extLst>
          </p:cNvPr>
          <p:cNvCxnSpPr>
            <a:cxnSpLocks/>
          </p:cNvCxnSpPr>
          <p:nvPr/>
        </p:nvCxnSpPr>
        <p:spPr>
          <a:xfrm>
            <a:off x="5397500" y="1211262"/>
            <a:ext cx="622529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2359066"/>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Object 22" hidden="1">
            <a:extLst>
              <a:ext uri="{FF2B5EF4-FFF2-40B4-BE49-F238E27FC236}">
                <a16:creationId xmlns:a16="http://schemas.microsoft.com/office/drawing/2014/main" id="{C23F8459-939F-48EE-A33C-EBEC9F311913}"/>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28" name="think-cell Slide" r:id="rId5" imgW="395" imgH="396" progId="TCLayout.ActiveDocument.1">
                  <p:embed/>
                </p:oleObj>
              </mc:Choice>
              <mc:Fallback>
                <p:oleObj name="think-cell Slide" r:id="rId5" imgW="395" imgH="396" progId="TCLayout.ActiveDocument.1">
                  <p:embed/>
                  <p:pic>
                    <p:nvPicPr>
                      <p:cNvPr id="23" name="Object 22" hidden="1">
                        <a:extLst>
                          <a:ext uri="{FF2B5EF4-FFF2-40B4-BE49-F238E27FC236}">
                            <a16:creationId xmlns:a16="http://schemas.microsoft.com/office/drawing/2014/main" id="{C23F8459-939F-48EE-A33C-EBEC9F31191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BA618C7-F41E-402C-87F1-4F64A69B3355}"/>
              </a:ext>
            </a:extLst>
          </p:cNvPr>
          <p:cNvSpPr>
            <a:spLocks noGrp="1"/>
          </p:cNvSpPr>
          <p:nvPr>
            <p:ph type="title"/>
          </p:nvPr>
        </p:nvSpPr>
        <p:spPr/>
        <p:txBody>
          <a:bodyPr/>
          <a:lstStyle/>
          <a:p>
            <a:r>
              <a:rPr lang="en-US"/>
              <a:t>Agenda</a:t>
            </a:r>
          </a:p>
        </p:txBody>
      </p:sp>
      <p:sp>
        <p:nvSpPr>
          <p:cNvPr id="24" name="Text Placeholder 23">
            <a:extLst>
              <a:ext uri="{FF2B5EF4-FFF2-40B4-BE49-F238E27FC236}">
                <a16:creationId xmlns:a16="http://schemas.microsoft.com/office/drawing/2014/main" id="{8A8D67C1-025E-41AC-83E7-3E3FF405AAAC}"/>
              </a:ext>
            </a:extLst>
          </p:cNvPr>
          <p:cNvSpPr>
            <a:spLocks noGrp="1"/>
          </p:cNvSpPr>
          <p:nvPr>
            <p:ph type="body" sz="quarter" idx="15"/>
          </p:nvPr>
        </p:nvSpPr>
        <p:spPr/>
        <p:txBody>
          <a:bodyPr/>
          <a:lstStyle/>
          <a:p>
            <a:r>
              <a:rPr lang="en-US"/>
              <a:t>Agenda &amp; Table of Contents</a:t>
            </a:r>
          </a:p>
          <a:p>
            <a:endParaRPr lang="en-US"/>
          </a:p>
        </p:txBody>
      </p:sp>
      <p:grpSp>
        <p:nvGrpSpPr>
          <p:cNvPr id="4" name="Group 3">
            <a:extLst>
              <a:ext uri="{FF2B5EF4-FFF2-40B4-BE49-F238E27FC236}">
                <a16:creationId xmlns:a16="http://schemas.microsoft.com/office/drawing/2014/main" id="{8B8343CD-BA4D-4DEA-8ACD-7251EAA4E882}"/>
              </a:ext>
            </a:extLst>
          </p:cNvPr>
          <p:cNvGrpSpPr/>
          <p:nvPr/>
        </p:nvGrpSpPr>
        <p:grpSpPr>
          <a:xfrm>
            <a:off x="914400" y="1521881"/>
            <a:ext cx="3689042" cy="830997"/>
            <a:chOff x="914400" y="1649627"/>
            <a:chExt cx="3689042" cy="830997"/>
          </a:xfrm>
        </p:grpSpPr>
        <p:sp>
          <p:nvSpPr>
            <p:cNvPr id="5" name="TextBox 4">
              <a:extLst>
                <a:ext uri="{FF2B5EF4-FFF2-40B4-BE49-F238E27FC236}">
                  <a16:creationId xmlns:a16="http://schemas.microsoft.com/office/drawing/2014/main" id="{A04D56D1-2467-4AA2-9264-935EBCB33055}"/>
                </a:ext>
              </a:extLst>
            </p:cNvPr>
            <p:cNvSpPr txBox="1"/>
            <p:nvPr/>
          </p:nvSpPr>
          <p:spPr>
            <a:xfrm>
              <a:off x="914400" y="1649627"/>
              <a:ext cx="457176"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srgbClr val="000000"/>
                  </a:solidFill>
                  <a:effectLst/>
                  <a:uLnTx/>
                  <a:uFillTx/>
                  <a:latin typeface="Chronicle Display Black"/>
                  <a:ea typeface="+mn-ea"/>
                  <a:cs typeface="+mn-cs"/>
                </a:rPr>
                <a:t>1</a:t>
              </a:r>
            </a:p>
          </p:txBody>
        </p:sp>
        <p:sp>
          <p:nvSpPr>
            <p:cNvPr id="6" name="TextBox 5">
              <a:extLst>
                <a:ext uri="{FF2B5EF4-FFF2-40B4-BE49-F238E27FC236}">
                  <a16:creationId xmlns:a16="http://schemas.microsoft.com/office/drawing/2014/main" id="{F06A6E3A-FF7E-47ED-B9C1-BCF74A1A965D}"/>
                </a:ext>
              </a:extLst>
            </p:cNvPr>
            <p:cNvSpPr txBox="1"/>
            <p:nvPr/>
          </p:nvSpPr>
          <p:spPr>
            <a:xfrm>
              <a:off x="1805881" y="1899641"/>
              <a:ext cx="279756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000000"/>
                  </a:solidFill>
                  <a:latin typeface="Open Sans"/>
                </a:rPr>
                <a:t>Business Understanding</a:t>
              </a: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cxnSp>
          <p:nvCxnSpPr>
            <p:cNvPr id="7" name="Straight Connector 6">
              <a:extLst>
                <a:ext uri="{FF2B5EF4-FFF2-40B4-BE49-F238E27FC236}">
                  <a16:creationId xmlns:a16="http://schemas.microsoft.com/office/drawing/2014/main" id="{D46AC312-54A0-4700-BD05-1E915CA32EEC}"/>
                </a:ext>
              </a:extLst>
            </p:cNvPr>
            <p:cNvCxnSpPr/>
            <p:nvPr/>
          </p:nvCxnSpPr>
          <p:spPr>
            <a:xfrm>
              <a:off x="1576091" y="1741750"/>
              <a:ext cx="0" cy="646750"/>
            </a:xfrm>
            <a:prstGeom prst="line">
              <a:avLst/>
            </a:prstGeom>
            <a:ln w="63500"/>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78E394C4-E1F2-4FB3-AC69-919901B92B9B}"/>
              </a:ext>
            </a:extLst>
          </p:cNvPr>
          <p:cNvGrpSpPr/>
          <p:nvPr/>
        </p:nvGrpSpPr>
        <p:grpSpPr>
          <a:xfrm>
            <a:off x="914400" y="2513235"/>
            <a:ext cx="1582696" cy="830997"/>
            <a:chOff x="914400" y="1649627"/>
            <a:chExt cx="1582696" cy="830997"/>
          </a:xfrm>
        </p:grpSpPr>
        <p:sp>
          <p:nvSpPr>
            <p:cNvPr id="9" name="TextBox 8">
              <a:extLst>
                <a:ext uri="{FF2B5EF4-FFF2-40B4-BE49-F238E27FC236}">
                  <a16:creationId xmlns:a16="http://schemas.microsoft.com/office/drawing/2014/main" id="{AEACA0A2-0132-4FF4-808F-02DD1AF3E745}"/>
                </a:ext>
              </a:extLst>
            </p:cNvPr>
            <p:cNvSpPr txBox="1"/>
            <p:nvPr/>
          </p:nvSpPr>
          <p:spPr>
            <a:xfrm>
              <a:off x="914400" y="1649627"/>
              <a:ext cx="543739"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srgbClr val="000000"/>
                  </a:solidFill>
                  <a:effectLst/>
                  <a:uLnTx/>
                  <a:uFillTx/>
                  <a:latin typeface="Chronicle Display Black"/>
                  <a:ea typeface="+mn-ea"/>
                  <a:cs typeface="+mn-cs"/>
                </a:rPr>
                <a:t>2</a:t>
              </a:r>
            </a:p>
          </p:txBody>
        </p:sp>
        <p:sp>
          <p:nvSpPr>
            <p:cNvPr id="10" name="TextBox 9">
              <a:extLst>
                <a:ext uri="{FF2B5EF4-FFF2-40B4-BE49-F238E27FC236}">
                  <a16:creationId xmlns:a16="http://schemas.microsoft.com/office/drawing/2014/main" id="{5622DFF6-44B9-4CDA-8358-97D8BF9AA048}"/>
                </a:ext>
              </a:extLst>
            </p:cNvPr>
            <p:cNvSpPr txBox="1"/>
            <p:nvPr/>
          </p:nvSpPr>
          <p:spPr>
            <a:xfrm>
              <a:off x="1805881" y="1899641"/>
              <a:ext cx="6912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000000"/>
                  </a:solidFill>
                  <a:latin typeface="Open Sans"/>
                </a:rPr>
                <a:t>Data</a:t>
              </a: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cxnSp>
          <p:nvCxnSpPr>
            <p:cNvPr id="11" name="Straight Connector 10">
              <a:extLst>
                <a:ext uri="{FF2B5EF4-FFF2-40B4-BE49-F238E27FC236}">
                  <a16:creationId xmlns:a16="http://schemas.microsoft.com/office/drawing/2014/main" id="{49786FA6-413A-430A-8384-91F21E7213C9}"/>
                </a:ext>
              </a:extLst>
            </p:cNvPr>
            <p:cNvCxnSpPr/>
            <p:nvPr/>
          </p:nvCxnSpPr>
          <p:spPr>
            <a:xfrm>
              <a:off x="1576091" y="1741750"/>
              <a:ext cx="0" cy="64675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2EFF2970-595D-4CBE-9BFE-2E4DD4BD5D35}"/>
              </a:ext>
            </a:extLst>
          </p:cNvPr>
          <p:cNvGrpSpPr/>
          <p:nvPr/>
        </p:nvGrpSpPr>
        <p:grpSpPr>
          <a:xfrm>
            <a:off x="914400" y="3503228"/>
            <a:ext cx="2757889" cy="830997"/>
            <a:chOff x="914400" y="1649627"/>
            <a:chExt cx="2757889" cy="830997"/>
          </a:xfrm>
        </p:grpSpPr>
        <p:sp>
          <p:nvSpPr>
            <p:cNvPr id="13" name="TextBox 12">
              <a:extLst>
                <a:ext uri="{FF2B5EF4-FFF2-40B4-BE49-F238E27FC236}">
                  <a16:creationId xmlns:a16="http://schemas.microsoft.com/office/drawing/2014/main" id="{85063788-22F3-4778-8BB8-FD443CE48AE7}"/>
                </a:ext>
              </a:extLst>
            </p:cNvPr>
            <p:cNvSpPr txBox="1"/>
            <p:nvPr/>
          </p:nvSpPr>
          <p:spPr>
            <a:xfrm>
              <a:off x="914400" y="1649627"/>
              <a:ext cx="543739"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srgbClr val="000000"/>
                  </a:solidFill>
                  <a:effectLst/>
                  <a:uLnTx/>
                  <a:uFillTx/>
                  <a:latin typeface="Chronicle Display Black"/>
                  <a:ea typeface="+mn-ea"/>
                  <a:cs typeface="+mn-cs"/>
                </a:rPr>
                <a:t>3</a:t>
              </a:r>
            </a:p>
          </p:txBody>
        </p:sp>
        <p:sp>
          <p:nvSpPr>
            <p:cNvPr id="14" name="TextBox 13">
              <a:extLst>
                <a:ext uri="{FF2B5EF4-FFF2-40B4-BE49-F238E27FC236}">
                  <a16:creationId xmlns:a16="http://schemas.microsoft.com/office/drawing/2014/main" id="{4D1A38F9-E620-426F-91A6-90CF0FFC1B4E}"/>
                </a:ext>
              </a:extLst>
            </p:cNvPr>
            <p:cNvSpPr txBox="1"/>
            <p:nvPr/>
          </p:nvSpPr>
          <p:spPr>
            <a:xfrm>
              <a:off x="1805881" y="1899641"/>
              <a:ext cx="18664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Open Sans"/>
                </a:rPr>
                <a:t>Data evaluation</a:t>
              </a: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cxnSp>
          <p:nvCxnSpPr>
            <p:cNvPr id="15" name="Straight Connector 14">
              <a:extLst>
                <a:ext uri="{FF2B5EF4-FFF2-40B4-BE49-F238E27FC236}">
                  <a16:creationId xmlns:a16="http://schemas.microsoft.com/office/drawing/2014/main" id="{FBCB34DB-704C-42A5-82D2-04FAF6EB233F}"/>
                </a:ext>
              </a:extLst>
            </p:cNvPr>
            <p:cNvCxnSpPr/>
            <p:nvPr/>
          </p:nvCxnSpPr>
          <p:spPr>
            <a:xfrm>
              <a:off x="1576091" y="1741750"/>
              <a:ext cx="0" cy="64675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75CF1C5C-F98F-48D7-813C-021CECB40F46}"/>
              </a:ext>
            </a:extLst>
          </p:cNvPr>
          <p:cNvGrpSpPr/>
          <p:nvPr/>
        </p:nvGrpSpPr>
        <p:grpSpPr>
          <a:xfrm>
            <a:off x="925621" y="4447263"/>
            <a:ext cx="3099137" cy="830997"/>
            <a:chOff x="914400" y="1649627"/>
            <a:chExt cx="3099137" cy="830997"/>
          </a:xfrm>
        </p:grpSpPr>
        <p:sp>
          <p:nvSpPr>
            <p:cNvPr id="17" name="TextBox 16">
              <a:extLst>
                <a:ext uri="{FF2B5EF4-FFF2-40B4-BE49-F238E27FC236}">
                  <a16:creationId xmlns:a16="http://schemas.microsoft.com/office/drawing/2014/main" id="{38125AAE-33C9-45DA-B301-A4C8FEC27C8F}"/>
                </a:ext>
              </a:extLst>
            </p:cNvPr>
            <p:cNvSpPr txBox="1"/>
            <p:nvPr/>
          </p:nvSpPr>
          <p:spPr>
            <a:xfrm>
              <a:off x="914400" y="1649627"/>
              <a:ext cx="561372"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srgbClr val="000000"/>
                  </a:solidFill>
                  <a:effectLst/>
                  <a:uLnTx/>
                  <a:uFillTx/>
                  <a:latin typeface="Chronicle Display Black"/>
                  <a:ea typeface="+mn-ea"/>
                  <a:cs typeface="+mn-cs"/>
                </a:rPr>
                <a:t>4</a:t>
              </a:r>
            </a:p>
          </p:txBody>
        </p:sp>
        <p:sp>
          <p:nvSpPr>
            <p:cNvPr id="18" name="TextBox 17">
              <a:extLst>
                <a:ext uri="{FF2B5EF4-FFF2-40B4-BE49-F238E27FC236}">
                  <a16:creationId xmlns:a16="http://schemas.microsoft.com/office/drawing/2014/main" id="{36D67E86-BD2F-4A98-82B5-731E0D46CBF3}"/>
                </a:ext>
              </a:extLst>
            </p:cNvPr>
            <p:cNvSpPr txBox="1"/>
            <p:nvPr/>
          </p:nvSpPr>
          <p:spPr>
            <a:xfrm>
              <a:off x="1805881" y="1899641"/>
              <a:ext cx="2207656" cy="369332"/>
            </a:xfrm>
            <a:prstGeom prst="rect">
              <a:avLst/>
            </a:prstGeom>
            <a:noFill/>
          </p:spPr>
          <p:txBody>
            <a:bodyPr wrap="none" lIns="91440" tIns="45720" rIns="91440" bIns="45720" rtlCol="0" anchor="t">
              <a:spAutoFit/>
            </a:bodyPr>
            <a:lstStyle/>
            <a:p>
              <a:pPr>
                <a:defRPr/>
              </a:pPr>
              <a:r>
                <a:rPr kumimoji="0" lang="en-US" sz="1800" b="0" i="0" u="none" strike="noStrike" kern="1200" cap="none" spc="0" normalizeH="0" baseline="0" noProof="0">
                  <a:ln>
                    <a:noFill/>
                  </a:ln>
                  <a:solidFill>
                    <a:srgbClr val="000000"/>
                  </a:solidFill>
                  <a:effectLst/>
                  <a:uLnTx/>
                  <a:uFillTx/>
                  <a:latin typeface="Open Sans"/>
                  <a:ea typeface="+mn-ea"/>
                  <a:cs typeface="+mn-cs"/>
                </a:rPr>
                <a:t>Recommendation</a:t>
              </a:r>
              <a:r>
                <a:rPr lang="en-US">
                  <a:solidFill>
                    <a:srgbClr val="000000"/>
                  </a:solidFill>
                  <a:latin typeface="Open Sans"/>
                </a:rPr>
                <a:t>s</a:t>
              </a: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cxnSp>
          <p:nvCxnSpPr>
            <p:cNvPr id="19" name="Straight Connector 18">
              <a:extLst>
                <a:ext uri="{FF2B5EF4-FFF2-40B4-BE49-F238E27FC236}">
                  <a16:creationId xmlns:a16="http://schemas.microsoft.com/office/drawing/2014/main" id="{FBA09962-FFF9-43D7-A073-58EC31AE5D04}"/>
                </a:ext>
              </a:extLst>
            </p:cNvPr>
            <p:cNvCxnSpPr/>
            <p:nvPr/>
          </p:nvCxnSpPr>
          <p:spPr>
            <a:xfrm>
              <a:off x="1576091" y="1741750"/>
              <a:ext cx="0" cy="646750"/>
            </a:xfrm>
            <a:prstGeom prst="line">
              <a:avLst/>
            </a:prstGeom>
            <a:ln w="635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894B1E89-385D-4CF0-AD0A-86E740865B14}"/>
              </a:ext>
            </a:extLst>
          </p:cNvPr>
          <p:cNvGrpSpPr/>
          <p:nvPr/>
        </p:nvGrpSpPr>
        <p:grpSpPr>
          <a:xfrm>
            <a:off x="914400" y="5391090"/>
            <a:ext cx="3698853" cy="830997"/>
            <a:chOff x="914400" y="1649627"/>
            <a:chExt cx="3698853" cy="830997"/>
          </a:xfrm>
        </p:grpSpPr>
        <p:sp>
          <p:nvSpPr>
            <p:cNvPr id="22" name="TextBox 21">
              <a:extLst>
                <a:ext uri="{FF2B5EF4-FFF2-40B4-BE49-F238E27FC236}">
                  <a16:creationId xmlns:a16="http://schemas.microsoft.com/office/drawing/2014/main" id="{82A718E8-FBBA-470C-9677-16F1DFFE5ABE}"/>
                </a:ext>
              </a:extLst>
            </p:cNvPr>
            <p:cNvSpPr txBox="1"/>
            <p:nvPr/>
          </p:nvSpPr>
          <p:spPr>
            <a:xfrm>
              <a:off x="914400" y="1649627"/>
              <a:ext cx="497252"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800">
                  <a:solidFill>
                    <a:srgbClr val="000000"/>
                  </a:solidFill>
                  <a:latin typeface="Chronicle Display Black"/>
                </a:rPr>
                <a:t>5</a:t>
              </a:r>
              <a:endParaRPr kumimoji="0" lang="en-US" sz="4800" b="0" i="0" u="none" strike="noStrike" kern="1200" cap="none" spc="0" normalizeH="0" baseline="0" noProof="0">
                <a:ln>
                  <a:noFill/>
                </a:ln>
                <a:solidFill>
                  <a:srgbClr val="000000"/>
                </a:solidFill>
                <a:effectLst/>
                <a:uLnTx/>
                <a:uFillTx/>
                <a:latin typeface="Chronicle Display Black"/>
                <a:ea typeface="+mn-ea"/>
                <a:cs typeface="+mn-cs"/>
              </a:endParaRPr>
            </a:p>
          </p:txBody>
        </p:sp>
        <p:sp>
          <p:nvSpPr>
            <p:cNvPr id="25" name="TextBox 24">
              <a:extLst>
                <a:ext uri="{FF2B5EF4-FFF2-40B4-BE49-F238E27FC236}">
                  <a16:creationId xmlns:a16="http://schemas.microsoft.com/office/drawing/2014/main" id="{CF89CC59-EF58-4EC3-8BD3-602C7A33EA85}"/>
                </a:ext>
              </a:extLst>
            </p:cNvPr>
            <p:cNvSpPr txBox="1"/>
            <p:nvPr/>
          </p:nvSpPr>
          <p:spPr>
            <a:xfrm>
              <a:off x="1805881" y="1899641"/>
              <a:ext cx="2807372" cy="369332"/>
            </a:xfrm>
            <a:prstGeom prst="rect">
              <a:avLst/>
            </a:prstGeom>
            <a:noFill/>
          </p:spPr>
          <p:txBody>
            <a:bodyPr wrap="none" lIns="91440" tIns="45720" rIns="91440" bIns="45720" rtlCol="0" anchor="t">
              <a:spAutoFit/>
            </a:bodyPr>
            <a:lstStyle/>
            <a:p>
              <a:pPr>
                <a:defRPr/>
              </a:pPr>
              <a:r>
                <a:rPr lang="en-US">
                  <a:solidFill>
                    <a:srgbClr val="000000"/>
                  </a:solidFill>
                  <a:latin typeface="Open Sans"/>
                </a:rPr>
                <a:t>Next Steps &amp; Conclusion</a:t>
              </a: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cxnSp>
          <p:nvCxnSpPr>
            <p:cNvPr id="26" name="Straight Connector 25">
              <a:extLst>
                <a:ext uri="{FF2B5EF4-FFF2-40B4-BE49-F238E27FC236}">
                  <a16:creationId xmlns:a16="http://schemas.microsoft.com/office/drawing/2014/main" id="{F64736A0-4452-444E-A804-56D0647DF393}"/>
                </a:ext>
              </a:extLst>
            </p:cNvPr>
            <p:cNvCxnSpPr/>
            <p:nvPr/>
          </p:nvCxnSpPr>
          <p:spPr>
            <a:xfrm>
              <a:off x="1576091" y="1741750"/>
              <a:ext cx="0" cy="64675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51487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Title 1">
            <a:extLst>
              <a:ext uri="{FF2B5EF4-FFF2-40B4-BE49-F238E27FC236}">
                <a16:creationId xmlns:a16="http://schemas.microsoft.com/office/drawing/2014/main" id="{D59DC2BD-21D6-B3DC-06CB-43C1E0F5BF1F}"/>
              </a:ext>
            </a:extLst>
          </p:cNvPr>
          <p:cNvSpPr>
            <a:spLocks noGrp="1"/>
          </p:cNvSpPr>
          <p:nvPr>
            <p:ph type="title"/>
          </p:nvPr>
        </p:nvSpPr>
        <p:spPr>
          <a:xfrm>
            <a:off x="5397500" y="669544"/>
            <a:ext cx="6137512" cy="381392"/>
          </a:xfrm>
        </p:spPr>
        <p:txBody>
          <a:bodyPr/>
          <a:lstStyle/>
          <a:p>
            <a:r>
              <a:rPr lang="en-US" sz="4800"/>
              <a:t>Business Understanding</a:t>
            </a:r>
            <a:endParaRPr lang="en-US" sz="3600"/>
          </a:p>
        </p:txBody>
      </p:sp>
      <p:cxnSp>
        <p:nvCxnSpPr>
          <p:cNvPr id="16" name="Straight Connector 15">
            <a:extLst>
              <a:ext uri="{FF2B5EF4-FFF2-40B4-BE49-F238E27FC236}">
                <a16:creationId xmlns:a16="http://schemas.microsoft.com/office/drawing/2014/main" id="{A8BA8E70-BC21-4103-AA8B-86965644B9BA}"/>
              </a:ext>
            </a:extLst>
          </p:cNvPr>
          <p:cNvCxnSpPr>
            <a:cxnSpLocks/>
          </p:cNvCxnSpPr>
          <p:nvPr/>
        </p:nvCxnSpPr>
        <p:spPr>
          <a:xfrm>
            <a:off x="5397500" y="1360207"/>
            <a:ext cx="622529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2">
            <a:extLst>
              <a:ext uri="{FF2B5EF4-FFF2-40B4-BE49-F238E27FC236}">
                <a16:creationId xmlns:a16="http://schemas.microsoft.com/office/drawing/2014/main" id="{FE499C6B-352C-4A67-BE60-BD36E8A25A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0" y="0"/>
            <a:ext cx="5048972" cy="685799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
            <a:extLst>
              <a:ext uri="{FF2B5EF4-FFF2-40B4-BE49-F238E27FC236}">
                <a16:creationId xmlns:a16="http://schemas.microsoft.com/office/drawing/2014/main" id="{ACD7A74C-8611-4AC7-BFC9-DF12B4443A67}"/>
              </a:ext>
            </a:extLst>
          </p:cNvPr>
          <p:cNvSpPr txBox="1"/>
          <p:nvPr/>
        </p:nvSpPr>
        <p:spPr>
          <a:xfrm>
            <a:off x="5397500" y="1929185"/>
            <a:ext cx="6530992" cy="4259271"/>
          </a:xfrm>
          <a:prstGeom prst="rect">
            <a:avLst/>
          </a:prstGeom>
        </p:spPr>
        <p:txBody>
          <a:bodyPr rot="0" spcFirstLastPara="0" vert="horz" lIns="0" tIns="0" rIns="0" bIns="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20000"/>
              </a:lnSpc>
              <a:spcBef>
                <a:spcPts val="1000"/>
              </a:spcBef>
              <a:buFont typeface="Arial"/>
              <a:buChar char="•"/>
            </a:pPr>
            <a:r>
              <a:rPr lang="en-US" spc="-30" dirty="0">
                <a:ea typeface="Open Sans"/>
                <a:cs typeface="Open Sans"/>
              </a:rPr>
              <a:t>Understanding the market</a:t>
            </a:r>
          </a:p>
          <a:p>
            <a:pPr marL="285750" indent="-285750">
              <a:lnSpc>
                <a:spcPct val="120000"/>
              </a:lnSpc>
              <a:spcBef>
                <a:spcPts val="1000"/>
              </a:spcBef>
              <a:buFont typeface="Arial"/>
              <a:buChar char="•"/>
            </a:pPr>
            <a:r>
              <a:rPr lang="en-US" spc="-30" dirty="0">
                <a:ea typeface="Open Sans"/>
                <a:cs typeface="Open Sans"/>
              </a:rPr>
              <a:t>Utilizing Carvana’s Inventory</a:t>
            </a:r>
          </a:p>
          <a:p>
            <a:pPr marL="285750" indent="-285750">
              <a:lnSpc>
                <a:spcPct val="120000"/>
              </a:lnSpc>
              <a:spcBef>
                <a:spcPts val="1000"/>
              </a:spcBef>
              <a:buFont typeface="Arial"/>
              <a:buChar char="•"/>
            </a:pPr>
            <a:r>
              <a:rPr lang="en-US" spc="-30" dirty="0">
                <a:ea typeface="Open Sans"/>
                <a:cs typeface="Open Sans"/>
              </a:rPr>
              <a:t>Used  ML to predict car prices</a:t>
            </a:r>
          </a:p>
        </p:txBody>
      </p:sp>
    </p:spTree>
    <p:extLst>
      <p:ext uri="{BB962C8B-B14F-4D97-AF65-F5344CB8AC3E}">
        <p14:creationId xmlns:p14="http://schemas.microsoft.com/office/powerpoint/2010/main" val="2484056786"/>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DC5E-95D9-986B-B257-1B36BFDE0AA9}"/>
              </a:ext>
            </a:extLst>
          </p:cNvPr>
          <p:cNvSpPr>
            <a:spLocks noGrp="1"/>
          </p:cNvSpPr>
          <p:nvPr>
            <p:ph type="title"/>
          </p:nvPr>
        </p:nvSpPr>
        <p:spPr/>
        <p:txBody>
          <a:bodyPr/>
          <a:lstStyle/>
          <a:p>
            <a:r>
              <a:rPr lang="en-US"/>
              <a:t>Data Understanding</a:t>
            </a:r>
          </a:p>
        </p:txBody>
      </p:sp>
      <p:sp>
        <p:nvSpPr>
          <p:cNvPr id="4" name="TextBox 3">
            <a:extLst>
              <a:ext uri="{FF2B5EF4-FFF2-40B4-BE49-F238E27FC236}">
                <a16:creationId xmlns:a16="http://schemas.microsoft.com/office/drawing/2014/main" id="{E3852643-441C-5637-3557-1A7664740EA8}"/>
              </a:ext>
            </a:extLst>
          </p:cNvPr>
          <p:cNvSpPr txBox="1"/>
          <p:nvPr/>
        </p:nvSpPr>
        <p:spPr>
          <a:xfrm>
            <a:off x="914400" y="1582340"/>
            <a:ext cx="8918713"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Segoe UI"/>
              </a:rPr>
              <a:t>​</a:t>
            </a:r>
            <a:r>
              <a:rPr lang="en-GB" dirty="0">
                <a:cs typeface="Arial"/>
              </a:rPr>
              <a:t>Carvana Used Car Inventory</a:t>
            </a:r>
          </a:p>
          <a:p>
            <a:pPr marL="742950" lvl="1" indent="-285750">
              <a:buFont typeface="Arial"/>
              <a:buChar char="•"/>
            </a:pPr>
            <a:r>
              <a:rPr lang="en-GB" dirty="0">
                <a:cs typeface="Arial"/>
              </a:rPr>
              <a:t>Contains over 20 thousand used cars</a:t>
            </a:r>
          </a:p>
          <a:p>
            <a:pPr marL="742950" lvl="1" indent="-285750">
              <a:buFont typeface="Arial"/>
              <a:buChar char="•"/>
            </a:pPr>
            <a:r>
              <a:rPr lang="en-GB" dirty="0">
                <a:cs typeface="Arial"/>
              </a:rPr>
              <a:t>Ranging from  1995 to 2022</a:t>
            </a:r>
            <a:endParaRPr lang="en-US" dirty="0">
              <a:highlight>
                <a:srgbClr val="FFFF00"/>
              </a:highlight>
              <a:ea typeface="+mn-lt"/>
              <a:cs typeface="Arial"/>
            </a:endParaRPr>
          </a:p>
          <a:p>
            <a:pPr lvl="1"/>
            <a:endParaRPr lang="en-GB" dirty="0">
              <a:ea typeface="Open Sans"/>
              <a:cs typeface="Open Sans"/>
            </a:endParaRPr>
          </a:p>
          <a:p>
            <a:pPr marL="285750" indent="-285750">
              <a:buFont typeface="Arial"/>
              <a:buChar char="•"/>
            </a:pPr>
            <a:r>
              <a:rPr lang="en-GB" dirty="0">
                <a:ea typeface="Open Sans"/>
                <a:cs typeface="Open Sans"/>
              </a:rPr>
              <a:t>Important Numbers</a:t>
            </a:r>
          </a:p>
          <a:p>
            <a:pPr marL="742950" lvl="1" indent="-285750">
              <a:buFont typeface="Arial"/>
              <a:buChar char="•"/>
            </a:pPr>
            <a:r>
              <a:rPr lang="en-GB" dirty="0">
                <a:ea typeface="Open Sans"/>
                <a:cs typeface="Open Sans"/>
              </a:rPr>
              <a:t>The average price of a car in their inventory is 20k</a:t>
            </a:r>
          </a:p>
          <a:p>
            <a:pPr marL="742950" lvl="1" indent="-285750">
              <a:buFont typeface="Arial"/>
              <a:buChar char="•"/>
            </a:pPr>
            <a:r>
              <a:rPr lang="en-GB" dirty="0">
                <a:ea typeface="Open Sans"/>
                <a:cs typeface="Open Sans"/>
              </a:rPr>
              <a:t>The average amount of miles on their cars are 54k</a:t>
            </a:r>
          </a:p>
          <a:p>
            <a:pPr marL="285750" indent="-285750">
              <a:buFont typeface="Arial"/>
              <a:buChar char="•"/>
            </a:pPr>
            <a:r>
              <a:rPr lang="en-GB" dirty="0">
                <a:ea typeface="Open Sans"/>
                <a:cs typeface="Open Sans"/>
              </a:rPr>
              <a:t>Outliers</a:t>
            </a:r>
          </a:p>
          <a:p>
            <a:pPr marL="742950" lvl="1" indent="-285750">
              <a:buFont typeface="Arial"/>
              <a:buChar char="•"/>
            </a:pPr>
            <a:r>
              <a:rPr lang="en-GB" dirty="0">
                <a:ea typeface="Open Sans"/>
                <a:cs typeface="Open Sans"/>
              </a:rPr>
              <a:t>There are some older antic cars as well some new high-end cars</a:t>
            </a:r>
          </a:p>
          <a:p>
            <a:pPr marL="742950" lvl="1" indent="-285750">
              <a:buFont typeface="Arial"/>
              <a:buChar char="•"/>
            </a:pPr>
            <a:r>
              <a:rPr lang="en-GB" dirty="0">
                <a:ea typeface="Open Sans"/>
                <a:cs typeface="Open Sans"/>
              </a:rPr>
              <a:t>We will not be focusing on those </a:t>
            </a:r>
          </a:p>
          <a:p>
            <a:pPr lvl="1"/>
            <a:endParaRPr lang="en-GB" dirty="0">
              <a:ea typeface="Open Sans"/>
              <a:cs typeface="Open Sans"/>
            </a:endParaRPr>
          </a:p>
        </p:txBody>
      </p:sp>
      <p:cxnSp>
        <p:nvCxnSpPr>
          <p:cNvPr id="9" name="Straight Connector 8">
            <a:extLst>
              <a:ext uri="{FF2B5EF4-FFF2-40B4-BE49-F238E27FC236}">
                <a16:creationId xmlns:a16="http://schemas.microsoft.com/office/drawing/2014/main" id="{2E108B16-8033-5F0C-BE9A-BD6ADF2D98B2}"/>
              </a:ext>
            </a:extLst>
          </p:cNvPr>
          <p:cNvCxnSpPr>
            <a:cxnSpLocks/>
          </p:cNvCxnSpPr>
          <p:nvPr/>
        </p:nvCxnSpPr>
        <p:spPr>
          <a:xfrm flipV="1">
            <a:off x="769716" y="1519236"/>
            <a:ext cx="8558512" cy="1929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 Placeholder 27">
            <a:extLst>
              <a:ext uri="{FF2B5EF4-FFF2-40B4-BE49-F238E27FC236}">
                <a16:creationId xmlns:a16="http://schemas.microsoft.com/office/drawing/2014/main" id="{50E0F372-464A-43A5-8A4C-F0B0CC04EF6D}"/>
              </a:ext>
            </a:extLst>
          </p:cNvPr>
          <p:cNvSpPr txBox="1">
            <a:spLocks/>
          </p:cNvSpPr>
          <p:nvPr/>
        </p:nvSpPr>
        <p:spPr>
          <a:xfrm>
            <a:off x="914971" y="4663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Data</a:t>
            </a:r>
          </a:p>
        </p:txBody>
      </p:sp>
    </p:spTree>
    <p:extLst>
      <p:ext uri="{BB962C8B-B14F-4D97-AF65-F5344CB8AC3E}">
        <p14:creationId xmlns:p14="http://schemas.microsoft.com/office/powerpoint/2010/main" val="2095964972"/>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DC5E-95D9-986B-B257-1B36BFDE0AA9}"/>
              </a:ext>
            </a:extLst>
          </p:cNvPr>
          <p:cNvSpPr>
            <a:spLocks noGrp="1"/>
          </p:cNvSpPr>
          <p:nvPr>
            <p:ph type="title"/>
          </p:nvPr>
        </p:nvSpPr>
        <p:spPr/>
        <p:txBody>
          <a:bodyPr/>
          <a:lstStyle/>
          <a:p>
            <a:r>
              <a:rPr lang="en-US" dirty="0"/>
              <a:t>Understanding the market </a:t>
            </a:r>
          </a:p>
        </p:txBody>
      </p:sp>
      <p:cxnSp>
        <p:nvCxnSpPr>
          <p:cNvPr id="9" name="Straight Connector 8">
            <a:extLst>
              <a:ext uri="{FF2B5EF4-FFF2-40B4-BE49-F238E27FC236}">
                <a16:creationId xmlns:a16="http://schemas.microsoft.com/office/drawing/2014/main" id="{2E108B16-8033-5F0C-BE9A-BD6ADF2D98B2}"/>
              </a:ext>
            </a:extLst>
          </p:cNvPr>
          <p:cNvCxnSpPr>
            <a:cxnSpLocks/>
          </p:cNvCxnSpPr>
          <p:nvPr/>
        </p:nvCxnSpPr>
        <p:spPr>
          <a:xfrm flipV="1">
            <a:off x="769716" y="1519236"/>
            <a:ext cx="8558512" cy="1929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 Placeholder 27">
            <a:extLst>
              <a:ext uri="{FF2B5EF4-FFF2-40B4-BE49-F238E27FC236}">
                <a16:creationId xmlns:a16="http://schemas.microsoft.com/office/drawing/2014/main" id="{50E0F372-464A-43A5-8A4C-F0B0CC04EF6D}"/>
              </a:ext>
            </a:extLst>
          </p:cNvPr>
          <p:cNvSpPr txBox="1">
            <a:spLocks/>
          </p:cNvSpPr>
          <p:nvPr/>
        </p:nvSpPr>
        <p:spPr>
          <a:xfrm>
            <a:off x="914971" y="4663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Data</a:t>
            </a:r>
          </a:p>
        </p:txBody>
      </p:sp>
      <p:pic>
        <p:nvPicPr>
          <p:cNvPr id="5" name="Picture 4" descr="Graphical user interface&#10;&#10;Description automatically generated">
            <a:extLst>
              <a:ext uri="{FF2B5EF4-FFF2-40B4-BE49-F238E27FC236}">
                <a16:creationId xmlns:a16="http://schemas.microsoft.com/office/drawing/2014/main" id="{ECDBA139-F4C4-4518-B096-DAC9BCF3BB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11" y="1538528"/>
            <a:ext cx="12192000" cy="5319472"/>
          </a:xfrm>
          <a:prstGeom prst="rect">
            <a:avLst/>
          </a:prstGeom>
        </p:spPr>
      </p:pic>
    </p:spTree>
    <p:extLst>
      <p:ext uri="{BB962C8B-B14F-4D97-AF65-F5344CB8AC3E}">
        <p14:creationId xmlns:p14="http://schemas.microsoft.com/office/powerpoint/2010/main" val="1784209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DC5E-95D9-986B-B257-1B36BFDE0AA9}"/>
              </a:ext>
            </a:extLst>
          </p:cNvPr>
          <p:cNvSpPr>
            <a:spLocks noGrp="1"/>
          </p:cNvSpPr>
          <p:nvPr>
            <p:ph type="title"/>
          </p:nvPr>
        </p:nvSpPr>
        <p:spPr/>
        <p:txBody>
          <a:bodyPr/>
          <a:lstStyle/>
          <a:p>
            <a:r>
              <a:rPr lang="en-US" dirty="0"/>
              <a:t>Understanding the market </a:t>
            </a:r>
          </a:p>
        </p:txBody>
      </p:sp>
      <p:cxnSp>
        <p:nvCxnSpPr>
          <p:cNvPr id="9" name="Straight Connector 8">
            <a:extLst>
              <a:ext uri="{FF2B5EF4-FFF2-40B4-BE49-F238E27FC236}">
                <a16:creationId xmlns:a16="http://schemas.microsoft.com/office/drawing/2014/main" id="{2E108B16-8033-5F0C-BE9A-BD6ADF2D98B2}"/>
              </a:ext>
            </a:extLst>
          </p:cNvPr>
          <p:cNvCxnSpPr>
            <a:cxnSpLocks/>
          </p:cNvCxnSpPr>
          <p:nvPr/>
        </p:nvCxnSpPr>
        <p:spPr>
          <a:xfrm flipV="1">
            <a:off x="769716" y="1519236"/>
            <a:ext cx="8558512" cy="1929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 Placeholder 27">
            <a:extLst>
              <a:ext uri="{FF2B5EF4-FFF2-40B4-BE49-F238E27FC236}">
                <a16:creationId xmlns:a16="http://schemas.microsoft.com/office/drawing/2014/main" id="{50E0F372-464A-43A5-8A4C-F0B0CC04EF6D}"/>
              </a:ext>
            </a:extLst>
          </p:cNvPr>
          <p:cNvSpPr txBox="1">
            <a:spLocks/>
          </p:cNvSpPr>
          <p:nvPr/>
        </p:nvSpPr>
        <p:spPr>
          <a:xfrm>
            <a:off x="914971" y="4663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Data</a:t>
            </a:r>
          </a:p>
        </p:txBody>
      </p:sp>
      <p:pic>
        <p:nvPicPr>
          <p:cNvPr id="5" name="Picture 4">
            <a:extLst>
              <a:ext uri="{FF2B5EF4-FFF2-40B4-BE49-F238E27FC236}">
                <a16:creationId xmlns:a16="http://schemas.microsoft.com/office/drawing/2014/main" id="{ECDBA139-F4C4-4518-B096-DAC9BCF3BB9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639387" y="1538528"/>
            <a:ext cx="6804603" cy="5319472"/>
          </a:xfrm>
          <a:prstGeom prst="rect">
            <a:avLst/>
          </a:prstGeom>
        </p:spPr>
      </p:pic>
    </p:spTree>
    <p:extLst>
      <p:ext uri="{BB962C8B-B14F-4D97-AF65-F5344CB8AC3E}">
        <p14:creationId xmlns:p14="http://schemas.microsoft.com/office/powerpoint/2010/main" val="49668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DC5E-95D9-986B-B257-1B36BFDE0AA9}"/>
              </a:ext>
            </a:extLst>
          </p:cNvPr>
          <p:cNvSpPr>
            <a:spLocks noGrp="1"/>
          </p:cNvSpPr>
          <p:nvPr>
            <p:ph type="title"/>
          </p:nvPr>
        </p:nvSpPr>
        <p:spPr>
          <a:xfrm>
            <a:off x="914400" y="390353"/>
            <a:ext cx="10363200" cy="898951"/>
          </a:xfrm>
        </p:spPr>
        <p:txBody>
          <a:bodyPr/>
          <a:lstStyle/>
          <a:p>
            <a:pPr algn="ctr"/>
            <a:r>
              <a:rPr lang="en-GB" dirty="0">
                <a:cs typeface="Arial"/>
              </a:rPr>
              <a:t>Carvana Used Car Inventory Visual</a:t>
            </a:r>
            <a:br>
              <a:rPr lang="en-GB" dirty="0">
                <a:cs typeface="Arial"/>
              </a:rPr>
            </a:br>
            <a:endParaRPr lang="en-US" dirty="0"/>
          </a:p>
        </p:txBody>
      </p:sp>
      <p:cxnSp>
        <p:nvCxnSpPr>
          <p:cNvPr id="9" name="Straight Connector 8">
            <a:extLst>
              <a:ext uri="{FF2B5EF4-FFF2-40B4-BE49-F238E27FC236}">
                <a16:creationId xmlns:a16="http://schemas.microsoft.com/office/drawing/2014/main" id="{2E108B16-8033-5F0C-BE9A-BD6ADF2D98B2}"/>
              </a:ext>
            </a:extLst>
          </p:cNvPr>
          <p:cNvCxnSpPr>
            <a:cxnSpLocks/>
          </p:cNvCxnSpPr>
          <p:nvPr/>
        </p:nvCxnSpPr>
        <p:spPr>
          <a:xfrm flipV="1">
            <a:off x="769716" y="1519236"/>
            <a:ext cx="8558512" cy="1929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 Placeholder 27">
            <a:extLst>
              <a:ext uri="{FF2B5EF4-FFF2-40B4-BE49-F238E27FC236}">
                <a16:creationId xmlns:a16="http://schemas.microsoft.com/office/drawing/2014/main" id="{50E0F372-464A-43A5-8A4C-F0B0CC04EF6D}"/>
              </a:ext>
            </a:extLst>
          </p:cNvPr>
          <p:cNvSpPr txBox="1">
            <a:spLocks/>
          </p:cNvSpPr>
          <p:nvPr/>
        </p:nvSpPr>
        <p:spPr>
          <a:xfrm>
            <a:off x="914971" y="4663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Data</a:t>
            </a:r>
          </a:p>
        </p:txBody>
      </p:sp>
      <p:pic>
        <p:nvPicPr>
          <p:cNvPr id="5" name="Picture 4" descr="A picture containing timeline&#10;&#10;Description automatically generated">
            <a:extLst>
              <a:ext uri="{FF2B5EF4-FFF2-40B4-BE49-F238E27FC236}">
                <a16:creationId xmlns:a16="http://schemas.microsoft.com/office/drawing/2014/main" id="{AB8193BE-FB00-4F92-BF96-2A0A46C4CE4E}"/>
              </a:ext>
            </a:extLst>
          </p:cNvPr>
          <p:cNvPicPr>
            <a:picLocks noChangeAspect="1"/>
          </p:cNvPicPr>
          <p:nvPr/>
        </p:nvPicPr>
        <p:blipFill rotWithShape="1">
          <a:blip r:embed="rId3">
            <a:extLst>
              <a:ext uri="{28A0092B-C50C-407E-A947-70E740481C1C}">
                <a14:useLocalDpi xmlns:a14="http://schemas.microsoft.com/office/drawing/2010/main" val="0"/>
              </a:ext>
            </a:extLst>
          </a:blip>
          <a:srcRect l="2030" r="6766" b="5769"/>
          <a:stretch/>
        </p:blipFill>
        <p:spPr>
          <a:xfrm>
            <a:off x="769717" y="1670809"/>
            <a:ext cx="9924788" cy="4975742"/>
          </a:xfrm>
          <a:prstGeom prst="rect">
            <a:avLst/>
          </a:prstGeom>
        </p:spPr>
      </p:pic>
    </p:spTree>
    <p:extLst>
      <p:ext uri="{BB962C8B-B14F-4D97-AF65-F5344CB8AC3E}">
        <p14:creationId xmlns:p14="http://schemas.microsoft.com/office/powerpoint/2010/main" val="2455528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DC5E-95D9-986B-B257-1B36BFDE0AA9}"/>
              </a:ext>
            </a:extLst>
          </p:cNvPr>
          <p:cNvSpPr>
            <a:spLocks noGrp="1"/>
          </p:cNvSpPr>
          <p:nvPr>
            <p:ph type="title"/>
          </p:nvPr>
        </p:nvSpPr>
        <p:spPr>
          <a:xfrm>
            <a:off x="914400" y="390353"/>
            <a:ext cx="10363200" cy="898951"/>
          </a:xfrm>
        </p:spPr>
        <p:txBody>
          <a:bodyPr/>
          <a:lstStyle/>
          <a:p>
            <a:pPr algn="ctr"/>
            <a:r>
              <a:rPr lang="en-GB" dirty="0">
                <a:cs typeface="Arial"/>
              </a:rPr>
              <a:t>Carvana Used Car Inventory Visual pt. 2</a:t>
            </a:r>
            <a:br>
              <a:rPr lang="en-GB" dirty="0">
                <a:cs typeface="Arial"/>
              </a:rPr>
            </a:br>
            <a:endParaRPr lang="en-US" dirty="0"/>
          </a:p>
        </p:txBody>
      </p:sp>
      <p:cxnSp>
        <p:nvCxnSpPr>
          <p:cNvPr id="9" name="Straight Connector 8">
            <a:extLst>
              <a:ext uri="{FF2B5EF4-FFF2-40B4-BE49-F238E27FC236}">
                <a16:creationId xmlns:a16="http://schemas.microsoft.com/office/drawing/2014/main" id="{2E108B16-8033-5F0C-BE9A-BD6ADF2D98B2}"/>
              </a:ext>
            </a:extLst>
          </p:cNvPr>
          <p:cNvCxnSpPr>
            <a:cxnSpLocks/>
          </p:cNvCxnSpPr>
          <p:nvPr/>
        </p:nvCxnSpPr>
        <p:spPr>
          <a:xfrm flipV="1">
            <a:off x="769716" y="1519236"/>
            <a:ext cx="8558512" cy="1929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 Placeholder 27">
            <a:extLst>
              <a:ext uri="{FF2B5EF4-FFF2-40B4-BE49-F238E27FC236}">
                <a16:creationId xmlns:a16="http://schemas.microsoft.com/office/drawing/2014/main" id="{50E0F372-464A-43A5-8A4C-F0B0CC04EF6D}"/>
              </a:ext>
            </a:extLst>
          </p:cNvPr>
          <p:cNvSpPr txBox="1">
            <a:spLocks/>
          </p:cNvSpPr>
          <p:nvPr/>
        </p:nvSpPr>
        <p:spPr>
          <a:xfrm>
            <a:off x="914971" y="466344"/>
            <a:ext cx="335584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Data</a:t>
            </a:r>
          </a:p>
        </p:txBody>
      </p:sp>
      <p:pic>
        <p:nvPicPr>
          <p:cNvPr id="5" name="Picture 4">
            <a:extLst>
              <a:ext uri="{FF2B5EF4-FFF2-40B4-BE49-F238E27FC236}">
                <a16:creationId xmlns:a16="http://schemas.microsoft.com/office/drawing/2014/main" id="{AB8193BE-FB00-4F92-BF96-2A0A46C4CE4E}"/>
              </a:ext>
            </a:extLst>
          </p:cNvPr>
          <p:cNvPicPr>
            <a:picLocks noChangeAspect="1"/>
          </p:cNvPicPr>
          <p:nvPr/>
        </p:nvPicPr>
        <p:blipFill>
          <a:blip r:embed="rId3">
            <a:extLst>
              <a:ext uri="{28A0092B-C50C-407E-A947-70E740481C1C}">
                <a14:useLocalDpi xmlns:a14="http://schemas.microsoft.com/office/drawing/2010/main" val="0"/>
              </a:ext>
            </a:extLst>
          </a:blip>
          <a:srcRect t="4449" b="4449"/>
          <a:stretch/>
        </p:blipFill>
        <p:spPr>
          <a:xfrm>
            <a:off x="769717" y="1670809"/>
            <a:ext cx="9924788" cy="4975742"/>
          </a:xfrm>
          <a:prstGeom prst="rect">
            <a:avLst/>
          </a:prstGeom>
        </p:spPr>
      </p:pic>
    </p:spTree>
    <p:extLst>
      <p:ext uri="{BB962C8B-B14F-4D97-AF65-F5344CB8AC3E}">
        <p14:creationId xmlns:p14="http://schemas.microsoft.com/office/powerpoint/2010/main" val="11998016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fYzwamWJRxav7sz7hdJ6M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D Template Jan 2018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Read-Only]" id="{916F96B5-34ED-4026-81F2-959EC6E9FD5C}" vid="{A18FA1C4-1C37-45B7-81A8-38F456485F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32e079ba-4833-4d99-8ccb-5e1462ee65ab">
      <UserInfo>
        <DisplayName>Kratchman, Zac</DisplayName>
        <AccountId>17</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C064A94485534BA0BFD7E09DB9A627" ma:contentTypeVersion="4" ma:contentTypeDescription="Create a new document." ma:contentTypeScope="" ma:versionID="079d100a43de1152c736e009150f993b">
  <xsd:schema xmlns:xsd="http://www.w3.org/2001/XMLSchema" xmlns:xs="http://www.w3.org/2001/XMLSchema" xmlns:p="http://schemas.microsoft.com/office/2006/metadata/properties" xmlns:ns2="cf8e2501-c811-4380-8ee4-4ffa76db9799" xmlns:ns3="32e079ba-4833-4d99-8ccb-5e1462ee65ab" targetNamespace="http://schemas.microsoft.com/office/2006/metadata/properties" ma:root="true" ma:fieldsID="6ff0a2700240ba6fb61589ec49e6d04e" ns2:_="" ns3:_="">
    <xsd:import namespace="cf8e2501-c811-4380-8ee4-4ffa76db9799"/>
    <xsd:import namespace="32e079ba-4833-4d99-8ccb-5e1462ee65a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e2501-c811-4380-8ee4-4ffa76db97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2e079ba-4833-4d99-8ccb-5e1462ee65a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AFE16A-A0DA-4A0D-81CB-EDF33DDF60F6}">
  <ds:schemaRefs>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http://purl.org/dc/terms/"/>
    <ds:schemaRef ds:uri="http://purl.org/dc/dcmitype/"/>
    <ds:schemaRef ds:uri="http://purl.org/dc/elements/1.1/"/>
    <ds:schemaRef ds:uri="cf8e2501-c811-4380-8ee4-4ffa76db9799"/>
    <ds:schemaRef ds:uri="32e079ba-4833-4d99-8ccb-5e1462ee65ab"/>
    <ds:schemaRef ds:uri="http://schemas.microsoft.com/office/2006/metadata/properties"/>
  </ds:schemaRefs>
</ds:datastoreItem>
</file>

<file path=customXml/itemProps2.xml><?xml version="1.0" encoding="utf-8"?>
<ds:datastoreItem xmlns:ds="http://schemas.openxmlformats.org/officeDocument/2006/customXml" ds:itemID="{90239822-EA9E-42CD-B756-0907AF7E17B4}">
  <ds:schemaRefs>
    <ds:schemaRef ds:uri="http://schemas.microsoft.com/sharepoint/v3/contenttype/forms"/>
  </ds:schemaRefs>
</ds:datastoreItem>
</file>

<file path=customXml/itemProps3.xml><?xml version="1.0" encoding="utf-8"?>
<ds:datastoreItem xmlns:ds="http://schemas.openxmlformats.org/officeDocument/2006/customXml" ds:itemID="{872D517D-5653-4E94-A7E3-EA28A6AB4C66}">
  <ds:schemaRefs>
    <ds:schemaRef ds:uri="32e079ba-4833-4d99-8ccb-5e1462ee65ab"/>
    <ds:schemaRef ds:uri="cf8e2501-c811-4380-8ee4-4ffa76db979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5590</TotalTime>
  <Words>357</Words>
  <Application>Microsoft Office PowerPoint</Application>
  <PresentationFormat>Widescreen</PresentationFormat>
  <Paragraphs>75</Paragraphs>
  <Slides>12</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8" baseType="lpstr">
      <vt:lpstr>Arial</vt:lpstr>
      <vt:lpstr>Calibri</vt:lpstr>
      <vt:lpstr>Chronicle Display Black</vt:lpstr>
      <vt:lpstr>Open Sans</vt:lpstr>
      <vt:lpstr>DD Template Jan 2018 16x9</vt:lpstr>
      <vt:lpstr>think-cell Slide</vt:lpstr>
      <vt:lpstr>Michael Eugene, </vt:lpstr>
      <vt:lpstr>Summary</vt:lpstr>
      <vt:lpstr>Agenda</vt:lpstr>
      <vt:lpstr>Business Understanding</vt:lpstr>
      <vt:lpstr>Data Understanding</vt:lpstr>
      <vt:lpstr>Understanding the market </vt:lpstr>
      <vt:lpstr>Understanding the market </vt:lpstr>
      <vt:lpstr>Carvana Used Car Inventory Visual </vt:lpstr>
      <vt:lpstr>Carvana Used Car Inventory Visual pt. 2 </vt:lpstr>
      <vt:lpstr>Prediction </vt:lpstr>
      <vt:lpstr>Conclusion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Computing Vision Group 1</dc:title>
  <dc:creator>Murad, Catherine</dc:creator>
  <cp:lastModifiedBy>Eugene, Michael</cp:lastModifiedBy>
  <cp:revision>3</cp:revision>
  <dcterms:created xsi:type="dcterms:W3CDTF">2022-08-16T20:13:13Z</dcterms:created>
  <dcterms:modified xsi:type="dcterms:W3CDTF">2023-01-27T15:57:21Z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2022-08-16T20:13:13Z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e1df155e-2508-423e-bc66-d1eb7fb02fcb</vt:lpwstr>
  </property>
  <property fmtid="{D5CDD505-2E9C-101B-9397-08002B2CF9AE}" pid="8" name="MSIP_Label_ea60d57e-af5b-4752-ac57-3e4f28ca11dc_ContentBits">
    <vt:lpwstr>0</vt:lpwstr>
  </property>
  <property fmtid="{D5CDD505-2E9C-101B-9397-08002B2CF9AE}" pid="9" name="ContentTypeId">
    <vt:lpwstr>0x010100A2C064A94485534BA0BFD7E09DB9A627</vt:lpwstr>
  </property>
</Properties>
</file>