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c0a1f6d2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c0a1f6d2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c0a1f6d2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c0a1f6d2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4b052a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4b052a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29d4083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29d4083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229d4083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229d4083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29d4083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229d4083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229d4083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229d4083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c0a1f6d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c0a1f6d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29d40839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229d4083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c0a1f6d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c0a1f6d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c0a1f6d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c0a1f6d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de Clientes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RFM - O Mercado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850450"/>
            <a:ext cx="76881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Análise comportamental de compra e perfil dos clientes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Período de análise: 30/07/2020 - 31/12/2022</a:t>
            </a:r>
            <a:br>
              <a:rPr lang="pt-BR" sz="1300">
                <a:latin typeface="Courier New"/>
                <a:ea typeface="Courier New"/>
                <a:cs typeface="Courier New"/>
                <a:sym typeface="Courier New"/>
              </a:rPr>
            </a:b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Courier New"/>
                <a:ea typeface="Courier New"/>
                <a:cs typeface="Courier New"/>
                <a:sym typeface="Courier New"/>
              </a:rPr>
              <a:t>Por Mariah Lisboa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727800" y="658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Sugestões RFM</a:t>
            </a:r>
            <a:endParaRPr sz="2000"/>
          </a:p>
        </p:txBody>
      </p:sp>
      <p:sp>
        <p:nvSpPr>
          <p:cNvPr id="182" name="Google Shape;182;p22"/>
          <p:cNvSpPr/>
          <p:nvPr/>
        </p:nvSpPr>
        <p:spPr>
          <a:xfrm>
            <a:off x="205710" y="1305550"/>
            <a:ext cx="4470900" cy="328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37285" y="1565050"/>
            <a:ext cx="42864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000"/>
              <a:t>GRUPO 1: Campeões </a:t>
            </a:r>
            <a:r>
              <a:rPr b="1" lang="pt-BR" sz="1000"/>
              <a:t>Fiéis</a:t>
            </a:r>
            <a:br>
              <a:rPr b="1" lang="pt-BR" sz="1000"/>
            </a:br>
            <a:r>
              <a:rPr i="1" lang="pt-BR" sz="900"/>
              <a:t>(Gastam bastante, compram com frequência e fizeram compras recentemente)</a:t>
            </a:r>
            <a:endParaRPr i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/>
              <a:t>Categorias:</a:t>
            </a:r>
            <a:r>
              <a:rPr lang="pt-BR" sz="1000"/>
              <a:t> </a:t>
            </a:r>
            <a:r>
              <a:rPr i="1" lang="pt-BR" sz="1000"/>
              <a:t>Campeões</a:t>
            </a:r>
            <a:r>
              <a:rPr lang="pt-BR" sz="1000"/>
              <a:t>, </a:t>
            </a:r>
            <a:r>
              <a:rPr i="1" lang="pt-BR" sz="1000"/>
              <a:t>Clientes Fieis</a:t>
            </a:r>
            <a:r>
              <a:rPr lang="pt-BR" sz="1000"/>
              <a:t> e </a:t>
            </a:r>
            <a:r>
              <a:rPr i="1" lang="pt-BR" sz="1000"/>
              <a:t>Fiéis</a:t>
            </a:r>
            <a:r>
              <a:rPr i="1" lang="pt-BR" sz="1000"/>
              <a:t> em Potencial</a:t>
            </a:r>
            <a:br>
              <a:rPr lang="pt-BR" sz="1000"/>
            </a:br>
            <a:r>
              <a:rPr b="1" lang="pt-BR" sz="1000"/>
              <a:t>Foco:</a:t>
            </a:r>
            <a:r>
              <a:rPr lang="pt-BR" sz="1000"/>
              <a:t> Recompensas, exclusividade e manutenção da relação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/>
              <a:t>Sugestões gerais:</a:t>
            </a:r>
            <a:br>
              <a:rPr b="1" lang="pt-BR" sz="1000"/>
            </a:br>
            <a:br>
              <a:rPr b="1" lang="pt-BR" sz="1000"/>
            </a:br>
            <a:r>
              <a:rPr lang="pt-BR" sz="1000"/>
              <a:t> • Tratamento premium e experiências únicas;</a:t>
            </a:r>
            <a:br>
              <a:rPr lang="pt-BR" sz="1000"/>
            </a:br>
            <a:r>
              <a:rPr lang="pt-BR" sz="1000"/>
              <a:t> • Produtos exclusivos e testes antecipados (ex.: "Novos vinhos do Porto — você é nosso convidado para degustá-los em primeira mão");</a:t>
            </a:r>
            <a:br>
              <a:rPr lang="pt-BR" sz="1000"/>
            </a:br>
            <a:r>
              <a:rPr lang="pt-BR" sz="1000"/>
              <a:t> • Descontos personalizados e cumulativos como forma de recompensa;</a:t>
            </a:r>
            <a:br>
              <a:rPr lang="pt-BR" sz="1000"/>
            </a:br>
            <a:r>
              <a:rPr lang="pt-BR" sz="1000"/>
              <a:t> • Programas de fidelização e recompensas;</a:t>
            </a:r>
            <a:br>
              <a:rPr lang="pt-BR" sz="1000"/>
            </a:br>
            <a:r>
              <a:rPr lang="pt-BR" sz="1000"/>
              <a:t> • Coleta de feedbacks sobre os produtos já comprados (ex.: "Sua opinião é importante para nós!");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676610" y="1305550"/>
            <a:ext cx="4286400" cy="328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777710" y="1565050"/>
            <a:ext cx="42864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000"/>
              <a:t>GRUPO 2: Promessas</a:t>
            </a:r>
            <a:br>
              <a:rPr b="1" lang="pt-BR" sz="1000"/>
            </a:br>
            <a:r>
              <a:rPr i="1" lang="pt-BR" sz="900"/>
              <a:t>(Tem uma boa recência, mas ainda não compraram ou gastaram muito… provavelmente são clientes recentes)</a:t>
            </a:r>
            <a:endParaRPr i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/>
              <a:t>Categorias:</a:t>
            </a:r>
            <a:r>
              <a:rPr lang="pt-BR" sz="1000"/>
              <a:t> </a:t>
            </a:r>
            <a:r>
              <a:rPr i="1" lang="pt-BR" sz="1000"/>
              <a:t>Promessas </a:t>
            </a:r>
            <a:r>
              <a:rPr lang="pt-BR" sz="1000"/>
              <a:t>e </a:t>
            </a:r>
            <a:r>
              <a:rPr i="1" lang="pt-BR" sz="1000"/>
              <a:t>Novos Clientes</a:t>
            </a:r>
            <a:br>
              <a:rPr lang="pt-BR" sz="1000"/>
            </a:br>
            <a:r>
              <a:rPr b="1" lang="pt-BR" sz="1000"/>
              <a:t>Foco:</a:t>
            </a:r>
            <a:r>
              <a:rPr lang="pt-BR" sz="1000"/>
              <a:t> Nutrir a relação e incentivar novas compras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/>
              <a:t>Sugestões gerais:</a:t>
            </a:r>
            <a:br>
              <a:rPr b="1" lang="pt-BR" sz="1000"/>
            </a:br>
            <a:br>
              <a:rPr b="1" lang="pt-BR" sz="1000"/>
            </a:br>
            <a:r>
              <a:rPr lang="pt-BR" sz="1000"/>
              <a:t> • Incentivos de boas-vindas;</a:t>
            </a:r>
            <a:br>
              <a:rPr lang="pt-BR" sz="1000"/>
            </a:br>
            <a:r>
              <a:rPr lang="pt-BR" sz="1000"/>
              <a:t> • Comunicação ativa de retenção e manutenção;</a:t>
            </a:r>
            <a:br>
              <a:rPr lang="pt-BR" sz="1000"/>
            </a:br>
            <a:r>
              <a:rPr lang="pt-BR" sz="1000"/>
              <a:t> • Recomendações e sugestões personalizadas com base no histórico</a:t>
            </a:r>
            <a:br>
              <a:rPr lang="pt-BR" sz="1000"/>
            </a:br>
            <a:r>
              <a:rPr lang="pt-BR" sz="1000"/>
              <a:t> (ex.: "Que bom te ter por aqui! Vi que você deu uma olhada nesses produtos...");</a:t>
            </a:r>
            <a:br>
              <a:rPr lang="pt-BR" sz="1000"/>
            </a:br>
            <a:r>
              <a:rPr lang="pt-BR" sz="1000"/>
              <a:t> • Ofertas imperdíveis e descontos por volume</a:t>
            </a:r>
            <a:br>
              <a:rPr lang="pt-BR" sz="1000"/>
            </a:br>
            <a:r>
              <a:rPr lang="pt-BR" sz="1000"/>
              <a:t> (ex.: "Compre 1, leve o 2 pela metade do preço");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6" name="Google Shape;186;p22"/>
          <p:cNvSpPr txBox="1"/>
          <p:nvPr/>
        </p:nvSpPr>
        <p:spPr>
          <a:xfrm>
            <a:off x="8014100" y="4624450"/>
            <a:ext cx="81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ABR/2025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727800" y="658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Sugestões RFM</a:t>
            </a:r>
            <a:endParaRPr sz="2000"/>
          </a:p>
        </p:txBody>
      </p:sp>
      <p:sp>
        <p:nvSpPr>
          <p:cNvPr id="193" name="Google Shape;193;p23"/>
          <p:cNvSpPr/>
          <p:nvPr/>
        </p:nvSpPr>
        <p:spPr>
          <a:xfrm>
            <a:off x="189988" y="1321275"/>
            <a:ext cx="4470900" cy="328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21563" y="1580775"/>
            <a:ext cx="42864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000"/>
              <a:t>GRUPO 3: Em Risco</a:t>
            </a:r>
            <a:br>
              <a:rPr b="1" lang="pt-BR" sz="1000"/>
            </a:br>
            <a:r>
              <a:rPr i="1" lang="pt-BR" sz="900"/>
              <a:t>(Já compraram e gastaram bastantes, mas estão há muito tempo sem realizar novas compras)</a:t>
            </a:r>
            <a:endParaRPr i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/>
              <a:t>Categorias:</a:t>
            </a:r>
            <a:r>
              <a:rPr lang="pt-BR" sz="1000"/>
              <a:t> </a:t>
            </a:r>
            <a:r>
              <a:rPr i="1" lang="pt-BR" sz="1000"/>
              <a:t>Não Pode Perder</a:t>
            </a:r>
            <a:r>
              <a:rPr lang="pt-BR" sz="1000"/>
              <a:t>, </a:t>
            </a:r>
            <a:r>
              <a:rPr i="1" lang="pt-BR" sz="1000"/>
              <a:t>Precisa de Atenção</a:t>
            </a:r>
            <a:r>
              <a:rPr lang="pt-BR" sz="1000"/>
              <a:t>, </a:t>
            </a:r>
            <a:r>
              <a:rPr i="1" lang="pt-BR" sz="1000"/>
              <a:t>Em Risco</a:t>
            </a:r>
            <a:br>
              <a:rPr lang="pt-BR" sz="1000"/>
            </a:br>
            <a:r>
              <a:rPr b="1" lang="pt-BR" sz="1000"/>
              <a:t>Foco:</a:t>
            </a:r>
            <a:r>
              <a:rPr lang="pt-BR" sz="1000"/>
              <a:t> Evitar perda, reengajar e manter ativo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/>
              <a:t>Sugestões gerais:</a:t>
            </a:r>
            <a:br>
              <a:rPr b="1" lang="pt-BR" sz="1000"/>
            </a:br>
            <a:br>
              <a:rPr b="1" lang="pt-BR" sz="1000"/>
            </a:br>
            <a:r>
              <a:rPr lang="pt-BR" sz="1000"/>
              <a:t> • Comunicação de resgate (ex.: "Sentimos sua falta...");</a:t>
            </a:r>
            <a:br>
              <a:rPr lang="pt-BR" sz="1000"/>
            </a:br>
            <a:r>
              <a:rPr lang="pt-BR" sz="1000"/>
              <a:t> • Campanhas de reativação com descontos progressivos;</a:t>
            </a:r>
            <a:br>
              <a:rPr lang="pt-BR" sz="1000"/>
            </a:br>
            <a:r>
              <a:rPr lang="pt-BR" sz="1000"/>
              <a:t> • Personalização de ofertas com foco nos produtos mais consumidos</a:t>
            </a:r>
            <a:br>
              <a:rPr lang="pt-BR" sz="1000"/>
            </a:br>
            <a:r>
              <a:rPr lang="pt-BR" sz="1000"/>
              <a:t> (ex.: combos de vinhos e carnes);</a:t>
            </a:r>
            <a:br>
              <a:rPr lang="pt-BR" sz="1000"/>
            </a:br>
            <a:r>
              <a:rPr lang="pt-BR" sz="1000"/>
              <a:t> • Benefícios cumulativos e exclusivos para gerar reengajamento;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5" name="Google Shape;195;p23"/>
          <p:cNvSpPr/>
          <p:nvPr/>
        </p:nvSpPr>
        <p:spPr>
          <a:xfrm>
            <a:off x="4660888" y="1321275"/>
            <a:ext cx="4286400" cy="328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761988" y="1580775"/>
            <a:ext cx="42864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000"/>
              <a:t>GRUPO 4: Quase Perdidos</a:t>
            </a:r>
            <a:br>
              <a:rPr b="1" lang="pt-BR" sz="1000"/>
            </a:br>
            <a:r>
              <a:rPr i="1" lang="pt-BR" sz="900"/>
              <a:t>(Estão há muito tempo sem comprar, gastaram pouco e compraram poucas vezes)</a:t>
            </a:r>
            <a:endParaRPr i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/>
              <a:t>Categorias:</a:t>
            </a:r>
            <a:r>
              <a:rPr lang="pt-BR" sz="1000"/>
              <a:t> </a:t>
            </a:r>
            <a:r>
              <a:rPr i="1" lang="pt-BR" sz="1000"/>
              <a:t>Quase Dormentes</a:t>
            </a:r>
            <a:r>
              <a:rPr lang="pt-BR" sz="1000"/>
              <a:t> e </a:t>
            </a:r>
            <a:r>
              <a:rPr i="1" lang="pt-BR" sz="1000"/>
              <a:t>Perdidos</a:t>
            </a:r>
            <a:br>
              <a:rPr lang="pt-BR" sz="1000"/>
            </a:br>
            <a:r>
              <a:rPr b="1" lang="pt-BR" sz="1000"/>
              <a:t>Foco:</a:t>
            </a:r>
            <a:r>
              <a:rPr lang="pt-BR" sz="1000"/>
              <a:t> Últimas chances...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/>
              <a:t>Sugestões gerais:</a:t>
            </a:r>
            <a:br>
              <a:rPr b="1" lang="pt-BR" sz="1000"/>
            </a:br>
            <a:br>
              <a:rPr b="1" lang="pt-BR" sz="1000"/>
            </a:br>
            <a:r>
              <a:rPr lang="pt-BR" sz="1000"/>
              <a:t> • Estratégias mais agressivas;</a:t>
            </a:r>
            <a:br>
              <a:rPr lang="pt-BR" sz="1000"/>
            </a:br>
            <a:r>
              <a:rPr lang="pt-BR" sz="1000"/>
              <a:t> • Ofertas relâmpago e campanhas personalizadas;</a:t>
            </a:r>
            <a:br>
              <a:rPr lang="pt-BR" sz="1000"/>
            </a:br>
            <a:r>
              <a:rPr lang="pt-BR" sz="1000"/>
              <a:t> • Comunicação de resgate (ex.: "Sentimos sua falta...");</a:t>
            </a:r>
            <a:br>
              <a:rPr lang="pt-BR" sz="1000"/>
            </a:br>
            <a:r>
              <a:rPr lang="pt-BR" sz="1000"/>
              <a:t> • Descontos em produtos outrora comprados ou sugestões de novos semelhantes;</a:t>
            </a:r>
            <a:br>
              <a:rPr lang="pt-BR" sz="1000"/>
            </a:br>
            <a:r>
              <a:rPr lang="pt-BR" sz="1000"/>
              <a:t> • Recompensas como forma de reengajamento;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7" name="Google Shape;197;p23"/>
          <p:cNvSpPr txBox="1"/>
          <p:nvPr/>
        </p:nvSpPr>
        <p:spPr>
          <a:xfrm>
            <a:off x="8014100" y="4624450"/>
            <a:ext cx="81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ABR/2025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682275" y="27394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Obrigada!</a:t>
            </a:r>
            <a:endParaRPr/>
          </a:p>
        </p:txBody>
      </p:sp>
      <p:pic>
        <p:nvPicPr>
          <p:cNvPr id="204" name="Google Shape;204;p24" title="noun-high-five-7264812.png"/>
          <p:cNvPicPr preferRelativeResize="0"/>
          <p:nvPr/>
        </p:nvPicPr>
        <p:blipFill rotWithShape="1">
          <a:blip r:embed="rId3">
            <a:alphaModFix/>
          </a:blip>
          <a:srcRect b="13577" l="0" r="0" t="0"/>
          <a:stretch/>
        </p:blipFill>
        <p:spPr>
          <a:xfrm>
            <a:off x="5169430" y="2054125"/>
            <a:ext cx="1038574" cy="8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29450"/>
            <a:ext cx="76887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Analisar o perfil e o comportamento de compra dos clientes de </a:t>
            </a:r>
            <a:r>
              <a:rPr b="1" i="1" lang="pt-BR" sz="1200">
                <a:solidFill>
                  <a:srgbClr val="000000"/>
                </a:solidFill>
              </a:rPr>
              <a:t>O Mercado</a:t>
            </a: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, utilizando dados demográficos e o histórico de compras com a finalidade de aplicar a técnica de segmentação RFM. O objetivo é compreender de forma mais profunda os diferentes perfis de clientes e, assim, propor ações personalizadas focadas em </a:t>
            </a:r>
            <a:r>
              <a:rPr b="1" i="1" lang="pt-BR" sz="1200">
                <a:solidFill>
                  <a:srgbClr val="000000"/>
                </a:solidFill>
              </a:rPr>
              <a:t>fidelização</a:t>
            </a: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b="1" i="1" lang="pt-BR" sz="1200">
                <a:solidFill>
                  <a:srgbClr val="000000"/>
                </a:solidFill>
              </a:rPr>
              <a:t>retenção</a:t>
            </a: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e </a:t>
            </a:r>
            <a:r>
              <a:rPr b="1" i="1" lang="pt-BR" sz="1200">
                <a:solidFill>
                  <a:srgbClr val="000000"/>
                </a:solidFill>
              </a:rPr>
              <a:t>estratégias de marketing</a:t>
            </a: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que atendam às necessidades específicas de cada grupo.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3024750"/>
            <a:ext cx="76887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 </a:t>
            </a:r>
            <a:r>
              <a:rPr b="1" i="1" lang="pt-BR" sz="1200">
                <a:solidFill>
                  <a:srgbClr val="000000"/>
                </a:solidFill>
              </a:rPr>
              <a:t>RFM</a:t>
            </a: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é uma </a:t>
            </a: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estratégia</a:t>
            </a: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baseada em três pilares:</a:t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 Light"/>
              <a:buChar char="●"/>
            </a:pP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Recência: tempo desde a última compra;</a:t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 Light"/>
              <a:buChar char="●"/>
            </a:pP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Frequência</a:t>
            </a: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: quantidade total de compras;</a:t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 Light"/>
              <a:buChar char="●"/>
            </a:pPr>
            <a:r>
              <a:rPr lang="pt-BR" sz="12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Monetário: valor total gasto;</a:t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014100" y="4624450"/>
            <a:ext cx="81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ABR/2025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800" y="673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Visão Geral: perfil </a:t>
            </a:r>
            <a:r>
              <a:rPr lang="pt-BR" sz="2000"/>
              <a:t>demográfico</a:t>
            </a:r>
            <a:r>
              <a:rPr lang="pt-BR" sz="2000"/>
              <a:t> </a:t>
            </a:r>
            <a:endParaRPr sz="2000"/>
          </a:p>
        </p:txBody>
      </p:sp>
      <p:pic>
        <p:nvPicPr>
          <p:cNvPr id="102" name="Google Shape;102;p15" title="Média Salarial Anu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75" y="3480214"/>
            <a:ext cx="3072224" cy="66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 title="Estado Civi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100" y="1523525"/>
            <a:ext cx="4642824" cy="3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 title="Quantidade de Client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950" y="1771313"/>
            <a:ext cx="3072149" cy="6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1109100" y="1734125"/>
            <a:ext cx="3004200" cy="7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 title="Total de Transaçõ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1875" y="2655338"/>
            <a:ext cx="3072233" cy="6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1109100" y="2589700"/>
            <a:ext cx="3004200" cy="7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109100" y="3480225"/>
            <a:ext cx="3004200" cy="7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8014100" y="4624450"/>
            <a:ext cx="81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ABR/2025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7800" y="681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Visão Geral: perfil demográfico </a:t>
            </a:r>
            <a:endParaRPr sz="2000"/>
          </a:p>
        </p:txBody>
      </p:sp>
      <p:pic>
        <p:nvPicPr>
          <p:cNvPr id="116" name="Google Shape;116;p16" title="Grau de Escolarida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175" y="1439975"/>
            <a:ext cx="4827249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 title="Média de Filho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75" y="2927200"/>
            <a:ext cx="3072224" cy="6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 title="Faixa Etári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75" y="1826200"/>
            <a:ext cx="3072224" cy="6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727800" y="1760563"/>
            <a:ext cx="3004200" cy="7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27800" y="2861550"/>
            <a:ext cx="3004200" cy="7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8014100" y="4624450"/>
            <a:ext cx="81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ABR/2025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7800" y="728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Visão Geral: comportamento de compra</a:t>
            </a:r>
            <a:endParaRPr sz="2000"/>
          </a:p>
        </p:txBody>
      </p:sp>
      <p:pic>
        <p:nvPicPr>
          <p:cNvPr id="128" name="Google Shape;128;p17" title="Média de Transações por Interva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75" y="2563139"/>
            <a:ext cx="3081375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 title="Média de Gasto por Transaçã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50" y="3431438"/>
            <a:ext cx="3081401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 title="Média de Gasto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875" y="1726537"/>
            <a:ext cx="3081350" cy="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727800" y="1694850"/>
            <a:ext cx="3122100" cy="7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27800" y="2563150"/>
            <a:ext cx="3122100" cy="7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27800" y="3431475"/>
            <a:ext cx="3122100" cy="7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7" title="Preferência por Estabeleciment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7100" y="1699813"/>
            <a:ext cx="4735549" cy="25210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8014100" y="4624450"/>
            <a:ext cx="81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ABR/2025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05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7800" y="707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Visão Geral: comportamento de compra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2249738"/>
            <a:ext cx="3352200" cy="167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855575" y="1649365"/>
            <a:ext cx="3578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 Total Gasto por Produto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27800" y="2034350"/>
            <a:ext cx="3352200" cy="206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8" title="Quantidade de Respostas de Camapanh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400" y="1649375"/>
            <a:ext cx="4566525" cy="28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8014100" y="4624450"/>
            <a:ext cx="81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ABR/2025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06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722725" y="673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Visão Geral: comportamento de compra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9" title="Mês de Preferência de Compr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438" y="1041588"/>
            <a:ext cx="2425226" cy="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6000950" y="940019"/>
            <a:ext cx="2650200" cy="70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9" title="Quantidade de Transações Mensais ao longo dos Anos (2020-2022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25" y="1695900"/>
            <a:ext cx="8168423" cy="344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07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por RFM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7800" y="658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Visão Geral</a:t>
            </a:r>
            <a:endParaRPr sz="2000"/>
          </a:p>
        </p:txBody>
      </p:sp>
      <p:pic>
        <p:nvPicPr>
          <p:cNvPr id="167" name="Google Shape;167;p21" title="Média de Gast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425" y="1429099"/>
            <a:ext cx="2257806" cy="6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 title="Média de Frequênc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450" y="1429151"/>
            <a:ext cx="2257903" cy="6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 title="Média de Recênci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75" y="1429149"/>
            <a:ext cx="2257851" cy="65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8736" y="2251087"/>
            <a:ext cx="4168515" cy="26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3206850" y="1429100"/>
            <a:ext cx="2585100" cy="65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47850" y="1429100"/>
            <a:ext cx="2585100" cy="65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017775" y="1429050"/>
            <a:ext cx="2585100" cy="65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1" title="Média Recência, Média Frequência e Média Valor Monetári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525" y="2322900"/>
            <a:ext cx="4593200" cy="246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8014100" y="4624450"/>
            <a:ext cx="81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ABR/2025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8427800" y="117975"/>
            <a:ext cx="404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09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A2C4C9"/>
      </a:accent2>
      <a:accent3>
        <a:srgbClr val="B6D7A8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