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E3E793-3344-4285-8F24-6C9C9A4209EC}">
  <a:tblStyle styleId="{5EE3E793-3344-4285-8F24-6C9C9A4209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8a6df41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8a6df410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e8a6df410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50afe95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50afe954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e50afe95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ac8147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ac81470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3aac81470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ac81470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aac81470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3aac814701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838200" y="40005"/>
            <a:ext cx="10515600" cy="83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838200" y="40005"/>
            <a:ext cx="10515600" cy="83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 rot="5400000">
            <a:off x="3625295" y="-1551542"/>
            <a:ext cx="494141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838200" y="40005"/>
            <a:ext cx="10515600" cy="83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1"/>
          </p:nvPr>
        </p:nvSpPr>
        <p:spPr>
          <a:xfrm>
            <a:off x="838200" y="1235552"/>
            <a:ext cx="10515600" cy="494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839788" y="4000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838200" y="40005"/>
            <a:ext cx="10515600" cy="83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noaa.gov/marine-aviation" TargetMode="External"/><Relationship Id="rId18" Type="http://schemas.openxmlformats.org/officeDocument/2006/relationships/image" Target="../media/image3.png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oaa.gov/oceans-coasts" TargetMode="Externa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hyperlink" Target="http://www.noaa.gov/satellites" TargetMode="Externa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noaa.gov/research" TargetMode="External"/><Relationship Id="rId23" Type="http://schemas.openxmlformats.org/officeDocument/2006/relationships/hyperlink" Target="http://www.noaa.gov/weather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noaa.gov/fisheries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40005"/>
            <a:ext cx="10515600" cy="83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235552"/>
            <a:ext cx="10515600" cy="494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-30388" y="-1"/>
            <a:ext cx="472440" cy="6858001"/>
            <a:chOff x="-15240" y="0"/>
            <a:chExt cx="472440" cy="6858000"/>
          </a:xfrm>
        </p:grpSpPr>
        <p:sp>
          <p:nvSpPr>
            <p:cNvPr id="13" name="Google Shape;13;p1"/>
            <p:cNvSpPr/>
            <p:nvPr/>
          </p:nvSpPr>
          <p:spPr>
            <a:xfrm>
              <a:off x="10668" y="0"/>
              <a:ext cx="420624" cy="6858000"/>
            </a:xfrm>
            <a:prstGeom prst="rect">
              <a:avLst/>
            </a:prstGeom>
            <a:solidFill>
              <a:srgbClr val="0099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6002" y="3197352"/>
              <a:ext cx="409956" cy="1069848"/>
            </a:xfrm>
            <a:prstGeom prst="rect">
              <a:avLst/>
            </a:prstGeom>
            <a:solidFill>
              <a:srgbClr val="0B45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15;p1" descr="C:\Users\jacqui.fenner\Desktop\PTT templates\images\noaa icons\noaa_icons-04.png">
              <a:hlinkClick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-15240" y="5714999"/>
              <a:ext cx="472440" cy="324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" descr="C:\Users\jacqui.fenner\Desktop\PTT templates\images\noaa icons\noaa_icons-05.png">
              <a:hlinkClick r:id="rId15"/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-15240" y="4648200"/>
              <a:ext cx="472440" cy="324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" descr="C:\Users\jacqui.fenner\Desktop\PTT templates\images\noaa icons\noaa_icons-06.png">
              <a:hlinkClick r:id="rId17"/>
            </p:cNvPr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-15240" y="3581400"/>
              <a:ext cx="472440" cy="324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" descr="C:\Users\jacqui.fenner\Desktop\PTT templates\images\noaa icons\noaa_icons-07.png">
              <a:hlinkClick r:id="rId19"/>
            </p:cNvPr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-15240" y="2514600"/>
              <a:ext cx="472440" cy="324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 descr="C:\Users\jacqui.fenner\Desktop\PTT templates\images\noaa icons\noaa_icons-08.png">
              <a:hlinkClick r:id="rId21"/>
            </p:cNvPr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-15240" y="1447800"/>
              <a:ext cx="472440" cy="324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" descr="C:\Users\jacqui.fenner\Desktop\PTT templates\images\noaa icons\noaa_icons-10.png">
              <a:hlinkClick r:id="rId23"/>
            </p:cNvPr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-15240" y="381000"/>
              <a:ext cx="472440" cy="32400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Google Shape;21;p1"/>
            <p:cNvGrpSpPr/>
            <p:nvPr/>
          </p:nvGrpSpPr>
          <p:grpSpPr>
            <a:xfrm>
              <a:off x="15148" y="0"/>
              <a:ext cx="420624" cy="6858000"/>
              <a:chOff x="15148" y="0"/>
              <a:chExt cx="420624" cy="6858000"/>
            </a:xfrm>
          </p:grpSpPr>
          <p:grpSp>
            <p:nvGrpSpPr>
              <p:cNvPr id="22" name="Google Shape;22;p1"/>
              <p:cNvGrpSpPr/>
              <p:nvPr/>
            </p:nvGrpSpPr>
            <p:grpSpPr>
              <a:xfrm>
                <a:off x="15148" y="1066800"/>
                <a:ext cx="420624" cy="5334000"/>
                <a:chOff x="15148" y="1066800"/>
                <a:chExt cx="420624" cy="5334000"/>
              </a:xfrm>
            </p:grpSpPr>
            <p:cxnSp>
              <p:nvCxnSpPr>
                <p:cNvPr id="23" name="Google Shape;23;p1"/>
                <p:cNvCxnSpPr/>
                <p:nvPr/>
              </p:nvCxnSpPr>
              <p:spPr>
                <a:xfrm>
                  <a:off x="15148" y="4267200"/>
                  <a:ext cx="42062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>
                      <a:alpha val="4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15148" y="3200400"/>
                  <a:ext cx="42062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>
                      <a:alpha val="4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15148" y="2133600"/>
                  <a:ext cx="42062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>
                      <a:alpha val="4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15148" y="5334000"/>
                  <a:ext cx="42062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>
                      <a:alpha val="4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15148" y="1066800"/>
                  <a:ext cx="42062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>
                      <a:alpha val="4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15148" y="6400800"/>
                  <a:ext cx="420624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>
                      <a:alpha val="4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9" name="Google Shape;29;p1"/>
              <p:cNvCxnSpPr/>
              <p:nvPr/>
            </p:nvCxnSpPr>
            <p:spPr>
              <a:xfrm>
                <a:off x="431292" y="0"/>
                <a:ext cx="0" cy="68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>
                    <a:alpha val="4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0" name="Google Shape;30;p1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9144000" h="457200" extrusionOk="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D5F5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30202" y="6519420"/>
            <a:ext cx="336227" cy="27442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65860" y="6519420"/>
            <a:ext cx="316713" cy="269701"/>
          </a:xfrm>
          <a:prstGeom prst="rect">
            <a:avLst/>
          </a:prstGeom>
          <a:blipFill rotWithShape="1">
            <a:blip r:embed="rId2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ftr" idx="11"/>
          </p:nvPr>
        </p:nvSpPr>
        <p:spPr>
          <a:xfrm>
            <a:off x="4038600" y="639699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838200" y="639699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6" name="Google Shape;36;p1"/>
          <p:cNvCxnSpPr/>
          <p:nvPr/>
        </p:nvCxnSpPr>
        <p:spPr>
          <a:xfrm>
            <a:off x="421240" y="694577"/>
            <a:ext cx="11770760" cy="1712"/>
          </a:xfrm>
          <a:prstGeom prst="straightConnector1">
            <a:avLst/>
          </a:prstGeom>
          <a:noFill/>
          <a:ln w="381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560250" y="1782474"/>
            <a:ext cx="11541300" cy="322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/>
              <a:t>Supporting the Global Observing Systems Design and Evolution:</a:t>
            </a:r>
            <a:endParaRPr sz="33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/>
              <a:t>An Approach to Account for the Prioritization Concept in the WMO RRR Process</a:t>
            </a:r>
            <a:endParaRPr sz="20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S. Boukabara (NOAA), Jacqueline Sugier (UKMO), Russell Stringer (WMO),  and the entire JET-EOSDE RRR WG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838200" y="40005"/>
            <a:ext cx="10515600" cy="83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Prioritization for the WMO RRR (Why?)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509825" y="655105"/>
            <a:ext cx="11430000" cy="608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/>
              <a:t>There is value in including the notion of prioritization in the RRR process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/>
              <a:t>Implicitly, if no priority is given, it means we are conveying all are equal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/>
              <a:t>The observations users community is more adept to estimate these priorities than the designers of the obs. systems and networks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/>
              <a:t>Knowing these priorities immensely help the obs. systems/networks designers by letting them know where emphasis should be put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>
                <a:highlight>
                  <a:srgbClr val="FFFFFF"/>
                </a:highlight>
              </a:rPr>
              <a:t>This could help the Coordinators of the new Earth System Application Categories in the new RRR process to develop their Statements of Guidance 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>
                <a:highlight>
                  <a:srgbClr val="FFFFFF"/>
                </a:highlight>
              </a:rPr>
              <a:t>This could help the Application Area Points of Contact to do the gap analysis with focus on the critical variables to be observed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 dirty="0">
                <a:highlight>
                  <a:srgbClr val="FFFFFF"/>
                </a:highlight>
              </a:rPr>
              <a:t>This could contribute to identifying core and recommended WIGOS data in the WMO Unified Data Policy.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dirty="0"/>
              <a:t>The priorities are meant for </a:t>
            </a:r>
            <a:r>
              <a:rPr lang="en-US" sz="2400" u="sng" dirty="0"/>
              <a:t>(could be set to equal weight by default)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>
                <a:solidFill>
                  <a:schemeClr val="accent6"/>
                </a:solidFill>
              </a:rPr>
              <a:t>The observables weights themselves</a:t>
            </a:r>
            <a:r>
              <a:rPr lang="en-US" dirty="0"/>
              <a:t> </a:t>
            </a:r>
            <a:r>
              <a:rPr lang="en-US" i="1" dirty="0"/>
              <a:t>(does an application value more temp. than moisture for instance?)</a:t>
            </a:r>
            <a:endParaRPr i="1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>
                <a:solidFill>
                  <a:schemeClr val="accent6"/>
                </a:solidFill>
              </a:rPr>
              <a:t>Their observables attributes weights</a:t>
            </a:r>
            <a:r>
              <a:rPr lang="en-US" dirty="0"/>
              <a:t> </a:t>
            </a:r>
            <a:r>
              <a:rPr lang="en-US" i="1" dirty="0"/>
              <a:t>(When an application requires T, does it value more the spatial resolution than the precision/accuracy for instance?)</a:t>
            </a:r>
            <a:endParaRPr i="1" dirty="0"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838200" y="40000"/>
            <a:ext cx="11259900" cy="83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30200" marR="240030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highlight>
                  <a:srgbClr val="FAF9F8"/>
                </a:highlight>
                <a:latin typeface="Arial"/>
                <a:ea typeface="Arial"/>
                <a:cs typeface="Arial"/>
                <a:sym typeface="Arial"/>
              </a:rPr>
              <a:t>Mechanism to Prioritize the Requirements: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479686" y="873700"/>
            <a:ext cx="11618414" cy="507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0200" marR="2400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marL="127000" marR="127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      - The mechanism calls for associating priorities for all requirements that get generated through the RRR process and  	archived in the OSCAR system. The priorities are meant for:</a:t>
            </a:r>
            <a:endParaRPr sz="1600" dirty="0">
              <a:solidFill>
                <a:schemeClr val="dk1"/>
              </a:solidFill>
            </a:endParaRPr>
          </a:p>
          <a:p>
            <a:pPr marL="457200" marR="127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	(1) The Requirement itself e.g., does an application value more the near surface temp. than moisture for instance?</a:t>
            </a:r>
            <a:endParaRPr sz="1600" dirty="0">
              <a:solidFill>
                <a:schemeClr val="dk1"/>
              </a:solidFill>
            </a:endParaRPr>
          </a:p>
          <a:p>
            <a:pPr marL="457200" marR="127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	(2) The attributes of the Requirement e.g., for a given Requirement, does the application area value one attribute 	more than another, e.g. does it value more the spatial resolution than vertical resolution or/and than the uncertainty?</a:t>
            </a:r>
          </a:p>
          <a:p>
            <a:pPr marL="457200" marR="127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457200" marR="127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742950" marR="1270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</a:rPr>
              <a:t>We  call  these  priorities the Application-dependent  Technical  Priorities  (ATP) and  should  be  defined  to  convey,  </a:t>
            </a:r>
            <a:r>
              <a:rPr lang="en-US" sz="1600" u="sng" dirty="0">
                <a:solidFill>
                  <a:schemeClr val="dk1"/>
                </a:solidFill>
              </a:rPr>
              <a:t>for  a  given  application  area</a:t>
            </a:r>
            <a:r>
              <a:rPr lang="en-US" sz="1600" dirty="0">
                <a:solidFill>
                  <a:schemeClr val="dk1"/>
                </a:solidFill>
              </a:rPr>
              <a:t>, the relative  importance  between  the  requirements  and,  for  a  given  requirement,  the  relative  importance  between  the  attributes. These  priorities  (or weights) should be a numerical value between 0 and 1, that can be used for optimizing network design purposes. They should be defined with a minimum level of granularity i.e., enough to be useful but not too complex to assign. </a:t>
            </a:r>
          </a:p>
          <a:p>
            <a:pPr marL="742950" marR="1270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</a:endParaRPr>
          </a:p>
          <a:p>
            <a:pPr marL="742950" marR="1270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</a:endParaRPr>
          </a:p>
          <a:p>
            <a:pPr marL="742950" marR="1270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</a:endParaRPr>
          </a:p>
          <a:p>
            <a:pPr marL="742950" marR="1270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</a:rPr>
              <a:t>We  provide  definitions for guiding these priorities (see concept paper for details)  .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838200" y="40000"/>
            <a:ext cx="11265900" cy="83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60"/>
              <a:t>Example for Illustration: Prioritization of Requirements and Associated Attributes </a:t>
            </a:r>
            <a:endParaRPr sz="2560"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610600" y="639699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36" name="Google Shape;136;p16"/>
          <p:cNvGraphicFramePr/>
          <p:nvPr>
            <p:extLst>
              <p:ext uri="{D42A27DB-BD31-4B8C-83A1-F6EECF244321}">
                <p14:modId xmlns:p14="http://schemas.microsoft.com/office/powerpoint/2010/main" val="2571300492"/>
              </p:ext>
            </p:extLst>
          </p:nvPr>
        </p:nvGraphicFramePr>
        <p:xfrm>
          <a:off x="697500" y="1019175"/>
          <a:ext cx="10588575" cy="5377825"/>
        </p:xfrm>
        <a:graphic>
          <a:graphicData uri="http://schemas.openxmlformats.org/drawingml/2006/table">
            <a:tbl>
              <a:tblPr>
                <a:noFill/>
                <a:tableStyleId>{5EE3E793-3344-4285-8F24-6C9C9A4209EC}</a:tableStyleId>
              </a:tblPr>
              <a:tblGrid>
                <a:gridCol w="63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2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9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79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3722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ID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Requirement definition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Requirement attributes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User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Observational datastream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Priority=red. Performance level: blue=goal; green=breakthrough; orange=threshold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1"/>
                        <a:t>No.</a:t>
                      </a:r>
                      <a:endParaRPr sz="1000" b="1" i="1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 b="1" i="1"/>
                        <a:t>Pr.</a:t>
                      </a:r>
                      <a:endParaRPr sz="10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Application Area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Variable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Vertical Layer/s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Horizontal Coverage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Layer/s quality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Coverage quality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Uncertainty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Horizontal Resolution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Vertical Resolution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Obs. Cycle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800" b="1" i="1"/>
                        <a:t>Timeliness</a:t>
                      </a:r>
                      <a:endParaRPr sz="800" b="1" i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255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GNWP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T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FT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Global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100 %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70 %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30%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100 %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80 %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40%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0.5 K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1 K</a:t>
                      </a:r>
                      <a:endParaRPr sz="1200" b="1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3 K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15 km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100 km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500 km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0.3 km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0.5 km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1 km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highlight>
                            <a:srgbClr val="E5ECF9"/>
                          </a:highlight>
                        </a:rPr>
                        <a:t>60 min</a:t>
                      </a:r>
                      <a:endParaRPr sz="1200" b="1">
                        <a:solidFill>
                          <a:srgbClr val="0070C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  <a:highlight>
                            <a:srgbClr val="E5ECF9"/>
                          </a:highlight>
                        </a:rPr>
                        <a:t>6 h</a:t>
                      </a:r>
                      <a:endParaRPr sz="1200" b="1">
                        <a:solidFill>
                          <a:srgbClr val="92D05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highlight>
                            <a:srgbClr val="E5ECF9"/>
                          </a:highlight>
                        </a:rPr>
                        <a:t>24 h</a:t>
                      </a:r>
                      <a:endParaRPr sz="1200" b="1">
                        <a:solidFill>
                          <a:srgbClr val="FFC00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highlight>
                            <a:srgbClr val="E5ECF9"/>
                          </a:highlight>
                        </a:rPr>
                        <a:t>6 min</a:t>
                      </a:r>
                      <a:endParaRPr sz="1200" b="1">
                        <a:solidFill>
                          <a:srgbClr val="0070C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  <a:highlight>
                            <a:srgbClr val="E5ECF9"/>
                          </a:highlight>
                        </a:rPr>
                        <a:t>30 min</a:t>
                      </a:r>
                      <a:endParaRPr sz="1200" b="1">
                        <a:solidFill>
                          <a:srgbClr val="92D05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highlight>
                            <a:srgbClr val="E5ECF9"/>
                          </a:highlight>
                        </a:rPr>
                        <a:t>6 h</a:t>
                      </a:r>
                      <a:endParaRPr sz="1200" b="1">
                        <a:solidFill>
                          <a:srgbClr val="FFC00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256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GNWP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T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UTLS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/>
                        <a:t>Global</a:t>
                      </a:r>
                      <a:endParaRPr sz="1200" b="1"/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100 %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70 %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30%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100 %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80 %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50%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0.5 K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</a:rPr>
                        <a:t>1 K</a:t>
                      </a:r>
                      <a:endParaRPr sz="1200" b="1">
                        <a:solidFill>
                          <a:srgbClr val="00B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3 K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15 km</a:t>
                      </a:r>
                      <a:endParaRPr sz="1200" b="1" dirty="0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92D050"/>
                          </a:solidFill>
                        </a:rPr>
                        <a:t>100 km</a:t>
                      </a:r>
                      <a:endParaRPr sz="1200" b="1" dirty="0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</a:rPr>
                        <a:t>500 km</a:t>
                      </a:r>
                      <a:endParaRPr sz="1200" b="1" dirty="0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0.3 km</a:t>
                      </a:r>
                      <a:endParaRPr sz="1200" b="1">
                        <a:solidFill>
                          <a:srgbClr val="0070C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</a:rPr>
                        <a:t>1 km</a:t>
                      </a:r>
                      <a:endParaRPr sz="1200" b="1">
                        <a:solidFill>
                          <a:srgbClr val="92D05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</a:rPr>
                        <a:t>3 km</a:t>
                      </a:r>
                      <a:endParaRPr sz="1200" b="1">
                        <a:solidFill>
                          <a:srgbClr val="FFC000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  <a:highlight>
                            <a:srgbClr val="E5ECF9"/>
                          </a:highlight>
                        </a:rPr>
                        <a:t>60 min</a:t>
                      </a:r>
                      <a:endParaRPr sz="1200" b="1">
                        <a:solidFill>
                          <a:srgbClr val="0070C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92D050"/>
                          </a:solidFill>
                          <a:highlight>
                            <a:srgbClr val="E5ECF9"/>
                          </a:highlight>
                        </a:rPr>
                        <a:t>6 h</a:t>
                      </a:r>
                      <a:endParaRPr sz="1200" b="1">
                        <a:solidFill>
                          <a:srgbClr val="92D05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C000"/>
                          </a:solidFill>
                          <a:highlight>
                            <a:srgbClr val="E5ECF9"/>
                          </a:highlight>
                        </a:rPr>
                        <a:t>24 h</a:t>
                      </a:r>
                      <a:endParaRPr sz="1200" b="1">
                        <a:solidFill>
                          <a:srgbClr val="FFC00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highlight>
                            <a:srgbClr val="E5ECF9"/>
                          </a:highlight>
                        </a:rPr>
                        <a:t>6 min</a:t>
                      </a:r>
                      <a:endParaRPr sz="1200" b="1" dirty="0">
                        <a:solidFill>
                          <a:srgbClr val="0070C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92D050"/>
                          </a:solidFill>
                          <a:highlight>
                            <a:srgbClr val="E5ECF9"/>
                          </a:highlight>
                        </a:rPr>
                        <a:t>30 min</a:t>
                      </a:r>
                      <a:endParaRPr sz="1200" b="1" dirty="0">
                        <a:solidFill>
                          <a:srgbClr val="92D05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C000"/>
                          </a:solidFill>
                          <a:highlight>
                            <a:srgbClr val="E5ECF9"/>
                          </a:highlight>
                        </a:rPr>
                        <a:t>6 h</a:t>
                      </a:r>
                      <a:endParaRPr sz="1200" b="1" dirty="0">
                        <a:solidFill>
                          <a:srgbClr val="FFC000"/>
                        </a:solidFill>
                        <a:highlight>
                          <a:srgbClr val="E5ECF9"/>
                        </a:highlight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1.0</a:t>
                      </a:r>
                      <a:endParaRPr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Google Shape;137;p16"/>
          <p:cNvSpPr/>
          <p:nvPr/>
        </p:nvSpPr>
        <p:spPr>
          <a:xfrm>
            <a:off x="4714352" y="1673025"/>
            <a:ext cx="3145998" cy="49236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597875" y="4134825"/>
            <a:ext cx="597900" cy="6984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97875" y="5698590"/>
            <a:ext cx="597900" cy="6984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176103" y="5838825"/>
            <a:ext cx="7591176" cy="500644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7E1DFA11F9A49A85050D7E1585839" ma:contentTypeVersion="19" ma:contentTypeDescription="Create a new document." ma:contentTypeScope="" ma:versionID="49f07ccd8d17a4ff1d074a3b89eafde1">
  <xsd:schema xmlns:xsd="http://www.w3.org/2001/XMLSchema" xmlns:xs="http://www.w3.org/2001/XMLSchema" xmlns:p="http://schemas.microsoft.com/office/2006/metadata/properties" xmlns:ns1="http://schemas.microsoft.com/sharepoint/v3" xmlns:ns2="3c76eea2-c21a-46e1-8f98-cfc2ba460d51" xmlns:ns3="96d886eb-95f6-47f3-bdfb-70dab5061c60" targetNamespace="http://schemas.microsoft.com/office/2006/metadata/properties" ma:root="true" ma:fieldsID="81d53b398597b779213d97e59208650a" ns1:_="" ns2:_="" ns3:_="">
    <xsd:import namespace="http://schemas.microsoft.com/sharepoint/v3"/>
    <xsd:import namespace="3c76eea2-c21a-46e1-8f98-cfc2ba460d51"/>
    <xsd:import namespace="96d886eb-95f6-47f3-bdfb-70dab5061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ink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6eea2-c21a-46e1-8f98-cfc2ba460d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ink" ma:index="22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92a3b380-abf6-46f2-87bb-c2c114de1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886eb-95f6-47f3-bdfb-70dab5061c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c75f39b5-acb7-46a4-91b0-268d5cabe986}" ma:internalName="TaxCatchAll" ma:showField="CatchAllData" ma:web="96d886eb-95f6-47f3-bdfb-70dab5061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3c76eea2-c21a-46e1-8f98-cfc2ba460d51">
      <Terms xmlns="http://schemas.microsoft.com/office/infopath/2007/PartnerControls"/>
    </lcf76f155ced4ddcb4097134ff3c332f>
    <Link xmlns="3c76eea2-c21a-46e1-8f98-cfc2ba460d51">
      <Url xsi:nil="true"/>
      <Description xsi:nil="true"/>
    </Link>
    <TaxCatchAll xmlns="96d886eb-95f6-47f3-bdfb-70dab5061c60" xsi:nil="true"/>
  </documentManagement>
</p:properties>
</file>

<file path=customXml/itemProps1.xml><?xml version="1.0" encoding="utf-8"?>
<ds:datastoreItem xmlns:ds="http://schemas.openxmlformats.org/officeDocument/2006/customXml" ds:itemID="{E69F6DFB-5E4A-452E-A6FC-2AA9979956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525CA3-B01C-479E-A93B-3C08072A5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76eea2-c21a-46e1-8f98-cfc2ba460d51"/>
    <ds:schemaRef ds:uri="96d886eb-95f6-47f3-bdfb-70dab5061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940BD3-70F4-4538-8850-26F5955DB1F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c76eea2-c21a-46e1-8f98-cfc2ba460d51"/>
    <ds:schemaRef ds:uri="96d886eb-95f6-47f3-bdfb-70dab5061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655</Words>
  <Application>Microsoft Office PowerPoint</Application>
  <PresentationFormat>Widescreen</PresentationFormat>
  <Paragraphs>129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Supporting the Global Observing Systems Design and Evolution:  An Approach to Account for the Prioritization Concept in the WMO RRR Process   S. Boukabara (NOAA), Jacqueline Sugier (UKMO), Russell Stringer (WMO),  and the entire JET-EOSDE RRR WG</vt:lpstr>
      <vt:lpstr>Prioritization for the WMO RRR (Why?)</vt:lpstr>
      <vt:lpstr>Mechanism to Prioritize the Requirements:</vt:lpstr>
      <vt:lpstr>Example for Illustration: Prioritization of Requirements and Associated Attributes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the Global Observing Systems Design and Evolution:  An Approach to Account for the Prioritization Concept in the WMO RRR Process   S. Boukabara (NOAA), Jacqueline Sugier (UKMO), Russell Stringer (WMO),  and the entire JET-EOSDE RRR WG</dc:title>
  <cp:lastModifiedBy>Sid Boukabara</cp:lastModifiedBy>
  <cp:revision>3</cp:revision>
  <dcterms:modified xsi:type="dcterms:W3CDTF">2022-09-27T14:42:21Z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0x0101004237E1DFA11F9A49A85050D7E1585839</vt:lpwstr>
  </property>
</Properties>
</file>