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70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1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72605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WHAT'S TOP-DOWN APPROACH AND HOW TO APPLY IT</a:t>
            </a:r>
            <a:endParaRPr lang="en-US" sz="4374" dirty="0">
              <a:latin typeface="Montserrat" panose="00000500000000000000" pitchFamily="2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96D65626-FFF2-9445-C390-BE628054537A}"/>
              </a:ext>
            </a:extLst>
          </p:cNvPr>
          <p:cNvSpPr/>
          <p:nvPr/>
        </p:nvSpPr>
        <p:spPr>
          <a:xfrm>
            <a:off x="5492192" y="394753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1200" i="1" dirty="0" err="1">
                <a:solidFill>
                  <a:srgbClr val="FFFFFF"/>
                </a:solidFill>
                <a:latin typeface="Montserrat" panose="00000500000000000000" pitchFamily="2" charset="0"/>
                <a:ea typeface="Fraunces" pitchFamily="34" charset="-122"/>
              </a:rPr>
              <a:t>Tainguyen~meumoc</a:t>
            </a:r>
            <a:endParaRPr lang="en-US" sz="1200" i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Shape 2"/>
          <p:cNvSpPr/>
          <p:nvPr/>
        </p:nvSpPr>
        <p:spPr>
          <a:xfrm>
            <a:off x="2037993" y="3226237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414A70"/>
          </a:solidFill>
          <a:ln/>
        </p:spPr>
      </p:sp>
      <p:sp>
        <p:nvSpPr>
          <p:cNvPr id="5" name="Shape 3"/>
          <p:cNvSpPr/>
          <p:nvPr/>
        </p:nvSpPr>
        <p:spPr>
          <a:xfrm>
            <a:off x="2754630" y="29762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928342" y="3017937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60163" y="3781663"/>
            <a:ext cx="232149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1. Top-down Approach?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260163" y="4625697"/>
            <a:ext cx="14887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909899" y="29762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056942" y="301793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4415433" y="3781663"/>
            <a:ext cx="232149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Advantage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Top-Down Approach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4415433" y="4981099"/>
            <a:ext cx="14887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065169" y="29762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23641" y="301793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6570702" y="3781663"/>
            <a:ext cx="215538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Disadvantage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Top-Down Approach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9220557" y="29762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9367599" y="301793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8726091" y="3781663"/>
            <a:ext cx="232149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How to Apply Top-Down Approach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11375827" y="29762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11530489" y="301793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5</a:t>
            </a:r>
            <a:endParaRPr lang="en-US" sz="2800" dirty="0"/>
          </a:p>
        </p:txBody>
      </p:sp>
      <p:sp>
        <p:nvSpPr>
          <p:cNvPr id="21" name="Text 19"/>
          <p:cNvSpPr/>
          <p:nvPr/>
        </p:nvSpPr>
        <p:spPr>
          <a:xfrm>
            <a:off x="10881360" y="3781663"/>
            <a:ext cx="232168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Tips for Top-Down Approach</a:t>
            </a:r>
            <a:endParaRPr lang="en-US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176111"/>
            <a:ext cx="710184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1.Top-Down Approach</a:t>
            </a:r>
            <a:endParaRPr lang="en-US" sz="5249" dirty="0">
              <a:latin typeface="Montserrat" panose="000005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19599" y="4342567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A top-down approach is a structured method that begins with the </a:t>
            </a:r>
            <a:r>
              <a:rPr lang="en-US" sz="2400" b="1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big picture</a:t>
            </a:r>
            <a:r>
              <a:rPr lang="en-US" sz="240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 and then gradually </a:t>
            </a:r>
            <a:r>
              <a:rPr lang="en-US" sz="2400" b="1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focuses on the details</a:t>
            </a:r>
            <a:r>
              <a:rPr lang="en-US" sz="240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24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9390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2.Advantage of Top-Down Approach</a:t>
            </a:r>
            <a:endParaRPr lang="en-US" sz="4374" dirty="0">
              <a:latin typeface="Montserrat" panose="00000500000000000000" pitchFamily="2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35894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912" y="3631168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665815"/>
            <a:ext cx="241554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Clear Direction </a:t>
            </a:r>
            <a:r>
              <a:rPr lang="en-US" sz="2187" dirty="0">
                <a:solidFill>
                  <a:srgbClr val="000000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🎯</a:t>
            </a:r>
            <a:endParaRPr lang="en-US" sz="2187" dirty="0">
              <a:latin typeface="Montserrat" panose="000005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555313" y="415385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Provides a clear vision and direction for the entire organization.</a:t>
            </a:r>
            <a:endParaRPr lang="en-US" sz="1750" dirty="0">
              <a:latin typeface="Montserrat" panose="00000500000000000000" pitchFamily="2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5597485" y="35894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4528" y="363116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665815"/>
            <a:ext cx="3820001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Efficient Resource Allocation </a:t>
            </a:r>
            <a:r>
              <a:rPr lang="en-US" sz="2187" dirty="0">
                <a:solidFill>
                  <a:srgbClr val="000000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📊</a:t>
            </a:r>
            <a:endParaRPr lang="en-US" sz="2187" dirty="0">
              <a:latin typeface="Montserrat" panose="00000500000000000000" pitchFamily="2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6319599" y="4501039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Optimizes resource allocation by focusing on high-level goals.</a:t>
            </a:r>
            <a:endParaRPr lang="en-US" sz="1750" dirty="0">
              <a:latin typeface="Montserrat" panose="00000500000000000000" pitchFamily="2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1672" y="56574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499110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Easy to understand and implement </a:t>
            </a:r>
            <a:r>
              <a:rPr lang="en-US" sz="2187" dirty="0">
                <a:solidFill>
                  <a:srgbClr val="000000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🤝</a:t>
            </a:r>
            <a:endParaRPr lang="en-US" sz="2187" dirty="0">
              <a:latin typeface="Montserrat" panose="00000500000000000000" pitchFamily="2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555313" y="6180177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01732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3.DISADVANTAGES OF THE TOP-DOWN APPROACH</a:t>
            </a:r>
            <a:endParaRPr lang="en-US" sz="4374" dirty="0">
              <a:latin typeface="Montserrat" panose="00000500000000000000" pitchFamily="2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490799" y="34159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512" y="3457575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492222"/>
            <a:ext cx="3820001" cy="701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Dependency on Existing Knowledge: </a:t>
            </a:r>
            <a:r>
              <a:rPr lang="en-US" sz="2187" b="1" dirty="0">
                <a:solidFill>
                  <a:srgbClr val="000000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✋</a:t>
            </a:r>
            <a:endParaRPr lang="en-US" sz="2187" b="1" dirty="0">
              <a:latin typeface="Montserrat" panose="000005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212913" y="432744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- Existing knowledge → limitation when dealing with novel or complex problems.</a:t>
            </a:r>
            <a:endParaRPr lang="en-US" sz="1750" dirty="0">
              <a:latin typeface="Montserrat" panose="00000500000000000000" pitchFamily="2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9255085" y="34159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2128" y="3457575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492222"/>
            <a:ext cx="294132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Limited Innovation </a:t>
            </a:r>
            <a:r>
              <a:rPr lang="en-US" sz="2187" b="1" dirty="0">
                <a:solidFill>
                  <a:srgbClr val="000000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🚀</a:t>
            </a:r>
            <a:endParaRPr lang="en-US" sz="2187" b="1" dirty="0">
              <a:latin typeface="Montserrat" panose="00000500000000000000" pitchFamily="2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977199" y="3980259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- Innovation and creativity may be stifled, as ideas and suggestions.</a:t>
            </a:r>
            <a:endParaRPr lang="en-US" sz="1750" dirty="0">
              <a:latin typeface="Montserrat" panose="00000500000000000000" pitchFamily="2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44907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9272" y="583108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65733"/>
            <a:ext cx="2994660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Inflexible to change </a:t>
            </a:r>
            <a:r>
              <a:rPr lang="en-US" sz="2187" b="1" dirty="0">
                <a:solidFill>
                  <a:srgbClr val="000000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⏳</a:t>
            </a:r>
            <a:endParaRPr lang="en-US" sz="2187" b="1" dirty="0">
              <a:latin typeface="Montserrat" panose="00000500000000000000" pitchFamily="2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5212913" y="635377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- Slow response to change.</a:t>
            </a:r>
            <a:endParaRPr lang="en-US" sz="175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1502734" y="907292"/>
            <a:ext cx="9768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4.HOW TO APPLY TOP-DOWN APPROACH</a:t>
            </a:r>
            <a:endParaRPr lang="en-US" sz="4374" dirty="0">
              <a:latin typeface="Montserrat" panose="000005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4706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Clarity of Vision</a:t>
            </a:r>
            <a:endParaRPr lang="en-US" sz="2187" b="1" dirty="0">
              <a:latin typeface="Montserra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37993" y="404002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Define a clear and compelling vision for the organization.</a:t>
            </a:r>
            <a:endParaRPr lang="en-US" sz="1750" dirty="0">
              <a:latin typeface="Montserrat" panose="000005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743932" y="3470672"/>
            <a:ext cx="2651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Strategic Alignment</a:t>
            </a:r>
            <a:endParaRPr lang="en-US" sz="2187" b="1" dirty="0">
              <a:latin typeface="Montserrat" panose="000005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743932" y="404002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Ensure alignment of high-level objectives with day-to-day activities.</a:t>
            </a:r>
            <a:endParaRPr lang="en-US" sz="1750" dirty="0">
              <a:latin typeface="Montserrat" panose="000005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449872" y="347067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Effective Communication</a:t>
            </a:r>
            <a:endParaRPr lang="en-US" sz="2187" b="1" dirty="0">
              <a:latin typeface="Montserrat" panose="000005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Montserrat" panose="00000500000000000000" pitchFamily="2" charset="0"/>
                <a:ea typeface="Epilogue" pitchFamily="34" charset="-122"/>
                <a:cs typeface="Epilogue" pitchFamily="34" charset="-120"/>
              </a:rPr>
              <a:t>Communicate the top-down strategy clearly and consistently across the organization.</a:t>
            </a:r>
            <a:endParaRPr lang="en-US" sz="175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31827"/>
            <a:ext cx="81838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5.TIPS FOR TOP-DOWN APPROACH</a:t>
            </a:r>
            <a:endParaRPr lang="en-US" sz="4374" b="1" dirty="0">
              <a:latin typeface="Montserrat" panose="00000500000000000000" pitchFamily="2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70540"/>
            <a:ext cx="3518059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592479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Prepare carefully at the beginning.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260163" y="5420082"/>
            <a:ext cx="307371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52" y="3370540"/>
            <a:ext cx="3518178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8222" y="4592479"/>
            <a:ext cx="2537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Create a mind-map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778222" y="5072896"/>
            <a:ext cx="307383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229" y="3370540"/>
            <a:ext cx="3518178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592479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Montserrat" panose="00000500000000000000" pitchFamily="2" charset="0"/>
                <a:ea typeface="Fraunces" pitchFamily="34" charset="-122"/>
                <a:cs typeface="Fraunces" pitchFamily="34" charset="-120"/>
              </a:rPr>
              <a:t>Using bottom-up approach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9296400" y="5420082"/>
            <a:ext cx="307383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BA721-65D8-0BFF-06A7-45537E27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2" y="277912"/>
            <a:ext cx="11204495" cy="76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>
              <a:alpha val="80000"/>
            </a:srgbClr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DD502-6315-1D4D-9010-ECF1E3BCA42B}"/>
              </a:ext>
            </a:extLst>
          </p:cNvPr>
          <p:cNvSpPr txBox="1"/>
          <p:nvPr/>
        </p:nvSpPr>
        <p:spPr>
          <a:xfrm>
            <a:off x="2564780" y="2196790"/>
            <a:ext cx="11128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tserrat" panose="00000500000000000000" pitchFamily="2" charset="0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123939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232</Words>
  <Application>Microsoft Office PowerPoint</Application>
  <PresentationFormat>Custom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Fraunces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Tai Nguyen</cp:lastModifiedBy>
  <cp:revision>3</cp:revision>
  <dcterms:created xsi:type="dcterms:W3CDTF">2024-01-23T04:51:31Z</dcterms:created>
  <dcterms:modified xsi:type="dcterms:W3CDTF">2024-01-23T05:35:06Z</dcterms:modified>
</cp:coreProperties>
</file>