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669" r:id="rId2"/>
    <p:sldId id="670" r:id="rId3"/>
    <p:sldId id="671" r:id="rId4"/>
    <p:sldId id="673" r:id="rId5"/>
    <p:sldId id="674" r:id="rId6"/>
    <p:sldId id="675" r:id="rId7"/>
    <p:sldId id="676" r:id="rId8"/>
    <p:sldId id="690" r:id="rId9"/>
    <p:sldId id="689" r:id="rId10"/>
    <p:sldId id="688" r:id="rId11"/>
    <p:sldId id="687" r:id="rId12"/>
    <p:sldId id="686" r:id="rId13"/>
    <p:sldId id="685" r:id="rId14"/>
    <p:sldId id="684" r:id="rId15"/>
    <p:sldId id="683" r:id="rId16"/>
    <p:sldId id="697" r:id="rId17"/>
    <p:sldId id="679" r:id="rId18"/>
    <p:sldId id="691" r:id="rId19"/>
    <p:sldId id="692" r:id="rId20"/>
    <p:sldId id="693" r:id="rId21"/>
    <p:sldId id="694" r:id="rId22"/>
    <p:sldId id="695" r:id="rId23"/>
    <p:sldId id="696" r:id="rId24"/>
    <p:sldId id="678" r:id="rId25"/>
    <p:sldId id="67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39A999"/>
    <a:srgbClr val="F9AD67"/>
    <a:srgbClr val="FBC392"/>
    <a:srgbClr val="ECC19C"/>
    <a:srgbClr val="F78B15"/>
    <a:srgbClr val="59C7B6"/>
    <a:srgbClr val="E5A977"/>
    <a:srgbClr val="5F3C36"/>
    <a:srgbClr val="579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-648" y="-77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398018" y="9317"/>
            <a:ext cx="5055591" cy="3224938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1537523" y="3298459"/>
            <a:ext cx="87645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i="1" dirty="0" smtClean="0">
                <a:solidFill>
                  <a:schemeClr val="tx2">
                    <a:lumMod val="75000"/>
                  </a:schemeClr>
                </a:solidFill>
              </a:rPr>
              <a:t>당뇨병 위험 분류 예측</a:t>
            </a:r>
            <a:endParaRPr lang="en-US" altLang="ko-KR" sz="6000" b="1" i="1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Predicting Diabetes Risk Classification Project</a:t>
            </a:r>
            <a:endParaRPr lang="ko-KR" altLang="en-US" sz="6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37124" y="5523680"/>
            <a:ext cx="3309167" cy="857147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</a:rPr>
              <a:t>데이터사이언스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65206" y="5523679"/>
            <a:ext cx="3309167" cy="857147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20241215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015141" y="5523680"/>
            <a:ext cx="3309167" cy="857147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</a:rPr>
              <a:t>김가</a:t>
            </a:r>
            <a:r>
              <a:rPr lang="ko-KR" altLang="en-US" sz="2800" dirty="0" err="1">
                <a:solidFill>
                  <a:schemeClr val="bg1"/>
                </a:solidFill>
              </a:rPr>
              <a:t>민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63668" y="126875"/>
            <a:ext cx="5386413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피처 상호작용과 중요도 분석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0081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910942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52" y="865539"/>
            <a:ext cx="4941808" cy="5231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243" y="3475349"/>
            <a:ext cx="8038047" cy="2879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11496" y="2639723"/>
            <a:ext cx="5568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점 이연 상관계수</a:t>
            </a:r>
            <a:r>
              <a:rPr lang="ko-KR" altLang="en-US" sz="2000" dirty="0" smtClean="0"/>
              <a:t>를</a:t>
            </a:r>
            <a:r>
              <a:rPr lang="ko-KR" altLang="en-US" sz="2000" b="1" dirty="0" smtClean="0"/>
              <a:t> </a:t>
            </a:r>
            <a:r>
              <a:rPr lang="ko-KR" altLang="en-US" sz="2000" dirty="0" smtClean="0"/>
              <a:t>통해 </a:t>
            </a:r>
            <a:endParaRPr lang="en-US" altLang="ko-KR" sz="2000" dirty="0" smtClean="0"/>
          </a:p>
          <a:p>
            <a:r>
              <a:rPr lang="ko-KR" altLang="en-US" sz="2000" dirty="0" smtClean="0"/>
              <a:t>각 특성과 당뇨병 여부 사이의 상관 관계 파악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68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63668" y="126875"/>
            <a:ext cx="5386413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피처 상호작용과 중요도 분석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0081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910942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46" b="73318"/>
          <a:stretch/>
        </p:blipFill>
        <p:spPr bwMode="auto">
          <a:xfrm>
            <a:off x="687135" y="782247"/>
            <a:ext cx="4542806" cy="157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33"/>
          <a:stretch/>
        </p:blipFill>
        <p:spPr bwMode="auto">
          <a:xfrm>
            <a:off x="4532863" y="2149978"/>
            <a:ext cx="6996195" cy="428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00800" y="1680645"/>
            <a:ext cx="4325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Feature </a:t>
            </a:r>
            <a:r>
              <a:rPr lang="ko-KR" altLang="en-US" sz="2000" dirty="0" smtClean="0"/>
              <a:t>간 상관 관계 </a:t>
            </a:r>
            <a:r>
              <a:rPr lang="en-US" altLang="ko-KR" sz="2000" dirty="0" smtClean="0"/>
              <a:t>– </a:t>
            </a:r>
            <a:r>
              <a:rPr lang="en-US" altLang="ko-KR" sz="2000" dirty="0" err="1" smtClean="0"/>
              <a:t>heatmap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88561" y="3282696"/>
            <a:ext cx="45428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상관 계수가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에 가까울수록 강한 </a:t>
            </a:r>
            <a:r>
              <a:rPr lang="ko-KR" altLang="en-US" sz="2000" b="1" dirty="0" smtClean="0"/>
              <a:t>양의 상관관계</a:t>
            </a:r>
            <a:endParaRPr lang="en-US" altLang="ko-KR" sz="2000" b="1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-1</a:t>
            </a:r>
            <a:r>
              <a:rPr lang="ko-KR" altLang="en-US" sz="2000" dirty="0" smtClean="0"/>
              <a:t>에 가까울수록 강한 </a:t>
            </a:r>
            <a:r>
              <a:rPr lang="ko-KR" altLang="en-US" sz="2000" b="1" dirty="0" smtClean="0"/>
              <a:t>음의 상관관계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090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63668" y="126875"/>
            <a:ext cx="5386413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피처 상호작용과 중요도 분석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0081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910942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9" b="59702"/>
          <a:stretch/>
        </p:blipFill>
        <p:spPr bwMode="auto">
          <a:xfrm>
            <a:off x="51156" y="782247"/>
            <a:ext cx="2625024" cy="154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7" b="42251"/>
          <a:stretch/>
        </p:blipFill>
        <p:spPr bwMode="auto">
          <a:xfrm>
            <a:off x="9324199" y="4377119"/>
            <a:ext cx="2867802" cy="224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592" y="3766918"/>
            <a:ext cx="6870174" cy="256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98"/>
          <a:stretch/>
        </p:blipFill>
        <p:spPr bwMode="auto">
          <a:xfrm>
            <a:off x="2426592" y="1193727"/>
            <a:ext cx="6870174" cy="2545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324199" y="2130552"/>
            <a:ext cx="2306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Random Forest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2519" y="4599333"/>
            <a:ext cx="2306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Logistic</a:t>
            </a:r>
          </a:p>
          <a:p>
            <a:r>
              <a:rPr lang="en-US" altLang="ko-KR" sz="2400" dirty="0" smtClean="0"/>
              <a:t>Regression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720950" y="732062"/>
            <a:ext cx="2306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중요도 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43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63668" y="126875"/>
            <a:ext cx="5386413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모델 성능 개선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0081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910942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21" y="1242441"/>
            <a:ext cx="7358101" cy="489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345380" y="6080760"/>
            <a:ext cx="25682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02168" y="2811869"/>
            <a:ext cx="3509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Stratified K-Fold  </a:t>
            </a:r>
            <a:r>
              <a:rPr lang="ko-KR" altLang="en-US" sz="2000" b="1" dirty="0" smtClean="0"/>
              <a:t>교차 검증</a:t>
            </a:r>
            <a:endParaRPr lang="en-US" altLang="ko-KR" sz="2000" b="1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평균 정확도 약 </a:t>
            </a:r>
            <a:r>
              <a:rPr lang="en-US" altLang="ko-KR" sz="2000" dirty="0" smtClean="0"/>
              <a:t>73.62%</a:t>
            </a:r>
          </a:p>
          <a:p>
            <a:r>
              <a:rPr lang="ko-KR" altLang="en-US" sz="2000" dirty="0" smtClean="0"/>
              <a:t>평균 정밀도 약 </a:t>
            </a:r>
            <a:r>
              <a:rPr lang="en-US" altLang="ko-KR" sz="2000" dirty="0" smtClean="0"/>
              <a:t>64.76%</a:t>
            </a:r>
          </a:p>
          <a:p>
            <a:r>
              <a:rPr lang="ko-KR" altLang="en-US" sz="2000" dirty="0" smtClean="0"/>
              <a:t>평균 </a:t>
            </a:r>
            <a:r>
              <a:rPr lang="ko-KR" altLang="en-US" sz="2000" dirty="0" err="1" smtClean="0"/>
              <a:t>재현율</a:t>
            </a:r>
            <a:r>
              <a:rPr lang="ko-KR" altLang="en-US" sz="2000" dirty="0" smtClean="0"/>
              <a:t> 약 </a:t>
            </a:r>
            <a:r>
              <a:rPr lang="en-US" altLang="ko-KR" sz="2000" dirty="0" smtClean="0"/>
              <a:t>54.39%</a:t>
            </a:r>
          </a:p>
          <a:p>
            <a:r>
              <a:rPr lang="ko-KR" altLang="en-US" sz="2000" dirty="0" smtClean="0"/>
              <a:t>평균 </a:t>
            </a:r>
            <a:r>
              <a:rPr lang="en-US" altLang="ko-KR" sz="2000" dirty="0" smtClean="0"/>
              <a:t>F1 </a:t>
            </a:r>
            <a:r>
              <a:rPr lang="ko-KR" altLang="en-US" sz="2000" dirty="0" smtClean="0"/>
              <a:t>점수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약 </a:t>
            </a:r>
            <a:r>
              <a:rPr lang="en-US" altLang="ko-KR" sz="2000" dirty="0" smtClean="0"/>
              <a:t>58.85%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9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63668" y="126875"/>
            <a:ext cx="5386413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모델 성능 개선 </a:t>
            </a:r>
            <a:r>
              <a:rPr lang="en-US" altLang="ko-KR" sz="2800" dirty="0" smtClean="0">
                <a:solidFill>
                  <a:srgbClr val="44546A">
                    <a:lumMod val="75000"/>
                  </a:srgbClr>
                </a:solidFill>
              </a:rPr>
              <a:t>- IQR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0081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910942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4" y="928594"/>
            <a:ext cx="4245322" cy="24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34" y="776623"/>
            <a:ext cx="4735133" cy="279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02807" y="1033272"/>
            <a:ext cx="188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이상치 개수</a:t>
            </a:r>
            <a:endParaRPr lang="ko-KR" altLang="en-US" sz="200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39"/>
          <a:stretch/>
        </p:blipFill>
        <p:spPr bwMode="auto">
          <a:xfrm>
            <a:off x="0" y="3530214"/>
            <a:ext cx="7931665" cy="232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42" r="63792"/>
          <a:stretch/>
        </p:blipFill>
        <p:spPr bwMode="auto">
          <a:xfrm>
            <a:off x="7750512" y="3544644"/>
            <a:ext cx="3497109" cy="2125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8477700" y="5559552"/>
            <a:ext cx="25682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27" r="51713"/>
          <a:stretch/>
        </p:blipFill>
        <p:spPr bwMode="auto">
          <a:xfrm>
            <a:off x="7694606" y="5847588"/>
            <a:ext cx="3553015" cy="576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79093" y="5950958"/>
            <a:ext cx="116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개선 전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49111" y="5265158"/>
            <a:ext cx="58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후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803137" y="730902"/>
            <a:ext cx="2212510" cy="11434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형 설명선 6"/>
          <p:cNvSpPr/>
          <p:nvPr/>
        </p:nvSpPr>
        <p:spPr>
          <a:xfrm>
            <a:off x="11045952" y="4812575"/>
            <a:ext cx="1146048" cy="866241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향상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3540" y="3624501"/>
            <a:ext cx="2934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이상치 → </a:t>
            </a:r>
            <a:r>
              <a:rPr lang="ko-KR" altLang="en-US" sz="2000" b="1" dirty="0" smtClean="0"/>
              <a:t>중앙값</a:t>
            </a:r>
            <a:r>
              <a:rPr lang="ko-KR" altLang="en-US" sz="2000" dirty="0" smtClean="0"/>
              <a:t> 대체</a:t>
            </a:r>
            <a:endParaRPr lang="ko-KR" altLang="en-US" sz="20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4909786" y="4015467"/>
            <a:ext cx="25682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9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63668" y="126875"/>
            <a:ext cx="5386413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모델 성능 개선 </a:t>
            </a:r>
            <a:r>
              <a:rPr lang="en-US" altLang="ko-KR" sz="2800" dirty="0" smtClean="0">
                <a:solidFill>
                  <a:srgbClr val="44546A">
                    <a:lumMod val="75000"/>
                  </a:srgbClr>
                </a:solidFill>
              </a:rPr>
              <a:t>- IQR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0081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910942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08" y="949224"/>
            <a:ext cx="10086403" cy="545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1973254" y="6406644"/>
            <a:ext cx="25682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09" r="65055" b="2211"/>
          <a:stretch/>
        </p:blipFill>
        <p:spPr bwMode="auto">
          <a:xfrm>
            <a:off x="5200095" y="5827739"/>
            <a:ext cx="3375071" cy="5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290606" y="1037119"/>
            <a:ext cx="187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이상치 제거</a:t>
            </a:r>
            <a:endParaRPr lang="ko-KR" altLang="en-US" sz="2400" b="1" dirty="0"/>
          </a:p>
        </p:txBody>
      </p:sp>
      <p:sp>
        <p:nvSpPr>
          <p:cNvPr id="15" name="타원형 설명선 14"/>
          <p:cNvSpPr/>
          <p:nvPr/>
        </p:nvSpPr>
        <p:spPr>
          <a:xfrm>
            <a:off x="4627071" y="4846973"/>
            <a:ext cx="1146048" cy="866241"/>
          </a:xfrm>
          <a:prstGeom prst="wedgeEllipseCallout">
            <a:avLst>
              <a:gd name="adj1" fmla="val -60727"/>
              <a:gd name="adj2" fmla="val 6883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향상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617" y="5411462"/>
            <a:ext cx="150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중앙값 대체</a:t>
            </a:r>
            <a:endParaRPr lang="ko-KR" altLang="en-US" b="1" dirty="0"/>
          </a:p>
        </p:txBody>
      </p:sp>
      <p:sp>
        <p:nvSpPr>
          <p:cNvPr id="18" name="타원 17"/>
          <p:cNvSpPr/>
          <p:nvPr/>
        </p:nvSpPr>
        <p:spPr>
          <a:xfrm>
            <a:off x="9314925" y="745670"/>
            <a:ext cx="1825082" cy="9642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241177" y="3919175"/>
            <a:ext cx="1380564" cy="8052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95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63668" y="126875"/>
            <a:ext cx="5386413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모델 성능 개선 </a:t>
            </a:r>
            <a:r>
              <a:rPr lang="en-US" altLang="ko-KR" sz="2800" dirty="0" smtClean="0">
                <a:solidFill>
                  <a:srgbClr val="44546A">
                    <a:lumMod val="75000"/>
                  </a:srgbClr>
                </a:solidFill>
              </a:rPr>
              <a:t>– Z-score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0081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910942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95246" y="6183482"/>
            <a:ext cx="954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*Z-score: </a:t>
            </a:r>
            <a:r>
              <a:rPr lang="ko-KR" altLang="en-US" dirty="0" smtClean="0"/>
              <a:t>데이터 포인트가 평균에서 몇 표준편차만큼 떨어져 있는지를 나타내는 값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24" y="889907"/>
            <a:ext cx="8044567" cy="529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779160" y="3340970"/>
            <a:ext cx="262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IQR </a:t>
            </a:r>
            <a:r>
              <a:rPr lang="ko-KR" altLang="en-US" sz="2400" b="1" dirty="0" smtClean="0"/>
              <a:t>보다 효과적</a:t>
            </a:r>
            <a:endParaRPr lang="ko-KR" altLang="en-US" sz="2400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1005065" y="6110809"/>
            <a:ext cx="25682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87" r="66992"/>
          <a:stretch/>
        </p:blipFill>
        <p:spPr bwMode="auto">
          <a:xfrm>
            <a:off x="3873474" y="5585011"/>
            <a:ext cx="3329333" cy="54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형 설명선 21"/>
          <p:cNvSpPr/>
          <p:nvPr/>
        </p:nvSpPr>
        <p:spPr>
          <a:xfrm>
            <a:off x="3573317" y="4665226"/>
            <a:ext cx="1146048" cy="866241"/>
          </a:xfrm>
          <a:prstGeom prst="wedgeEllipseCallout">
            <a:avLst>
              <a:gd name="adj1" fmla="val -60727"/>
              <a:gd name="adj2" fmla="val 6883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향상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363668" y="3802635"/>
            <a:ext cx="1540897" cy="6779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63668" y="126875"/>
            <a:ext cx="5386413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err="1" smtClean="0">
                <a:solidFill>
                  <a:srgbClr val="44546A">
                    <a:lumMod val="75000"/>
                  </a:srgbClr>
                </a:solidFill>
              </a:rPr>
              <a:t>비결측치</a:t>
            </a: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 그룹 최적화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0081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910942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40" y="1762745"/>
            <a:ext cx="8065137" cy="4177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77379" y="1362635"/>
            <a:ext cx="4577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인슐린 </a:t>
            </a:r>
            <a:r>
              <a:rPr lang="ko-KR" altLang="en-US" sz="2000" dirty="0" err="1" smtClean="0"/>
              <a:t>결측치</a:t>
            </a:r>
            <a:r>
              <a:rPr lang="ko-KR" altLang="en-US" sz="2000" dirty="0" smtClean="0"/>
              <a:t> 없는 정상 데이터 추출</a:t>
            </a:r>
            <a:endParaRPr lang="ko-KR" altLang="en-US" sz="2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90564" y="4078796"/>
            <a:ext cx="564777" cy="1775157"/>
          </a:xfrm>
          <a:prstGeom prst="roundRect">
            <a:avLst>
              <a:gd name="adj" fmla="val 952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63668" y="126875"/>
            <a:ext cx="5386413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err="1" smtClean="0">
                <a:solidFill>
                  <a:srgbClr val="44546A">
                    <a:lumMod val="75000"/>
                  </a:srgbClr>
                </a:solidFill>
              </a:rPr>
              <a:t>비결측치</a:t>
            </a: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 그룹 최적화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0081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910942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2" y="2330464"/>
            <a:ext cx="11269442" cy="239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3782" y="1819804"/>
            <a:ext cx="4230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z_score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기반의 이상치 제거</a:t>
            </a:r>
            <a:endParaRPr lang="ko-KR" altLang="en-US" sz="20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56606" y="4631632"/>
            <a:ext cx="43020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0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63668" y="126875"/>
            <a:ext cx="5386413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err="1" smtClean="0">
                <a:solidFill>
                  <a:srgbClr val="44546A">
                    <a:lumMod val="75000"/>
                  </a:srgbClr>
                </a:solidFill>
              </a:rPr>
              <a:t>비결측치</a:t>
            </a: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 그룹 최적화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0081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910942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9479" y="1218149"/>
            <a:ext cx="264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교차 검증 성능 확인</a:t>
            </a:r>
            <a:endParaRPr lang="ko-KR" alt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79" y="1681163"/>
            <a:ext cx="907732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1429003" y="6091238"/>
            <a:ext cx="26278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4169422" y="5674658"/>
            <a:ext cx="2718209" cy="51995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모델의 성능 파악 가능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7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429779"/>
            <a:chOff x="649022" y="-26752"/>
            <a:chExt cx="4530653" cy="3833629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1094275"/>
              <a:ext cx="2490572" cy="2712602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351406" y="332280"/>
            <a:ext cx="42599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+mj-lt"/>
                <a:ea typeface="돋움" pitchFamily="50" charset="-127"/>
              </a:rPr>
              <a:t>목차 </a:t>
            </a:r>
            <a:r>
              <a:rPr lang="en-US" altLang="ko-KR" sz="4400" dirty="0" smtClean="0">
                <a:latin typeface="+mj-lt"/>
                <a:ea typeface="돋움" pitchFamily="50" charset="-127"/>
              </a:rPr>
              <a:t>contents</a:t>
            </a:r>
            <a:endParaRPr lang="en-US" altLang="ko-KR" sz="4800" dirty="0" smtClean="0">
              <a:latin typeface="+mj-lt"/>
              <a:ea typeface="돋움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41060" y="1773936"/>
            <a:ext cx="4970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smtClean="0">
                <a:ea typeface="돋움" pitchFamily="50" charset="-127"/>
              </a:rPr>
              <a:t>초기 데이터 탐색</a:t>
            </a:r>
            <a:endParaRPr lang="en-US" altLang="ko-KR" sz="2800" dirty="0" smtClean="0">
              <a:ea typeface="돋움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76586" y="2486268"/>
            <a:ext cx="4970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a typeface="돋움" pitchFamily="50" charset="-127"/>
              </a:rPr>
              <a:t>2. </a:t>
            </a:r>
            <a:r>
              <a:rPr lang="ko-KR" altLang="en-US" sz="2800" dirty="0" smtClean="0">
                <a:ea typeface="돋움" pitchFamily="50" charset="-127"/>
              </a:rPr>
              <a:t>데이터 이해하기</a:t>
            </a:r>
            <a:endParaRPr lang="en-US" altLang="ko-KR" sz="2800" dirty="0" smtClean="0">
              <a:ea typeface="돋움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75465" y="3242350"/>
            <a:ext cx="5370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a typeface="돋움" pitchFamily="50" charset="-127"/>
              </a:rPr>
              <a:t>3. </a:t>
            </a:r>
            <a:r>
              <a:rPr lang="ko-KR" altLang="en-US" sz="2800" dirty="0" smtClean="0">
                <a:ea typeface="돋움" pitchFamily="50" charset="-127"/>
              </a:rPr>
              <a:t>피처 상호작용과 중요도 분석</a:t>
            </a:r>
            <a:endParaRPr lang="en-US" altLang="ko-KR" sz="2800" dirty="0" smtClean="0">
              <a:ea typeface="돋움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75465" y="3977448"/>
            <a:ext cx="5370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a typeface="돋움" pitchFamily="50" charset="-127"/>
              </a:rPr>
              <a:t>4. </a:t>
            </a:r>
            <a:r>
              <a:rPr lang="ko-KR" altLang="en-US" sz="2800" dirty="0" smtClean="0">
                <a:ea typeface="돋움" pitchFamily="50" charset="-127"/>
              </a:rPr>
              <a:t>모델 성능 개선</a:t>
            </a:r>
            <a:endParaRPr lang="en-US" altLang="ko-KR" sz="2800" dirty="0" smtClean="0">
              <a:ea typeface="돋움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75465" y="4739443"/>
            <a:ext cx="5370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a typeface="돋움" pitchFamily="50" charset="-127"/>
              </a:rPr>
              <a:t>5. </a:t>
            </a:r>
            <a:r>
              <a:rPr lang="ko-KR" altLang="en-US" sz="2800" dirty="0" err="1" smtClean="0">
                <a:ea typeface="돋움" pitchFamily="50" charset="-127"/>
              </a:rPr>
              <a:t>비결측치</a:t>
            </a:r>
            <a:r>
              <a:rPr lang="ko-KR" altLang="en-US" sz="2800" dirty="0" smtClean="0">
                <a:ea typeface="돋움" pitchFamily="50" charset="-127"/>
              </a:rPr>
              <a:t> 그룹 최적화</a:t>
            </a:r>
            <a:endParaRPr lang="en-US" altLang="ko-KR" sz="2800" dirty="0" smtClean="0">
              <a:ea typeface="돋움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76586" y="5528337"/>
            <a:ext cx="5370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돋움" pitchFamily="50" charset="-127"/>
              </a:rPr>
              <a:t>6</a:t>
            </a:r>
            <a:r>
              <a:rPr lang="en-US" altLang="ko-KR" sz="2800" dirty="0" smtClean="0">
                <a:ea typeface="돋움" pitchFamily="50" charset="-127"/>
              </a:rPr>
              <a:t>. </a:t>
            </a:r>
            <a:r>
              <a:rPr lang="ko-KR" altLang="en-US" sz="2800" dirty="0" err="1" smtClean="0">
                <a:ea typeface="돋움" pitchFamily="50" charset="-127"/>
              </a:rPr>
              <a:t>결측치</a:t>
            </a:r>
            <a:r>
              <a:rPr lang="ko-KR" altLang="en-US" sz="2800" dirty="0" smtClean="0">
                <a:ea typeface="돋움" pitchFamily="50" charset="-127"/>
              </a:rPr>
              <a:t> 그룹 최적화</a:t>
            </a:r>
            <a:endParaRPr lang="en-US" altLang="ko-KR" sz="2800" dirty="0" smtClean="0"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1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63668" y="126875"/>
            <a:ext cx="5386413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err="1" smtClean="0">
                <a:solidFill>
                  <a:srgbClr val="44546A">
                    <a:lumMod val="75000"/>
                  </a:srgbClr>
                </a:solidFill>
              </a:rPr>
              <a:t>결측치</a:t>
            </a: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 그룹 최적화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0081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910942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36" y="1867741"/>
            <a:ext cx="8744853" cy="384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6804" y="1389529"/>
            <a:ext cx="6777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인슐린 특성이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인 값을 </a:t>
            </a:r>
            <a:r>
              <a:rPr lang="ko-KR" altLang="en-US" sz="2000" dirty="0" err="1" smtClean="0"/>
              <a:t>결측치로</a:t>
            </a:r>
            <a:r>
              <a:rPr lang="ko-KR" altLang="en-US" sz="2000" dirty="0" smtClean="0"/>
              <a:t> 간주하고 해당 행 분리</a:t>
            </a:r>
            <a:endParaRPr lang="ko-KR" altLang="en-US" sz="2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04329" y="3648635"/>
            <a:ext cx="627530" cy="20618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63668" y="126875"/>
            <a:ext cx="5386413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err="1" smtClean="0">
                <a:solidFill>
                  <a:srgbClr val="44546A">
                    <a:lumMod val="75000"/>
                  </a:srgbClr>
                </a:solidFill>
              </a:rPr>
              <a:t>결측치</a:t>
            </a: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 그룹 최적화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0081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910942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22" y="1325935"/>
            <a:ext cx="8566328" cy="488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4069" y="865539"/>
            <a:ext cx="3155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교차 </a:t>
            </a:r>
            <a:r>
              <a:rPr lang="ko-KR" altLang="en-US" sz="2000" smtClean="0"/>
              <a:t>검증 성능</a:t>
            </a:r>
            <a:r>
              <a:rPr lang="ko-KR" altLang="en-US" sz="2000" smtClean="0"/>
              <a:t> </a:t>
            </a:r>
            <a:r>
              <a:rPr lang="ko-KR" altLang="en-US" sz="2000" dirty="0" smtClean="0"/>
              <a:t>확인</a:t>
            </a:r>
            <a:endParaRPr lang="ko-KR" altLang="en-US" sz="2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203136" y="6212540"/>
            <a:ext cx="26278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08" r="66103"/>
          <a:stretch/>
        </p:blipFill>
        <p:spPr bwMode="auto">
          <a:xfrm>
            <a:off x="4416179" y="5716648"/>
            <a:ext cx="3418980" cy="495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07213" y="5347316"/>
            <a:ext cx="22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IQR – </a:t>
            </a:r>
            <a:r>
              <a:rPr lang="ko-KR" altLang="en-US" dirty="0" smtClean="0"/>
              <a:t>이상치 제거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899646" y="5414682"/>
            <a:ext cx="346197" cy="3944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3869327" y="5782234"/>
            <a:ext cx="376517" cy="43030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형 설명선 19"/>
          <p:cNvSpPr/>
          <p:nvPr/>
        </p:nvSpPr>
        <p:spPr>
          <a:xfrm>
            <a:off x="3899646" y="4481073"/>
            <a:ext cx="1567541" cy="866241"/>
          </a:xfrm>
          <a:prstGeom prst="wedgeEllipseCallout">
            <a:avLst>
              <a:gd name="adj1" fmla="val -68162"/>
              <a:gd name="adj2" fmla="val 9367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정확도 낮음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0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63668" y="126875"/>
            <a:ext cx="5386413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err="1" smtClean="0">
                <a:solidFill>
                  <a:srgbClr val="44546A">
                    <a:lumMod val="75000"/>
                  </a:srgbClr>
                </a:solidFill>
              </a:rPr>
              <a:t>결측치</a:t>
            </a: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 그룹 최적화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0081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910942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13" y="865539"/>
            <a:ext cx="5317546" cy="233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50" y="1004047"/>
            <a:ext cx="5929715" cy="52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2572869" y="1936376"/>
            <a:ext cx="744071" cy="5737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93057" y="3530214"/>
            <a:ext cx="3944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‘</a:t>
            </a:r>
            <a:r>
              <a:rPr lang="en-US" altLang="ko-KR" sz="2000" dirty="0" err="1" smtClean="0"/>
              <a:t>SkinThickness</a:t>
            </a:r>
            <a:r>
              <a:rPr lang="en-US" altLang="ko-KR" sz="2000" dirty="0" smtClean="0"/>
              <a:t>’ </a:t>
            </a:r>
            <a:r>
              <a:rPr lang="ko-KR" altLang="en-US" sz="2000" dirty="0" err="1" smtClean="0"/>
              <a:t>결측치</a:t>
            </a:r>
            <a:r>
              <a:rPr lang="ko-KR" altLang="en-US" sz="2000" dirty="0" smtClean="0"/>
              <a:t> 처리 위해 </a:t>
            </a:r>
            <a:endParaRPr lang="en-US" altLang="ko-KR" sz="2000" dirty="0" smtClean="0"/>
          </a:p>
          <a:p>
            <a:r>
              <a:rPr lang="ko-KR" altLang="en-US" sz="2000" dirty="0" smtClean="0"/>
              <a:t>데이터 분석 및 준비</a:t>
            </a:r>
            <a:endParaRPr lang="ko-KR" altLang="en-US" sz="20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779059" y="2510117"/>
            <a:ext cx="71718" cy="102009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63668" y="5028764"/>
            <a:ext cx="4204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결측치가</a:t>
            </a:r>
            <a:r>
              <a:rPr lang="ko-KR" altLang="en-US" sz="2000" dirty="0" smtClean="0"/>
              <a:t> 아닌 데이터를 사용하여 </a:t>
            </a:r>
            <a:endParaRPr lang="en-US" altLang="ko-KR" sz="2000" dirty="0" smtClean="0"/>
          </a:p>
          <a:p>
            <a:r>
              <a:rPr lang="ko-KR" altLang="en-US" sz="2000" dirty="0" smtClean="0"/>
              <a:t>예측하는 모델 학습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56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63668" y="126875"/>
            <a:ext cx="5386413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err="1" smtClean="0">
                <a:solidFill>
                  <a:srgbClr val="44546A">
                    <a:lumMod val="75000"/>
                  </a:srgbClr>
                </a:solidFill>
              </a:rPr>
              <a:t>결측치</a:t>
            </a: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 그룹 최적화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0081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910942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53" y="1399896"/>
            <a:ext cx="84963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1832104" y="5728446"/>
            <a:ext cx="2838543" cy="5006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20353" y="920218"/>
            <a:ext cx="57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결측치가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아닌 데이터 사용하여 </a:t>
            </a:r>
            <a:r>
              <a:rPr lang="en-US" altLang="ko-KR" sz="2000" dirty="0" smtClean="0"/>
              <a:t>SVR </a:t>
            </a:r>
            <a:r>
              <a:rPr lang="ko-KR" altLang="en-US" sz="2000" dirty="0" smtClean="0"/>
              <a:t>모델 학습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234309" y="3486399"/>
            <a:ext cx="2932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결측치</a:t>
            </a:r>
            <a:r>
              <a:rPr lang="ko-KR" altLang="en-US" dirty="0" smtClean="0"/>
              <a:t> 있는 행 예측</a:t>
            </a:r>
            <a:endParaRPr lang="en-US" altLang="ko-KR" dirty="0" smtClean="0"/>
          </a:p>
          <a:p>
            <a:r>
              <a:rPr lang="ko-KR" altLang="en-US" dirty="0" smtClean="0"/>
              <a:t>→ 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대체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24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63668" y="126875"/>
            <a:ext cx="5386413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err="1" smtClean="0">
                <a:solidFill>
                  <a:srgbClr val="44546A">
                    <a:lumMod val="75000"/>
                  </a:srgbClr>
                </a:solidFill>
              </a:rPr>
              <a:t>결측치</a:t>
            </a: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 그룹 최적화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0081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910942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74" y="1256740"/>
            <a:ext cx="1093470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1177379" y="5880846"/>
            <a:ext cx="26278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43" r="63614"/>
          <a:stretch/>
        </p:blipFill>
        <p:spPr bwMode="auto">
          <a:xfrm>
            <a:off x="4833378" y="5329516"/>
            <a:ext cx="3116928" cy="51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17575" y="5428127"/>
            <a:ext cx="69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후 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85142" y="5435311"/>
            <a:ext cx="4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</a:t>
            </a:r>
          </a:p>
        </p:txBody>
      </p:sp>
      <p:sp>
        <p:nvSpPr>
          <p:cNvPr id="15" name="타원형 설명선 14"/>
          <p:cNvSpPr/>
          <p:nvPr/>
        </p:nvSpPr>
        <p:spPr>
          <a:xfrm>
            <a:off x="3917575" y="4333170"/>
            <a:ext cx="1146048" cy="866241"/>
          </a:xfrm>
          <a:prstGeom prst="wedgeEllipseCallout">
            <a:avLst>
              <a:gd name="adj1" fmla="val -60727"/>
              <a:gd name="adj2" fmla="val 6883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향상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073" y="782247"/>
            <a:ext cx="454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결측치</a:t>
            </a:r>
            <a:r>
              <a:rPr lang="ko-KR" altLang="en-US" sz="2000" dirty="0" smtClean="0"/>
              <a:t> 처리 후 교차 검증 성능 확인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39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C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8403806" y="-3610"/>
            <a:ext cx="3625696" cy="2241176"/>
            <a:chOff x="690854" y="-26752"/>
            <a:chExt cx="4488821" cy="2717241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custGeom>
              <a:avLst/>
              <a:gdLst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494" h="3542447">
                  <a:moveTo>
                    <a:pt x="0" y="3542447"/>
                  </a:moveTo>
                  <a:cubicBezTo>
                    <a:pt x="199182" y="2285431"/>
                    <a:pt x="207865" y="1790416"/>
                    <a:pt x="1626247" y="0"/>
                  </a:cubicBezTo>
                  <a:cubicBezTo>
                    <a:pt x="3006529" y="1695166"/>
                    <a:pt x="3072362" y="2209231"/>
                    <a:pt x="3252494" y="3542447"/>
                  </a:cubicBezTo>
                  <a:lnTo>
                    <a:pt x="0" y="3542447"/>
                  </a:lnTo>
                  <a:close/>
                </a:path>
              </a:pathLst>
            </a:custGeom>
            <a:solidFill>
              <a:srgbClr val="FBC392"/>
            </a:solidFill>
            <a:ln>
              <a:noFill/>
            </a:ln>
            <a:effectLst>
              <a:innerShdw blurRad="165100" dist="50800" dir="16200000">
                <a:srgbClr val="F78B15">
                  <a:alpha val="77000"/>
                </a:srgb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442424" y="2251885"/>
            <a:ext cx="112154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b="1" i="1" dirty="0" smtClean="0">
                <a:solidFill>
                  <a:schemeClr val="bg1"/>
                </a:solidFill>
              </a:rPr>
              <a:t>Thank you for watching</a:t>
            </a:r>
          </a:p>
          <a:p>
            <a:pPr algn="ctr">
              <a:lnSpc>
                <a:spcPct val="150000"/>
              </a:lnSpc>
            </a:pPr>
            <a:r>
              <a:rPr lang="ko-KR" altLang="en-US" sz="7200" b="1" i="1" dirty="0" smtClean="0">
                <a:solidFill>
                  <a:schemeClr val="bg1"/>
                </a:solidFill>
              </a:rPr>
              <a:t>감사합니</a:t>
            </a:r>
            <a:r>
              <a:rPr lang="ko-KR" altLang="en-US" sz="7200" b="1" i="1" dirty="0">
                <a:solidFill>
                  <a:schemeClr val="bg1"/>
                </a:solidFill>
              </a:rPr>
              <a:t>다</a:t>
            </a:r>
            <a:endParaRPr lang="en-US" altLang="ko-KR" sz="7200" b="1" i="1" dirty="0">
              <a:solidFill>
                <a:schemeClr val="bg1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9889945" y="156434"/>
            <a:ext cx="448089" cy="147320"/>
          </a:xfrm>
          <a:custGeom>
            <a:avLst/>
            <a:gdLst>
              <a:gd name="connsiteX0" fmla="*/ 0 w 482600"/>
              <a:gd name="connsiteY0" fmla="*/ 0 h 203342"/>
              <a:gd name="connsiteX1" fmla="*/ 241300 w 482600"/>
              <a:gd name="connsiteY1" fmla="*/ 203200 h 203342"/>
              <a:gd name="connsiteX2" fmla="*/ 482600 w 482600"/>
              <a:gd name="connsiteY2" fmla="*/ 25400 h 20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203342">
                <a:moveTo>
                  <a:pt x="0" y="0"/>
                </a:moveTo>
                <a:cubicBezTo>
                  <a:pt x="80433" y="99483"/>
                  <a:pt x="160867" y="198967"/>
                  <a:pt x="241300" y="203200"/>
                </a:cubicBezTo>
                <a:cubicBezTo>
                  <a:pt x="321733" y="207433"/>
                  <a:pt x="402166" y="116416"/>
                  <a:pt x="482600" y="25400"/>
                </a:cubicBezTo>
              </a:path>
            </a:pathLst>
          </a:custGeom>
          <a:noFill/>
          <a:ln w="57150" cap="rnd">
            <a:solidFill>
              <a:srgbClr val="F9A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547413" y="2237566"/>
            <a:ext cx="566576" cy="514599"/>
          </a:xfrm>
          <a:custGeom>
            <a:avLst/>
            <a:gdLst>
              <a:gd name="connsiteX0" fmla="*/ 783771 w 783771"/>
              <a:gd name="connsiteY0" fmla="*/ 0 h 3367314"/>
              <a:gd name="connsiteX1" fmla="*/ 304800 w 783771"/>
              <a:gd name="connsiteY1" fmla="*/ 551542 h 3367314"/>
              <a:gd name="connsiteX2" fmla="*/ 58057 w 783771"/>
              <a:gd name="connsiteY2" fmla="*/ 1233714 h 3367314"/>
              <a:gd name="connsiteX3" fmla="*/ 0 w 783771"/>
              <a:gd name="connsiteY3" fmla="*/ 3367314 h 3367314"/>
              <a:gd name="connsiteX0" fmla="*/ 712334 w 712334"/>
              <a:gd name="connsiteY0" fmla="*/ 0 h 3300639"/>
              <a:gd name="connsiteX1" fmla="*/ 304800 w 712334"/>
              <a:gd name="connsiteY1" fmla="*/ 484867 h 3300639"/>
              <a:gd name="connsiteX2" fmla="*/ 58057 w 712334"/>
              <a:gd name="connsiteY2" fmla="*/ 1167039 h 3300639"/>
              <a:gd name="connsiteX3" fmla="*/ 0 w 712334"/>
              <a:gd name="connsiteY3" fmla="*/ 3300639 h 330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334" h="3300639">
                <a:moveTo>
                  <a:pt x="712334" y="0"/>
                </a:moveTo>
                <a:cubicBezTo>
                  <a:pt x="533324" y="172961"/>
                  <a:pt x="413846" y="290361"/>
                  <a:pt x="304800" y="484867"/>
                </a:cubicBezTo>
                <a:cubicBezTo>
                  <a:pt x="195754" y="679374"/>
                  <a:pt x="108857" y="697744"/>
                  <a:pt x="58057" y="1167039"/>
                </a:cubicBezTo>
                <a:cubicBezTo>
                  <a:pt x="7257" y="1636334"/>
                  <a:pt x="3628" y="2468486"/>
                  <a:pt x="0" y="3300639"/>
                </a:cubicBezTo>
              </a:path>
            </a:pathLst>
          </a:custGeom>
          <a:noFill/>
          <a:ln>
            <a:solidFill>
              <a:srgbClr val="39A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7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63668" y="126875"/>
            <a:ext cx="5386413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초기 데이터 탐색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0081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910942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249" y="1316736"/>
            <a:ext cx="6560820" cy="4498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77" y="1316736"/>
            <a:ext cx="430487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6377" y="4014216"/>
            <a:ext cx="2782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ea typeface="돋움" pitchFamily="50" charset="-127"/>
              </a:rPr>
              <a:t>데이터 불러오기</a:t>
            </a:r>
            <a:endParaRPr lang="en-US" altLang="ko-KR" sz="2400" dirty="0" smtClean="0">
              <a:ea typeface="돋움" pitchFamily="50" charset="-127"/>
            </a:endParaRPr>
          </a:p>
          <a:p>
            <a:r>
              <a:rPr lang="en-US" altLang="ko-KR" sz="2400" dirty="0" smtClean="0">
                <a:ea typeface="돋움" pitchFamily="50" charset="-127"/>
              </a:rPr>
              <a:t>-train</a:t>
            </a:r>
          </a:p>
          <a:p>
            <a:r>
              <a:rPr lang="en-US" altLang="ko-KR" sz="2400" dirty="0" smtClean="0">
                <a:ea typeface="돋움" pitchFamily="50" charset="-127"/>
              </a:rPr>
              <a:t>-test</a:t>
            </a:r>
            <a:endParaRPr lang="ko-KR" altLang="en-US" sz="2400" dirty="0"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63668" y="126875"/>
            <a:ext cx="5386413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초기 데이터 탐색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0081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910942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50" y="2008061"/>
            <a:ext cx="10908305" cy="1777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8166" y="4229971"/>
            <a:ext cx="4931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클래스 불균형 有 → 문제가 될 수 있음</a:t>
            </a:r>
            <a:endParaRPr lang="ko-KR" altLang="en-US" sz="2000" dirty="0"/>
          </a:p>
        </p:txBody>
      </p:sp>
      <p:sp>
        <p:nvSpPr>
          <p:cNvPr id="8" name="위로 굽은 화살표 7"/>
          <p:cNvSpPr/>
          <p:nvPr/>
        </p:nvSpPr>
        <p:spPr>
          <a:xfrm rot="5400000">
            <a:off x="782925" y="3996559"/>
            <a:ext cx="604716" cy="503403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63668" y="126875"/>
            <a:ext cx="5386413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데이터 이해하기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0081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910942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882396"/>
            <a:ext cx="52959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081" y="2672715"/>
            <a:ext cx="52387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95067" y="2204817"/>
            <a:ext cx="4931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클래스별</a:t>
            </a:r>
            <a:r>
              <a:rPr lang="ko-KR" altLang="en-US" sz="2000" dirty="0" smtClean="0"/>
              <a:t> 빈도수 및 시각화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32621" y="4352544"/>
            <a:ext cx="5295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당뇨병이 아님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&gt;    1 : </a:t>
            </a:r>
            <a:r>
              <a:rPr lang="ko-KR" altLang="en-US" sz="2000" dirty="0" smtClean="0"/>
              <a:t>당뇨병임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‘</a:t>
            </a:r>
            <a:r>
              <a:rPr lang="ko-KR" altLang="en-US" sz="2000" dirty="0" smtClean="0"/>
              <a:t>불균형 </a:t>
            </a:r>
            <a:r>
              <a:rPr lang="ko-KR" altLang="en-US" sz="2000" dirty="0" err="1" smtClean="0"/>
              <a:t>데이터셋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임을 알 수 있음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962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63668" y="126875"/>
            <a:ext cx="5386413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데이터 이해하기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0081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910942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2" y="865539"/>
            <a:ext cx="4109851" cy="214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16" y="2219737"/>
            <a:ext cx="6674739" cy="396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7572" y="1717691"/>
            <a:ext cx="4837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feature </a:t>
            </a:r>
            <a:r>
              <a:rPr lang="ko-KR" altLang="en-US" sz="2400" dirty="0" smtClean="0"/>
              <a:t>변수 분포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75511" y="3867911"/>
            <a:ext cx="4008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‘Glucose’, ‘</a:t>
            </a:r>
            <a:r>
              <a:rPr lang="en-US" altLang="ko-KR" i="1" dirty="0" err="1" smtClean="0"/>
              <a:t>BloodPressure</a:t>
            </a:r>
            <a:r>
              <a:rPr lang="en-US" altLang="ko-KR" i="1" dirty="0" smtClean="0"/>
              <a:t>’, ‘</a:t>
            </a:r>
            <a:r>
              <a:rPr lang="en-US" altLang="ko-KR" i="1" dirty="0" err="1" smtClean="0"/>
              <a:t>SkinThickness</a:t>
            </a:r>
            <a:r>
              <a:rPr lang="en-US" altLang="ko-KR" i="1" dirty="0" smtClean="0"/>
              <a:t>’, ‘Insulin’, ‘BMI’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sz="2000" b="1" dirty="0" smtClean="0"/>
              <a:t>분포에서 벗어난 첫 번째 막대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980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63668" y="126875"/>
            <a:ext cx="5386413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데이터 이해</a:t>
            </a: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하</a:t>
            </a: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기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0081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910942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3" r="2843" b="13138"/>
          <a:stretch/>
        </p:blipFill>
        <p:spPr bwMode="auto">
          <a:xfrm>
            <a:off x="538002" y="728379"/>
            <a:ext cx="622773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t="6777" r="2245" b="3554"/>
          <a:stretch/>
        </p:blipFill>
        <p:spPr bwMode="auto">
          <a:xfrm>
            <a:off x="5193792" y="3389283"/>
            <a:ext cx="6190488" cy="299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29569" y="2706128"/>
            <a:ext cx="536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>
                <a:solidFill>
                  <a:srgbClr val="FF0000"/>
                </a:solidFill>
              </a:rPr>
              <a:t>빨간색 수평선</a:t>
            </a:r>
            <a:r>
              <a:rPr lang="en-US" altLang="ko-KR" dirty="0" smtClean="0"/>
              <a:t>*</a:t>
            </a:r>
            <a:endParaRPr lang="en-US" altLang="ko-KR" dirty="0"/>
          </a:p>
          <a:p>
            <a:r>
              <a:rPr lang="en-US" altLang="ko-KR" dirty="0" smtClean="0"/>
              <a:t>class</a:t>
            </a:r>
            <a:r>
              <a:rPr lang="ko-KR" altLang="en-US" dirty="0" smtClean="0"/>
              <a:t>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대비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평균 비율을 나타내는 참조선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9289" y="4113659"/>
            <a:ext cx="4251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수평선보다 </a:t>
            </a:r>
            <a:r>
              <a:rPr lang="ko-KR" altLang="en-US" sz="2000" b="1" dirty="0" smtClean="0"/>
              <a:t>위</a:t>
            </a:r>
            <a:endParaRPr lang="en-US" altLang="ko-KR" sz="2000" b="1" dirty="0" smtClean="0"/>
          </a:p>
          <a:p>
            <a:r>
              <a:rPr lang="en-US" altLang="ko-KR" sz="2000" dirty="0"/>
              <a:t>c</a:t>
            </a:r>
            <a:r>
              <a:rPr lang="en-US" altLang="ko-KR" sz="2000" dirty="0" smtClean="0"/>
              <a:t>lass 0</a:t>
            </a:r>
            <a:r>
              <a:rPr lang="ko-KR" altLang="en-US" sz="2000" dirty="0" smtClean="0"/>
              <a:t>의 비율이 평균보다 </a:t>
            </a:r>
            <a:r>
              <a:rPr lang="ko-KR" altLang="en-US" sz="2000" b="1" dirty="0" smtClean="0">
                <a:solidFill>
                  <a:schemeClr val="accent5"/>
                </a:solidFill>
              </a:rPr>
              <a:t>높음</a:t>
            </a:r>
            <a:endParaRPr lang="en-US" altLang="ko-KR" sz="2000" b="1" dirty="0" smtClean="0">
              <a:solidFill>
                <a:schemeClr val="accent5"/>
              </a:solidFill>
            </a:endParaRPr>
          </a:p>
          <a:p>
            <a:endParaRPr lang="en-US" altLang="ko-KR" sz="2000" b="1" dirty="0" smtClean="0">
              <a:solidFill>
                <a:schemeClr val="accent5"/>
              </a:solidFill>
            </a:endParaRPr>
          </a:p>
          <a:p>
            <a:r>
              <a:rPr lang="ko-KR" altLang="en-US" sz="2000" dirty="0" smtClean="0"/>
              <a:t>수평선보다 </a:t>
            </a:r>
            <a:r>
              <a:rPr lang="ko-KR" altLang="en-US" sz="2000" b="1" dirty="0" smtClean="0"/>
              <a:t>아래</a:t>
            </a:r>
            <a:endParaRPr lang="en-US" altLang="ko-KR" sz="2000" b="1" dirty="0" smtClean="0"/>
          </a:p>
          <a:p>
            <a:r>
              <a:rPr lang="en-US" altLang="ko-KR" sz="2000" dirty="0"/>
              <a:t>c</a:t>
            </a:r>
            <a:r>
              <a:rPr lang="en-US" altLang="ko-KR" sz="2000" dirty="0" smtClean="0"/>
              <a:t>lass 0</a:t>
            </a:r>
            <a:r>
              <a:rPr lang="ko-KR" altLang="en-US" sz="2000" dirty="0" smtClean="0"/>
              <a:t>의 비율이 평균보다 </a:t>
            </a:r>
            <a:r>
              <a:rPr lang="ko-KR" altLang="en-US" sz="2000" b="1" dirty="0" smtClean="0">
                <a:solidFill>
                  <a:schemeClr val="accent5"/>
                </a:solidFill>
              </a:rPr>
              <a:t>낮음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97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63668" y="126875"/>
            <a:ext cx="5386413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데이터 이해</a:t>
            </a: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하</a:t>
            </a: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기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0081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910942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991553"/>
            <a:ext cx="39433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49" y="2077021"/>
            <a:ext cx="7231479" cy="430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19672" y="1572768"/>
            <a:ext cx="381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분포 및 이상치 탐색</a:t>
            </a:r>
            <a:endParaRPr lang="ko-KR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448056" y="3895344"/>
            <a:ext cx="4199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하한선에서 벗어난 </a:t>
            </a:r>
            <a:r>
              <a:rPr lang="ko-KR" altLang="en-US" sz="2000" b="1" dirty="0" smtClean="0"/>
              <a:t>이상치</a:t>
            </a:r>
            <a:endParaRPr lang="en-US" altLang="ko-KR" sz="2000" b="1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→</a:t>
            </a:r>
            <a:r>
              <a:rPr lang="ko-KR" altLang="en-US" sz="2000" b="1" dirty="0" err="1" smtClean="0"/>
              <a:t>결측치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나타내거나 </a:t>
            </a:r>
            <a:endParaRPr lang="en-US" altLang="ko-KR" sz="2000" dirty="0" smtClean="0"/>
          </a:p>
          <a:p>
            <a:r>
              <a:rPr lang="ko-KR" altLang="en-US" sz="2000" b="1" dirty="0" smtClean="0"/>
              <a:t>측정 오류</a:t>
            </a:r>
            <a:r>
              <a:rPr lang="ko-KR" altLang="en-US" sz="2000" dirty="0" smtClean="0"/>
              <a:t>로</a:t>
            </a:r>
            <a:r>
              <a:rPr lang="ko-KR" altLang="en-US" sz="2000" b="1" dirty="0" smtClean="0"/>
              <a:t> </a:t>
            </a:r>
            <a:r>
              <a:rPr lang="ko-KR" altLang="en-US" sz="2000" dirty="0" smtClean="0"/>
              <a:t>인해 발생할 수 있음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73967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63668" y="126875"/>
            <a:ext cx="5386413" cy="655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데이터 이해</a:t>
            </a: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하</a:t>
            </a:r>
            <a:r>
              <a:rPr lang="ko-KR" altLang="en-US" sz="2800" dirty="0" smtClean="0">
                <a:solidFill>
                  <a:srgbClr val="44546A">
                    <a:lumMod val="75000"/>
                  </a:srgbClr>
                </a:solidFill>
              </a:rPr>
              <a:t>기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50081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910942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3" y="1228949"/>
            <a:ext cx="54292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623" y="830445"/>
            <a:ext cx="6273796" cy="580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1548" y="828839"/>
            <a:ext cx="5020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feature </a:t>
            </a:r>
            <a:r>
              <a:rPr lang="ko-KR" altLang="en-US" sz="2000" dirty="0" err="1" smtClean="0"/>
              <a:t>변수쌍과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target </a:t>
            </a:r>
            <a:r>
              <a:rPr lang="ko-KR" altLang="en-US" sz="2000" dirty="0" smtClean="0"/>
              <a:t>연관관계 시각화</a:t>
            </a:r>
            <a:endParaRPr lang="ko-KR" altLang="en-US" sz="2000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572132" y="3382118"/>
            <a:ext cx="657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Pairplot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관찰</a:t>
            </a:r>
            <a:endParaRPr lang="en-US" altLang="ko-KR" sz="2000" b="1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선형 관계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분리 가능성 및 조합된 범주형 피처 생성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이상치 및 기타 패턴</a:t>
            </a:r>
            <a:endParaRPr lang="en-US" altLang="ko-KR" sz="2000" dirty="0" smtClean="0"/>
          </a:p>
          <a:p>
            <a:r>
              <a:rPr lang="en-US" altLang="ko-KR" sz="2000" dirty="0" smtClean="0"/>
              <a:t>-class</a:t>
            </a:r>
            <a:r>
              <a:rPr lang="ko-KR" altLang="en-US" sz="2000" dirty="0" smtClean="0"/>
              <a:t>별 분포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78565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</TotalTime>
  <Words>422</Words>
  <Application>Microsoft Office PowerPoint</Application>
  <PresentationFormat>사용자 지정</PresentationFormat>
  <Paragraphs>113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lenba0512@gmail.com</cp:lastModifiedBy>
  <cp:revision>722</cp:revision>
  <dcterms:created xsi:type="dcterms:W3CDTF">2018-08-02T07:05:36Z</dcterms:created>
  <dcterms:modified xsi:type="dcterms:W3CDTF">2024-11-25T16:41:26Z</dcterms:modified>
</cp:coreProperties>
</file>