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 lIns="0" tIns="0" rIns="0" bIns="0" anchor="t"/>
          <a:lstStyle>
            <a:lvl1pPr algn="l" defTabSz="1147482">
              <a:defRPr b="1" i="1" sz="4400">
                <a:solidFill>
                  <a:srgbClr val="3E3D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xfrm>
            <a:off x="1148749" y="1732379"/>
            <a:ext cx="10707299" cy="66251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  <a:lvl2pPr marL="0" indent="4572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2pPr>
            <a:lvl3pPr marL="0" indent="9144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3pPr>
            <a:lvl4pPr marL="0" indent="13716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4pPr>
            <a:lvl5pPr marL="0" indent="18288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 lIns="0" tIns="0" rIns="0" bIns="0" anchor="t"/>
          <a:lstStyle>
            <a:lvl1pPr algn="l" defTabSz="1147482">
              <a:defRPr b="1" i="1" sz="4400">
                <a:solidFill>
                  <a:srgbClr val="3E3D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/>
          <p:nvPr>
            <p:ph type="body" idx="1"/>
          </p:nvPr>
        </p:nvSpPr>
        <p:spPr>
          <a:xfrm>
            <a:off x="1148749" y="1732379"/>
            <a:ext cx="10707299" cy="66251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1pPr>
            <a:lvl2pPr marL="0" indent="4572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2pPr>
            <a:lvl3pPr marL="0" indent="9144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3pPr>
            <a:lvl4pPr marL="0" indent="13716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4pPr>
            <a:lvl5pPr marL="0" indent="1828800" defTabSz="1147482">
              <a:spcBef>
                <a:spcPts val="0"/>
              </a:spcBef>
              <a:buSzTx/>
              <a:buNone/>
              <a:defRPr b="1" sz="2400"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 lIns="0" tIns="0" rIns="0" bIns="0" anchor="t"/>
          <a:lstStyle>
            <a:lvl1pPr algn="l" defTabSz="1147482">
              <a:defRPr b="1" i="1" sz="4400">
                <a:solidFill>
                  <a:srgbClr val="3E3D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lide Number"/>
          <p:cNvSpPr/>
          <p:nvPr>
            <p:ph type="sldNum" sz="quarter" idx="2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/>
            <a:r>
              <a:t>P-</a:t>
            </a:r>
            <a:r>
              <a:rPr spc="-611"/>
              <a:t>V</a:t>
            </a:r>
            <a:r>
              <a:t>a</a:t>
            </a:r>
            <a:r>
              <a:rPr spc="-122"/>
              <a:t>lue</a:t>
            </a:r>
          </a:p>
        </p:txBody>
      </p:sp>
      <p:sp>
        <p:nvSpPr>
          <p:cNvPr id="146" name="object 3"/>
          <p:cNvSpPr/>
          <p:nvPr/>
        </p:nvSpPr>
        <p:spPr>
          <a:xfrm>
            <a:off x="1904819" y="3306660"/>
            <a:ext cx="4860864" cy="48758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object 4"/>
          <p:cNvSpPr/>
          <p:nvPr/>
        </p:nvSpPr>
        <p:spPr>
          <a:xfrm>
            <a:off x="6957566" y="2299267"/>
            <a:ext cx="604343" cy="1"/>
          </a:xfrm>
          <a:prstGeom prst="line">
            <a:avLst/>
          </a:prstGeom>
          <a:ln w="25400">
            <a:solidFill>
              <a:srgbClr val="94C600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object 5"/>
          <p:cNvSpPr/>
          <p:nvPr/>
        </p:nvSpPr>
        <p:spPr>
          <a:xfrm>
            <a:off x="4289671" y="2291138"/>
            <a:ext cx="2681285" cy="343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6"/>
                </a:moveTo>
                <a:lnTo>
                  <a:pt x="21392" y="0"/>
                </a:lnTo>
                <a:lnTo>
                  <a:pt x="0" y="21480"/>
                </a:lnTo>
                <a:lnTo>
                  <a:pt x="208" y="21600"/>
                </a:lnTo>
                <a:lnTo>
                  <a:pt x="21600" y="126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object 6"/>
          <p:cNvSpPr/>
          <p:nvPr/>
        </p:nvSpPr>
        <p:spPr>
          <a:xfrm>
            <a:off x="4289671" y="2291138"/>
            <a:ext cx="2681285" cy="343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6"/>
                </a:moveTo>
                <a:lnTo>
                  <a:pt x="21392" y="0"/>
                </a:lnTo>
                <a:lnTo>
                  <a:pt x="0" y="21480"/>
                </a:lnTo>
                <a:lnTo>
                  <a:pt x="208" y="21600"/>
                </a:lnTo>
                <a:lnTo>
                  <a:pt x="21600" y="126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object 7"/>
          <p:cNvSpPr/>
          <p:nvPr/>
        </p:nvSpPr>
        <p:spPr>
          <a:xfrm>
            <a:off x="6957566" y="3453443"/>
            <a:ext cx="604343" cy="1"/>
          </a:xfrm>
          <a:prstGeom prst="line">
            <a:avLst/>
          </a:prstGeom>
          <a:ln w="25400">
            <a:solidFill>
              <a:srgbClr val="94C600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object 8"/>
          <p:cNvSpPr/>
          <p:nvPr/>
        </p:nvSpPr>
        <p:spPr>
          <a:xfrm>
            <a:off x="4863412" y="3444358"/>
            <a:ext cx="2105633" cy="282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6"/>
                </a:moveTo>
                <a:lnTo>
                  <a:pt x="21335" y="0"/>
                </a:lnTo>
                <a:lnTo>
                  <a:pt x="0" y="21454"/>
                </a:lnTo>
                <a:lnTo>
                  <a:pt x="265" y="21600"/>
                </a:lnTo>
                <a:lnTo>
                  <a:pt x="21600" y="146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object 9"/>
          <p:cNvSpPr/>
          <p:nvPr/>
        </p:nvSpPr>
        <p:spPr>
          <a:xfrm>
            <a:off x="4863412" y="3444358"/>
            <a:ext cx="2105633" cy="282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6"/>
                </a:moveTo>
                <a:lnTo>
                  <a:pt x="21335" y="0"/>
                </a:lnTo>
                <a:lnTo>
                  <a:pt x="0" y="21454"/>
                </a:lnTo>
                <a:lnTo>
                  <a:pt x="265" y="21600"/>
                </a:lnTo>
                <a:lnTo>
                  <a:pt x="21600" y="146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object 10"/>
          <p:cNvSpPr/>
          <p:nvPr/>
        </p:nvSpPr>
        <p:spPr>
          <a:xfrm>
            <a:off x="6957566" y="4608576"/>
            <a:ext cx="604343" cy="1"/>
          </a:xfrm>
          <a:prstGeom prst="line">
            <a:avLst/>
          </a:prstGeom>
          <a:ln w="25400">
            <a:solidFill>
              <a:srgbClr val="94C600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object 11"/>
          <p:cNvSpPr/>
          <p:nvPr/>
        </p:nvSpPr>
        <p:spPr>
          <a:xfrm>
            <a:off x="5339617" y="4597579"/>
            <a:ext cx="1631340" cy="215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2"/>
                </a:moveTo>
                <a:lnTo>
                  <a:pt x="21258" y="0"/>
                </a:lnTo>
                <a:lnTo>
                  <a:pt x="0" y="21408"/>
                </a:lnTo>
                <a:lnTo>
                  <a:pt x="342" y="21600"/>
                </a:lnTo>
                <a:lnTo>
                  <a:pt x="21600" y="192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object 12"/>
          <p:cNvSpPr/>
          <p:nvPr/>
        </p:nvSpPr>
        <p:spPr>
          <a:xfrm>
            <a:off x="5339617" y="4597579"/>
            <a:ext cx="1631340" cy="215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2"/>
                </a:moveTo>
                <a:lnTo>
                  <a:pt x="21258" y="0"/>
                </a:lnTo>
                <a:lnTo>
                  <a:pt x="0" y="21408"/>
                </a:lnTo>
                <a:lnTo>
                  <a:pt x="342" y="21600"/>
                </a:lnTo>
                <a:lnTo>
                  <a:pt x="21600" y="192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object 13"/>
          <p:cNvSpPr/>
          <p:nvPr/>
        </p:nvSpPr>
        <p:spPr>
          <a:xfrm>
            <a:off x="6941629" y="1899081"/>
            <a:ext cx="4454464" cy="4027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30723" indent="694055" algn="just" defTabSz="1147482">
              <a:lnSpc>
                <a:spcPts val="2000"/>
              </a:lnSpc>
              <a:defRPr spc="-12" sz="2000">
                <a:latin typeface="Garamond"/>
                <a:ea typeface="Garamond"/>
                <a:cs typeface="Garamond"/>
                <a:sym typeface="Garamond"/>
              </a:defRPr>
            </a:pPr>
            <a:r>
              <a:t>p-value: </a:t>
            </a:r>
            <a:r>
              <a:rPr spc="-6"/>
              <a:t>If </a:t>
            </a:r>
            <a:r>
              <a:rPr spc="-18"/>
              <a:t>we </a:t>
            </a:r>
            <a:r>
              <a:rPr spc="-6"/>
              <a:t>reject </a:t>
            </a:r>
            <a:r>
              <a:rPr spc="0"/>
              <a:t>the </a:t>
            </a:r>
            <a:r>
              <a:t>null  </a:t>
            </a:r>
            <a:r>
              <a:rPr spc="-18"/>
              <a:t>hypothesis, </a:t>
            </a:r>
            <a:r>
              <a:rPr spc="0"/>
              <a:t>the </a:t>
            </a:r>
            <a:r>
              <a:t>p-value </a:t>
            </a:r>
            <a:r>
              <a:rPr spc="-6"/>
              <a:t>is </a:t>
            </a:r>
            <a:r>
              <a:rPr spc="0"/>
              <a:t>the  </a:t>
            </a:r>
            <a:r>
              <a:rPr spc="-6"/>
              <a:t>probability of being</a:t>
            </a:r>
            <a:r>
              <a:rPr spc="200"/>
              <a:t> </a:t>
            </a:r>
            <a:r>
              <a:rPr spc="0"/>
              <a:t>wrong</a:t>
            </a:r>
          </a:p>
          <a:p>
            <a:pPr algn="l" defTabSz="1147482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6374" indent="676275" algn="l" defTabSz="1147482">
              <a:lnSpc>
                <a:spcPts val="2000"/>
              </a:lnSpc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In other </a:t>
            </a:r>
            <a:r>
              <a:rPr spc="-25"/>
              <a:t>words, </a:t>
            </a:r>
            <a:r>
              <a:t>if </a:t>
            </a:r>
            <a:r>
              <a:rPr spc="-18"/>
              <a:t>we </a:t>
            </a:r>
            <a:r>
              <a:t>reject </a:t>
            </a:r>
            <a:r>
              <a:rPr spc="0"/>
              <a:t>the </a:t>
            </a:r>
            <a:r>
              <a:rPr spc="-12"/>
              <a:t>null  </a:t>
            </a:r>
            <a:r>
              <a:rPr spc="-18"/>
              <a:t>hypothesis, </a:t>
            </a:r>
            <a:r>
              <a:rPr spc="0"/>
              <a:t>the </a:t>
            </a:r>
            <a:r>
              <a:t>p- </a:t>
            </a:r>
            <a:r>
              <a:rPr spc="-12"/>
              <a:t>value </a:t>
            </a:r>
            <a:r>
              <a:t>is </a:t>
            </a:r>
            <a:r>
              <a:rPr spc="0"/>
              <a:t>the  </a:t>
            </a:r>
            <a:r>
              <a:t>probability of  making </a:t>
            </a:r>
            <a:r>
              <a:rPr spc="0"/>
              <a:t>a </a:t>
            </a:r>
            <a:r>
              <a:rPr spc="-37"/>
              <a:t>Type </a:t>
            </a:r>
            <a:r>
              <a:rPr spc="0"/>
              <a:t>I</a:t>
            </a:r>
            <a:r>
              <a:rPr spc="-237"/>
              <a:t> </a:t>
            </a:r>
            <a:r>
              <a:rPr spc="0"/>
              <a:t>error</a:t>
            </a:r>
          </a:p>
          <a:p>
            <a:pPr marR="42233" indent="696594" algn="l" defTabSz="1147482">
              <a:lnSpc>
                <a:spcPts val="2000"/>
              </a:lnSpc>
              <a:spcBef>
                <a:spcPts val="1600"/>
              </a:spcBef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It is </a:t>
            </a:r>
            <a:r>
              <a:rPr spc="0"/>
              <a:t>the critical </a:t>
            </a:r>
            <a:r>
              <a:t>alpha </a:t>
            </a:r>
            <a:r>
              <a:rPr spc="-12"/>
              <a:t>value </a:t>
            </a:r>
            <a:r>
              <a:t>at which  </a:t>
            </a:r>
            <a:r>
              <a:rPr spc="0"/>
              <a:t>the </a:t>
            </a:r>
            <a:r>
              <a:rPr spc="-12"/>
              <a:t>null hypothesis </a:t>
            </a:r>
            <a:r>
              <a:t>is</a:t>
            </a:r>
            <a:r>
              <a:rPr spc="-31"/>
              <a:t> </a:t>
            </a:r>
            <a:r>
              <a:t>rejected</a:t>
            </a:r>
          </a:p>
          <a:p>
            <a:pPr marL="910906" indent="-214312" algn="l" defTabSz="1147482">
              <a:spcBef>
                <a:spcPts val="300"/>
              </a:spcBef>
              <a:buSzPct val="100000"/>
              <a:buFont typeface="Garamond"/>
              <a:buChar char="•"/>
              <a:tabLst>
                <a:tab pos="1079500" algn="l"/>
              </a:tabLst>
              <a:defRPr b="1"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If  </a:t>
            </a:r>
            <a:r>
              <a:rPr spc="0"/>
              <a:t>p &lt; </a:t>
            </a:r>
            <a:r>
              <a:t>alpha, </a:t>
            </a:r>
            <a:r>
              <a:rPr spc="0"/>
              <a:t>reject</a:t>
            </a:r>
            <a:r>
              <a:rPr spc="-286"/>
              <a:t> </a:t>
            </a:r>
            <a:r>
              <a:t>H0.</a:t>
            </a:r>
          </a:p>
          <a:p>
            <a:pPr algn="l" defTabSz="1147482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147482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82127" marR="1015203" indent="-870062" algn="l" defTabSz="1147482">
              <a:lnSpc>
                <a:spcPts val="2000"/>
              </a:lnSpc>
              <a:tabLst>
                <a:tab pos="596900" algn="l"/>
                <a:tab pos="889000" algn="l"/>
              </a:tabLst>
              <a:defRPr b="1" sz="2000" u="sng">
                <a:latin typeface="Garamond"/>
                <a:ea typeface="Garamond"/>
                <a:cs typeface="Garamond"/>
                <a:sym typeface="Garamond"/>
              </a:defRPr>
            </a:pPr>
            <a:r>
              <a:t> 	</a:t>
            </a:r>
            <a:r>
              <a:rPr u="none"/>
              <a:t>	P </a:t>
            </a:r>
            <a:r>
              <a:rPr spc="-18" u="none"/>
              <a:t>value </a:t>
            </a:r>
            <a:r>
              <a:rPr spc="-6" u="none"/>
              <a:t>applies</a:t>
            </a:r>
            <a:r>
              <a:rPr spc="-37" u="none"/>
              <a:t> </a:t>
            </a:r>
            <a:r>
              <a:rPr u="none"/>
              <a:t>for</a:t>
            </a:r>
            <a:r>
              <a:rPr spc="-18" u="none"/>
              <a:t> </a:t>
            </a:r>
            <a:r>
              <a:rPr spc="-6" u="none"/>
              <a:t>ALL  Hypothesis</a:t>
            </a:r>
            <a:r>
              <a:rPr spc="-112" u="none"/>
              <a:t> </a:t>
            </a:r>
            <a:r>
              <a:rPr spc="-6" u="none"/>
              <a:t>tests!</a:t>
            </a:r>
          </a:p>
        </p:txBody>
      </p:sp>
      <p:sp>
        <p:nvSpPr>
          <p:cNvPr id="157" name="object 14"/>
          <p:cNvSpPr/>
          <p:nvPr/>
        </p:nvSpPr>
        <p:spPr>
          <a:xfrm>
            <a:off x="5820604" y="5752710"/>
            <a:ext cx="1147483" cy="1487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78"/>
                </a:moveTo>
                <a:lnTo>
                  <a:pt x="21114" y="0"/>
                </a:lnTo>
                <a:lnTo>
                  <a:pt x="0" y="21322"/>
                </a:lnTo>
                <a:lnTo>
                  <a:pt x="486" y="21600"/>
                </a:lnTo>
                <a:lnTo>
                  <a:pt x="21600" y="278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object 15"/>
          <p:cNvSpPr/>
          <p:nvPr/>
        </p:nvSpPr>
        <p:spPr>
          <a:xfrm>
            <a:off x="5820604" y="5752710"/>
            <a:ext cx="1147483" cy="1487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78"/>
                </a:moveTo>
                <a:lnTo>
                  <a:pt x="21114" y="0"/>
                </a:lnTo>
                <a:lnTo>
                  <a:pt x="0" y="21322"/>
                </a:lnTo>
                <a:lnTo>
                  <a:pt x="486" y="21600"/>
                </a:lnTo>
                <a:lnTo>
                  <a:pt x="21600" y="278"/>
                </a:lnTo>
                <a:close/>
              </a:path>
            </a:pathLst>
          </a:custGeom>
          <a:solidFill>
            <a:srgbClr val="94C600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object 16"/>
          <p:cNvSpPr/>
          <p:nvPr/>
        </p:nvSpPr>
        <p:spPr>
          <a:xfrm>
            <a:off x="1056011" y="8605469"/>
            <a:ext cx="322730" cy="29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201929">
              <a:defRPr spc="-122"/>
            </a:pPr>
            <a:r>
              <a:t>One-Way</a:t>
            </a:r>
            <a:r>
              <a:rPr spc="-244"/>
              <a:t> </a:t>
            </a:r>
            <a:r>
              <a:t>ANOVA</a:t>
            </a:r>
          </a:p>
        </p:txBody>
      </p:sp>
      <p:grpSp>
        <p:nvGrpSpPr>
          <p:cNvPr id="278" name="object 3"/>
          <p:cNvGrpSpPr/>
          <p:nvPr/>
        </p:nvGrpSpPr>
        <p:grpSpPr>
          <a:xfrm>
            <a:off x="4633916" y="5473330"/>
            <a:ext cx="7132196" cy="1962827"/>
            <a:chOff x="0" y="0"/>
            <a:chExt cx="7132195" cy="1962826"/>
          </a:xfrm>
        </p:grpSpPr>
        <p:sp>
          <p:nvSpPr>
            <p:cNvPr id="259" name="Triangle"/>
            <p:cNvSpPr/>
            <p:nvPr/>
          </p:nvSpPr>
          <p:spPr>
            <a:xfrm>
              <a:off x="809923" y="353194"/>
              <a:ext cx="15938" cy="3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7654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Shape"/>
            <p:cNvSpPr/>
            <p:nvPr/>
          </p:nvSpPr>
          <p:spPr>
            <a:xfrm>
              <a:off x="821373" y="9962"/>
              <a:ext cx="334468" cy="31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380" y="1105"/>
                  </a:lnTo>
                  <a:lnTo>
                    <a:pt x="12880" y="2673"/>
                  </a:lnTo>
                  <a:lnTo>
                    <a:pt x="9684" y="4774"/>
                  </a:lnTo>
                  <a:lnTo>
                    <a:pt x="6841" y="7357"/>
                  </a:lnTo>
                  <a:lnTo>
                    <a:pt x="4402" y="10368"/>
                  </a:lnTo>
                  <a:lnTo>
                    <a:pt x="2418" y="13753"/>
                  </a:lnTo>
                  <a:lnTo>
                    <a:pt x="938" y="17459"/>
                  </a:lnTo>
                  <a:lnTo>
                    <a:pt x="13" y="21433"/>
                  </a:lnTo>
                  <a:lnTo>
                    <a:pt x="0" y="21600"/>
                  </a:lnTo>
                  <a:lnTo>
                    <a:pt x="779" y="18470"/>
                  </a:lnTo>
                  <a:lnTo>
                    <a:pt x="2094" y="15200"/>
                  </a:lnTo>
                  <a:lnTo>
                    <a:pt x="3868" y="11930"/>
                  </a:lnTo>
                  <a:lnTo>
                    <a:pt x="6059" y="8660"/>
                  </a:lnTo>
                  <a:lnTo>
                    <a:pt x="8624" y="6480"/>
                  </a:lnTo>
                  <a:lnTo>
                    <a:pt x="11523" y="4300"/>
                  </a:lnTo>
                  <a:lnTo>
                    <a:pt x="14714" y="2120"/>
                  </a:lnTo>
                  <a:lnTo>
                    <a:pt x="18154" y="10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" name="Shape"/>
            <p:cNvSpPr/>
            <p:nvPr/>
          </p:nvSpPr>
          <p:spPr>
            <a:xfrm>
              <a:off x="1166722" y="0"/>
              <a:ext cx="5611063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493" y="0"/>
                  </a:lnTo>
                  <a:lnTo>
                    <a:pt x="106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" name="Shape"/>
            <p:cNvSpPr/>
            <p:nvPr/>
          </p:nvSpPr>
          <p:spPr>
            <a:xfrm>
              <a:off x="0" y="1328631"/>
              <a:ext cx="815672" cy="2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386"/>
                  </a:lnTo>
                  <a:lnTo>
                    <a:pt x="141" y="21600"/>
                  </a:lnTo>
                  <a:lnTo>
                    <a:pt x="16556" y="6410"/>
                  </a:lnTo>
                  <a:lnTo>
                    <a:pt x="21499" y="311"/>
                  </a:lnTo>
                  <a:lnTo>
                    <a:pt x="21600" y="31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Shape"/>
            <p:cNvSpPr/>
            <p:nvPr/>
          </p:nvSpPr>
          <p:spPr>
            <a:xfrm>
              <a:off x="6789443" y="10021"/>
              <a:ext cx="244313" cy="12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272" y="11904"/>
                  </a:lnTo>
                  <a:lnTo>
                    <a:pt x="11897" y="6659"/>
                  </a:lnTo>
                  <a:lnTo>
                    <a:pt x="7101" y="2748"/>
                  </a:lnTo>
                  <a:lnTo>
                    <a:pt x="1953" y="303"/>
                  </a:lnTo>
                  <a:lnTo>
                    <a:pt x="0" y="0"/>
                  </a:lnTo>
                  <a:lnTo>
                    <a:pt x="5648" y="2560"/>
                  </a:lnTo>
                  <a:lnTo>
                    <a:pt x="11236" y="8000"/>
                  </a:lnTo>
                  <a:lnTo>
                    <a:pt x="16334" y="13440"/>
                  </a:lnTo>
                  <a:lnTo>
                    <a:pt x="2086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Triangle"/>
            <p:cNvSpPr/>
            <p:nvPr/>
          </p:nvSpPr>
          <p:spPr>
            <a:xfrm>
              <a:off x="7033242" y="13732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" name="Shape"/>
            <p:cNvSpPr/>
            <p:nvPr/>
          </p:nvSpPr>
          <p:spPr>
            <a:xfrm>
              <a:off x="7045940" y="153109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208" y="11499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Triangle"/>
            <p:cNvSpPr/>
            <p:nvPr/>
          </p:nvSpPr>
          <p:spPr>
            <a:xfrm>
              <a:off x="7057165" y="169740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96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" name="Triangle"/>
            <p:cNvSpPr/>
            <p:nvPr/>
          </p:nvSpPr>
          <p:spPr>
            <a:xfrm>
              <a:off x="7066802" y="18530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" name="Shape"/>
            <p:cNvSpPr/>
            <p:nvPr/>
          </p:nvSpPr>
          <p:spPr>
            <a:xfrm>
              <a:off x="7076477" y="201773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4863" y="12964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" name="Triangle"/>
            <p:cNvSpPr/>
            <p:nvPr/>
          </p:nvSpPr>
          <p:spPr>
            <a:xfrm>
              <a:off x="7084138" y="218117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" name="Triangle"/>
            <p:cNvSpPr/>
            <p:nvPr/>
          </p:nvSpPr>
          <p:spPr>
            <a:xfrm>
              <a:off x="7090842" y="234030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" name="Triangle"/>
            <p:cNvSpPr/>
            <p:nvPr/>
          </p:nvSpPr>
          <p:spPr>
            <a:xfrm>
              <a:off x="7097546" y="249943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Triangle"/>
            <p:cNvSpPr/>
            <p:nvPr/>
          </p:nvSpPr>
          <p:spPr>
            <a:xfrm>
              <a:off x="7102472" y="264766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Triangle"/>
            <p:cNvSpPr/>
            <p:nvPr/>
          </p:nvSpPr>
          <p:spPr>
            <a:xfrm>
              <a:off x="7106818" y="282477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Triangle"/>
            <p:cNvSpPr/>
            <p:nvPr/>
          </p:nvSpPr>
          <p:spPr>
            <a:xfrm>
              <a:off x="7111164" y="30018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>
              <a:off x="7114183" y="31400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939" y="13313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Triangle"/>
            <p:cNvSpPr/>
            <p:nvPr/>
          </p:nvSpPr>
          <p:spPr>
            <a:xfrm>
              <a:off x="7116257" y="332404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Triangle"/>
            <p:cNvSpPr/>
            <p:nvPr/>
          </p:nvSpPr>
          <p:spPr>
            <a:xfrm>
              <a:off x="7114566" y="1942860"/>
              <a:ext cx="15938" cy="1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337" y="1413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6" name="object 4"/>
          <p:cNvGrpSpPr/>
          <p:nvPr/>
        </p:nvGrpSpPr>
        <p:grpSpPr>
          <a:xfrm>
            <a:off x="4627221" y="5473490"/>
            <a:ext cx="7141167" cy="2258575"/>
            <a:chOff x="0" y="0"/>
            <a:chExt cx="7141165" cy="2258573"/>
          </a:xfrm>
        </p:grpSpPr>
        <p:sp>
          <p:nvSpPr>
            <p:cNvPr id="279" name="Shape"/>
            <p:cNvSpPr/>
            <p:nvPr/>
          </p:nvSpPr>
          <p:spPr>
            <a:xfrm>
              <a:off x="0" y="1322473"/>
              <a:ext cx="822363" cy="23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6" y="20339"/>
                  </a:lnTo>
                  <a:lnTo>
                    <a:pt x="50" y="20426"/>
                  </a:lnTo>
                  <a:lnTo>
                    <a:pt x="25" y="20599"/>
                  </a:lnTo>
                  <a:lnTo>
                    <a:pt x="0" y="20860"/>
                  </a:lnTo>
                  <a:lnTo>
                    <a:pt x="0" y="21121"/>
                  </a:lnTo>
                  <a:lnTo>
                    <a:pt x="50" y="21295"/>
                  </a:lnTo>
                  <a:lnTo>
                    <a:pt x="100" y="21382"/>
                  </a:lnTo>
                  <a:lnTo>
                    <a:pt x="251" y="21600"/>
                  </a:lnTo>
                  <a:lnTo>
                    <a:pt x="251" y="21121"/>
                  </a:lnTo>
                  <a:lnTo>
                    <a:pt x="3753" y="18017"/>
                  </a:lnTo>
                  <a:lnTo>
                    <a:pt x="19927" y="2699"/>
                  </a:lnTo>
                  <a:lnTo>
                    <a:pt x="21474" y="870"/>
                  </a:lnTo>
                  <a:lnTo>
                    <a:pt x="21474" y="52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" name="Shape"/>
            <p:cNvSpPr/>
            <p:nvPr/>
          </p:nvSpPr>
          <p:spPr>
            <a:xfrm>
              <a:off x="9561" y="1554838"/>
              <a:ext cx="46163" cy="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895" y="0"/>
                  </a:lnTo>
                  <a:lnTo>
                    <a:pt x="0" y="0"/>
                  </a:lnTo>
                  <a:lnTo>
                    <a:pt x="0" y="46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" name="Shape"/>
            <p:cNvSpPr/>
            <p:nvPr/>
          </p:nvSpPr>
          <p:spPr>
            <a:xfrm>
              <a:off x="817581" y="0"/>
              <a:ext cx="6016152" cy="133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5"/>
                  </a:moveTo>
                  <a:lnTo>
                    <a:pt x="21543" y="82"/>
                  </a:lnTo>
                  <a:lnTo>
                    <a:pt x="21327" y="0"/>
                  </a:lnTo>
                  <a:lnTo>
                    <a:pt x="1377" y="0"/>
                  </a:lnTo>
                  <a:lnTo>
                    <a:pt x="1154" y="92"/>
                  </a:lnTo>
                  <a:lnTo>
                    <a:pt x="943" y="326"/>
                  </a:lnTo>
                  <a:lnTo>
                    <a:pt x="743" y="707"/>
                  </a:lnTo>
                  <a:lnTo>
                    <a:pt x="553" y="1241"/>
                  </a:lnTo>
                  <a:lnTo>
                    <a:pt x="303" y="2339"/>
                  </a:lnTo>
                  <a:lnTo>
                    <a:pt x="182" y="3151"/>
                  </a:lnTo>
                  <a:lnTo>
                    <a:pt x="90" y="4040"/>
                  </a:lnTo>
                  <a:lnTo>
                    <a:pt x="27" y="4980"/>
                  </a:lnTo>
                  <a:lnTo>
                    <a:pt x="3" y="5910"/>
                  </a:lnTo>
                  <a:lnTo>
                    <a:pt x="0" y="6236"/>
                  </a:lnTo>
                  <a:lnTo>
                    <a:pt x="0" y="21475"/>
                  </a:lnTo>
                  <a:lnTo>
                    <a:pt x="17" y="21454"/>
                  </a:lnTo>
                  <a:lnTo>
                    <a:pt x="17" y="21600"/>
                  </a:lnTo>
                  <a:lnTo>
                    <a:pt x="21" y="6350"/>
                  </a:lnTo>
                  <a:lnTo>
                    <a:pt x="36" y="5316"/>
                  </a:lnTo>
                  <a:lnTo>
                    <a:pt x="81" y="4540"/>
                  </a:lnTo>
                  <a:lnTo>
                    <a:pt x="154" y="3764"/>
                  </a:lnTo>
                  <a:lnTo>
                    <a:pt x="224" y="3213"/>
                  </a:lnTo>
                  <a:lnTo>
                    <a:pt x="235" y="3119"/>
                  </a:lnTo>
                  <a:lnTo>
                    <a:pt x="242" y="3072"/>
                  </a:lnTo>
                  <a:lnTo>
                    <a:pt x="253" y="2989"/>
                  </a:lnTo>
                  <a:lnTo>
                    <a:pt x="374" y="2213"/>
                  </a:lnTo>
                  <a:lnTo>
                    <a:pt x="439" y="1979"/>
                  </a:lnTo>
                  <a:lnTo>
                    <a:pt x="529" y="1582"/>
                  </a:lnTo>
                  <a:lnTo>
                    <a:pt x="580" y="1396"/>
                  </a:lnTo>
                  <a:lnTo>
                    <a:pt x="759" y="888"/>
                  </a:lnTo>
                  <a:lnTo>
                    <a:pt x="841" y="705"/>
                  </a:lnTo>
                  <a:lnTo>
                    <a:pt x="856" y="662"/>
                  </a:lnTo>
                  <a:lnTo>
                    <a:pt x="882" y="626"/>
                  </a:lnTo>
                  <a:lnTo>
                    <a:pt x="903" y="585"/>
                  </a:lnTo>
                  <a:lnTo>
                    <a:pt x="982" y="465"/>
                  </a:lnTo>
                  <a:lnTo>
                    <a:pt x="1044" y="388"/>
                  </a:lnTo>
                  <a:lnTo>
                    <a:pt x="1104" y="330"/>
                  </a:lnTo>
                  <a:lnTo>
                    <a:pt x="1250" y="145"/>
                  </a:lnTo>
                  <a:lnTo>
                    <a:pt x="21600" y="14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Shape"/>
            <p:cNvSpPr/>
            <p:nvPr/>
          </p:nvSpPr>
          <p:spPr>
            <a:xfrm>
              <a:off x="6792138" y="8924"/>
              <a:ext cx="349028" cy="1952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70"/>
                  </a:moveTo>
                  <a:lnTo>
                    <a:pt x="21600" y="4154"/>
                  </a:lnTo>
                  <a:lnTo>
                    <a:pt x="21541" y="3932"/>
                  </a:lnTo>
                  <a:lnTo>
                    <a:pt x="21069" y="3272"/>
                  </a:lnTo>
                  <a:lnTo>
                    <a:pt x="20056" y="2649"/>
                  </a:lnTo>
                  <a:lnTo>
                    <a:pt x="18546" y="2070"/>
                  </a:lnTo>
                  <a:lnTo>
                    <a:pt x="16584" y="1544"/>
                  </a:lnTo>
                  <a:lnTo>
                    <a:pt x="14216" y="1078"/>
                  </a:lnTo>
                  <a:lnTo>
                    <a:pt x="11487" y="678"/>
                  </a:lnTo>
                  <a:lnTo>
                    <a:pt x="8442" y="353"/>
                  </a:lnTo>
                  <a:lnTo>
                    <a:pt x="5128" y="111"/>
                  </a:lnTo>
                  <a:lnTo>
                    <a:pt x="0" y="0"/>
                  </a:lnTo>
                  <a:lnTo>
                    <a:pt x="4201" y="176"/>
                  </a:lnTo>
                  <a:lnTo>
                    <a:pt x="5206" y="267"/>
                  </a:lnTo>
                  <a:lnTo>
                    <a:pt x="6491" y="339"/>
                  </a:lnTo>
                  <a:lnTo>
                    <a:pt x="9804" y="638"/>
                  </a:lnTo>
                  <a:lnTo>
                    <a:pt x="12779" y="1023"/>
                  </a:lnTo>
                  <a:lnTo>
                    <a:pt x="14945" y="1411"/>
                  </a:lnTo>
                  <a:lnTo>
                    <a:pt x="15445" y="1411"/>
                  </a:lnTo>
                  <a:lnTo>
                    <a:pt x="15445" y="1506"/>
                  </a:lnTo>
                  <a:lnTo>
                    <a:pt x="15774" y="1587"/>
                  </a:lnTo>
                  <a:lnTo>
                    <a:pt x="16274" y="1587"/>
                  </a:lnTo>
                  <a:lnTo>
                    <a:pt x="16274" y="1711"/>
                  </a:lnTo>
                  <a:lnTo>
                    <a:pt x="16485" y="1763"/>
                  </a:lnTo>
                  <a:lnTo>
                    <a:pt x="17043" y="1763"/>
                  </a:lnTo>
                  <a:lnTo>
                    <a:pt x="17094" y="1914"/>
                  </a:lnTo>
                  <a:lnTo>
                    <a:pt x="17197" y="1940"/>
                  </a:lnTo>
                  <a:lnTo>
                    <a:pt x="17635" y="1940"/>
                  </a:lnTo>
                  <a:lnTo>
                    <a:pt x="17635" y="2061"/>
                  </a:lnTo>
                  <a:lnTo>
                    <a:pt x="17788" y="2116"/>
                  </a:lnTo>
                  <a:lnTo>
                    <a:pt x="18286" y="2116"/>
                  </a:lnTo>
                  <a:lnTo>
                    <a:pt x="18286" y="2292"/>
                  </a:lnTo>
                  <a:lnTo>
                    <a:pt x="18819" y="2292"/>
                  </a:lnTo>
                  <a:lnTo>
                    <a:pt x="18819" y="2469"/>
                  </a:lnTo>
                  <a:lnTo>
                    <a:pt x="19233" y="2469"/>
                  </a:lnTo>
                  <a:lnTo>
                    <a:pt x="19233" y="2645"/>
                  </a:lnTo>
                  <a:lnTo>
                    <a:pt x="19647" y="2645"/>
                  </a:lnTo>
                  <a:lnTo>
                    <a:pt x="19647" y="2821"/>
                  </a:lnTo>
                  <a:lnTo>
                    <a:pt x="20002" y="2821"/>
                  </a:lnTo>
                  <a:lnTo>
                    <a:pt x="20002" y="2998"/>
                  </a:lnTo>
                  <a:lnTo>
                    <a:pt x="20298" y="2998"/>
                  </a:lnTo>
                  <a:lnTo>
                    <a:pt x="20298" y="3174"/>
                  </a:lnTo>
                  <a:lnTo>
                    <a:pt x="20594" y="3174"/>
                  </a:lnTo>
                  <a:lnTo>
                    <a:pt x="20594" y="3350"/>
                  </a:lnTo>
                  <a:lnTo>
                    <a:pt x="20771" y="3350"/>
                  </a:lnTo>
                  <a:lnTo>
                    <a:pt x="20771" y="3527"/>
                  </a:lnTo>
                  <a:lnTo>
                    <a:pt x="20949" y="3527"/>
                  </a:lnTo>
                  <a:lnTo>
                    <a:pt x="20949" y="3703"/>
                  </a:lnTo>
                  <a:lnTo>
                    <a:pt x="21067" y="3703"/>
                  </a:lnTo>
                  <a:lnTo>
                    <a:pt x="21067" y="3879"/>
                  </a:lnTo>
                  <a:lnTo>
                    <a:pt x="21186" y="3879"/>
                  </a:lnTo>
                  <a:lnTo>
                    <a:pt x="21186" y="21600"/>
                  </a:lnTo>
                  <a:lnTo>
                    <a:pt x="21541" y="21081"/>
                  </a:lnTo>
                  <a:lnTo>
                    <a:pt x="21600" y="2087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" name="Shape"/>
            <p:cNvSpPr/>
            <p:nvPr/>
          </p:nvSpPr>
          <p:spPr>
            <a:xfrm>
              <a:off x="7050375" y="359544"/>
              <a:ext cx="84096" cy="178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425"/>
                  </a:moveTo>
                  <a:lnTo>
                    <a:pt x="21600" y="0"/>
                  </a:lnTo>
                  <a:lnTo>
                    <a:pt x="21354" y="18941"/>
                  </a:lnTo>
                  <a:lnTo>
                    <a:pt x="19111" y="19714"/>
                  </a:lnTo>
                  <a:lnTo>
                    <a:pt x="14557" y="20488"/>
                  </a:lnTo>
                  <a:lnTo>
                    <a:pt x="7889" y="21067"/>
                  </a:lnTo>
                  <a:lnTo>
                    <a:pt x="0" y="21600"/>
                  </a:lnTo>
                  <a:lnTo>
                    <a:pt x="3686" y="21399"/>
                  </a:lnTo>
                  <a:lnTo>
                    <a:pt x="11402" y="20830"/>
                  </a:lnTo>
                  <a:lnTo>
                    <a:pt x="17323" y="20211"/>
                  </a:lnTo>
                  <a:lnTo>
                    <a:pt x="21274" y="19551"/>
                  </a:lnTo>
                  <a:lnTo>
                    <a:pt x="21600" y="1942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" name="Shape"/>
            <p:cNvSpPr/>
            <p:nvPr/>
          </p:nvSpPr>
          <p:spPr>
            <a:xfrm>
              <a:off x="6877893" y="2229519"/>
              <a:ext cx="66404" cy="2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482" y="7896"/>
                  </a:lnTo>
                  <a:lnTo>
                    <a:pt x="0" y="21600"/>
                  </a:lnTo>
                  <a:lnTo>
                    <a:pt x="3508" y="19345"/>
                  </a:lnTo>
                  <a:lnTo>
                    <a:pt x="20100" y="22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" name="Shape"/>
            <p:cNvSpPr/>
            <p:nvPr/>
          </p:nvSpPr>
          <p:spPr>
            <a:xfrm>
              <a:off x="812003" y="1319289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5"/>
                  </a:moveTo>
                  <a:lnTo>
                    <a:pt x="21600" y="0"/>
                  </a:lnTo>
                  <a:lnTo>
                    <a:pt x="0" y="12950"/>
                  </a:lnTo>
                  <a:lnTo>
                    <a:pt x="0" y="21600"/>
                  </a:lnTo>
                  <a:lnTo>
                    <a:pt x="4314" y="20864"/>
                  </a:lnTo>
                  <a:lnTo>
                    <a:pt x="21594" y="20864"/>
                  </a:lnTo>
                  <a:lnTo>
                    <a:pt x="21600" y="20345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9" name="object 5"/>
          <p:cNvGrpSpPr/>
          <p:nvPr/>
        </p:nvGrpSpPr>
        <p:grpSpPr>
          <a:xfrm>
            <a:off x="4633916" y="5480183"/>
            <a:ext cx="7127779" cy="2265323"/>
            <a:chOff x="0" y="0"/>
            <a:chExt cx="7127778" cy="2265322"/>
          </a:xfrm>
        </p:grpSpPr>
        <p:sp>
          <p:nvSpPr>
            <p:cNvPr id="287" name="Triangle"/>
            <p:cNvSpPr/>
            <p:nvPr/>
          </p:nvSpPr>
          <p:spPr>
            <a:xfrm>
              <a:off x="-1" y="1321517"/>
              <a:ext cx="816626" cy="56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8523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8" name="Shape"/>
            <p:cNvSpPr/>
            <p:nvPr/>
          </p:nvSpPr>
          <p:spPr>
            <a:xfrm>
              <a:off x="816624" y="-1"/>
              <a:ext cx="6311155" cy="226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998"/>
                  </a:moveTo>
                  <a:lnTo>
                    <a:pt x="21600" y="3602"/>
                  </a:lnTo>
                  <a:lnTo>
                    <a:pt x="21583" y="3018"/>
                  </a:lnTo>
                  <a:lnTo>
                    <a:pt x="21534" y="2464"/>
                  </a:lnTo>
                  <a:lnTo>
                    <a:pt x="21456" y="1947"/>
                  </a:lnTo>
                  <a:lnTo>
                    <a:pt x="21351" y="1475"/>
                  </a:lnTo>
                  <a:lnTo>
                    <a:pt x="21222" y="1055"/>
                  </a:lnTo>
                  <a:lnTo>
                    <a:pt x="21072" y="695"/>
                  </a:lnTo>
                  <a:lnTo>
                    <a:pt x="20903" y="402"/>
                  </a:lnTo>
                  <a:lnTo>
                    <a:pt x="20717" y="184"/>
                  </a:lnTo>
                  <a:lnTo>
                    <a:pt x="20518" y="47"/>
                  </a:lnTo>
                  <a:lnTo>
                    <a:pt x="20307" y="0"/>
                  </a:lnTo>
                  <a:lnTo>
                    <a:pt x="1293" y="0"/>
                  </a:lnTo>
                  <a:lnTo>
                    <a:pt x="1083" y="47"/>
                  </a:lnTo>
                  <a:lnTo>
                    <a:pt x="884" y="184"/>
                  </a:lnTo>
                  <a:lnTo>
                    <a:pt x="699" y="402"/>
                  </a:lnTo>
                  <a:lnTo>
                    <a:pt x="529" y="695"/>
                  </a:lnTo>
                  <a:lnTo>
                    <a:pt x="379" y="1055"/>
                  </a:lnTo>
                  <a:lnTo>
                    <a:pt x="250" y="1475"/>
                  </a:lnTo>
                  <a:lnTo>
                    <a:pt x="144" y="1947"/>
                  </a:lnTo>
                  <a:lnTo>
                    <a:pt x="66" y="2464"/>
                  </a:lnTo>
                  <a:lnTo>
                    <a:pt x="17" y="3018"/>
                  </a:lnTo>
                  <a:lnTo>
                    <a:pt x="0" y="3602"/>
                  </a:lnTo>
                  <a:lnTo>
                    <a:pt x="0" y="17998"/>
                  </a:lnTo>
                  <a:lnTo>
                    <a:pt x="17" y="18585"/>
                  </a:lnTo>
                  <a:lnTo>
                    <a:pt x="66" y="19140"/>
                  </a:lnTo>
                  <a:lnTo>
                    <a:pt x="144" y="19657"/>
                  </a:lnTo>
                  <a:lnTo>
                    <a:pt x="250" y="20129"/>
                  </a:lnTo>
                  <a:lnTo>
                    <a:pt x="379" y="20548"/>
                  </a:lnTo>
                  <a:lnTo>
                    <a:pt x="529" y="20907"/>
                  </a:lnTo>
                  <a:lnTo>
                    <a:pt x="699" y="21199"/>
                  </a:lnTo>
                  <a:lnTo>
                    <a:pt x="884" y="21417"/>
                  </a:lnTo>
                  <a:lnTo>
                    <a:pt x="1083" y="21553"/>
                  </a:lnTo>
                  <a:lnTo>
                    <a:pt x="1293" y="21600"/>
                  </a:lnTo>
                  <a:lnTo>
                    <a:pt x="20307" y="21600"/>
                  </a:lnTo>
                  <a:lnTo>
                    <a:pt x="20518" y="21553"/>
                  </a:lnTo>
                  <a:lnTo>
                    <a:pt x="20717" y="21417"/>
                  </a:lnTo>
                  <a:lnTo>
                    <a:pt x="20903" y="21199"/>
                  </a:lnTo>
                  <a:lnTo>
                    <a:pt x="21072" y="20907"/>
                  </a:lnTo>
                  <a:lnTo>
                    <a:pt x="21222" y="20548"/>
                  </a:lnTo>
                  <a:lnTo>
                    <a:pt x="21351" y="20129"/>
                  </a:lnTo>
                  <a:lnTo>
                    <a:pt x="21456" y="19657"/>
                  </a:lnTo>
                  <a:lnTo>
                    <a:pt x="21534" y="19140"/>
                  </a:lnTo>
                  <a:lnTo>
                    <a:pt x="21583" y="18585"/>
                  </a:lnTo>
                  <a:lnTo>
                    <a:pt x="21600" y="17998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94" name="object 6"/>
          <p:cNvGrpSpPr/>
          <p:nvPr/>
        </p:nvGrpSpPr>
        <p:grpSpPr>
          <a:xfrm>
            <a:off x="4627221" y="5473490"/>
            <a:ext cx="7141166" cy="2278710"/>
            <a:chOff x="0" y="0"/>
            <a:chExt cx="7141165" cy="2278708"/>
          </a:xfrm>
        </p:grpSpPr>
        <p:sp>
          <p:nvSpPr>
            <p:cNvPr id="290" name="Shape"/>
            <p:cNvSpPr/>
            <p:nvPr/>
          </p:nvSpPr>
          <p:spPr>
            <a:xfrm>
              <a:off x="0" y="1322473"/>
              <a:ext cx="822363" cy="23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6" y="20407"/>
                  </a:lnTo>
                  <a:lnTo>
                    <a:pt x="50" y="20495"/>
                  </a:lnTo>
                  <a:lnTo>
                    <a:pt x="25" y="20669"/>
                  </a:lnTo>
                  <a:lnTo>
                    <a:pt x="0" y="20931"/>
                  </a:lnTo>
                  <a:lnTo>
                    <a:pt x="0" y="21192"/>
                  </a:lnTo>
                  <a:lnTo>
                    <a:pt x="50" y="21367"/>
                  </a:lnTo>
                  <a:lnTo>
                    <a:pt x="100" y="21454"/>
                  </a:lnTo>
                  <a:lnTo>
                    <a:pt x="201" y="21600"/>
                  </a:lnTo>
                  <a:lnTo>
                    <a:pt x="201" y="21454"/>
                  </a:lnTo>
                  <a:lnTo>
                    <a:pt x="226" y="20495"/>
                  </a:lnTo>
                  <a:lnTo>
                    <a:pt x="615" y="21060"/>
                  </a:lnTo>
                  <a:lnTo>
                    <a:pt x="21474" y="1237"/>
                  </a:lnTo>
                  <a:lnTo>
                    <a:pt x="21474" y="52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" name="Shape"/>
            <p:cNvSpPr/>
            <p:nvPr/>
          </p:nvSpPr>
          <p:spPr>
            <a:xfrm>
              <a:off x="7649" y="1553390"/>
              <a:ext cx="7121086" cy="72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26"/>
                  </a:moveTo>
                  <a:lnTo>
                    <a:pt x="21600" y="10750"/>
                  </a:lnTo>
                  <a:lnTo>
                    <a:pt x="21577" y="12469"/>
                  </a:lnTo>
                  <a:lnTo>
                    <a:pt x="21528" y="14095"/>
                  </a:lnTo>
                  <a:lnTo>
                    <a:pt x="21455" y="15606"/>
                  </a:lnTo>
                  <a:lnTo>
                    <a:pt x="21361" y="16983"/>
                  </a:lnTo>
                  <a:lnTo>
                    <a:pt x="21248" y="18204"/>
                  </a:lnTo>
                  <a:lnTo>
                    <a:pt x="21118" y="19248"/>
                  </a:lnTo>
                  <a:lnTo>
                    <a:pt x="20973" y="20093"/>
                  </a:lnTo>
                  <a:lnTo>
                    <a:pt x="20816" y="20720"/>
                  </a:lnTo>
                  <a:lnTo>
                    <a:pt x="20648" y="21105"/>
                  </a:lnTo>
                  <a:lnTo>
                    <a:pt x="20475" y="21228"/>
                  </a:lnTo>
                  <a:lnTo>
                    <a:pt x="3620" y="21230"/>
                  </a:lnTo>
                  <a:lnTo>
                    <a:pt x="3440" y="21097"/>
                  </a:lnTo>
                  <a:lnTo>
                    <a:pt x="3265" y="20676"/>
                  </a:lnTo>
                  <a:lnTo>
                    <a:pt x="3099" y="19984"/>
                  </a:lnTo>
                  <a:lnTo>
                    <a:pt x="2947" y="19037"/>
                  </a:lnTo>
                  <a:lnTo>
                    <a:pt x="2743" y="17114"/>
                  </a:lnTo>
                  <a:lnTo>
                    <a:pt x="2641" y="15649"/>
                  </a:lnTo>
                  <a:lnTo>
                    <a:pt x="2564" y="14049"/>
                  </a:lnTo>
                  <a:lnTo>
                    <a:pt x="2518" y="12402"/>
                  </a:lnTo>
                  <a:lnTo>
                    <a:pt x="2494" y="10722"/>
                  </a:lnTo>
                  <a:lnTo>
                    <a:pt x="2494" y="10095"/>
                  </a:lnTo>
                  <a:lnTo>
                    <a:pt x="2489" y="10038"/>
                  </a:lnTo>
                  <a:lnTo>
                    <a:pt x="2483" y="10010"/>
                  </a:lnTo>
                  <a:lnTo>
                    <a:pt x="48" y="0"/>
                  </a:lnTo>
                  <a:lnTo>
                    <a:pt x="0" y="129"/>
                  </a:lnTo>
                  <a:lnTo>
                    <a:pt x="0" y="176"/>
                  </a:lnTo>
                  <a:lnTo>
                    <a:pt x="2457" y="10275"/>
                  </a:lnTo>
                  <a:lnTo>
                    <a:pt x="2457" y="10181"/>
                  </a:lnTo>
                  <a:lnTo>
                    <a:pt x="2468" y="10323"/>
                  </a:lnTo>
                  <a:lnTo>
                    <a:pt x="2468" y="11728"/>
                  </a:lnTo>
                  <a:lnTo>
                    <a:pt x="2480" y="12487"/>
                  </a:lnTo>
                  <a:lnTo>
                    <a:pt x="2539" y="14376"/>
                  </a:lnTo>
                  <a:lnTo>
                    <a:pt x="2624" y="16067"/>
                  </a:lnTo>
                  <a:lnTo>
                    <a:pt x="2737" y="17591"/>
                  </a:lnTo>
                  <a:lnTo>
                    <a:pt x="2880" y="18980"/>
                  </a:lnTo>
                  <a:lnTo>
                    <a:pt x="3019" y="19948"/>
                  </a:lnTo>
                  <a:lnTo>
                    <a:pt x="3207" y="20838"/>
                  </a:lnTo>
                  <a:lnTo>
                    <a:pt x="3388" y="21372"/>
                  </a:lnTo>
                  <a:lnTo>
                    <a:pt x="3620" y="21600"/>
                  </a:lnTo>
                  <a:lnTo>
                    <a:pt x="20475" y="21600"/>
                  </a:lnTo>
                  <a:lnTo>
                    <a:pt x="20706" y="21367"/>
                  </a:lnTo>
                  <a:lnTo>
                    <a:pt x="20872" y="20910"/>
                  </a:lnTo>
                  <a:lnTo>
                    <a:pt x="21027" y="20223"/>
                  </a:lnTo>
                  <a:lnTo>
                    <a:pt x="21169" y="19328"/>
                  </a:lnTo>
                  <a:lnTo>
                    <a:pt x="21296" y="18244"/>
                  </a:lnTo>
                  <a:lnTo>
                    <a:pt x="21406" y="16994"/>
                  </a:lnTo>
                  <a:lnTo>
                    <a:pt x="21497" y="15598"/>
                  </a:lnTo>
                  <a:lnTo>
                    <a:pt x="21567" y="14078"/>
                  </a:lnTo>
                  <a:lnTo>
                    <a:pt x="21600" y="12926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Shape"/>
            <p:cNvSpPr/>
            <p:nvPr/>
          </p:nvSpPr>
          <p:spPr>
            <a:xfrm>
              <a:off x="817581" y="0"/>
              <a:ext cx="6323585" cy="198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598"/>
                  </a:moveTo>
                  <a:lnTo>
                    <a:pt x="21600" y="4178"/>
                  </a:lnTo>
                  <a:lnTo>
                    <a:pt x="21597" y="3960"/>
                  </a:lnTo>
                  <a:lnTo>
                    <a:pt x="21571" y="3311"/>
                  </a:lnTo>
                  <a:lnTo>
                    <a:pt x="21515" y="2699"/>
                  </a:lnTo>
                  <a:lnTo>
                    <a:pt x="21431" y="2131"/>
                  </a:lnTo>
                  <a:lnTo>
                    <a:pt x="21323" y="1614"/>
                  </a:lnTo>
                  <a:lnTo>
                    <a:pt x="21192" y="1155"/>
                  </a:lnTo>
                  <a:lnTo>
                    <a:pt x="21042" y="763"/>
                  </a:lnTo>
                  <a:lnTo>
                    <a:pt x="20874" y="444"/>
                  </a:lnTo>
                  <a:lnTo>
                    <a:pt x="20691" y="206"/>
                  </a:lnTo>
                  <a:lnTo>
                    <a:pt x="20495" y="55"/>
                  </a:lnTo>
                  <a:lnTo>
                    <a:pt x="20290" y="0"/>
                  </a:lnTo>
                  <a:lnTo>
                    <a:pt x="1310" y="0"/>
                  </a:lnTo>
                  <a:lnTo>
                    <a:pt x="1098" y="62"/>
                  </a:lnTo>
                  <a:lnTo>
                    <a:pt x="897" y="218"/>
                  </a:lnTo>
                  <a:lnTo>
                    <a:pt x="707" y="473"/>
                  </a:lnTo>
                  <a:lnTo>
                    <a:pt x="526" y="831"/>
                  </a:lnTo>
                  <a:lnTo>
                    <a:pt x="289" y="1567"/>
                  </a:lnTo>
                  <a:lnTo>
                    <a:pt x="173" y="2111"/>
                  </a:lnTo>
                  <a:lnTo>
                    <a:pt x="86" y="2707"/>
                  </a:lnTo>
                  <a:lnTo>
                    <a:pt x="26" y="3336"/>
                  </a:lnTo>
                  <a:lnTo>
                    <a:pt x="0" y="4178"/>
                  </a:lnTo>
                  <a:lnTo>
                    <a:pt x="0" y="14387"/>
                  </a:lnTo>
                  <a:lnTo>
                    <a:pt x="16" y="14373"/>
                  </a:lnTo>
                  <a:lnTo>
                    <a:pt x="16" y="14506"/>
                  </a:lnTo>
                  <a:lnTo>
                    <a:pt x="26" y="14498"/>
                  </a:lnTo>
                  <a:lnTo>
                    <a:pt x="36" y="14487"/>
                  </a:lnTo>
                  <a:lnTo>
                    <a:pt x="42" y="14466"/>
                  </a:lnTo>
                  <a:lnTo>
                    <a:pt x="42" y="3970"/>
                  </a:lnTo>
                  <a:lnTo>
                    <a:pt x="56" y="3554"/>
                  </a:lnTo>
                  <a:lnTo>
                    <a:pt x="128" y="2701"/>
                  </a:lnTo>
                  <a:lnTo>
                    <a:pt x="223" y="2090"/>
                  </a:lnTo>
                  <a:lnTo>
                    <a:pt x="350" y="1537"/>
                  </a:lnTo>
                  <a:lnTo>
                    <a:pt x="503" y="1060"/>
                  </a:lnTo>
                  <a:lnTo>
                    <a:pt x="653" y="717"/>
                  </a:lnTo>
                  <a:lnTo>
                    <a:pt x="859" y="392"/>
                  </a:lnTo>
                  <a:lnTo>
                    <a:pt x="1117" y="177"/>
                  </a:lnTo>
                  <a:lnTo>
                    <a:pt x="20356" y="135"/>
                  </a:lnTo>
                  <a:lnTo>
                    <a:pt x="20567" y="231"/>
                  </a:lnTo>
                  <a:lnTo>
                    <a:pt x="20766" y="430"/>
                  </a:lnTo>
                  <a:lnTo>
                    <a:pt x="20949" y="723"/>
                  </a:lnTo>
                  <a:lnTo>
                    <a:pt x="21113" y="1102"/>
                  </a:lnTo>
                  <a:lnTo>
                    <a:pt x="21256" y="1557"/>
                  </a:lnTo>
                  <a:lnTo>
                    <a:pt x="21375" y="2080"/>
                  </a:lnTo>
                  <a:lnTo>
                    <a:pt x="21466" y="2662"/>
                  </a:lnTo>
                  <a:lnTo>
                    <a:pt x="21528" y="3295"/>
                  </a:lnTo>
                  <a:lnTo>
                    <a:pt x="21558" y="3970"/>
                  </a:lnTo>
                  <a:lnTo>
                    <a:pt x="21558" y="21600"/>
                  </a:lnTo>
                  <a:lnTo>
                    <a:pt x="21573" y="21428"/>
                  </a:lnTo>
                  <a:lnTo>
                    <a:pt x="21597" y="20806"/>
                  </a:lnTo>
                  <a:lnTo>
                    <a:pt x="21600" y="20598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Shape"/>
            <p:cNvSpPr/>
            <p:nvPr/>
          </p:nvSpPr>
          <p:spPr>
            <a:xfrm>
              <a:off x="7649" y="1322473"/>
              <a:ext cx="814714" cy="624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8" y="7984"/>
                  </a:moveTo>
                  <a:lnTo>
                    <a:pt x="25" y="7769"/>
                  </a:lnTo>
                  <a:lnTo>
                    <a:pt x="0" y="8133"/>
                  </a:lnTo>
                  <a:lnTo>
                    <a:pt x="418" y="7984"/>
                  </a:lnTo>
                  <a:close/>
                  <a:moveTo>
                    <a:pt x="21600" y="424"/>
                  </a:moveTo>
                  <a:lnTo>
                    <a:pt x="21600" y="0"/>
                  </a:lnTo>
                  <a:lnTo>
                    <a:pt x="21473" y="198"/>
                  </a:lnTo>
                  <a:lnTo>
                    <a:pt x="21473" y="469"/>
                  </a:lnTo>
                  <a:lnTo>
                    <a:pt x="21600" y="424"/>
                  </a:lnTo>
                  <a:close/>
                  <a:moveTo>
                    <a:pt x="21575" y="19969"/>
                  </a:moveTo>
                  <a:lnTo>
                    <a:pt x="21473" y="19804"/>
                  </a:lnTo>
                  <a:lnTo>
                    <a:pt x="21478" y="19916"/>
                  </a:lnTo>
                  <a:lnTo>
                    <a:pt x="21575" y="19969"/>
                  </a:lnTo>
                  <a:close/>
                  <a:moveTo>
                    <a:pt x="21478" y="19916"/>
                  </a:moveTo>
                  <a:lnTo>
                    <a:pt x="21473" y="19804"/>
                  </a:lnTo>
                  <a:lnTo>
                    <a:pt x="21473" y="19914"/>
                  </a:lnTo>
                  <a:lnTo>
                    <a:pt x="21478" y="19916"/>
                  </a:lnTo>
                  <a:close/>
                  <a:moveTo>
                    <a:pt x="21575" y="21600"/>
                  </a:moveTo>
                  <a:lnTo>
                    <a:pt x="21575" y="19969"/>
                  </a:lnTo>
                  <a:lnTo>
                    <a:pt x="21478" y="19916"/>
                  </a:lnTo>
                  <a:lnTo>
                    <a:pt x="21524" y="21159"/>
                  </a:lnTo>
                  <a:lnTo>
                    <a:pt x="21575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5" name="object 7"/>
          <p:cNvSpPr/>
          <p:nvPr/>
        </p:nvSpPr>
        <p:spPr>
          <a:xfrm>
            <a:off x="5661231" y="5639555"/>
            <a:ext cx="5894395" cy="136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just" defTabSz="1147482">
              <a:defRPr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marketing organization outsources their back-office operations  to three different suppliers. The contracts are up for renewal and  the CMO wants </a:t>
            </a:r>
            <a:r>
              <a:rPr spc="0"/>
              <a:t>to </a:t>
            </a:r>
            <a:r>
              <a:t>determine whether they should renew  contracts with all suppliers or any specific </a:t>
            </a:r>
            <a:r>
              <a:rPr spc="-17"/>
              <a:t>supplier. </a:t>
            </a:r>
            <a:r>
              <a:t>CMO want  to renew </a:t>
            </a:r>
            <a:r>
              <a:rPr spc="0"/>
              <a:t>the </a:t>
            </a:r>
            <a:r>
              <a:t>contract of supplier with the least transaction time.  CMO will renew all contracts </a:t>
            </a:r>
            <a:r>
              <a:rPr spc="0"/>
              <a:t>if </a:t>
            </a:r>
            <a:r>
              <a:t>the performance of all suppliers  is</a:t>
            </a:r>
            <a:r>
              <a:rPr spc="-80"/>
              <a:t> </a:t>
            </a:r>
            <a:r>
              <a:t>similar</a:t>
            </a:r>
          </a:p>
        </p:txBody>
      </p:sp>
      <p:sp>
        <p:nvSpPr>
          <p:cNvPr id="296" name="object 8"/>
          <p:cNvSpPr/>
          <p:nvPr/>
        </p:nvSpPr>
        <p:spPr>
          <a:xfrm>
            <a:off x="2008093" y="1912470"/>
            <a:ext cx="8510496" cy="29643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" name="object 9"/>
          <p:cNvSpPr/>
          <p:nvPr/>
        </p:nvSpPr>
        <p:spPr>
          <a:xfrm>
            <a:off x="1243105" y="5450541"/>
            <a:ext cx="3251201" cy="1"/>
          </a:xfrm>
          <a:prstGeom prst="line">
            <a:avLst/>
          </a:prstGeom>
          <a:ln w="3175">
            <a:solidFill>
              <a:srgbClr val="A6A983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4" name="object 10"/>
          <p:cNvGrpSpPr/>
          <p:nvPr/>
        </p:nvGrpSpPr>
        <p:grpSpPr>
          <a:xfrm>
            <a:off x="1219199" y="5426635"/>
            <a:ext cx="3299013" cy="2318872"/>
            <a:chOff x="0" y="0"/>
            <a:chExt cx="3299011" cy="2318870"/>
          </a:xfrm>
        </p:grpSpPr>
        <p:sp>
          <p:nvSpPr>
            <p:cNvPr id="298" name="Shape"/>
            <p:cNvSpPr/>
            <p:nvPr/>
          </p:nvSpPr>
          <p:spPr>
            <a:xfrm>
              <a:off x="0" y="-1"/>
              <a:ext cx="3299012" cy="3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139"/>
                  </a:moveTo>
                  <a:lnTo>
                    <a:pt x="21588" y="9453"/>
                  </a:lnTo>
                  <a:lnTo>
                    <a:pt x="21555" y="4618"/>
                  </a:lnTo>
                  <a:lnTo>
                    <a:pt x="21505" y="125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258"/>
                  </a:lnTo>
                  <a:lnTo>
                    <a:pt x="48" y="4618"/>
                  </a:lnTo>
                  <a:lnTo>
                    <a:pt x="13" y="9453"/>
                  </a:lnTo>
                  <a:lnTo>
                    <a:pt x="0" y="15140"/>
                  </a:lnTo>
                  <a:lnTo>
                    <a:pt x="96" y="21600"/>
                  </a:lnTo>
                  <a:lnTo>
                    <a:pt x="157" y="15745"/>
                  </a:lnTo>
                  <a:lnTo>
                    <a:pt x="157" y="15140"/>
                  </a:lnTo>
                  <a:lnTo>
                    <a:pt x="163" y="15140"/>
                  </a:lnTo>
                  <a:lnTo>
                    <a:pt x="269" y="4844"/>
                  </a:lnTo>
                  <a:lnTo>
                    <a:pt x="376" y="15140"/>
                  </a:lnTo>
                  <a:lnTo>
                    <a:pt x="21231" y="15140"/>
                  </a:lnTo>
                  <a:lnTo>
                    <a:pt x="21337" y="4844"/>
                  </a:lnTo>
                  <a:lnTo>
                    <a:pt x="21443" y="15140"/>
                  </a:lnTo>
                  <a:lnTo>
                    <a:pt x="21600" y="151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9" name="Shape"/>
            <p:cNvSpPr/>
            <p:nvPr/>
          </p:nvSpPr>
          <p:spPr>
            <a:xfrm>
              <a:off x="7649" y="34104"/>
              <a:ext cx="3277828" cy="22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11"/>
                  </a:moveTo>
                  <a:lnTo>
                    <a:pt x="46" y="0"/>
                  </a:lnTo>
                  <a:lnTo>
                    <a:pt x="0" y="66"/>
                  </a:lnTo>
                  <a:lnTo>
                    <a:pt x="107" y="220"/>
                  </a:lnTo>
                  <a:lnTo>
                    <a:pt x="107" y="21600"/>
                  </a:lnTo>
                  <a:lnTo>
                    <a:pt x="21538" y="21600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Triangle"/>
            <p:cNvSpPr/>
            <p:nvPr/>
          </p:nvSpPr>
          <p:spPr>
            <a:xfrm>
              <a:off x="11315" y="2472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21600"/>
                  </a:moveTo>
                  <a:lnTo>
                    <a:pt x="21600" y="0"/>
                  </a:lnTo>
                  <a:lnTo>
                    <a:pt x="0" y="12738"/>
                  </a:lnTo>
                  <a:lnTo>
                    <a:pt x="2159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" name="Shape"/>
            <p:cNvSpPr/>
            <p:nvPr/>
          </p:nvSpPr>
          <p:spPr>
            <a:xfrm>
              <a:off x="3275105" y="23905"/>
              <a:ext cx="23907" cy="22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5552" y="162"/>
                  </a:lnTo>
                  <a:lnTo>
                    <a:pt x="15552" y="2155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" name="Triangle"/>
            <p:cNvSpPr/>
            <p:nvPr/>
          </p:nvSpPr>
          <p:spPr>
            <a:xfrm>
              <a:off x="3275105" y="23904"/>
              <a:ext cx="17214" cy="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7649" y="7648"/>
              <a:ext cx="3284670" cy="231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152"/>
                  </a:moveTo>
                  <a:lnTo>
                    <a:pt x="21380" y="0"/>
                  </a:lnTo>
                  <a:lnTo>
                    <a:pt x="21273" y="152"/>
                  </a:lnTo>
                  <a:lnTo>
                    <a:pt x="21487" y="152"/>
                  </a:lnTo>
                  <a:close/>
                  <a:moveTo>
                    <a:pt x="107" y="21600"/>
                  </a:moveTo>
                  <a:lnTo>
                    <a:pt x="107" y="21296"/>
                  </a:lnTo>
                  <a:lnTo>
                    <a:pt x="0" y="21448"/>
                  </a:lnTo>
                  <a:lnTo>
                    <a:pt x="107" y="21600"/>
                  </a:lnTo>
                  <a:close/>
                  <a:moveTo>
                    <a:pt x="327" y="152"/>
                  </a:moveTo>
                  <a:lnTo>
                    <a:pt x="220" y="0"/>
                  </a:lnTo>
                  <a:lnTo>
                    <a:pt x="113" y="152"/>
                  </a:lnTo>
                  <a:lnTo>
                    <a:pt x="327" y="152"/>
                  </a:lnTo>
                  <a:close/>
                  <a:moveTo>
                    <a:pt x="21600" y="21448"/>
                  </a:moveTo>
                  <a:lnTo>
                    <a:pt x="21600" y="313"/>
                  </a:lnTo>
                  <a:lnTo>
                    <a:pt x="21487" y="474"/>
                  </a:lnTo>
                  <a:lnTo>
                    <a:pt x="21487" y="21287"/>
                  </a:lnTo>
                  <a:lnTo>
                    <a:pt x="21600" y="21448"/>
                  </a:lnTo>
                  <a:close/>
                  <a:moveTo>
                    <a:pt x="21600" y="21448"/>
                  </a:moveTo>
                  <a:lnTo>
                    <a:pt x="21487" y="21287"/>
                  </a:lnTo>
                  <a:lnTo>
                    <a:pt x="21487" y="21445"/>
                  </a:lnTo>
                  <a:lnTo>
                    <a:pt x="21555" y="21512"/>
                  </a:lnTo>
                  <a:lnTo>
                    <a:pt x="21600" y="21448"/>
                  </a:lnTo>
                  <a:close/>
                  <a:moveTo>
                    <a:pt x="21600" y="21556"/>
                  </a:moveTo>
                  <a:lnTo>
                    <a:pt x="21600" y="21448"/>
                  </a:lnTo>
                  <a:lnTo>
                    <a:pt x="21555" y="21512"/>
                  </a:lnTo>
                  <a:lnTo>
                    <a:pt x="21600" y="2155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05" name="object 11"/>
          <p:cNvSpPr/>
          <p:nvPr/>
        </p:nvSpPr>
        <p:spPr>
          <a:xfrm>
            <a:off x="1243105" y="5450541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906" y="21600"/>
                </a:lnTo>
                <a:lnTo>
                  <a:pt x="196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6A98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" name="object 12"/>
          <p:cNvSpPr/>
          <p:nvPr/>
        </p:nvSpPr>
        <p:spPr>
          <a:xfrm>
            <a:off x="1243105" y="7458635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9694" y="0"/>
                </a:lnTo>
                <a:lnTo>
                  <a:pt x="190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7751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" name="object 13"/>
          <p:cNvSpPr/>
          <p:nvPr/>
        </p:nvSpPr>
        <p:spPr>
          <a:xfrm>
            <a:off x="1243105" y="5450541"/>
            <a:ext cx="286872" cy="22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900"/>
                </a:moveTo>
                <a:lnTo>
                  <a:pt x="21600" y="2700"/>
                </a:lnTo>
                <a:lnTo>
                  <a:pt x="0" y="0"/>
                </a:lnTo>
                <a:lnTo>
                  <a:pt x="0" y="21600"/>
                </a:lnTo>
                <a:lnTo>
                  <a:pt x="21600" y="18900"/>
                </a:lnTo>
                <a:close/>
              </a:path>
            </a:pathLst>
          </a:custGeom>
          <a:solidFill>
            <a:srgbClr val="BCBFA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" name="object 14"/>
          <p:cNvSpPr/>
          <p:nvPr/>
        </p:nvSpPr>
        <p:spPr>
          <a:xfrm>
            <a:off x="4207435" y="5450541"/>
            <a:ext cx="286871" cy="22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700"/>
                </a:lnTo>
                <a:lnTo>
                  <a:pt x="0" y="189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6593D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12" name="object 15"/>
          <p:cNvGrpSpPr/>
          <p:nvPr/>
        </p:nvGrpSpPr>
        <p:grpSpPr>
          <a:xfrm>
            <a:off x="1219199" y="5426635"/>
            <a:ext cx="3299013" cy="2342777"/>
            <a:chOff x="0" y="0"/>
            <a:chExt cx="3299011" cy="2342776"/>
          </a:xfrm>
        </p:grpSpPr>
        <p:sp>
          <p:nvSpPr>
            <p:cNvPr id="309" name="Shape"/>
            <p:cNvSpPr/>
            <p:nvPr/>
          </p:nvSpPr>
          <p:spPr>
            <a:xfrm>
              <a:off x="0" y="-1"/>
              <a:ext cx="3299012" cy="233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41"/>
                  </a:moveTo>
                  <a:lnTo>
                    <a:pt x="21600" y="221"/>
                  </a:lnTo>
                  <a:lnTo>
                    <a:pt x="21588" y="138"/>
                  </a:lnTo>
                  <a:lnTo>
                    <a:pt x="21555" y="67"/>
                  </a:lnTo>
                  <a:lnTo>
                    <a:pt x="21505" y="1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8"/>
                  </a:lnTo>
                  <a:lnTo>
                    <a:pt x="48" y="67"/>
                  </a:lnTo>
                  <a:lnTo>
                    <a:pt x="13" y="138"/>
                  </a:lnTo>
                  <a:lnTo>
                    <a:pt x="0" y="221"/>
                  </a:lnTo>
                  <a:lnTo>
                    <a:pt x="0" y="21441"/>
                  </a:lnTo>
                  <a:lnTo>
                    <a:pt x="13" y="21528"/>
                  </a:lnTo>
                  <a:lnTo>
                    <a:pt x="48" y="21598"/>
                  </a:lnTo>
                  <a:lnTo>
                    <a:pt x="50" y="21600"/>
                  </a:lnTo>
                  <a:lnTo>
                    <a:pt x="50" y="380"/>
                  </a:lnTo>
                  <a:lnTo>
                    <a:pt x="269" y="71"/>
                  </a:lnTo>
                  <a:lnTo>
                    <a:pt x="532" y="442"/>
                  </a:lnTo>
                  <a:lnTo>
                    <a:pt x="21074" y="442"/>
                  </a:lnTo>
                  <a:lnTo>
                    <a:pt x="21337" y="71"/>
                  </a:lnTo>
                  <a:lnTo>
                    <a:pt x="21556" y="380"/>
                  </a:lnTo>
                  <a:lnTo>
                    <a:pt x="21556" y="21594"/>
                  </a:lnTo>
                  <a:lnTo>
                    <a:pt x="21588" y="21528"/>
                  </a:lnTo>
                  <a:lnTo>
                    <a:pt x="21600" y="214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Shape"/>
            <p:cNvSpPr/>
            <p:nvPr/>
          </p:nvSpPr>
          <p:spPr>
            <a:xfrm>
              <a:off x="7649" y="2294964"/>
              <a:ext cx="3284670" cy="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06"/>
                  </a:moveTo>
                  <a:lnTo>
                    <a:pt x="21600" y="3455"/>
                  </a:lnTo>
                  <a:lnTo>
                    <a:pt x="21380" y="18576"/>
                  </a:lnTo>
                  <a:lnTo>
                    <a:pt x="21110" y="0"/>
                  </a:lnTo>
                  <a:lnTo>
                    <a:pt x="490" y="0"/>
                  </a:lnTo>
                  <a:lnTo>
                    <a:pt x="220" y="18576"/>
                  </a:lnTo>
                  <a:lnTo>
                    <a:pt x="0" y="3455"/>
                  </a:lnTo>
                  <a:lnTo>
                    <a:pt x="0" y="18575"/>
                  </a:lnTo>
                  <a:lnTo>
                    <a:pt x="48" y="20763"/>
                  </a:lnTo>
                  <a:lnTo>
                    <a:pt x="107" y="21600"/>
                  </a:lnTo>
                  <a:lnTo>
                    <a:pt x="21487" y="21600"/>
                  </a:lnTo>
                  <a:lnTo>
                    <a:pt x="21549" y="20763"/>
                  </a:lnTo>
                  <a:lnTo>
                    <a:pt x="21598" y="18468"/>
                  </a:lnTo>
                  <a:lnTo>
                    <a:pt x="21600" y="183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Shape"/>
            <p:cNvSpPr/>
            <p:nvPr/>
          </p:nvSpPr>
          <p:spPr>
            <a:xfrm>
              <a:off x="7649" y="7648"/>
              <a:ext cx="3284670" cy="232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4" y="20917"/>
                  </a:moveTo>
                  <a:lnTo>
                    <a:pt x="264" y="683"/>
                  </a:lnTo>
                  <a:lnTo>
                    <a:pt x="0" y="310"/>
                  </a:lnTo>
                  <a:lnTo>
                    <a:pt x="0" y="21290"/>
                  </a:lnTo>
                  <a:lnTo>
                    <a:pt x="264" y="20917"/>
                  </a:lnTo>
                  <a:close/>
                  <a:moveTo>
                    <a:pt x="2107" y="18939"/>
                  </a:moveTo>
                  <a:lnTo>
                    <a:pt x="1886" y="18628"/>
                  </a:lnTo>
                  <a:lnTo>
                    <a:pt x="0" y="21290"/>
                  </a:lnTo>
                  <a:lnTo>
                    <a:pt x="107" y="21440"/>
                  </a:lnTo>
                  <a:lnTo>
                    <a:pt x="107" y="21219"/>
                  </a:lnTo>
                  <a:lnTo>
                    <a:pt x="490" y="21219"/>
                  </a:lnTo>
                  <a:lnTo>
                    <a:pt x="1836" y="19320"/>
                  </a:lnTo>
                  <a:lnTo>
                    <a:pt x="1836" y="18779"/>
                  </a:lnTo>
                  <a:lnTo>
                    <a:pt x="1849" y="18866"/>
                  </a:lnTo>
                  <a:lnTo>
                    <a:pt x="1884" y="18937"/>
                  </a:lnTo>
                  <a:lnTo>
                    <a:pt x="1934" y="18984"/>
                  </a:lnTo>
                  <a:lnTo>
                    <a:pt x="1993" y="19001"/>
                  </a:lnTo>
                  <a:lnTo>
                    <a:pt x="2063" y="19001"/>
                  </a:lnTo>
                  <a:lnTo>
                    <a:pt x="2107" y="18939"/>
                  </a:lnTo>
                  <a:close/>
                  <a:moveTo>
                    <a:pt x="484" y="373"/>
                  </a:moveTo>
                  <a:lnTo>
                    <a:pt x="220" y="0"/>
                  </a:lnTo>
                  <a:lnTo>
                    <a:pt x="0" y="310"/>
                  </a:lnTo>
                  <a:lnTo>
                    <a:pt x="107" y="461"/>
                  </a:lnTo>
                  <a:lnTo>
                    <a:pt x="107" y="373"/>
                  </a:lnTo>
                  <a:lnTo>
                    <a:pt x="264" y="151"/>
                  </a:lnTo>
                  <a:lnTo>
                    <a:pt x="264" y="373"/>
                  </a:lnTo>
                  <a:lnTo>
                    <a:pt x="484" y="373"/>
                  </a:lnTo>
                  <a:close/>
                  <a:moveTo>
                    <a:pt x="264" y="373"/>
                  </a:moveTo>
                  <a:lnTo>
                    <a:pt x="264" y="151"/>
                  </a:lnTo>
                  <a:lnTo>
                    <a:pt x="107" y="373"/>
                  </a:lnTo>
                  <a:lnTo>
                    <a:pt x="264" y="373"/>
                  </a:lnTo>
                  <a:close/>
                  <a:moveTo>
                    <a:pt x="2056" y="2590"/>
                  </a:moveTo>
                  <a:lnTo>
                    <a:pt x="484" y="373"/>
                  </a:lnTo>
                  <a:lnTo>
                    <a:pt x="107" y="373"/>
                  </a:lnTo>
                  <a:lnTo>
                    <a:pt x="107" y="461"/>
                  </a:lnTo>
                  <a:lnTo>
                    <a:pt x="1836" y="2901"/>
                  </a:lnTo>
                  <a:lnTo>
                    <a:pt x="1836" y="2812"/>
                  </a:lnTo>
                  <a:lnTo>
                    <a:pt x="1849" y="2729"/>
                  </a:lnTo>
                  <a:lnTo>
                    <a:pt x="1884" y="2658"/>
                  </a:lnTo>
                  <a:lnTo>
                    <a:pt x="1934" y="2609"/>
                  </a:lnTo>
                  <a:lnTo>
                    <a:pt x="1993" y="2590"/>
                  </a:lnTo>
                  <a:lnTo>
                    <a:pt x="2056" y="2590"/>
                  </a:lnTo>
                  <a:close/>
                  <a:moveTo>
                    <a:pt x="490" y="21219"/>
                  </a:moveTo>
                  <a:lnTo>
                    <a:pt x="107" y="21219"/>
                  </a:lnTo>
                  <a:lnTo>
                    <a:pt x="264" y="21440"/>
                  </a:lnTo>
                  <a:lnTo>
                    <a:pt x="264" y="21538"/>
                  </a:lnTo>
                  <a:lnTo>
                    <a:pt x="490" y="21219"/>
                  </a:lnTo>
                  <a:close/>
                  <a:moveTo>
                    <a:pt x="264" y="21538"/>
                  </a:moveTo>
                  <a:lnTo>
                    <a:pt x="264" y="21440"/>
                  </a:lnTo>
                  <a:lnTo>
                    <a:pt x="107" y="21219"/>
                  </a:lnTo>
                  <a:lnTo>
                    <a:pt x="107" y="21440"/>
                  </a:lnTo>
                  <a:lnTo>
                    <a:pt x="220" y="21600"/>
                  </a:lnTo>
                  <a:lnTo>
                    <a:pt x="264" y="21538"/>
                  </a:lnTo>
                  <a:close/>
                  <a:moveTo>
                    <a:pt x="2107" y="2661"/>
                  </a:moveTo>
                  <a:lnTo>
                    <a:pt x="2056" y="2590"/>
                  </a:lnTo>
                  <a:lnTo>
                    <a:pt x="1993" y="2590"/>
                  </a:lnTo>
                  <a:lnTo>
                    <a:pt x="1934" y="2609"/>
                  </a:lnTo>
                  <a:lnTo>
                    <a:pt x="1884" y="2658"/>
                  </a:lnTo>
                  <a:lnTo>
                    <a:pt x="1849" y="2729"/>
                  </a:lnTo>
                  <a:lnTo>
                    <a:pt x="1836" y="2812"/>
                  </a:lnTo>
                  <a:lnTo>
                    <a:pt x="1836" y="2901"/>
                  </a:lnTo>
                  <a:lnTo>
                    <a:pt x="1886" y="2972"/>
                  </a:lnTo>
                  <a:lnTo>
                    <a:pt x="2107" y="2661"/>
                  </a:lnTo>
                  <a:close/>
                  <a:moveTo>
                    <a:pt x="2107" y="2874"/>
                  </a:moveTo>
                  <a:lnTo>
                    <a:pt x="2107" y="2661"/>
                  </a:lnTo>
                  <a:lnTo>
                    <a:pt x="1886" y="2972"/>
                  </a:lnTo>
                  <a:lnTo>
                    <a:pt x="1836" y="2901"/>
                  </a:lnTo>
                  <a:lnTo>
                    <a:pt x="1836" y="18699"/>
                  </a:lnTo>
                  <a:lnTo>
                    <a:pt x="1886" y="18628"/>
                  </a:lnTo>
                  <a:lnTo>
                    <a:pt x="1993" y="18779"/>
                  </a:lnTo>
                  <a:lnTo>
                    <a:pt x="1993" y="3034"/>
                  </a:lnTo>
                  <a:lnTo>
                    <a:pt x="2107" y="2874"/>
                  </a:lnTo>
                  <a:close/>
                  <a:moveTo>
                    <a:pt x="2063" y="19001"/>
                  </a:moveTo>
                  <a:lnTo>
                    <a:pt x="1836" y="18779"/>
                  </a:lnTo>
                  <a:lnTo>
                    <a:pt x="1836" y="19320"/>
                  </a:lnTo>
                  <a:lnTo>
                    <a:pt x="2063" y="19001"/>
                  </a:lnTo>
                  <a:close/>
                  <a:moveTo>
                    <a:pt x="2151" y="3034"/>
                  </a:moveTo>
                  <a:lnTo>
                    <a:pt x="2151" y="2812"/>
                  </a:lnTo>
                  <a:lnTo>
                    <a:pt x="1993" y="3034"/>
                  </a:lnTo>
                  <a:lnTo>
                    <a:pt x="2151" y="3034"/>
                  </a:lnTo>
                  <a:close/>
                  <a:moveTo>
                    <a:pt x="2151" y="18557"/>
                  </a:moveTo>
                  <a:lnTo>
                    <a:pt x="2151" y="3034"/>
                  </a:lnTo>
                  <a:lnTo>
                    <a:pt x="1993" y="3034"/>
                  </a:lnTo>
                  <a:lnTo>
                    <a:pt x="1993" y="18557"/>
                  </a:lnTo>
                  <a:lnTo>
                    <a:pt x="2151" y="18557"/>
                  </a:lnTo>
                  <a:close/>
                  <a:moveTo>
                    <a:pt x="19600" y="18557"/>
                  </a:moveTo>
                  <a:lnTo>
                    <a:pt x="1993" y="18557"/>
                  </a:lnTo>
                  <a:lnTo>
                    <a:pt x="2151" y="18779"/>
                  </a:lnTo>
                  <a:lnTo>
                    <a:pt x="2151" y="19001"/>
                  </a:lnTo>
                  <a:lnTo>
                    <a:pt x="19443" y="19001"/>
                  </a:lnTo>
                  <a:lnTo>
                    <a:pt x="19443" y="18779"/>
                  </a:lnTo>
                  <a:lnTo>
                    <a:pt x="19600" y="18557"/>
                  </a:lnTo>
                  <a:close/>
                  <a:moveTo>
                    <a:pt x="2151" y="19001"/>
                  </a:moveTo>
                  <a:lnTo>
                    <a:pt x="2151" y="18779"/>
                  </a:lnTo>
                  <a:lnTo>
                    <a:pt x="1993" y="18557"/>
                  </a:lnTo>
                  <a:lnTo>
                    <a:pt x="1993" y="18779"/>
                  </a:lnTo>
                  <a:lnTo>
                    <a:pt x="2107" y="18939"/>
                  </a:lnTo>
                  <a:lnTo>
                    <a:pt x="2107" y="19001"/>
                  </a:lnTo>
                  <a:lnTo>
                    <a:pt x="2151" y="19001"/>
                  </a:lnTo>
                  <a:close/>
                  <a:moveTo>
                    <a:pt x="19544" y="2590"/>
                  </a:moveTo>
                  <a:lnTo>
                    <a:pt x="2056" y="2590"/>
                  </a:lnTo>
                  <a:lnTo>
                    <a:pt x="2107" y="2661"/>
                  </a:lnTo>
                  <a:lnTo>
                    <a:pt x="2107" y="2874"/>
                  </a:lnTo>
                  <a:lnTo>
                    <a:pt x="2151" y="2812"/>
                  </a:lnTo>
                  <a:lnTo>
                    <a:pt x="2151" y="3034"/>
                  </a:lnTo>
                  <a:lnTo>
                    <a:pt x="19443" y="3034"/>
                  </a:lnTo>
                  <a:lnTo>
                    <a:pt x="19443" y="2812"/>
                  </a:lnTo>
                  <a:lnTo>
                    <a:pt x="19493" y="2883"/>
                  </a:lnTo>
                  <a:lnTo>
                    <a:pt x="19493" y="2661"/>
                  </a:lnTo>
                  <a:lnTo>
                    <a:pt x="19544" y="2590"/>
                  </a:lnTo>
                  <a:close/>
                  <a:moveTo>
                    <a:pt x="2107" y="19001"/>
                  </a:moveTo>
                  <a:lnTo>
                    <a:pt x="2107" y="18939"/>
                  </a:lnTo>
                  <a:lnTo>
                    <a:pt x="2063" y="19001"/>
                  </a:lnTo>
                  <a:lnTo>
                    <a:pt x="2107" y="19001"/>
                  </a:lnTo>
                  <a:close/>
                  <a:moveTo>
                    <a:pt x="19600" y="3034"/>
                  </a:moveTo>
                  <a:lnTo>
                    <a:pt x="19443" y="2812"/>
                  </a:lnTo>
                  <a:lnTo>
                    <a:pt x="19443" y="3034"/>
                  </a:lnTo>
                  <a:lnTo>
                    <a:pt x="19600" y="3034"/>
                  </a:lnTo>
                  <a:close/>
                  <a:moveTo>
                    <a:pt x="19600" y="18557"/>
                  </a:moveTo>
                  <a:lnTo>
                    <a:pt x="19600" y="3034"/>
                  </a:lnTo>
                  <a:lnTo>
                    <a:pt x="19443" y="3034"/>
                  </a:lnTo>
                  <a:lnTo>
                    <a:pt x="19443" y="18557"/>
                  </a:lnTo>
                  <a:lnTo>
                    <a:pt x="19600" y="18557"/>
                  </a:lnTo>
                  <a:close/>
                  <a:moveTo>
                    <a:pt x="19600" y="18788"/>
                  </a:moveTo>
                  <a:lnTo>
                    <a:pt x="19600" y="18557"/>
                  </a:lnTo>
                  <a:lnTo>
                    <a:pt x="19443" y="18779"/>
                  </a:lnTo>
                  <a:lnTo>
                    <a:pt x="19443" y="19001"/>
                  </a:lnTo>
                  <a:lnTo>
                    <a:pt x="19493" y="19001"/>
                  </a:lnTo>
                  <a:lnTo>
                    <a:pt x="19493" y="18939"/>
                  </a:lnTo>
                  <a:lnTo>
                    <a:pt x="19600" y="18788"/>
                  </a:lnTo>
                  <a:close/>
                  <a:moveTo>
                    <a:pt x="19758" y="2910"/>
                  </a:moveTo>
                  <a:lnTo>
                    <a:pt x="19758" y="2812"/>
                  </a:lnTo>
                  <a:lnTo>
                    <a:pt x="19745" y="2729"/>
                  </a:lnTo>
                  <a:lnTo>
                    <a:pt x="19712" y="2658"/>
                  </a:lnTo>
                  <a:lnTo>
                    <a:pt x="19662" y="2609"/>
                  </a:lnTo>
                  <a:lnTo>
                    <a:pt x="19600" y="2590"/>
                  </a:lnTo>
                  <a:lnTo>
                    <a:pt x="19544" y="2590"/>
                  </a:lnTo>
                  <a:lnTo>
                    <a:pt x="19493" y="2661"/>
                  </a:lnTo>
                  <a:lnTo>
                    <a:pt x="19714" y="2972"/>
                  </a:lnTo>
                  <a:lnTo>
                    <a:pt x="19758" y="2910"/>
                  </a:lnTo>
                  <a:close/>
                  <a:moveTo>
                    <a:pt x="19758" y="18690"/>
                  </a:moveTo>
                  <a:lnTo>
                    <a:pt x="19758" y="2910"/>
                  </a:lnTo>
                  <a:lnTo>
                    <a:pt x="19714" y="2972"/>
                  </a:lnTo>
                  <a:lnTo>
                    <a:pt x="19493" y="2661"/>
                  </a:lnTo>
                  <a:lnTo>
                    <a:pt x="19493" y="2883"/>
                  </a:lnTo>
                  <a:lnTo>
                    <a:pt x="19600" y="3034"/>
                  </a:lnTo>
                  <a:lnTo>
                    <a:pt x="19600" y="18788"/>
                  </a:lnTo>
                  <a:lnTo>
                    <a:pt x="19714" y="18628"/>
                  </a:lnTo>
                  <a:lnTo>
                    <a:pt x="19758" y="18690"/>
                  </a:lnTo>
                  <a:close/>
                  <a:moveTo>
                    <a:pt x="21600" y="21290"/>
                  </a:moveTo>
                  <a:lnTo>
                    <a:pt x="19714" y="18628"/>
                  </a:lnTo>
                  <a:lnTo>
                    <a:pt x="19493" y="18939"/>
                  </a:lnTo>
                  <a:lnTo>
                    <a:pt x="19537" y="19001"/>
                  </a:lnTo>
                  <a:lnTo>
                    <a:pt x="19758" y="18779"/>
                  </a:lnTo>
                  <a:lnTo>
                    <a:pt x="19758" y="19311"/>
                  </a:lnTo>
                  <a:lnTo>
                    <a:pt x="21110" y="21219"/>
                  </a:lnTo>
                  <a:lnTo>
                    <a:pt x="21487" y="21219"/>
                  </a:lnTo>
                  <a:lnTo>
                    <a:pt x="21487" y="21449"/>
                  </a:lnTo>
                  <a:lnTo>
                    <a:pt x="21600" y="21290"/>
                  </a:lnTo>
                  <a:close/>
                  <a:moveTo>
                    <a:pt x="19537" y="19001"/>
                  </a:moveTo>
                  <a:lnTo>
                    <a:pt x="19493" y="18939"/>
                  </a:lnTo>
                  <a:lnTo>
                    <a:pt x="19493" y="19001"/>
                  </a:lnTo>
                  <a:lnTo>
                    <a:pt x="19537" y="19001"/>
                  </a:lnTo>
                  <a:close/>
                  <a:moveTo>
                    <a:pt x="19758" y="19311"/>
                  </a:moveTo>
                  <a:lnTo>
                    <a:pt x="19758" y="18779"/>
                  </a:lnTo>
                  <a:lnTo>
                    <a:pt x="19745" y="18866"/>
                  </a:lnTo>
                  <a:lnTo>
                    <a:pt x="19712" y="18937"/>
                  </a:lnTo>
                  <a:lnTo>
                    <a:pt x="19662" y="18984"/>
                  </a:lnTo>
                  <a:lnTo>
                    <a:pt x="19600" y="19001"/>
                  </a:lnTo>
                  <a:lnTo>
                    <a:pt x="19537" y="19001"/>
                  </a:lnTo>
                  <a:lnTo>
                    <a:pt x="19758" y="19311"/>
                  </a:lnTo>
                  <a:close/>
                  <a:moveTo>
                    <a:pt x="21487" y="470"/>
                  </a:moveTo>
                  <a:lnTo>
                    <a:pt x="21487" y="373"/>
                  </a:lnTo>
                  <a:lnTo>
                    <a:pt x="21116" y="373"/>
                  </a:lnTo>
                  <a:lnTo>
                    <a:pt x="19544" y="2590"/>
                  </a:lnTo>
                  <a:lnTo>
                    <a:pt x="19600" y="2590"/>
                  </a:lnTo>
                  <a:lnTo>
                    <a:pt x="19662" y="2609"/>
                  </a:lnTo>
                  <a:lnTo>
                    <a:pt x="19712" y="2658"/>
                  </a:lnTo>
                  <a:lnTo>
                    <a:pt x="19745" y="2729"/>
                  </a:lnTo>
                  <a:lnTo>
                    <a:pt x="19758" y="2812"/>
                  </a:lnTo>
                  <a:lnTo>
                    <a:pt x="19758" y="2910"/>
                  </a:lnTo>
                  <a:lnTo>
                    <a:pt x="21487" y="470"/>
                  </a:lnTo>
                  <a:close/>
                  <a:moveTo>
                    <a:pt x="21487" y="21219"/>
                  </a:moveTo>
                  <a:lnTo>
                    <a:pt x="21110" y="21219"/>
                  </a:lnTo>
                  <a:lnTo>
                    <a:pt x="21330" y="21529"/>
                  </a:lnTo>
                  <a:lnTo>
                    <a:pt x="21330" y="21440"/>
                  </a:lnTo>
                  <a:lnTo>
                    <a:pt x="21487" y="21219"/>
                  </a:lnTo>
                  <a:close/>
                  <a:moveTo>
                    <a:pt x="21600" y="310"/>
                  </a:moveTo>
                  <a:lnTo>
                    <a:pt x="21380" y="0"/>
                  </a:lnTo>
                  <a:lnTo>
                    <a:pt x="21116" y="373"/>
                  </a:lnTo>
                  <a:lnTo>
                    <a:pt x="21330" y="373"/>
                  </a:lnTo>
                  <a:lnTo>
                    <a:pt x="21330" y="151"/>
                  </a:lnTo>
                  <a:lnTo>
                    <a:pt x="21487" y="373"/>
                  </a:lnTo>
                  <a:lnTo>
                    <a:pt x="21487" y="470"/>
                  </a:lnTo>
                  <a:lnTo>
                    <a:pt x="21600" y="310"/>
                  </a:lnTo>
                  <a:close/>
                  <a:moveTo>
                    <a:pt x="21487" y="373"/>
                  </a:moveTo>
                  <a:lnTo>
                    <a:pt x="21330" y="151"/>
                  </a:lnTo>
                  <a:lnTo>
                    <a:pt x="21330" y="373"/>
                  </a:lnTo>
                  <a:lnTo>
                    <a:pt x="21487" y="373"/>
                  </a:lnTo>
                  <a:close/>
                  <a:moveTo>
                    <a:pt x="21600" y="21290"/>
                  </a:moveTo>
                  <a:lnTo>
                    <a:pt x="21600" y="310"/>
                  </a:lnTo>
                  <a:lnTo>
                    <a:pt x="21330" y="692"/>
                  </a:lnTo>
                  <a:lnTo>
                    <a:pt x="21330" y="20908"/>
                  </a:lnTo>
                  <a:lnTo>
                    <a:pt x="21600" y="21290"/>
                  </a:lnTo>
                  <a:close/>
                  <a:moveTo>
                    <a:pt x="21487" y="21449"/>
                  </a:moveTo>
                  <a:lnTo>
                    <a:pt x="21487" y="21219"/>
                  </a:lnTo>
                  <a:lnTo>
                    <a:pt x="21330" y="21440"/>
                  </a:lnTo>
                  <a:lnTo>
                    <a:pt x="21330" y="21529"/>
                  </a:lnTo>
                  <a:lnTo>
                    <a:pt x="21380" y="21600"/>
                  </a:lnTo>
                  <a:lnTo>
                    <a:pt x="21487" y="2144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13" name="object 16"/>
          <p:cNvSpPr/>
          <p:nvPr/>
        </p:nvSpPr>
        <p:spPr>
          <a:xfrm>
            <a:off x="1529976" y="5737411"/>
            <a:ext cx="2677460" cy="1143001"/>
          </a:xfrm>
          <a:prstGeom prst="rect">
            <a:avLst/>
          </a:prstGeom>
          <a:solidFill>
            <a:srgbClr val="90946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530" marR="396837" indent="304414" algn="l" defTabSz="1147482">
              <a:spcBef>
                <a:spcPts val="1600"/>
              </a:spcBef>
              <a:defRPr b="1" spc="-12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Contract  </a:t>
            </a:r>
            <a:r>
              <a:rPr spc="-43"/>
              <a:t>R</a:t>
            </a:r>
            <a:r>
              <a:rPr spc="-6"/>
              <a:t>e</a:t>
            </a:r>
            <a:r>
              <a:t>n</a:t>
            </a:r>
            <a:r>
              <a:rPr spc="-6"/>
              <a:t>e</a:t>
            </a:r>
            <a:r>
              <a:rPr spc="-112"/>
              <a:t>w</a:t>
            </a:r>
            <a:r>
              <a:t>a</a:t>
            </a:r>
            <a:r>
              <a:rPr spc="-6"/>
              <a:t>l</a:t>
            </a:r>
          </a:p>
        </p:txBody>
      </p:sp>
      <p:sp>
        <p:nvSpPr>
          <p:cNvPr id="314" name="object 17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2540">
              <a:defRPr spc="-122"/>
            </a:pPr>
            <a:r>
              <a:t>Continuous </a:t>
            </a:r>
            <a:r>
              <a:rPr spc="0"/>
              <a:t>Y and </a:t>
            </a:r>
            <a:r>
              <a:t>Discrete</a:t>
            </a:r>
            <a:r>
              <a:rPr spc="-366"/>
              <a:t> </a:t>
            </a:r>
            <a:r>
              <a:rPr spc="0"/>
              <a:t>X</a:t>
            </a:r>
          </a:p>
        </p:txBody>
      </p:sp>
      <p:sp>
        <p:nvSpPr>
          <p:cNvPr id="317" name="object 3"/>
          <p:cNvSpPr/>
          <p:nvPr/>
        </p:nvSpPr>
        <p:spPr>
          <a:xfrm>
            <a:off x="1051858" y="1912470"/>
            <a:ext cx="10901084" cy="65024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" name="object 4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>
            <a:lvl1pPr indent="52068">
              <a:defRPr spc="-122"/>
            </a:lvl1pPr>
          </a:lstStyle>
          <a:p>
            <a:pPr/>
            <a:r>
              <a:t>Step 1: Normality Test</a:t>
            </a:r>
          </a:p>
        </p:txBody>
      </p:sp>
      <p:sp>
        <p:nvSpPr>
          <p:cNvPr id="321" name="object 3"/>
          <p:cNvSpPr/>
          <p:nvPr/>
        </p:nvSpPr>
        <p:spPr>
          <a:xfrm>
            <a:off x="1135369" y="1556749"/>
            <a:ext cx="377235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23968" indent="12700" algn="l" defTabSz="1147482">
              <a:defRPr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Ho: Data are normal  Ha: Data are not</a:t>
            </a:r>
            <a:r>
              <a:rPr spc="-67"/>
              <a:t> </a:t>
            </a:r>
            <a:r>
              <a:t>normal</a:t>
            </a:r>
          </a:p>
          <a:p>
            <a:pPr indent="12700" algn="l" defTabSz="1147482">
              <a:defRPr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Check Anderson-Darling</a:t>
            </a:r>
            <a:r>
              <a:rPr spc="-109"/>
              <a:t> </a:t>
            </a:r>
            <a:r>
              <a:t>p-Value</a:t>
            </a:r>
          </a:p>
        </p:txBody>
      </p:sp>
      <p:sp>
        <p:nvSpPr>
          <p:cNvPr id="322" name="object 4"/>
          <p:cNvSpPr/>
          <p:nvPr/>
        </p:nvSpPr>
        <p:spPr>
          <a:xfrm>
            <a:off x="7936752" y="669364"/>
            <a:ext cx="4135719" cy="25818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object 5"/>
          <p:cNvSpPr/>
          <p:nvPr/>
        </p:nvSpPr>
        <p:spPr>
          <a:xfrm>
            <a:off x="860611" y="3442447"/>
            <a:ext cx="11211860" cy="49848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object 6"/>
          <p:cNvSpPr/>
          <p:nvPr/>
        </p:nvSpPr>
        <p:spPr>
          <a:xfrm>
            <a:off x="1147482" y="2773082"/>
            <a:ext cx="5928660" cy="3175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 algn="l" defTabSz="1147482">
              <a:spcBef>
                <a:spcPts val="200"/>
              </a:spcBef>
              <a:defRPr b="1"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Basic Statistics -&gt; </a:t>
            </a:r>
            <a:r>
              <a:rPr spc="0"/>
              <a:t>Graphical</a:t>
            </a:r>
            <a:r>
              <a:rPr spc="6"/>
              <a:t> </a:t>
            </a:r>
            <a:r>
              <a:rPr spc="12"/>
              <a:t>Summary</a:t>
            </a:r>
          </a:p>
        </p:txBody>
      </p:sp>
      <p:sp>
        <p:nvSpPr>
          <p:cNvPr id="325" name="object 7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52068">
              <a:defRPr spc="-122"/>
            </a:pPr>
            <a:r>
              <a:t>Step 2: Test for </a:t>
            </a:r>
            <a:r>
              <a:rPr spc="0"/>
              <a:t>Equal </a:t>
            </a:r>
            <a:r>
              <a:t>Variances</a:t>
            </a:r>
          </a:p>
        </p:txBody>
      </p:sp>
      <p:sp>
        <p:nvSpPr>
          <p:cNvPr id="328" name="object 3"/>
          <p:cNvSpPr/>
          <p:nvPr/>
        </p:nvSpPr>
        <p:spPr>
          <a:xfrm>
            <a:off x="1074170" y="1860513"/>
            <a:ext cx="38018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l" defTabSz="1147482">
              <a:defRPr spc="-6" sz="2400">
                <a:latin typeface="Garamond"/>
                <a:ea typeface="Garamond"/>
                <a:cs typeface="Garamond"/>
                <a:sym typeface="Garamond"/>
              </a:defRPr>
            </a:pPr>
            <a:r>
              <a:t>Ho: All variances are equal  Ha: Not all variances are</a:t>
            </a:r>
            <a:r>
              <a:rPr spc="30"/>
              <a:t> </a:t>
            </a:r>
            <a:r>
              <a:t>equal</a:t>
            </a:r>
          </a:p>
        </p:txBody>
      </p:sp>
      <p:sp>
        <p:nvSpPr>
          <p:cNvPr id="329" name="object 4"/>
          <p:cNvSpPr/>
          <p:nvPr/>
        </p:nvSpPr>
        <p:spPr>
          <a:xfrm>
            <a:off x="6842818" y="1517545"/>
            <a:ext cx="5313801" cy="24441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object 5"/>
          <p:cNvSpPr/>
          <p:nvPr/>
        </p:nvSpPr>
        <p:spPr>
          <a:xfrm>
            <a:off x="1051858" y="4207435"/>
            <a:ext cx="11104762" cy="42074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object 6"/>
          <p:cNvSpPr/>
          <p:nvPr/>
        </p:nvSpPr>
        <p:spPr>
          <a:xfrm>
            <a:off x="1051858" y="3059952"/>
            <a:ext cx="5553338" cy="3175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 algn="l" defTabSz="1147482">
              <a:spcBef>
                <a:spcPts val="200"/>
              </a:spcBef>
              <a:defRPr b="1"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</a:t>
            </a:r>
            <a:r>
              <a:rPr spc="-36"/>
              <a:t>ANOVA </a:t>
            </a:r>
            <a:r>
              <a:t>-&gt; </a:t>
            </a:r>
            <a:r>
              <a:rPr spc="-48"/>
              <a:t>Test </a:t>
            </a:r>
            <a:r>
              <a:rPr spc="0"/>
              <a:t>for </a:t>
            </a:r>
            <a:r>
              <a:t>Equal</a:t>
            </a:r>
            <a:r>
              <a:rPr spc="85"/>
              <a:t> </a:t>
            </a:r>
            <a:r>
              <a:rPr spc="-24"/>
              <a:t>Variances</a:t>
            </a:r>
          </a:p>
        </p:txBody>
      </p:sp>
      <p:sp>
        <p:nvSpPr>
          <p:cNvPr id="332" name="object 7"/>
          <p:cNvSpPr/>
          <p:nvPr/>
        </p:nvSpPr>
        <p:spPr>
          <a:xfrm>
            <a:off x="1056011" y="8605469"/>
            <a:ext cx="322730" cy="29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bject 2"/>
          <p:cNvSpPr/>
          <p:nvPr/>
        </p:nvSpPr>
        <p:spPr>
          <a:xfrm>
            <a:off x="1002453" y="1503838"/>
            <a:ext cx="34544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l" defTabSz="1147482">
              <a:defRPr spc="-6" sz="2400">
                <a:latin typeface="Garamond"/>
                <a:ea typeface="Garamond"/>
                <a:cs typeface="Garamond"/>
                <a:sym typeface="Garamond"/>
              </a:defRPr>
            </a:pPr>
            <a:r>
              <a:t>Ho: All means are equal  Ha: Not all means are</a:t>
            </a:r>
            <a:r>
              <a:rPr spc="-18"/>
              <a:t> </a:t>
            </a:r>
            <a:r>
              <a:t>equal</a:t>
            </a:r>
          </a:p>
        </p:txBody>
      </p:sp>
      <p:sp>
        <p:nvSpPr>
          <p:cNvPr id="335" name="object 3"/>
          <p:cNvSpPr/>
          <p:nvPr>
            <p:ph type="title"/>
          </p:nvPr>
        </p:nvSpPr>
        <p:spPr>
          <a:xfrm>
            <a:off x="957510" y="649282"/>
            <a:ext cx="6049783" cy="688490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Step 3: ANOVA-One</a:t>
            </a:r>
            <a:r>
              <a:rPr spc="-366"/>
              <a:t> </a:t>
            </a:r>
            <a:r>
              <a:t>Way</a:t>
            </a:r>
          </a:p>
        </p:txBody>
      </p:sp>
      <p:sp>
        <p:nvSpPr>
          <p:cNvPr id="336" name="object 4"/>
          <p:cNvSpPr/>
          <p:nvPr/>
        </p:nvSpPr>
        <p:spPr>
          <a:xfrm>
            <a:off x="5641788" y="1434352"/>
            <a:ext cx="6443113" cy="23905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" name="object 5"/>
          <p:cNvSpPr/>
          <p:nvPr/>
        </p:nvSpPr>
        <p:spPr>
          <a:xfrm>
            <a:off x="1051858" y="3538070"/>
            <a:ext cx="8510496" cy="49131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" name="object 6"/>
          <p:cNvSpPr/>
          <p:nvPr/>
        </p:nvSpPr>
        <p:spPr>
          <a:xfrm>
            <a:off x="1051858" y="2629646"/>
            <a:ext cx="4255248" cy="3175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 algn="l" defTabSz="1147482">
              <a:spcBef>
                <a:spcPts val="200"/>
              </a:spcBef>
              <a:defRPr b="1"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</a:t>
            </a:r>
            <a:r>
              <a:rPr spc="-36"/>
              <a:t>ANOVA </a:t>
            </a:r>
            <a:r>
              <a:t>-&gt; </a:t>
            </a:r>
            <a:r>
              <a:rPr spc="-24"/>
              <a:t>One-Way</a:t>
            </a:r>
          </a:p>
        </p:txBody>
      </p:sp>
      <p:sp>
        <p:nvSpPr>
          <p:cNvPr id="339" name="object 7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62864">
              <a:defRPr spc="-122"/>
            </a:pPr>
            <a:r>
              <a:t>ANO</a:t>
            </a:r>
            <a:r>
              <a:rPr spc="-366"/>
              <a:t>V</a:t>
            </a:r>
            <a:r>
              <a:rPr spc="0"/>
              <a:t>A</a:t>
            </a:r>
          </a:p>
        </p:txBody>
      </p:sp>
      <p:grpSp>
        <p:nvGrpSpPr>
          <p:cNvPr id="344" name="object 3"/>
          <p:cNvGrpSpPr/>
          <p:nvPr/>
        </p:nvGrpSpPr>
        <p:grpSpPr>
          <a:xfrm>
            <a:off x="1231629" y="1805370"/>
            <a:ext cx="10638119" cy="6428772"/>
            <a:chOff x="0" y="0"/>
            <a:chExt cx="10638118" cy="6428770"/>
          </a:xfrm>
        </p:grpSpPr>
        <p:sp>
          <p:nvSpPr>
            <p:cNvPr id="342" name="Shape"/>
            <p:cNvSpPr/>
            <p:nvPr/>
          </p:nvSpPr>
          <p:spPr>
            <a:xfrm>
              <a:off x="0" y="0"/>
              <a:ext cx="10638119" cy="642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81"/>
                  </a:moveTo>
                  <a:lnTo>
                    <a:pt x="21600" y="19"/>
                  </a:lnTo>
                  <a:lnTo>
                    <a:pt x="21588" y="0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0" y="21581"/>
                  </a:lnTo>
                  <a:lnTo>
                    <a:pt x="12" y="21600"/>
                  </a:lnTo>
                  <a:lnTo>
                    <a:pt x="23" y="21600"/>
                  </a:lnTo>
                  <a:lnTo>
                    <a:pt x="23" y="80"/>
                  </a:lnTo>
                  <a:lnTo>
                    <a:pt x="49" y="39"/>
                  </a:lnTo>
                  <a:lnTo>
                    <a:pt x="49" y="80"/>
                  </a:lnTo>
                  <a:lnTo>
                    <a:pt x="21551" y="80"/>
                  </a:lnTo>
                  <a:lnTo>
                    <a:pt x="21551" y="39"/>
                  </a:lnTo>
                  <a:lnTo>
                    <a:pt x="21575" y="80"/>
                  </a:lnTo>
                  <a:lnTo>
                    <a:pt x="21575" y="21600"/>
                  </a:lnTo>
                  <a:lnTo>
                    <a:pt x="21588" y="21600"/>
                  </a:lnTo>
                  <a:lnTo>
                    <a:pt x="21600" y="215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3" name="Shape"/>
            <p:cNvSpPr/>
            <p:nvPr/>
          </p:nvSpPr>
          <p:spPr>
            <a:xfrm>
              <a:off x="11474" y="11473"/>
              <a:ext cx="10614213" cy="64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" y="42"/>
                  </a:moveTo>
                  <a:lnTo>
                    <a:pt x="25" y="0"/>
                  </a:lnTo>
                  <a:lnTo>
                    <a:pt x="0" y="42"/>
                  </a:lnTo>
                  <a:lnTo>
                    <a:pt x="25" y="42"/>
                  </a:lnTo>
                  <a:close/>
                  <a:moveTo>
                    <a:pt x="25" y="21520"/>
                  </a:moveTo>
                  <a:lnTo>
                    <a:pt x="25" y="42"/>
                  </a:lnTo>
                  <a:lnTo>
                    <a:pt x="0" y="42"/>
                  </a:lnTo>
                  <a:lnTo>
                    <a:pt x="0" y="21520"/>
                  </a:lnTo>
                  <a:lnTo>
                    <a:pt x="25" y="21520"/>
                  </a:lnTo>
                  <a:close/>
                  <a:moveTo>
                    <a:pt x="21600" y="21520"/>
                  </a:moveTo>
                  <a:lnTo>
                    <a:pt x="0" y="21520"/>
                  </a:lnTo>
                  <a:lnTo>
                    <a:pt x="25" y="21561"/>
                  </a:lnTo>
                  <a:lnTo>
                    <a:pt x="25" y="21600"/>
                  </a:lnTo>
                  <a:lnTo>
                    <a:pt x="21577" y="21600"/>
                  </a:lnTo>
                  <a:lnTo>
                    <a:pt x="21577" y="21561"/>
                  </a:lnTo>
                  <a:lnTo>
                    <a:pt x="21600" y="21520"/>
                  </a:lnTo>
                  <a:close/>
                  <a:moveTo>
                    <a:pt x="25" y="21600"/>
                  </a:moveTo>
                  <a:lnTo>
                    <a:pt x="25" y="21561"/>
                  </a:lnTo>
                  <a:lnTo>
                    <a:pt x="0" y="21520"/>
                  </a:lnTo>
                  <a:lnTo>
                    <a:pt x="0" y="21600"/>
                  </a:lnTo>
                  <a:lnTo>
                    <a:pt x="25" y="21600"/>
                  </a:lnTo>
                  <a:close/>
                  <a:moveTo>
                    <a:pt x="21600" y="42"/>
                  </a:moveTo>
                  <a:lnTo>
                    <a:pt x="21577" y="0"/>
                  </a:lnTo>
                  <a:lnTo>
                    <a:pt x="21577" y="42"/>
                  </a:lnTo>
                  <a:lnTo>
                    <a:pt x="21600" y="42"/>
                  </a:lnTo>
                  <a:close/>
                  <a:moveTo>
                    <a:pt x="21600" y="21520"/>
                  </a:moveTo>
                  <a:lnTo>
                    <a:pt x="21600" y="42"/>
                  </a:lnTo>
                  <a:lnTo>
                    <a:pt x="21577" y="42"/>
                  </a:lnTo>
                  <a:lnTo>
                    <a:pt x="21577" y="21520"/>
                  </a:lnTo>
                  <a:lnTo>
                    <a:pt x="21600" y="21520"/>
                  </a:lnTo>
                  <a:close/>
                  <a:moveTo>
                    <a:pt x="21600" y="21600"/>
                  </a:moveTo>
                  <a:lnTo>
                    <a:pt x="21600" y="21520"/>
                  </a:lnTo>
                  <a:lnTo>
                    <a:pt x="21577" y="21561"/>
                  </a:lnTo>
                  <a:lnTo>
                    <a:pt x="21577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45" name="object 4"/>
          <p:cNvSpPr/>
          <p:nvPr/>
        </p:nvSpPr>
        <p:spPr>
          <a:xfrm>
            <a:off x="1245335" y="1799314"/>
            <a:ext cx="10629354" cy="505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defRPr b="1" spc="5" sz="1600">
                <a:latin typeface="Garamond"/>
                <a:ea typeface="Garamond"/>
                <a:cs typeface="Garamond"/>
                <a:sym typeface="Garamond"/>
              </a:defRPr>
            </a:pPr>
            <a:r>
              <a:t>Why </a:t>
            </a:r>
            <a:r>
              <a:rPr spc="0"/>
              <a:t>do </a:t>
            </a:r>
            <a:r>
              <a:rPr spc="-5"/>
              <a:t>we </a:t>
            </a:r>
            <a:r>
              <a:t>check whether the data follows </a:t>
            </a:r>
            <a:r>
              <a:rPr spc="17"/>
              <a:t>normal</a:t>
            </a:r>
            <a:r>
              <a:rPr spc="228"/>
              <a:t> </a:t>
            </a:r>
            <a:r>
              <a:t>distribution?</a:t>
            </a:r>
          </a:p>
          <a:p>
            <a:pPr marR="21515" indent="287020" algn="just" defTabSz="1147482">
              <a:lnSpc>
                <a:spcPct val="101099"/>
              </a:lnSpc>
              <a:spcBef>
                <a:spcPts val="600"/>
              </a:spcBef>
              <a:defRPr spc="-45" sz="1600">
                <a:latin typeface="Garamond"/>
                <a:ea typeface="Garamond"/>
                <a:cs typeface="Garamond"/>
                <a:sym typeface="Garamond"/>
              </a:defRPr>
            </a:pPr>
            <a:r>
              <a:t>ANOVA </a:t>
            </a:r>
            <a:r>
              <a:rPr spc="-17"/>
              <a:t>One-Way </a:t>
            </a:r>
            <a:r>
              <a:rPr spc="5"/>
              <a:t>assumes that the data follows </a:t>
            </a:r>
            <a:r>
              <a:rPr spc="17"/>
              <a:t>normal </a:t>
            </a:r>
            <a:r>
              <a:rPr spc="5"/>
              <a:t>distribution and therefore </a:t>
            </a:r>
            <a:r>
              <a:rPr spc="-11"/>
              <a:t>we </a:t>
            </a:r>
            <a:r>
              <a:rPr spc="22"/>
              <a:t>carry </a:t>
            </a:r>
            <a:r>
              <a:rPr spc="5"/>
              <a:t>out </a:t>
            </a:r>
            <a:r>
              <a:rPr spc="11"/>
              <a:t>normality </a:t>
            </a:r>
            <a:r>
              <a:rPr spc="5"/>
              <a:t>test. </a:t>
            </a:r>
            <a:r>
              <a:rPr spc="-62"/>
              <a:t>We  </a:t>
            </a:r>
            <a:r>
              <a:rPr spc="5"/>
              <a:t>look into Anderson-Darling </a:t>
            </a:r>
            <a:r>
              <a:rPr spc="11"/>
              <a:t>normality </a:t>
            </a:r>
            <a:r>
              <a:rPr spc="5"/>
              <a:t>test </a:t>
            </a:r>
            <a:r>
              <a:rPr spc="-5"/>
              <a:t>p-Value &amp; </a:t>
            </a:r>
            <a:r>
              <a:rPr spc="0"/>
              <a:t>if it is </a:t>
            </a:r>
            <a:r>
              <a:rPr spc="5"/>
              <a:t>more than alpha, </a:t>
            </a:r>
            <a:r>
              <a:rPr spc="-11"/>
              <a:t>we </a:t>
            </a:r>
            <a:r>
              <a:rPr spc="5"/>
              <a:t>consider that data follows </a:t>
            </a:r>
            <a:r>
              <a:rPr spc="17"/>
              <a:t>normal  </a:t>
            </a:r>
            <a:r>
              <a:rPr spc="5"/>
              <a:t>distribution</a:t>
            </a:r>
          </a:p>
          <a:p>
            <a:pPr algn="l" defTabSz="114748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147482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b="1" spc="11" sz="1600">
                <a:latin typeface="Garamond"/>
                <a:ea typeface="Garamond"/>
                <a:cs typeface="Garamond"/>
                <a:sym typeface="Garamond"/>
              </a:defRPr>
            </a:pPr>
            <a:r>
              <a:t>What </a:t>
            </a:r>
            <a:r>
              <a:rPr spc="0"/>
              <a:t>is Levene </a:t>
            </a:r>
            <a:r>
              <a:rPr spc="5"/>
              <a:t>and Multiple Comparisons test</a:t>
            </a:r>
            <a:r>
              <a:rPr spc="154"/>
              <a:t> </a:t>
            </a:r>
            <a:r>
              <a:t>for?</a:t>
            </a:r>
          </a:p>
          <a:p>
            <a:pPr marL="339271" indent="-326571" algn="l" defTabSz="1147482">
              <a:spcBef>
                <a:spcPts val="700"/>
              </a:spcBef>
              <a:buSzPct val="100000"/>
              <a:buChar char="✓"/>
              <a:tabLst>
                <a:tab pos="355600" algn="l"/>
              </a:tabLst>
              <a:defRPr sz="1600">
                <a:latin typeface="Garamond"/>
                <a:ea typeface="Garamond"/>
                <a:cs typeface="Garamond"/>
                <a:sym typeface="Garamond"/>
              </a:defRPr>
            </a:pPr>
            <a:r>
              <a:t>Levene </a:t>
            </a:r>
            <a:r>
              <a:rPr spc="5"/>
              <a:t>and Multiple Comparisons tests can </a:t>
            </a:r>
            <a:r>
              <a:t>be </a:t>
            </a:r>
            <a:r>
              <a:rPr spc="5"/>
              <a:t>used </a:t>
            </a:r>
            <a:r>
              <a:t>to </a:t>
            </a:r>
            <a:r>
              <a:rPr spc="5"/>
              <a:t>test variances </a:t>
            </a:r>
            <a:r>
              <a:t>of  several</a:t>
            </a:r>
            <a:r>
              <a:rPr spc="182"/>
              <a:t> </a:t>
            </a:r>
            <a:r>
              <a:rPr spc="17"/>
              <a:t>groups</a:t>
            </a:r>
          </a:p>
          <a:p>
            <a:pPr marL="339271" marR="7171" indent="-326571" algn="l" defTabSz="1147482">
              <a:spcBef>
                <a:spcPts val="700"/>
              </a:spcBef>
              <a:buSzPct val="100000"/>
              <a:buChar char="✓"/>
              <a:tabLst>
                <a:tab pos="355600" algn="l"/>
              </a:tabLst>
              <a:defRPr spc="5" sz="1600">
                <a:latin typeface="Garamond"/>
                <a:ea typeface="Garamond"/>
                <a:cs typeface="Garamond"/>
                <a:sym typeface="Garamond"/>
              </a:defRPr>
            </a:pPr>
            <a:r>
              <a:t>Multiple Comparisons test </a:t>
            </a:r>
            <a:r>
              <a:rPr spc="0"/>
              <a:t>for </a:t>
            </a:r>
            <a:r>
              <a:t>variances assumes that the data follows </a:t>
            </a:r>
            <a:r>
              <a:rPr spc="17"/>
              <a:t>normal </a:t>
            </a:r>
            <a:r>
              <a:t>distribution </a:t>
            </a:r>
            <a:r>
              <a:rPr spc="-5"/>
              <a:t>however </a:t>
            </a:r>
            <a:r>
              <a:rPr spc="0"/>
              <a:t>Levene </a:t>
            </a:r>
            <a:r>
              <a:rPr spc="11"/>
              <a:t>doesn't  </a:t>
            </a:r>
            <a:r>
              <a:rPr spc="0"/>
              <a:t>make </a:t>
            </a:r>
            <a:r>
              <a:t>any </a:t>
            </a:r>
            <a:r>
              <a:rPr spc="0"/>
              <a:t>such</a:t>
            </a:r>
            <a:r>
              <a:rPr spc="22"/>
              <a:t> </a:t>
            </a:r>
            <a:r>
              <a:t>assumptions</a:t>
            </a:r>
          </a:p>
          <a:p>
            <a:pPr marL="339271" marR="6374" indent="-326571" algn="l" defTabSz="1147482">
              <a:spcBef>
                <a:spcPts val="700"/>
              </a:spcBef>
              <a:buSzPct val="100000"/>
              <a:buChar char="✓"/>
              <a:tabLst>
                <a:tab pos="355600" algn="l"/>
              </a:tabLst>
              <a:defRPr spc="-17" sz="1600">
                <a:latin typeface="Garamond"/>
                <a:ea typeface="Garamond"/>
                <a:cs typeface="Garamond"/>
                <a:sym typeface="Garamond"/>
              </a:defRPr>
            </a:pPr>
            <a:r>
              <a:t>Test </a:t>
            </a:r>
            <a:r>
              <a:rPr spc="5"/>
              <a:t>for equal variances </a:t>
            </a:r>
            <a:r>
              <a:rPr spc="0"/>
              <a:t>is </a:t>
            </a:r>
            <a:r>
              <a:rPr spc="11"/>
              <a:t>carried </a:t>
            </a:r>
            <a:r>
              <a:rPr spc="5"/>
              <a:t>out </a:t>
            </a:r>
            <a:r>
              <a:rPr spc="0"/>
              <a:t>to </a:t>
            </a:r>
            <a:r>
              <a:rPr spc="5"/>
              <a:t>satisfy assumption </a:t>
            </a:r>
            <a:r>
              <a:rPr spc="0"/>
              <a:t>of </a:t>
            </a:r>
            <a:r>
              <a:rPr spc="5"/>
              <a:t>homoscedasity (equal variances) for </a:t>
            </a:r>
            <a:r>
              <a:rPr spc="-22"/>
              <a:t>ANOVA-One </a:t>
            </a:r>
            <a:r>
              <a:rPr spc="354"/>
              <a:t> </a:t>
            </a:r>
            <a:r>
              <a:t>way</a:t>
            </a:r>
          </a:p>
          <a:p>
            <a:pPr algn="l" defTabSz="1147482">
              <a:buSzPct val="100000"/>
              <a:buChar char="✓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147482">
              <a:buSzPct val="100000"/>
              <a:buChar char="✓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b="1" spc="11" sz="1600">
                <a:latin typeface="Garamond"/>
                <a:ea typeface="Garamond"/>
                <a:cs typeface="Garamond"/>
                <a:sym typeface="Garamond"/>
              </a:defRPr>
            </a:pPr>
            <a:r>
              <a:t>What </a:t>
            </a:r>
            <a:r>
              <a:rPr spc="0"/>
              <a:t>is </a:t>
            </a:r>
            <a:r>
              <a:rPr spc="-22"/>
              <a:t>ANOVA</a:t>
            </a:r>
            <a:r>
              <a:rPr spc="34"/>
              <a:t> </a:t>
            </a:r>
            <a:r>
              <a:rPr spc="5"/>
              <a:t>for?</a:t>
            </a:r>
          </a:p>
          <a:p>
            <a:pPr marL="339271" indent="-326571" algn="l" defTabSz="1147482">
              <a:spcBef>
                <a:spcPts val="500"/>
              </a:spcBef>
              <a:buSzPct val="100000"/>
              <a:buChar char="✓"/>
              <a:tabLst>
                <a:tab pos="355600" algn="l"/>
              </a:tabLst>
              <a:defRPr spc="5" sz="1600">
                <a:latin typeface="Garamond"/>
                <a:ea typeface="Garamond"/>
                <a:cs typeface="Garamond"/>
                <a:sym typeface="Garamond"/>
              </a:defRPr>
            </a:pPr>
            <a:r>
              <a:t>Analysis </a:t>
            </a:r>
            <a:r>
              <a:rPr spc="0"/>
              <a:t>of  </a:t>
            </a:r>
            <a:r>
              <a:rPr spc="-5"/>
              <a:t>Variances - </a:t>
            </a:r>
            <a:r>
              <a:t>One </a:t>
            </a:r>
            <a:r>
              <a:rPr spc="-45"/>
              <a:t>Way  </a:t>
            </a:r>
            <a:r>
              <a:t>tests </a:t>
            </a:r>
            <a:r>
              <a:rPr spc="0"/>
              <a:t>to </a:t>
            </a:r>
            <a:r>
              <a:rPr spc="11"/>
              <a:t>determine </a:t>
            </a:r>
            <a:r>
              <a:t>whether means </a:t>
            </a:r>
            <a:r>
              <a:rPr spc="0"/>
              <a:t>of  several </a:t>
            </a:r>
            <a:r>
              <a:rPr spc="11"/>
              <a:t>groups </a:t>
            </a:r>
            <a:r>
              <a:t>are equal </a:t>
            </a:r>
            <a:r>
              <a:rPr spc="0"/>
              <a:t>or</a:t>
            </a:r>
            <a:r>
              <a:rPr spc="261"/>
              <a:t> </a:t>
            </a:r>
            <a:r>
              <a:t>not</a:t>
            </a:r>
          </a:p>
          <a:p>
            <a:pPr marL="339271" indent="-326571" algn="l" defTabSz="1147482">
              <a:spcBef>
                <a:spcPts val="600"/>
              </a:spcBef>
              <a:buSzPct val="100000"/>
              <a:buChar char="✓"/>
              <a:tabLst>
                <a:tab pos="355600" algn="l"/>
              </a:tabLst>
              <a:defRPr spc="5" sz="1600">
                <a:latin typeface="Garamond"/>
                <a:ea typeface="Garamond"/>
                <a:cs typeface="Garamond"/>
                <a:sym typeface="Garamond"/>
              </a:defRPr>
            </a:pPr>
            <a:r>
              <a:t>Underlying Assumptions </a:t>
            </a:r>
            <a:r>
              <a:rPr spc="0"/>
              <a:t>of  </a:t>
            </a:r>
            <a:r>
              <a:rPr spc="-45"/>
              <a:t>ANOVA </a:t>
            </a:r>
            <a:r>
              <a:rPr spc="-5"/>
              <a:t>- </a:t>
            </a:r>
            <a:r>
              <a:t>One</a:t>
            </a:r>
            <a:r>
              <a:rPr spc="-22"/>
              <a:t> </a:t>
            </a:r>
            <a:r>
              <a:rPr spc="-11"/>
              <a:t>way</a:t>
            </a:r>
          </a:p>
          <a:p>
            <a:pPr marL="339271" indent="-326571" algn="l" defTabSz="1147482">
              <a:spcBef>
                <a:spcPts val="500"/>
              </a:spcBef>
              <a:buSzPct val="100000"/>
              <a:buChar char="✓"/>
              <a:tabLst>
                <a:tab pos="355600" algn="l"/>
              </a:tabLst>
              <a:defRPr spc="5" sz="1600">
                <a:latin typeface="Garamond"/>
                <a:ea typeface="Garamond"/>
                <a:cs typeface="Garamond"/>
                <a:sym typeface="Garamond"/>
              </a:defRPr>
            </a:pPr>
            <a:r>
              <a:t>Within </a:t>
            </a:r>
            <a:r>
              <a:rPr spc="0"/>
              <a:t>each sample, </a:t>
            </a:r>
            <a:r>
              <a:t>the </a:t>
            </a:r>
            <a:r>
              <a:rPr spc="0"/>
              <a:t>values </a:t>
            </a:r>
            <a:r>
              <a:t>are</a:t>
            </a:r>
            <a:r>
              <a:rPr spc="148"/>
              <a:t> </a:t>
            </a:r>
            <a:r>
              <a:rPr spc="11"/>
              <a:t>independent</a:t>
            </a:r>
          </a:p>
          <a:p>
            <a:pPr marL="339271" indent="-326571" algn="l" defTabSz="1147482">
              <a:spcBef>
                <a:spcPts val="500"/>
              </a:spcBef>
              <a:buSzPct val="100000"/>
              <a:buChar char="✓"/>
              <a:tabLst>
                <a:tab pos="355600" algn="l"/>
              </a:tabLst>
              <a:defRPr spc="11" sz="1600">
                <a:latin typeface="Garamond"/>
                <a:ea typeface="Garamond"/>
                <a:cs typeface="Garamond"/>
                <a:sym typeface="Garamond"/>
              </a:defRPr>
            </a:pPr>
            <a:r>
              <a:t>The </a:t>
            </a:r>
            <a:r>
              <a:rPr spc="-5"/>
              <a:t>k </a:t>
            </a:r>
            <a:r>
              <a:rPr spc="5"/>
              <a:t>samples are </a:t>
            </a:r>
            <a:r>
              <a:t>normally</a:t>
            </a:r>
            <a:r>
              <a:rPr spc="119"/>
              <a:t> </a:t>
            </a:r>
            <a:r>
              <a:rPr spc="5"/>
              <a:t>distributed</a:t>
            </a:r>
          </a:p>
          <a:p>
            <a:pPr marL="339271" indent="-326571" algn="l" defTabSz="1147482">
              <a:spcBef>
                <a:spcPts val="600"/>
              </a:spcBef>
              <a:buSzPct val="100000"/>
              <a:buChar char="✓"/>
              <a:tabLst>
                <a:tab pos="355600" algn="l"/>
              </a:tabLst>
              <a:defRPr spc="11" sz="1600">
                <a:latin typeface="Garamond"/>
                <a:ea typeface="Garamond"/>
                <a:cs typeface="Garamond"/>
                <a:sym typeface="Garamond"/>
              </a:defRPr>
            </a:pPr>
            <a:r>
              <a:t>The </a:t>
            </a:r>
            <a:r>
              <a:rPr spc="5"/>
              <a:t>samples are </a:t>
            </a:r>
            <a:r>
              <a:t>independent  </a:t>
            </a:r>
            <a:r>
              <a:rPr spc="0"/>
              <a:t>of  each</a:t>
            </a:r>
            <a:r>
              <a:rPr spc="-137"/>
              <a:t> </a:t>
            </a:r>
            <a:r>
              <a:rPr spc="5"/>
              <a:t>other</a:t>
            </a:r>
          </a:p>
          <a:p>
            <a:pPr marL="339271" indent="-326571" algn="l" defTabSz="1147482">
              <a:spcBef>
                <a:spcPts val="500"/>
              </a:spcBef>
              <a:buSzPct val="100000"/>
              <a:buChar char="✓"/>
              <a:tabLst>
                <a:tab pos="355600" algn="l"/>
              </a:tabLst>
              <a:defRPr spc="11" sz="1600">
                <a:latin typeface="Garamond"/>
                <a:ea typeface="Garamond"/>
                <a:cs typeface="Garamond"/>
                <a:sym typeface="Garamond"/>
              </a:defRPr>
            </a:pPr>
            <a:r>
              <a:t>The </a:t>
            </a:r>
            <a:r>
              <a:rPr spc="-5"/>
              <a:t>k </a:t>
            </a:r>
            <a:r>
              <a:rPr spc="5"/>
              <a:t>samples are all assumed </a:t>
            </a:r>
            <a:r>
              <a:rPr spc="0"/>
              <a:t>to </a:t>
            </a:r>
            <a:r>
              <a:rPr spc="5"/>
              <a:t>come from populations with the same</a:t>
            </a:r>
            <a:r>
              <a:rPr spc="290"/>
              <a:t> </a:t>
            </a:r>
            <a:r>
              <a:rPr spc="5"/>
              <a:t>variance</a:t>
            </a:r>
          </a:p>
        </p:txBody>
      </p:sp>
      <p:sp>
        <p:nvSpPr>
          <p:cNvPr id="346" name="object 5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2"/>
          <p:cNvSpPr/>
          <p:nvPr/>
        </p:nvSpPr>
        <p:spPr>
          <a:xfrm>
            <a:off x="1338729" y="2008570"/>
            <a:ext cx="51636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" name="object 3"/>
          <p:cNvSpPr/>
          <p:nvPr/>
        </p:nvSpPr>
        <p:spPr>
          <a:xfrm>
            <a:off x="1428614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" name="object 4"/>
          <p:cNvSpPr/>
          <p:nvPr/>
        </p:nvSpPr>
        <p:spPr>
          <a:xfrm>
            <a:off x="1517545" y="2008570"/>
            <a:ext cx="51636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1" name="object 5"/>
          <p:cNvSpPr/>
          <p:nvPr/>
        </p:nvSpPr>
        <p:spPr>
          <a:xfrm>
            <a:off x="1607431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2" name="object 6"/>
          <p:cNvSpPr/>
          <p:nvPr/>
        </p:nvSpPr>
        <p:spPr>
          <a:xfrm>
            <a:off x="1696361" y="2008570"/>
            <a:ext cx="51636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3" name="object 7"/>
          <p:cNvSpPr/>
          <p:nvPr/>
        </p:nvSpPr>
        <p:spPr>
          <a:xfrm>
            <a:off x="1786247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object 8"/>
          <p:cNvSpPr/>
          <p:nvPr/>
        </p:nvSpPr>
        <p:spPr>
          <a:xfrm>
            <a:off x="1875177" y="2008570"/>
            <a:ext cx="51636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object 9"/>
          <p:cNvSpPr/>
          <p:nvPr/>
        </p:nvSpPr>
        <p:spPr>
          <a:xfrm>
            <a:off x="1965063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6" name="object 10"/>
          <p:cNvSpPr/>
          <p:nvPr/>
        </p:nvSpPr>
        <p:spPr>
          <a:xfrm>
            <a:off x="2053991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7" name="object 11"/>
          <p:cNvSpPr/>
          <p:nvPr/>
        </p:nvSpPr>
        <p:spPr>
          <a:xfrm>
            <a:off x="2142921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8" name="object 12"/>
          <p:cNvSpPr/>
          <p:nvPr/>
        </p:nvSpPr>
        <p:spPr>
          <a:xfrm>
            <a:off x="2232809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object 13"/>
          <p:cNvSpPr/>
          <p:nvPr/>
        </p:nvSpPr>
        <p:spPr>
          <a:xfrm>
            <a:off x="2321737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0" name="object 14"/>
          <p:cNvSpPr/>
          <p:nvPr/>
        </p:nvSpPr>
        <p:spPr>
          <a:xfrm>
            <a:off x="2411625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1" name="object 15"/>
          <p:cNvSpPr/>
          <p:nvPr/>
        </p:nvSpPr>
        <p:spPr>
          <a:xfrm>
            <a:off x="2500553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2" name="object 16"/>
          <p:cNvSpPr/>
          <p:nvPr/>
        </p:nvSpPr>
        <p:spPr>
          <a:xfrm>
            <a:off x="2590439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3" name="object 17"/>
          <p:cNvSpPr/>
          <p:nvPr/>
        </p:nvSpPr>
        <p:spPr>
          <a:xfrm>
            <a:off x="2679369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4" name="object 18"/>
          <p:cNvSpPr/>
          <p:nvPr/>
        </p:nvSpPr>
        <p:spPr>
          <a:xfrm>
            <a:off x="2769255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5" name="object 19"/>
          <p:cNvSpPr/>
          <p:nvPr/>
        </p:nvSpPr>
        <p:spPr>
          <a:xfrm>
            <a:off x="2858185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6" name="object 20"/>
          <p:cNvSpPr/>
          <p:nvPr/>
        </p:nvSpPr>
        <p:spPr>
          <a:xfrm>
            <a:off x="2947115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7" name="object 21"/>
          <p:cNvSpPr/>
          <p:nvPr/>
        </p:nvSpPr>
        <p:spPr>
          <a:xfrm>
            <a:off x="3037001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8" name="object 22"/>
          <p:cNvSpPr/>
          <p:nvPr/>
        </p:nvSpPr>
        <p:spPr>
          <a:xfrm>
            <a:off x="3125931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object 23"/>
          <p:cNvSpPr/>
          <p:nvPr/>
        </p:nvSpPr>
        <p:spPr>
          <a:xfrm>
            <a:off x="3215817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object 24"/>
          <p:cNvSpPr/>
          <p:nvPr/>
        </p:nvSpPr>
        <p:spPr>
          <a:xfrm>
            <a:off x="3304749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object 25"/>
          <p:cNvSpPr/>
          <p:nvPr/>
        </p:nvSpPr>
        <p:spPr>
          <a:xfrm>
            <a:off x="3394635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object 26"/>
          <p:cNvSpPr/>
          <p:nvPr/>
        </p:nvSpPr>
        <p:spPr>
          <a:xfrm>
            <a:off x="3483565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3" name="object 27"/>
          <p:cNvSpPr/>
          <p:nvPr/>
        </p:nvSpPr>
        <p:spPr>
          <a:xfrm>
            <a:off x="3573451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4" name="object 28"/>
          <p:cNvSpPr/>
          <p:nvPr/>
        </p:nvSpPr>
        <p:spPr>
          <a:xfrm>
            <a:off x="3662381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5" name="object 29"/>
          <p:cNvSpPr/>
          <p:nvPr/>
        </p:nvSpPr>
        <p:spPr>
          <a:xfrm>
            <a:off x="3751311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6" name="object 30"/>
          <p:cNvSpPr/>
          <p:nvPr/>
        </p:nvSpPr>
        <p:spPr>
          <a:xfrm>
            <a:off x="3841197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7" name="object 31"/>
          <p:cNvSpPr/>
          <p:nvPr/>
        </p:nvSpPr>
        <p:spPr>
          <a:xfrm>
            <a:off x="3930127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object 32"/>
          <p:cNvSpPr/>
          <p:nvPr/>
        </p:nvSpPr>
        <p:spPr>
          <a:xfrm>
            <a:off x="4020013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9" name="object 33"/>
          <p:cNvSpPr/>
          <p:nvPr/>
        </p:nvSpPr>
        <p:spPr>
          <a:xfrm>
            <a:off x="4108943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0" name="object 34"/>
          <p:cNvSpPr/>
          <p:nvPr/>
        </p:nvSpPr>
        <p:spPr>
          <a:xfrm>
            <a:off x="4198829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1" name="object 35"/>
          <p:cNvSpPr/>
          <p:nvPr/>
        </p:nvSpPr>
        <p:spPr>
          <a:xfrm>
            <a:off x="4287759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2" name="object 36"/>
          <p:cNvSpPr/>
          <p:nvPr/>
        </p:nvSpPr>
        <p:spPr>
          <a:xfrm>
            <a:off x="4377644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3" name="object 37"/>
          <p:cNvSpPr/>
          <p:nvPr/>
        </p:nvSpPr>
        <p:spPr>
          <a:xfrm>
            <a:off x="4466575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4" name="object 38"/>
          <p:cNvSpPr/>
          <p:nvPr/>
        </p:nvSpPr>
        <p:spPr>
          <a:xfrm>
            <a:off x="4555503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5" name="object 39"/>
          <p:cNvSpPr/>
          <p:nvPr/>
        </p:nvSpPr>
        <p:spPr>
          <a:xfrm>
            <a:off x="4645391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6" name="object 40"/>
          <p:cNvSpPr/>
          <p:nvPr/>
        </p:nvSpPr>
        <p:spPr>
          <a:xfrm>
            <a:off x="4734319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7" name="object 41"/>
          <p:cNvSpPr/>
          <p:nvPr/>
        </p:nvSpPr>
        <p:spPr>
          <a:xfrm>
            <a:off x="4824207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8" name="object 42"/>
          <p:cNvSpPr/>
          <p:nvPr/>
        </p:nvSpPr>
        <p:spPr>
          <a:xfrm>
            <a:off x="4913135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9" name="object 43"/>
          <p:cNvSpPr/>
          <p:nvPr/>
        </p:nvSpPr>
        <p:spPr>
          <a:xfrm>
            <a:off x="5003023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0" name="object 44"/>
          <p:cNvSpPr/>
          <p:nvPr/>
        </p:nvSpPr>
        <p:spPr>
          <a:xfrm>
            <a:off x="5091952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1" name="object 45"/>
          <p:cNvSpPr/>
          <p:nvPr/>
        </p:nvSpPr>
        <p:spPr>
          <a:xfrm>
            <a:off x="5181839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object 46"/>
          <p:cNvSpPr/>
          <p:nvPr/>
        </p:nvSpPr>
        <p:spPr>
          <a:xfrm>
            <a:off x="5270768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3" name="object 47"/>
          <p:cNvSpPr/>
          <p:nvPr/>
        </p:nvSpPr>
        <p:spPr>
          <a:xfrm>
            <a:off x="5359697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4" name="object 48"/>
          <p:cNvSpPr/>
          <p:nvPr/>
        </p:nvSpPr>
        <p:spPr>
          <a:xfrm>
            <a:off x="5449584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5" name="object 49"/>
          <p:cNvSpPr/>
          <p:nvPr/>
        </p:nvSpPr>
        <p:spPr>
          <a:xfrm>
            <a:off x="5538513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6" name="object 50"/>
          <p:cNvSpPr/>
          <p:nvPr/>
        </p:nvSpPr>
        <p:spPr>
          <a:xfrm>
            <a:off x="5628400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7" name="object 51"/>
          <p:cNvSpPr/>
          <p:nvPr/>
        </p:nvSpPr>
        <p:spPr>
          <a:xfrm>
            <a:off x="5717329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object 52"/>
          <p:cNvSpPr/>
          <p:nvPr/>
        </p:nvSpPr>
        <p:spPr>
          <a:xfrm>
            <a:off x="5807216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9" name="object 53"/>
          <p:cNvSpPr/>
          <p:nvPr/>
        </p:nvSpPr>
        <p:spPr>
          <a:xfrm>
            <a:off x="5896145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0" name="object 54"/>
          <p:cNvSpPr/>
          <p:nvPr/>
        </p:nvSpPr>
        <p:spPr>
          <a:xfrm>
            <a:off x="5986033" y="2008570"/>
            <a:ext cx="50682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object 55"/>
          <p:cNvSpPr/>
          <p:nvPr/>
        </p:nvSpPr>
        <p:spPr>
          <a:xfrm>
            <a:off x="6074961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object 56"/>
          <p:cNvSpPr/>
          <p:nvPr/>
        </p:nvSpPr>
        <p:spPr>
          <a:xfrm>
            <a:off x="6163892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3" name="object 57"/>
          <p:cNvSpPr/>
          <p:nvPr/>
        </p:nvSpPr>
        <p:spPr>
          <a:xfrm>
            <a:off x="6253777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object 58"/>
          <p:cNvSpPr/>
          <p:nvPr/>
        </p:nvSpPr>
        <p:spPr>
          <a:xfrm>
            <a:off x="6342708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5" name="object 59"/>
          <p:cNvSpPr/>
          <p:nvPr/>
        </p:nvSpPr>
        <p:spPr>
          <a:xfrm>
            <a:off x="6432593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6" name="object 60"/>
          <p:cNvSpPr/>
          <p:nvPr/>
        </p:nvSpPr>
        <p:spPr>
          <a:xfrm>
            <a:off x="6521524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7" name="object 61"/>
          <p:cNvSpPr/>
          <p:nvPr/>
        </p:nvSpPr>
        <p:spPr>
          <a:xfrm>
            <a:off x="6611409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8" name="object 62"/>
          <p:cNvSpPr/>
          <p:nvPr/>
        </p:nvSpPr>
        <p:spPr>
          <a:xfrm>
            <a:off x="6700340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9" name="object 63"/>
          <p:cNvSpPr/>
          <p:nvPr/>
        </p:nvSpPr>
        <p:spPr>
          <a:xfrm>
            <a:off x="6790225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object 64"/>
          <p:cNvSpPr/>
          <p:nvPr/>
        </p:nvSpPr>
        <p:spPr>
          <a:xfrm>
            <a:off x="6879156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object 65"/>
          <p:cNvSpPr/>
          <p:nvPr/>
        </p:nvSpPr>
        <p:spPr>
          <a:xfrm>
            <a:off x="6968086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object 66"/>
          <p:cNvSpPr/>
          <p:nvPr/>
        </p:nvSpPr>
        <p:spPr>
          <a:xfrm>
            <a:off x="7057971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object 67"/>
          <p:cNvSpPr/>
          <p:nvPr/>
        </p:nvSpPr>
        <p:spPr>
          <a:xfrm>
            <a:off x="7146902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object 68"/>
          <p:cNvSpPr/>
          <p:nvPr/>
        </p:nvSpPr>
        <p:spPr>
          <a:xfrm>
            <a:off x="7236787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object 69"/>
          <p:cNvSpPr/>
          <p:nvPr/>
        </p:nvSpPr>
        <p:spPr>
          <a:xfrm>
            <a:off x="7325718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object 70"/>
          <p:cNvSpPr/>
          <p:nvPr/>
        </p:nvSpPr>
        <p:spPr>
          <a:xfrm>
            <a:off x="7415603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object 71"/>
          <p:cNvSpPr/>
          <p:nvPr/>
        </p:nvSpPr>
        <p:spPr>
          <a:xfrm>
            <a:off x="7504534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object 72"/>
          <p:cNvSpPr/>
          <p:nvPr/>
        </p:nvSpPr>
        <p:spPr>
          <a:xfrm>
            <a:off x="7594419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object 73"/>
          <p:cNvSpPr/>
          <p:nvPr/>
        </p:nvSpPr>
        <p:spPr>
          <a:xfrm>
            <a:off x="7683350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0" name="object 74"/>
          <p:cNvSpPr/>
          <p:nvPr/>
        </p:nvSpPr>
        <p:spPr>
          <a:xfrm>
            <a:off x="7772279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object 75"/>
          <p:cNvSpPr/>
          <p:nvPr/>
        </p:nvSpPr>
        <p:spPr>
          <a:xfrm>
            <a:off x="7862166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2" name="object 76"/>
          <p:cNvSpPr/>
          <p:nvPr/>
        </p:nvSpPr>
        <p:spPr>
          <a:xfrm>
            <a:off x="7951095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3" name="object 77"/>
          <p:cNvSpPr/>
          <p:nvPr/>
        </p:nvSpPr>
        <p:spPr>
          <a:xfrm>
            <a:off x="8040982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4" name="object 78"/>
          <p:cNvSpPr/>
          <p:nvPr/>
        </p:nvSpPr>
        <p:spPr>
          <a:xfrm>
            <a:off x="8129911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5" name="object 79"/>
          <p:cNvSpPr/>
          <p:nvPr/>
        </p:nvSpPr>
        <p:spPr>
          <a:xfrm>
            <a:off x="8219798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6" name="object 80"/>
          <p:cNvSpPr/>
          <p:nvPr/>
        </p:nvSpPr>
        <p:spPr>
          <a:xfrm>
            <a:off x="8308727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7" name="object 81"/>
          <p:cNvSpPr/>
          <p:nvPr/>
        </p:nvSpPr>
        <p:spPr>
          <a:xfrm>
            <a:off x="8398613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8" name="object 82"/>
          <p:cNvSpPr/>
          <p:nvPr/>
        </p:nvSpPr>
        <p:spPr>
          <a:xfrm>
            <a:off x="8487543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9" name="object 83"/>
          <p:cNvSpPr/>
          <p:nvPr/>
        </p:nvSpPr>
        <p:spPr>
          <a:xfrm>
            <a:off x="8576474" y="2008570"/>
            <a:ext cx="51639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0" name="object 84"/>
          <p:cNvSpPr/>
          <p:nvPr/>
        </p:nvSpPr>
        <p:spPr>
          <a:xfrm>
            <a:off x="8666361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1" name="object 85"/>
          <p:cNvSpPr/>
          <p:nvPr/>
        </p:nvSpPr>
        <p:spPr>
          <a:xfrm>
            <a:off x="8755289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2" name="object 86"/>
          <p:cNvSpPr/>
          <p:nvPr/>
        </p:nvSpPr>
        <p:spPr>
          <a:xfrm>
            <a:off x="8845176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3" name="object 87"/>
          <p:cNvSpPr/>
          <p:nvPr/>
        </p:nvSpPr>
        <p:spPr>
          <a:xfrm>
            <a:off x="8934106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4" name="object 88"/>
          <p:cNvSpPr/>
          <p:nvPr/>
        </p:nvSpPr>
        <p:spPr>
          <a:xfrm>
            <a:off x="9023991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5" name="object 89"/>
          <p:cNvSpPr/>
          <p:nvPr/>
        </p:nvSpPr>
        <p:spPr>
          <a:xfrm>
            <a:off x="9112921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6" name="object 90"/>
          <p:cNvSpPr/>
          <p:nvPr/>
        </p:nvSpPr>
        <p:spPr>
          <a:xfrm>
            <a:off x="9202808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7" name="object 91"/>
          <p:cNvSpPr/>
          <p:nvPr/>
        </p:nvSpPr>
        <p:spPr>
          <a:xfrm>
            <a:off x="9291738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8" name="object 92"/>
          <p:cNvSpPr/>
          <p:nvPr/>
        </p:nvSpPr>
        <p:spPr>
          <a:xfrm>
            <a:off x="9380666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9" name="object 93"/>
          <p:cNvSpPr/>
          <p:nvPr/>
        </p:nvSpPr>
        <p:spPr>
          <a:xfrm>
            <a:off x="9470553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0" name="object 94"/>
          <p:cNvSpPr/>
          <p:nvPr/>
        </p:nvSpPr>
        <p:spPr>
          <a:xfrm>
            <a:off x="9559484" y="2008570"/>
            <a:ext cx="51639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1" name="object 95"/>
          <p:cNvSpPr/>
          <p:nvPr/>
        </p:nvSpPr>
        <p:spPr>
          <a:xfrm>
            <a:off x="9649370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2" name="object 96"/>
          <p:cNvSpPr/>
          <p:nvPr/>
        </p:nvSpPr>
        <p:spPr>
          <a:xfrm>
            <a:off x="9738299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3" name="object 97"/>
          <p:cNvSpPr/>
          <p:nvPr/>
        </p:nvSpPr>
        <p:spPr>
          <a:xfrm>
            <a:off x="9828185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4" name="object 98"/>
          <p:cNvSpPr/>
          <p:nvPr/>
        </p:nvSpPr>
        <p:spPr>
          <a:xfrm>
            <a:off x="9917116" y="2008570"/>
            <a:ext cx="50679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5" name="object 99"/>
          <p:cNvSpPr/>
          <p:nvPr/>
        </p:nvSpPr>
        <p:spPr>
          <a:xfrm>
            <a:off x="10006046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6" name="object 100"/>
          <p:cNvSpPr/>
          <p:nvPr/>
        </p:nvSpPr>
        <p:spPr>
          <a:xfrm>
            <a:off x="10095931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7" name="object 101"/>
          <p:cNvSpPr/>
          <p:nvPr/>
        </p:nvSpPr>
        <p:spPr>
          <a:xfrm>
            <a:off x="10184861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8" name="object 102"/>
          <p:cNvSpPr/>
          <p:nvPr/>
        </p:nvSpPr>
        <p:spPr>
          <a:xfrm>
            <a:off x="10274748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9" name="object 103"/>
          <p:cNvSpPr/>
          <p:nvPr/>
        </p:nvSpPr>
        <p:spPr>
          <a:xfrm>
            <a:off x="10363678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0" name="object 104"/>
          <p:cNvSpPr/>
          <p:nvPr/>
        </p:nvSpPr>
        <p:spPr>
          <a:xfrm>
            <a:off x="10453563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1" name="object 105"/>
          <p:cNvSpPr/>
          <p:nvPr/>
        </p:nvSpPr>
        <p:spPr>
          <a:xfrm>
            <a:off x="10542494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2" name="object 106"/>
          <p:cNvSpPr/>
          <p:nvPr/>
        </p:nvSpPr>
        <p:spPr>
          <a:xfrm>
            <a:off x="10632380" y="2008570"/>
            <a:ext cx="50679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3" name="object 107"/>
          <p:cNvSpPr/>
          <p:nvPr/>
        </p:nvSpPr>
        <p:spPr>
          <a:xfrm>
            <a:off x="10721308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4" name="object 108"/>
          <p:cNvSpPr/>
          <p:nvPr/>
        </p:nvSpPr>
        <p:spPr>
          <a:xfrm>
            <a:off x="10810238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5" name="object 109"/>
          <p:cNvSpPr/>
          <p:nvPr/>
        </p:nvSpPr>
        <p:spPr>
          <a:xfrm>
            <a:off x="10900126" y="2008570"/>
            <a:ext cx="50683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6" name="object 110"/>
          <p:cNvSpPr/>
          <p:nvPr/>
        </p:nvSpPr>
        <p:spPr>
          <a:xfrm>
            <a:off x="10989056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7" name="object 111"/>
          <p:cNvSpPr/>
          <p:nvPr/>
        </p:nvSpPr>
        <p:spPr>
          <a:xfrm>
            <a:off x="11078940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8" name="object 112"/>
          <p:cNvSpPr/>
          <p:nvPr/>
        </p:nvSpPr>
        <p:spPr>
          <a:xfrm>
            <a:off x="11167871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9" name="object 113"/>
          <p:cNvSpPr/>
          <p:nvPr/>
        </p:nvSpPr>
        <p:spPr>
          <a:xfrm>
            <a:off x="11257758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object 114"/>
          <p:cNvSpPr/>
          <p:nvPr/>
        </p:nvSpPr>
        <p:spPr>
          <a:xfrm>
            <a:off x="11346688" y="2008570"/>
            <a:ext cx="51638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object 115"/>
          <p:cNvSpPr/>
          <p:nvPr/>
        </p:nvSpPr>
        <p:spPr>
          <a:xfrm>
            <a:off x="11436572" y="2008570"/>
            <a:ext cx="50681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2" name="object 116"/>
          <p:cNvSpPr/>
          <p:nvPr/>
        </p:nvSpPr>
        <p:spPr>
          <a:xfrm>
            <a:off x="11525503" y="2008570"/>
            <a:ext cx="50680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3" name="object 117"/>
          <p:cNvSpPr/>
          <p:nvPr/>
        </p:nvSpPr>
        <p:spPr>
          <a:xfrm>
            <a:off x="11614434" y="2008570"/>
            <a:ext cx="51637" cy="1"/>
          </a:xfrm>
          <a:prstGeom prst="line">
            <a:avLst/>
          </a:prstGeom>
          <a:ln w="3175">
            <a:solidFill>
              <a:srgbClr val="71685A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4" name="object 119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293370"/>
            <a:r>
              <a:t>Application</a:t>
            </a:r>
            <a:r>
              <a:rPr spc="-244"/>
              <a:t> </a:t>
            </a:r>
            <a:r>
              <a:t>Examples</a:t>
            </a:r>
          </a:p>
        </p:txBody>
      </p:sp>
      <p:graphicFrame>
        <p:nvGraphicFramePr>
          <p:cNvPr id="465" name="object 120"/>
          <p:cNvGraphicFramePr/>
          <p:nvPr/>
        </p:nvGraphicFramePr>
        <p:xfrm>
          <a:off x="1904501" y="2765113"/>
          <a:ext cx="9371108" cy="51333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35962"/>
                <a:gridCol w="4822444"/>
              </a:tblGrid>
              <a:tr h="660554">
                <a:tc>
                  <a:txBody>
                    <a:bodyPr/>
                    <a:lstStyle/>
                    <a:p>
                      <a:pPr indent="92075" algn="l" defTabSz="1147482">
                        <a:spcBef>
                          <a:spcPts val="100"/>
                        </a:spcBef>
                        <a:defRPr b="1" sz="3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2 Sample</a:t>
                      </a:r>
                      <a:r>
                        <a:rPr spc="-127"/>
                        <a:t> </a:t>
                      </a:r>
                      <a:r>
                        <a:t>t-test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000000"/>
                      </a:solidFill>
                    </a:lnR>
                    <a:lnB w="3175">
                      <a:solidFill>
                        <a:srgbClr val="FFFFFF"/>
                      </a:solidFill>
                    </a:lnB>
                    <a:solidFill>
                      <a:srgbClr val="94C600"/>
                    </a:solidFill>
                  </a:tcPr>
                </a:tc>
                <a:tc>
                  <a:txBody>
                    <a:bodyPr/>
                    <a:lstStyle/>
                    <a:p>
                      <a:pPr indent="84455" algn="l" defTabSz="1147482">
                        <a:spcBef>
                          <a:spcPts val="100"/>
                        </a:spcBef>
                        <a:defRPr b="1" sz="3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ANOVA – One</a:t>
                      </a:r>
                      <a:r>
                        <a:rPr spc="-115"/>
                        <a:t> </a:t>
                      </a:r>
                      <a:r>
                        <a:rPr spc="-6"/>
                        <a:t>Way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B w="3175">
                      <a:solidFill>
                        <a:srgbClr val="FFFFFF"/>
                      </a:solidFill>
                    </a:lnB>
                    <a:solidFill>
                      <a:srgbClr val="94C600"/>
                    </a:solidFill>
                  </a:tcPr>
                </a:tc>
              </a:tr>
              <a:tr h="1484062">
                <a:tc>
                  <a:txBody>
                    <a:bodyPr/>
                    <a:lstStyle/>
                    <a:p>
                      <a:pPr algn="l" defTabSz="1147482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98014" indent="85725" algn="just" defTabSz="1147482">
                        <a:lnSpc>
                          <a:spcPct val="99400"/>
                        </a:lnSpc>
                        <a:defRPr spc="-37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Is </a:t>
                      </a:r>
                      <a:r>
                        <a:rPr spc="-25"/>
                        <a:t>the</a:t>
                      </a:r>
                      <a:r>
                        <a:rPr spc="400"/>
                        <a:t> </a:t>
                      </a:r>
                      <a:r>
                        <a:rPr spc="-12"/>
                        <a:t>Transaction </a:t>
                      </a:r>
                      <a:r>
                        <a:rPr spc="-25"/>
                        <a:t>time</a:t>
                      </a:r>
                      <a:r>
                        <a:rPr spc="400"/>
                        <a:t> </a:t>
                      </a:r>
                      <a:r>
                        <a:rPr spc="-6"/>
                        <a:t>dependent </a:t>
                      </a:r>
                      <a:r>
                        <a:rPr spc="0"/>
                        <a:t>on  </a:t>
                      </a:r>
                      <a:r>
                        <a:rPr spc="-18"/>
                        <a:t>whether </a:t>
                      </a:r>
                      <a:r>
                        <a:rPr spc="-50"/>
                        <a:t>person </a:t>
                      </a:r>
                      <a:r>
                        <a:rPr spc="0"/>
                        <a:t>A or B </a:t>
                      </a:r>
                      <a:r>
                        <a:rPr spc="6"/>
                        <a:t>processes </a:t>
                      </a:r>
                      <a:r>
                        <a:rPr spc="-93"/>
                        <a:t>the  </a:t>
                      </a:r>
                      <a:r>
                        <a:rPr spc="-25"/>
                        <a:t>transaction?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94C6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solidFill>
                      <a:srgbClr val="EFF5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97217" indent="85725" algn="just" defTabSz="1147482">
                        <a:lnSpc>
                          <a:spcPct val="99400"/>
                        </a:lnSpc>
                        <a:defRPr spc="-56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Does </a:t>
                      </a:r>
                      <a:r>
                        <a:rPr spc="-50"/>
                        <a:t>the </a:t>
                      </a:r>
                      <a:r>
                        <a:rPr spc="-62"/>
                        <a:t>productivity </a:t>
                      </a:r>
                      <a:r>
                        <a:rPr spc="-37"/>
                        <a:t>of </a:t>
                      </a:r>
                      <a:r>
                        <a:rPr spc="-68"/>
                        <a:t>employees vary  depending </a:t>
                      </a:r>
                      <a:r>
                        <a:rPr spc="-37"/>
                        <a:t>on </a:t>
                      </a:r>
                      <a:r>
                        <a:rPr spc="-50"/>
                        <a:t>the </a:t>
                      </a:r>
                      <a:r>
                        <a:rPr spc="-62"/>
                        <a:t>three </a:t>
                      </a:r>
                      <a:r>
                        <a:rPr spc="-68"/>
                        <a:t>levels? </a:t>
                      </a:r>
                      <a:r>
                        <a:rPr spc="-75"/>
                        <a:t>(Beginner,  </a:t>
                      </a:r>
                      <a:r>
                        <a:rPr spc="-62"/>
                        <a:t>Intermediate </a:t>
                      </a:r>
                      <a:r>
                        <a:rPr spc="-50"/>
                        <a:t>and</a:t>
                      </a:r>
                      <a:r>
                        <a:rPr spc="-343"/>
                        <a:t> </a:t>
                      </a:r>
                      <a:r>
                        <a:rPr spc="-75"/>
                        <a:t>Advanced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94C6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solidFill>
                      <a:srgbClr val="EFF5E7"/>
                    </a:solidFill>
                  </a:tcPr>
                </a:tc>
              </a:tr>
              <a:tr h="1488035">
                <a:tc>
                  <a:txBody>
                    <a:bodyPr/>
                    <a:lstStyle/>
                    <a:p>
                      <a:pPr algn="l" defTabSz="1147482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96420" indent="85725" algn="l" defTabSz="1147482">
                        <a:lnSpc>
                          <a:spcPts val="2300"/>
                        </a:lnSpc>
                        <a:defRPr spc="-6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Is medicine </a:t>
                      </a:r>
                      <a:r>
                        <a:rPr spc="0"/>
                        <a:t>1 </a:t>
                      </a:r>
                      <a:r>
                        <a:t>effective or medicine </a:t>
                      </a:r>
                      <a:r>
                        <a:rPr spc="0"/>
                        <a:t>2 at  reducing </a:t>
                      </a:r>
                      <a:r>
                        <a:t>heart</a:t>
                      </a:r>
                      <a:r>
                        <a:rPr spc="-125"/>
                        <a:t> </a:t>
                      </a:r>
                      <a:r>
                        <a:t>stroke?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94C6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94C600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97217" indent="85725" algn="l" defTabSz="1147482">
                        <a:lnSpc>
                          <a:spcPts val="2300"/>
                        </a:lnSpc>
                        <a:defRPr spc="-62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Three </a:t>
                      </a:r>
                      <a:r>
                        <a:rPr spc="-68"/>
                        <a:t>different </a:t>
                      </a:r>
                      <a:r>
                        <a:rPr spc="-56"/>
                        <a:t>sale </a:t>
                      </a:r>
                      <a:r>
                        <a:rPr spc="-68"/>
                        <a:t>closing methods </a:t>
                      </a:r>
                      <a:r>
                        <a:rPr spc="-50"/>
                        <a:t>were</a:t>
                      </a:r>
                      <a:r>
                        <a:rPr spc="-281"/>
                        <a:t> </a:t>
                      </a:r>
                      <a:r>
                        <a:rPr spc="-75"/>
                        <a:t>used.  </a:t>
                      </a:r>
                      <a:r>
                        <a:rPr spc="-56"/>
                        <a:t>Which</a:t>
                      </a:r>
                      <a:r>
                        <a:rPr spc="-187"/>
                        <a:t> </a:t>
                      </a:r>
                      <a:r>
                        <a:rPr spc="-50"/>
                        <a:t>one</a:t>
                      </a:r>
                      <a:r>
                        <a:rPr spc="-156"/>
                        <a:t> </a:t>
                      </a:r>
                      <a:r>
                        <a:rPr spc="-37"/>
                        <a:t>is</a:t>
                      </a:r>
                      <a:r>
                        <a:rPr spc="-162"/>
                        <a:t> </a:t>
                      </a:r>
                      <a:r>
                        <a:rPr spc="-56"/>
                        <a:t>most</a:t>
                      </a:r>
                      <a:r>
                        <a:rPr spc="-162"/>
                        <a:t> </a:t>
                      </a:r>
                      <a:r>
                        <a:rPr spc="-68"/>
                        <a:t>effective?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94C600"/>
                      </a:solidFill>
                    </a:lnR>
                    <a:lnT w="12700">
                      <a:solidFill>
                        <a:srgbClr val="94C600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noFill/>
                  </a:tcPr>
                </a:tc>
              </a:tr>
              <a:tr h="1488036">
                <a:tc>
                  <a:txBody>
                    <a:bodyPr/>
                    <a:lstStyle/>
                    <a:p>
                      <a:pPr algn="l" defTabSz="1147482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98014" indent="85725" algn="l" defTabSz="1147482">
                        <a:lnSpc>
                          <a:spcPts val="2300"/>
                        </a:lnSpc>
                        <a:tabLst>
                          <a:tab pos="419100" algn="l"/>
                          <a:tab pos="952500" algn="l"/>
                          <a:tab pos="1549400" algn="l"/>
                          <a:tab pos="2590800" algn="l"/>
                          <a:tab pos="3848100" algn="l"/>
                        </a:tabLst>
                        <a:defRPr spc="-62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</a:t>
                      </a:r>
                      <a:r>
                        <a:rPr spc="0"/>
                        <a:t>s	</a:t>
                      </a:r>
                      <a:r>
                        <a:rPr spc="37"/>
                        <a:t>t</a:t>
                      </a:r>
                      <a:r>
                        <a:rPr spc="-106"/>
                        <a:t>h</a:t>
                      </a:r>
                      <a:r>
                        <a:rPr spc="0"/>
                        <a:t>e	</a:t>
                      </a:r>
                      <a:r>
                        <a:rPr spc="-106"/>
                        <a:t>n</a:t>
                      </a:r>
                      <a:r>
                        <a:rPr spc="6"/>
                        <a:t>e</a:t>
                      </a:r>
                      <a:r>
                        <a:rPr spc="0"/>
                        <a:t>w	</a:t>
                      </a:r>
                      <a:r>
                        <a:t>brandin</a:t>
                      </a:r>
                      <a:r>
                        <a:rPr spc="0"/>
                        <a:t>g	</a:t>
                      </a:r>
                      <a:r>
                        <a:rPr spc="-6"/>
                        <a:t>p</a:t>
                      </a:r>
                      <a:r>
                        <a:rPr spc="37"/>
                        <a:t>r</a:t>
                      </a:r>
                      <a:r>
                        <a:rPr spc="6"/>
                        <a:t>o</a:t>
                      </a:r>
                      <a:r>
                        <a:rPr spc="-100"/>
                        <a:t>g</a:t>
                      </a:r>
                      <a:r>
                        <a:rPr spc="25"/>
                        <a:t>r</a:t>
                      </a:r>
                      <a:r>
                        <a:rPr spc="93"/>
                        <a:t>a</a:t>
                      </a:r>
                      <a:r>
                        <a:rPr spc="0"/>
                        <a:t>m	</a:t>
                      </a:r>
                      <a:r>
                        <a:t>m</a:t>
                      </a:r>
                      <a:r>
                        <a:rPr spc="6"/>
                        <a:t>o</a:t>
                      </a:r>
                      <a:r>
                        <a:rPr spc="25"/>
                        <a:t>r</a:t>
                      </a:r>
                      <a:r>
                        <a:rPr spc="0"/>
                        <a:t>e  </a:t>
                      </a:r>
                      <a:r>
                        <a:rPr spc="-18"/>
                        <a:t>effective </a:t>
                      </a:r>
                      <a:r>
                        <a:rPr spc="18"/>
                        <a:t>in </a:t>
                      </a:r>
                      <a:r>
                        <a:rPr spc="12"/>
                        <a:t>increasing</a:t>
                      </a:r>
                      <a:r>
                        <a:rPr spc="106"/>
                        <a:t> </a:t>
                      </a:r>
                      <a:r>
                        <a:rPr spc="18"/>
                        <a:t>profits?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94C6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94C600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solidFill>
                      <a:srgbClr val="EFF5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88451" indent="85725" algn="just" defTabSz="1147482">
                        <a:lnSpc>
                          <a:spcPct val="99400"/>
                        </a:lnSpc>
                        <a:defRPr spc="-56" sz="2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Four </a:t>
                      </a:r>
                      <a:r>
                        <a:rPr spc="-62"/>
                        <a:t>types </a:t>
                      </a:r>
                      <a:r>
                        <a:rPr spc="-37"/>
                        <a:t>of </a:t>
                      </a:r>
                      <a:r>
                        <a:rPr spc="-68"/>
                        <a:t>machines </a:t>
                      </a:r>
                      <a:r>
                        <a:rPr spc="-50"/>
                        <a:t>are </a:t>
                      </a:r>
                      <a:r>
                        <a:rPr spc="-62"/>
                        <a:t>used. </a:t>
                      </a:r>
                      <a:r>
                        <a:rPr spc="-37"/>
                        <a:t>Is </a:t>
                      </a:r>
                      <a:r>
                        <a:t>weight</a:t>
                      </a:r>
                      <a:r>
                        <a:rPr spc="337"/>
                        <a:t> </a:t>
                      </a:r>
                      <a:r>
                        <a:rPr spc="-37"/>
                        <a:t>of  </a:t>
                      </a:r>
                      <a:r>
                        <a:rPr spc="-50"/>
                        <a:t>the </a:t>
                      </a:r>
                      <a:r>
                        <a:t>Rugby</a:t>
                      </a:r>
                      <a:r>
                        <a:rPr spc="337"/>
                        <a:t> </a:t>
                      </a:r>
                      <a:r>
                        <a:t>ball</a:t>
                      </a:r>
                      <a:r>
                        <a:rPr spc="337"/>
                        <a:t> </a:t>
                      </a:r>
                      <a:r>
                        <a:rPr spc="-68"/>
                        <a:t>dependent </a:t>
                      </a:r>
                      <a:r>
                        <a:rPr spc="-37"/>
                        <a:t>on </a:t>
                      </a:r>
                      <a:r>
                        <a:rPr spc="-50"/>
                        <a:t>the </a:t>
                      </a:r>
                      <a:r>
                        <a:t>type</a:t>
                      </a:r>
                      <a:r>
                        <a:rPr spc="337"/>
                        <a:t> </a:t>
                      </a:r>
                      <a:r>
                        <a:rPr spc="-37"/>
                        <a:t>of  </a:t>
                      </a:r>
                      <a:r>
                        <a:rPr spc="-62"/>
                        <a:t>machine</a:t>
                      </a:r>
                      <a:r>
                        <a:rPr spc="-268"/>
                        <a:t> </a:t>
                      </a:r>
                      <a:r>
                        <a:rPr spc="-75"/>
                        <a:t>used?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94C600"/>
                      </a:solidFill>
                    </a:lnR>
                    <a:lnT w="12700">
                      <a:solidFill>
                        <a:srgbClr val="94C600"/>
                      </a:solidFill>
                    </a:lnT>
                    <a:lnB w="12700">
                      <a:solidFill>
                        <a:srgbClr val="94C600"/>
                      </a:solidFill>
                    </a:lnB>
                    <a:solidFill>
                      <a:srgbClr val="EFF5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14604"/>
            <a:r>
              <a:t>2-Proportion</a:t>
            </a:r>
            <a:r>
              <a:rPr spc="-244"/>
              <a:t> </a:t>
            </a:r>
            <a:r>
              <a:rPr spc="-122"/>
              <a:t>Test</a:t>
            </a:r>
          </a:p>
        </p:txBody>
      </p:sp>
      <p:sp>
        <p:nvSpPr>
          <p:cNvPr id="468" name="object 3"/>
          <p:cNvSpPr/>
          <p:nvPr/>
        </p:nvSpPr>
        <p:spPr>
          <a:xfrm>
            <a:off x="1053133" y="1790708"/>
            <a:ext cx="10750477" cy="3372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4244" marR="623943" indent="-331544" algn="l" defTabSz="1147482">
              <a:defRPr spc="-30" sz="2400">
                <a:latin typeface="Garamond"/>
                <a:ea typeface="Garamond"/>
                <a:cs typeface="Garamond"/>
                <a:sym typeface="Garamond"/>
              </a:defRPr>
            </a:pPr>
            <a:r>
              <a:t>2- </a:t>
            </a:r>
            <a:r>
              <a:rPr spc="6"/>
              <a:t>Proportion </a:t>
            </a:r>
            <a:r>
              <a:rPr spc="0"/>
              <a:t>test </a:t>
            </a:r>
            <a:r>
              <a:rPr spc="-6"/>
              <a:t>- A </a:t>
            </a:r>
            <a:r>
              <a:rPr spc="6"/>
              <a:t>hypothesis </a:t>
            </a:r>
            <a:r>
              <a:rPr spc="0"/>
              <a:t>test to </a:t>
            </a:r>
            <a:r>
              <a:rPr spc="6"/>
              <a:t>compare </a:t>
            </a:r>
            <a:r>
              <a:rPr spc="-24"/>
              <a:t>two </a:t>
            </a:r>
            <a:r>
              <a:rPr spc="0"/>
              <a:t>population </a:t>
            </a:r>
            <a:r>
              <a:rPr spc="12"/>
              <a:t>proportions </a:t>
            </a:r>
            <a:r>
              <a:rPr spc="-6"/>
              <a:t>to  </a:t>
            </a:r>
            <a:r>
              <a:rPr spc="6"/>
              <a:t>determine whether they </a:t>
            </a:r>
            <a:r>
              <a:rPr spc="-24"/>
              <a:t>are </a:t>
            </a:r>
            <a:r>
              <a:t>significantly </a:t>
            </a:r>
            <a:r>
              <a:rPr spc="-18"/>
              <a:t>different </a:t>
            </a:r>
            <a:r>
              <a:rPr spc="-6"/>
              <a:t>or</a:t>
            </a:r>
            <a:r>
              <a:rPr spc="53"/>
              <a:t> </a:t>
            </a:r>
            <a:r>
              <a:rPr spc="-12"/>
              <a:t>not</a:t>
            </a:r>
          </a:p>
          <a:p>
            <a:pPr indent="12700" algn="l" defTabSz="1147482">
              <a:spcBef>
                <a:spcPts val="700"/>
              </a:spcBef>
              <a:defRPr spc="-53" sz="2400">
                <a:latin typeface="Garamond"/>
                <a:ea typeface="Garamond"/>
                <a:cs typeface="Garamond"/>
                <a:sym typeface="Garamond"/>
              </a:defRPr>
            </a:pPr>
            <a:r>
              <a:t>E.g.</a:t>
            </a:r>
          </a:p>
          <a:p>
            <a:pPr marL="341884" marR="176106" indent="-329184" algn="just" defTabSz="1147482">
              <a:spcBef>
                <a:spcPts val="700"/>
              </a:spcBef>
              <a:buSzPct val="100000"/>
              <a:buAutoNum type="alphaLcParenR" startAt="1"/>
              <a:tabLst>
                <a:tab pos="342900" algn="l"/>
              </a:tabLst>
              <a:defRPr spc="18" sz="2400">
                <a:latin typeface="Garamond"/>
                <a:ea typeface="Garamond"/>
                <a:cs typeface="Garamond"/>
                <a:sym typeface="Garamond"/>
              </a:defRPr>
            </a:pPr>
            <a:r>
              <a:t>you </a:t>
            </a:r>
            <a:r>
              <a:rPr spc="-24"/>
              <a:t>have </a:t>
            </a:r>
            <a:r>
              <a:rPr spc="-6"/>
              <a:t>samples </a:t>
            </a:r>
            <a:r>
              <a:t>of </a:t>
            </a:r>
            <a:r>
              <a:rPr spc="-6"/>
              <a:t>camera lens </a:t>
            </a:r>
            <a:r>
              <a:rPr spc="-12"/>
              <a:t>from </a:t>
            </a:r>
            <a:r>
              <a:rPr spc="-24"/>
              <a:t>two </a:t>
            </a:r>
            <a:r>
              <a:rPr spc="-18"/>
              <a:t>different </a:t>
            </a:r>
            <a:r>
              <a:rPr spc="-12"/>
              <a:t>suppliers </a:t>
            </a:r>
            <a:r>
              <a:rPr spc="6"/>
              <a:t>and </a:t>
            </a:r>
            <a:r>
              <a:t>you </a:t>
            </a:r>
            <a:r>
              <a:rPr spc="-24"/>
              <a:t>wish </a:t>
            </a:r>
            <a:r>
              <a:rPr spc="0"/>
              <a:t>to  </a:t>
            </a:r>
            <a:r>
              <a:rPr spc="6"/>
              <a:t>determine </a:t>
            </a:r>
            <a:r>
              <a:rPr spc="-48"/>
              <a:t>if </a:t>
            </a:r>
            <a:r>
              <a:rPr spc="12"/>
              <a:t>the </a:t>
            </a:r>
            <a:r>
              <a:rPr spc="6"/>
              <a:t>proportion </a:t>
            </a:r>
            <a:r>
              <a:t>of </a:t>
            </a:r>
            <a:r>
              <a:rPr spc="-12"/>
              <a:t>camera </a:t>
            </a:r>
            <a:r>
              <a:rPr spc="-6"/>
              <a:t>lens </a:t>
            </a:r>
            <a:r>
              <a:rPr spc="6"/>
              <a:t>that </a:t>
            </a:r>
            <a:r>
              <a:rPr spc="-36"/>
              <a:t>fail </a:t>
            </a:r>
            <a:r>
              <a:rPr spc="-53"/>
              <a:t>is </a:t>
            </a:r>
            <a:r>
              <a:rPr spc="-18"/>
              <a:t>different </a:t>
            </a:r>
            <a:r>
              <a:rPr spc="12"/>
              <a:t>depending </a:t>
            </a:r>
            <a:r>
              <a:t>on </a:t>
            </a:r>
            <a:r>
              <a:rPr spc="12"/>
              <a:t>the  </a:t>
            </a:r>
            <a:r>
              <a:rPr spc="-12"/>
              <a:t>suppliers</a:t>
            </a:r>
          </a:p>
          <a:p>
            <a:pPr marL="341884" marR="6374" indent="-329184" algn="l" defTabSz="1147482">
              <a:spcBef>
                <a:spcPts val="700"/>
              </a:spcBef>
              <a:buSzPct val="100000"/>
              <a:buAutoNum type="alphaLcParenR" startAt="1"/>
              <a:tabLst>
                <a:tab pos="342900" algn="l"/>
                <a:tab pos="4292600" algn="l"/>
              </a:tabLst>
              <a:defRPr spc="18" sz="2400">
                <a:latin typeface="Garamond"/>
                <a:ea typeface="Garamond"/>
                <a:cs typeface="Garamond"/>
                <a:sym typeface="Garamond"/>
              </a:defRPr>
            </a:pPr>
            <a:r>
              <a:t>you </a:t>
            </a:r>
            <a:r>
              <a:rPr spc="-24"/>
              <a:t>have  </a:t>
            </a:r>
            <a:r>
              <a:rPr spc="6"/>
              <a:t>data </a:t>
            </a:r>
            <a:r>
              <a:rPr spc="0"/>
              <a:t>for </a:t>
            </a:r>
            <a:r>
              <a:rPr spc="192"/>
              <a:t> </a:t>
            </a:r>
            <a:r>
              <a:rPr spc="-6"/>
              <a:t>samples</a:t>
            </a:r>
            <a:r>
              <a:rPr spc="342"/>
              <a:t> </a:t>
            </a:r>
            <a:r>
              <a:t>of	</a:t>
            </a:r>
            <a:r>
              <a:rPr spc="-12"/>
              <a:t>animals </a:t>
            </a:r>
            <a:r>
              <a:rPr spc="12"/>
              <a:t>who </a:t>
            </a:r>
            <a:r>
              <a:rPr spc="-42"/>
              <a:t>received  </a:t>
            </a:r>
            <a:r>
              <a:rPr spc="-12"/>
              <a:t>an </a:t>
            </a:r>
            <a:r>
              <a:rPr spc="0"/>
              <a:t>experimental </a:t>
            </a:r>
            <a:r>
              <a:rPr spc="550"/>
              <a:t> </a:t>
            </a:r>
            <a:r>
              <a:rPr spc="-30"/>
              <a:t>vaccine</a:t>
            </a:r>
            <a:r>
              <a:rPr spc="336"/>
              <a:t> </a:t>
            </a:r>
            <a:r>
              <a:rPr spc="6"/>
              <a:t>and </a:t>
            </a:r>
            <a:r>
              <a:rPr spc="-6"/>
              <a:t> </a:t>
            </a:r>
            <a:r>
              <a:rPr spc="-24"/>
              <a:t>wish </a:t>
            </a:r>
            <a:r>
              <a:rPr spc="-6"/>
              <a:t>to </a:t>
            </a:r>
            <a:r>
              <a:rPr spc="6"/>
              <a:t>determine </a:t>
            </a:r>
            <a:r>
              <a:rPr spc="-53"/>
              <a:t>if  </a:t>
            </a:r>
            <a:r>
              <a:rPr spc="12"/>
              <a:t>the </a:t>
            </a:r>
            <a:r>
              <a:rPr spc="6"/>
              <a:t>proportion </a:t>
            </a:r>
            <a:r>
              <a:t>of </a:t>
            </a:r>
            <a:r>
              <a:rPr spc="-18"/>
              <a:t>animals </a:t>
            </a:r>
            <a:r>
              <a:rPr spc="6"/>
              <a:t>that </a:t>
            </a:r>
            <a:r>
              <a:rPr spc="-12"/>
              <a:t>get </a:t>
            </a:r>
            <a:r>
              <a:rPr spc="-36"/>
              <a:t>sick </a:t>
            </a:r>
            <a:r>
              <a:rPr spc="-53"/>
              <a:t>in </a:t>
            </a:r>
            <a:r>
              <a:rPr spc="-18"/>
              <a:t>this </a:t>
            </a:r>
            <a:r>
              <a:rPr spc="6"/>
              <a:t>group </a:t>
            </a:r>
            <a:r>
              <a:rPr spc="42"/>
              <a:t> </a:t>
            </a:r>
            <a:r>
              <a:rPr spc="-53"/>
              <a:t>is</a:t>
            </a:r>
          </a:p>
          <a:p>
            <a:pPr indent="287020" algn="l" defTabSz="1147482">
              <a:defRPr spc="-18" sz="2400">
                <a:latin typeface="Garamond"/>
                <a:ea typeface="Garamond"/>
                <a:cs typeface="Garamond"/>
                <a:sym typeface="Garamond"/>
              </a:defRPr>
            </a:pPr>
            <a:r>
              <a:t>different </a:t>
            </a:r>
            <a:r>
              <a:rPr spc="-12"/>
              <a:t>from </a:t>
            </a:r>
            <a:r>
              <a:rPr spc="6"/>
              <a:t>that </a:t>
            </a:r>
            <a:r>
              <a:rPr spc="18"/>
              <a:t>of </a:t>
            </a:r>
            <a:r>
              <a:rPr spc="-12"/>
              <a:t>an </a:t>
            </a:r>
            <a:r>
              <a:t>unvaccinated</a:t>
            </a:r>
            <a:r>
              <a:rPr spc="384"/>
              <a:t> </a:t>
            </a:r>
            <a:r>
              <a:rPr spc="18"/>
              <a:t>group</a:t>
            </a:r>
          </a:p>
        </p:txBody>
      </p:sp>
      <p:sp>
        <p:nvSpPr>
          <p:cNvPr id="469" name="object 4"/>
          <p:cNvSpPr/>
          <p:nvPr/>
        </p:nvSpPr>
        <p:spPr>
          <a:xfrm>
            <a:off x="4775439" y="7140207"/>
            <a:ext cx="3798168" cy="2610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0" name="object 5"/>
          <p:cNvSpPr/>
          <p:nvPr/>
        </p:nvSpPr>
        <p:spPr>
          <a:xfrm>
            <a:off x="4775439" y="8146168"/>
            <a:ext cx="3808685" cy="2725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1" name="object 6"/>
          <p:cNvSpPr/>
          <p:nvPr/>
        </p:nvSpPr>
        <p:spPr>
          <a:xfrm>
            <a:off x="1411401" y="5737411"/>
            <a:ext cx="10254669" cy="26774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2" name="object 7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bject 2"/>
          <p:cNvSpPr/>
          <p:nvPr>
            <p:ph type="title"/>
          </p:nvPr>
        </p:nvSpPr>
        <p:spPr>
          <a:xfrm>
            <a:off x="1026358" y="687533"/>
            <a:ext cx="10446076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Hypothesis Testing </a:t>
            </a:r>
            <a:r>
              <a:rPr spc="0"/>
              <a:t>&amp; </a:t>
            </a:r>
            <a:r>
              <a:t>Graphical</a:t>
            </a:r>
            <a:r>
              <a:rPr spc="0"/>
              <a:t> </a:t>
            </a:r>
            <a:r>
              <a:t>Techniques</a:t>
            </a:r>
          </a:p>
        </p:txBody>
      </p:sp>
      <p:graphicFrame>
        <p:nvGraphicFramePr>
          <p:cNvPr id="475" name="object 3"/>
          <p:cNvGraphicFramePr/>
          <p:nvPr/>
        </p:nvGraphicFramePr>
        <p:xfrm>
          <a:off x="1426384" y="2095748"/>
          <a:ext cx="10136092" cy="5915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258"/>
                <a:gridCol w="3778926"/>
                <a:gridCol w="3253206"/>
              </a:tblGrid>
              <a:tr h="994733"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700"/>
                        </a:spcBef>
                      </a:pPr>
                      <a:r>
                        <a:rPr b="1" spc="-79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</a:tr>
              <a:tr h="978832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690083" marR="567366" indent="-184623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"/>
                        <a:t>more than</a:t>
                      </a:r>
                      <a:r>
                        <a:rPr spc="-252"/>
                        <a:t>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274917" marR="741082" indent="199427" algn="l" defTabSz="1147482">
                        <a:spcBef>
                          <a:spcPts val="500"/>
                        </a:spcBef>
                        <a:defRPr spc="-84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ANOVA</a:t>
                      </a:r>
                      <a:r>
                        <a:rPr spc="-240"/>
                        <a:t> </a:t>
                      </a:r>
                      <a:r>
                        <a:rPr spc="-48"/>
                        <a:t>(single  </a:t>
                      </a:r>
                      <a:r>
                        <a:rPr spc="-6"/>
                        <a:t>factor)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294" marR="1439931" indent="443640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6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t-Test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7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24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Regression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887" marR="1439134" indent="440142" algn="l" defTabSz="1147482">
                        <a:lnSpc>
                          <a:spcPct val="70800"/>
                        </a:lnSpc>
                        <a:spcBef>
                          <a:spcPts val="16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9740" algn="l" defTabSz="1147482">
                        <a:spcBef>
                          <a:spcPts val="2000"/>
                        </a:spcBef>
                        <a:defRPr spc="-12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2-proportion</a:t>
                      </a:r>
                      <a:r>
                        <a:rPr spc="-180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6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434290" marR="1008031" indent="137209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</a:t>
                      </a:r>
                      <a:r>
                        <a:rPr spc="-84"/>
                        <a:t> </a:t>
                      </a:r>
                      <a:r>
                        <a:rPr spc="-60"/>
                        <a:t>multiple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indent="567690" algn="l" defTabSz="1147482">
                        <a:spcBef>
                          <a:spcPts val="20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Chi-square</a:t>
                      </a:r>
                      <a:r>
                        <a:rPr spc="-174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  <p:sp>
        <p:nvSpPr>
          <p:cNvPr id="476" name="object 5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object 2"/>
          <p:cNvGrpSpPr/>
          <p:nvPr/>
        </p:nvGrpSpPr>
        <p:grpSpPr>
          <a:xfrm>
            <a:off x="4382426" y="5833035"/>
            <a:ext cx="7671369" cy="1994092"/>
            <a:chOff x="0" y="0"/>
            <a:chExt cx="7671368" cy="1994090"/>
          </a:xfrm>
        </p:grpSpPr>
        <p:sp>
          <p:nvSpPr>
            <p:cNvPr id="478" name="Shape"/>
            <p:cNvSpPr/>
            <p:nvPr/>
          </p:nvSpPr>
          <p:spPr>
            <a:xfrm>
              <a:off x="0" y="373300"/>
              <a:ext cx="1069070" cy="50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8"/>
                  </a:moveTo>
                  <a:lnTo>
                    <a:pt x="21600" y="0"/>
                  </a:lnTo>
                  <a:lnTo>
                    <a:pt x="21581" y="558"/>
                  </a:lnTo>
                  <a:lnTo>
                    <a:pt x="0" y="21593"/>
                  </a:lnTo>
                  <a:lnTo>
                    <a:pt x="39" y="21600"/>
                  </a:lnTo>
                  <a:lnTo>
                    <a:pt x="39" y="21580"/>
                  </a:lnTo>
                  <a:lnTo>
                    <a:pt x="77" y="21580"/>
                  </a:lnTo>
                  <a:lnTo>
                    <a:pt x="4852" y="17479"/>
                  </a:lnTo>
                  <a:lnTo>
                    <a:pt x="14401" y="7912"/>
                  </a:lnTo>
                  <a:lnTo>
                    <a:pt x="21561" y="1078"/>
                  </a:lnTo>
                  <a:lnTo>
                    <a:pt x="21600" y="1078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Shape"/>
            <p:cNvSpPr/>
            <p:nvPr/>
          </p:nvSpPr>
          <p:spPr>
            <a:xfrm>
              <a:off x="1070073" y="249045"/>
              <a:ext cx="24226" cy="11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845" y="5028"/>
                  </a:lnTo>
                  <a:lnTo>
                    <a:pt x="1989" y="15667"/>
                  </a:lnTo>
                  <a:lnTo>
                    <a:pt x="0" y="21600"/>
                  </a:lnTo>
                  <a:lnTo>
                    <a:pt x="7349" y="1050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0" name="Shape"/>
            <p:cNvSpPr/>
            <p:nvPr/>
          </p:nvSpPr>
          <p:spPr>
            <a:xfrm>
              <a:off x="1099710" y="0"/>
              <a:ext cx="354723" cy="234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125" y="385"/>
                  </a:lnTo>
                  <a:lnTo>
                    <a:pt x="14809" y="1505"/>
                  </a:lnTo>
                  <a:lnTo>
                    <a:pt x="11686" y="3304"/>
                  </a:lnTo>
                  <a:lnTo>
                    <a:pt x="8794" y="5727"/>
                  </a:lnTo>
                  <a:lnTo>
                    <a:pt x="6169" y="8719"/>
                  </a:lnTo>
                  <a:lnTo>
                    <a:pt x="3848" y="12224"/>
                  </a:lnTo>
                  <a:lnTo>
                    <a:pt x="1868" y="16188"/>
                  </a:lnTo>
                  <a:lnTo>
                    <a:pt x="264" y="20556"/>
                  </a:lnTo>
                  <a:lnTo>
                    <a:pt x="0" y="21600"/>
                  </a:lnTo>
                  <a:lnTo>
                    <a:pt x="1543" y="17589"/>
                  </a:lnTo>
                  <a:lnTo>
                    <a:pt x="3721" y="13192"/>
                  </a:lnTo>
                  <a:lnTo>
                    <a:pt x="6330" y="8795"/>
                  </a:lnTo>
                  <a:lnTo>
                    <a:pt x="9318" y="5863"/>
                  </a:lnTo>
                  <a:lnTo>
                    <a:pt x="12633" y="2931"/>
                  </a:lnTo>
                  <a:lnTo>
                    <a:pt x="16220" y="1466"/>
                  </a:lnTo>
                  <a:lnTo>
                    <a:pt x="20028" y="146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1" name="Shape"/>
            <p:cNvSpPr/>
            <p:nvPr/>
          </p:nvSpPr>
          <p:spPr>
            <a:xfrm>
              <a:off x="1063009" y="972171"/>
              <a:ext cx="15939" cy="101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5" y="20588"/>
                  </a:lnTo>
                  <a:lnTo>
                    <a:pt x="3609" y="20588"/>
                  </a:lnTo>
                  <a:lnTo>
                    <a:pt x="3609" y="20925"/>
                  </a:lnTo>
                  <a:lnTo>
                    <a:pt x="7214" y="20925"/>
                  </a:lnTo>
                  <a:lnTo>
                    <a:pt x="7214" y="21263"/>
                  </a:lnTo>
                  <a:lnTo>
                    <a:pt x="10819" y="21263"/>
                  </a:lnTo>
                  <a:lnTo>
                    <a:pt x="10819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2" name="Shape"/>
            <p:cNvSpPr/>
            <p:nvPr/>
          </p:nvSpPr>
          <p:spPr>
            <a:xfrm>
              <a:off x="7280775" y="0"/>
              <a:ext cx="284671" cy="12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935" y="10625"/>
                  </a:lnTo>
                  <a:lnTo>
                    <a:pt x="12340" y="6130"/>
                  </a:lnTo>
                  <a:lnTo>
                    <a:pt x="8456" y="2793"/>
                  </a:lnTo>
                  <a:lnTo>
                    <a:pt x="4328" y="715"/>
                  </a:lnTo>
                  <a:lnTo>
                    <a:pt x="0" y="0"/>
                  </a:lnTo>
                  <a:lnTo>
                    <a:pt x="1959" y="2719"/>
                  </a:lnTo>
                  <a:lnTo>
                    <a:pt x="6460" y="2719"/>
                  </a:lnTo>
                  <a:lnTo>
                    <a:pt x="10736" y="5439"/>
                  </a:lnTo>
                  <a:lnTo>
                    <a:pt x="14735" y="10878"/>
                  </a:lnTo>
                  <a:lnTo>
                    <a:pt x="18405" y="1631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3" name="Shape"/>
            <p:cNvSpPr/>
            <p:nvPr/>
          </p:nvSpPr>
          <p:spPr>
            <a:xfrm>
              <a:off x="7566690" y="127830"/>
              <a:ext cx="24956" cy="3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4383" y="3481"/>
                  </a:lnTo>
                  <a:lnTo>
                    <a:pt x="0" y="0"/>
                  </a:lnTo>
                  <a:lnTo>
                    <a:pt x="0" y="10686"/>
                  </a:lnTo>
                  <a:lnTo>
                    <a:pt x="10759" y="10686"/>
                  </a:lnTo>
                  <a:lnTo>
                    <a:pt x="1324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4" name="Triangle"/>
            <p:cNvSpPr/>
            <p:nvPr/>
          </p:nvSpPr>
          <p:spPr>
            <a:xfrm>
              <a:off x="7590180" y="160054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3449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5" name="Shape"/>
            <p:cNvSpPr/>
            <p:nvPr/>
          </p:nvSpPr>
          <p:spPr>
            <a:xfrm>
              <a:off x="7600322" y="175566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64" y="267"/>
                  </a:lnTo>
                  <a:lnTo>
                    <a:pt x="0" y="0"/>
                  </a:lnTo>
                  <a:lnTo>
                    <a:pt x="2335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6" name="Triangle"/>
            <p:cNvSpPr/>
            <p:nvPr/>
          </p:nvSpPr>
          <p:spPr>
            <a:xfrm>
              <a:off x="7609490" y="19212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7" name="Triangle"/>
            <p:cNvSpPr/>
            <p:nvPr/>
          </p:nvSpPr>
          <p:spPr>
            <a:xfrm>
              <a:off x="7618194" y="20788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8" name="Triangle"/>
            <p:cNvSpPr/>
            <p:nvPr/>
          </p:nvSpPr>
          <p:spPr>
            <a:xfrm>
              <a:off x="7625556" y="223799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9" name="Triangle"/>
            <p:cNvSpPr/>
            <p:nvPr/>
          </p:nvSpPr>
          <p:spPr>
            <a:xfrm>
              <a:off x="7631928" y="240584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0" name="Triangle"/>
            <p:cNvSpPr/>
            <p:nvPr/>
          </p:nvSpPr>
          <p:spPr>
            <a:xfrm>
              <a:off x="7637821" y="256109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1" name="Shape"/>
            <p:cNvSpPr/>
            <p:nvPr/>
          </p:nvSpPr>
          <p:spPr>
            <a:xfrm>
              <a:off x="7642765" y="271635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5552" y="3639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2" name="Triangle"/>
            <p:cNvSpPr/>
            <p:nvPr/>
          </p:nvSpPr>
          <p:spPr>
            <a:xfrm>
              <a:off x="7646928" y="289487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3" name="Triangle"/>
            <p:cNvSpPr/>
            <p:nvPr/>
          </p:nvSpPr>
          <p:spPr>
            <a:xfrm>
              <a:off x="7650613" y="306056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4" name="Shape"/>
            <p:cNvSpPr/>
            <p:nvPr/>
          </p:nvSpPr>
          <p:spPr>
            <a:xfrm>
              <a:off x="7653414" y="320474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239" y="1221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5" name="Triangle"/>
            <p:cNvSpPr/>
            <p:nvPr/>
          </p:nvSpPr>
          <p:spPr>
            <a:xfrm>
              <a:off x="7655431" y="34086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6" name="Triangle"/>
            <p:cNvSpPr/>
            <p:nvPr/>
          </p:nvSpPr>
          <p:spPr>
            <a:xfrm>
              <a:off x="7653554" y="1978153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5551" y="117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4" name="object 3"/>
          <p:cNvGrpSpPr/>
          <p:nvPr/>
        </p:nvGrpSpPr>
        <p:grpSpPr>
          <a:xfrm>
            <a:off x="4376266" y="5827298"/>
            <a:ext cx="7678993" cy="2214196"/>
            <a:chOff x="0" y="0"/>
            <a:chExt cx="7678991" cy="2214195"/>
          </a:xfrm>
        </p:grpSpPr>
        <p:sp>
          <p:nvSpPr>
            <p:cNvPr id="498" name="Shape"/>
            <p:cNvSpPr/>
            <p:nvPr/>
          </p:nvSpPr>
          <p:spPr>
            <a:xfrm>
              <a:off x="420" y="386319"/>
              <a:ext cx="1071940" cy="50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88"/>
                  </a:moveTo>
                  <a:lnTo>
                    <a:pt x="21600" y="0"/>
                  </a:lnTo>
                  <a:lnTo>
                    <a:pt x="21523" y="247"/>
                  </a:lnTo>
                  <a:lnTo>
                    <a:pt x="21523" y="76"/>
                  </a:lnTo>
                  <a:lnTo>
                    <a:pt x="77" y="21144"/>
                  </a:lnTo>
                  <a:lnTo>
                    <a:pt x="19" y="21185"/>
                  </a:lnTo>
                  <a:lnTo>
                    <a:pt x="0" y="21309"/>
                  </a:lnTo>
                  <a:lnTo>
                    <a:pt x="0" y="21391"/>
                  </a:lnTo>
                  <a:lnTo>
                    <a:pt x="19" y="21514"/>
                  </a:lnTo>
                  <a:lnTo>
                    <a:pt x="58" y="21597"/>
                  </a:lnTo>
                  <a:lnTo>
                    <a:pt x="135" y="21600"/>
                  </a:lnTo>
                  <a:lnTo>
                    <a:pt x="135" y="21103"/>
                  </a:lnTo>
                  <a:lnTo>
                    <a:pt x="407" y="21151"/>
                  </a:lnTo>
                  <a:lnTo>
                    <a:pt x="2263" y="19548"/>
                  </a:lnTo>
                  <a:lnTo>
                    <a:pt x="21523" y="664"/>
                  </a:lnTo>
                  <a:lnTo>
                    <a:pt x="21523" y="247"/>
                  </a:lnTo>
                  <a:lnTo>
                    <a:pt x="21527" y="72"/>
                  </a:lnTo>
                  <a:lnTo>
                    <a:pt x="21527" y="660"/>
                  </a:lnTo>
                  <a:lnTo>
                    <a:pt x="21600" y="588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9" name="Shape"/>
            <p:cNvSpPr/>
            <p:nvPr/>
          </p:nvSpPr>
          <p:spPr>
            <a:xfrm>
              <a:off x="0" y="874745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803" y="12107"/>
                  </a:lnTo>
                  <a:lnTo>
                    <a:pt x="0" y="0"/>
                  </a:lnTo>
                  <a:lnTo>
                    <a:pt x="0" y="2134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1068729" y="0"/>
              <a:ext cx="6282867" cy="39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0"/>
                  </a:moveTo>
                  <a:lnTo>
                    <a:pt x="21589" y="267"/>
                  </a:lnTo>
                  <a:lnTo>
                    <a:pt x="21378" y="0"/>
                  </a:lnTo>
                  <a:lnTo>
                    <a:pt x="1347" y="0"/>
                  </a:lnTo>
                  <a:lnTo>
                    <a:pt x="1131" y="285"/>
                  </a:lnTo>
                  <a:lnTo>
                    <a:pt x="922" y="1084"/>
                  </a:lnTo>
                  <a:lnTo>
                    <a:pt x="725" y="2400"/>
                  </a:lnTo>
                  <a:lnTo>
                    <a:pt x="542" y="4234"/>
                  </a:lnTo>
                  <a:lnTo>
                    <a:pt x="295" y="7962"/>
                  </a:lnTo>
                  <a:lnTo>
                    <a:pt x="176" y="10716"/>
                  </a:lnTo>
                  <a:lnTo>
                    <a:pt x="86" y="13729"/>
                  </a:lnTo>
                  <a:lnTo>
                    <a:pt x="29" y="16937"/>
                  </a:lnTo>
                  <a:lnTo>
                    <a:pt x="0" y="20952"/>
                  </a:lnTo>
                  <a:lnTo>
                    <a:pt x="12" y="20862"/>
                  </a:lnTo>
                  <a:lnTo>
                    <a:pt x="12" y="21600"/>
                  </a:lnTo>
                  <a:lnTo>
                    <a:pt x="22" y="21529"/>
                  </a:lnTo>
                  <a:lnTo>
                    <a:pt x="22" y="20104"/>
                  </a:lnTo>
                  <a:lnTo>
                    <a:pt x="54" y="16662"/>
                  </a:lnTo>
                  <a:lnTo>
                    <a:pt x="119" y="13219"/>
                  </a:lnTo>
                  <a:lnTo>
                    <a:pt x="215" y="10637"/>
                  </a:lnTo>
                  <a:lnTo>
                    <a:pt x="338" y="8055"/>
                  </a:lnTo>
                  <a:lnTo>
                    <a:pt x="485" y="5474"/>
                  </a:lnTo>
                  <a:lnTo>
                    <a:pt x="654" y="3752"/>
                  </a:lnTo>
                  <a:lnTo>
                    <a:pt x="841" y="2031"/>
                  </a:lnTo>
                  <a:lnTo>
                    <a:pt x="1043" y="1170"/>
                  </a:lnTo>
                  <a:lnTo>
                    <a:pt x="1058" y="1170"/>
                  </a:lnTo>
                  <a:lnTo>
                    <a:pt x="1084" y="1084"/>
                  </a:lnTo>
                  <a:lnTo>
                    <a:pt x="1150" y="878"/>
                  </a:lnTo>
                  <a:lnTo>
                    <a:pt x="1281" y="671"/>
                  </a:lnTo>
                  <a:lnTo>
                    <a:pt x="1310" y="671"/>
                  </a:lnTo>
                  <a:lnTo>
                    <a:pt x="1347" y="310"/>
                  </a:lnTo>
                  <a:lnTo>
                    <a:pt x="21600" y="31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Shape"/>
            <p:cNvSpPr/>
            <p:nvPr/>
          </p:nvSpPr>
          <p:spPr>
            <a:xfrm>
              <a:off x="7286934" y="5736"/>
              <a:ext cx="392058" cy="19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901"/>
                  </a:moveTo>
                  <a:lnTo>
                    <a:pt x="21600" y="4184"/>
                  </a:lnTo>
                  <a:lnTo>
                    <a:pt x="21547" y="3967"/>
                  </a:lnTo>
                  <a:lnTo>
                    <a:pt x="21117" y="3306"/>
                  </a:lnTo>
                  <a:lnTo>
                    <a:pt x="20192" y="2682"/>
                  </a:lnTo>
                  <a:lnTo>
                    <a:pt x="18814" y="2103"/>
                  </a:lnTo>
                  <a:lnTo>
                    <a:pt x="17022" y="1575"/>
                  </a:lnTo>
                  <a:lnTo>
                    <a:pt x="14868" y="1109"/>
                  </a:lnTo>
                  <a:lnTo>
                    <a:pt x="12383" y="709"/>
                  </a:lnTo>
                  <a:lnTo>
                    <a:pt x="9612" y="385"/>
                  </a:lnTo>
                  <a:lnTo>
                    <a:pt x="6596" y="143"/>
                  </a:lnTo>
                  <a:lnTo>
                    <a:pt x="3562" y="0"/>
                  </a:lnTo>
                  <a:lnTo>
                    <a:pt x="0" y="0"/>
                  </a:lnTo>
                  <a:lnTo>
                    <a:pt x="597" y="73"/>
                  </a:lnTo>
                  <a:lnTo>
                    <a:pt x="1106" y="73"/>
                  </a:lnTo>
                  <a:lnTo>
                    <a:pt x="4363" y="159"/>
                  </a:lnTo>
                  <a:lnTo>
                    <a:pt x="4593" y="173"/>
                  </a:lnTo>
                  <a:lnTo>
                    <a:pt x="4690" y="173"/>
                  </a:lnTo>
                  <a:lnTo>
                    <a:pt x="7795" y="345"/>
                  </a:lnTo>
                  <a:lnTo>
                    <a:pt x="8790" y="464"/>
                  </a:lnTo>
                  <a:lnTo>
                    <a:pt x="10290" y="602"/>
                  </a:lnTo>
                  <a:lnTo>
                    <a:pt x="12886" y="943"/>
                  </a:lnTo>
                  <a:lnTo>
                    <a:pt x="13569" y="1065"/>
                  </a:lnTo>
                  <a:lnTo>
                    <a:pt x="15752" y="1381"/>
                  </a:lnTo>
                  <a:lnTo>
                    <a:pt x="15752" y="1490"/>
                  </a:lnTo>
                  <a:lnTo>
                    <a:pt x="16015" y="1554"/>
                  </a:lnTo>
                  <a:lnTo>
                    <a:pt x="16437" y="1554"/>
                  </a:lnTo>
                  <a:lnTo>
                    <a:pt x="16556" y="1684"/>
                  </a:lnTo>
                  <a:lnTo>
                    <a:pt x="16733" y="1726"/>
                  </a:lnTo>
                  <a:lnTo>
                    <a:pt x="17175" y="1726"/>
                  </a:lnTo>
                  <a:lnTo>
                    <a:pt x="17257" y="1862"/>
                  </a:lnTo>
                  <a:lnTo>
                    <a:pt x="17369" y="1899"/>
                  </a:lnTo>
                  <a:lnTo>
                    <a:pt x="17807" y="1899"/>
                  </a:lnTo>
                  <a:lnTo>
                    <a:pt x="17856" y="2060"/>
                  </a:lnTo>
                  <a:lnTo>
                    <a:pt x="17891" y="2071"/>
                  </a:lnTo>
                  <a:lnTo>
                    <a:pt x="18334" y="2071"/>
                  </a:lnTo>
                  <a:lnTo>
                    <a:pt x="18334" y="2218"/>
                  </a:lnTo>
                  <a:lnTo>
                    <a:pt x="18413" y="2244"/>
                  </a:lnTo>
                  <a:lnTo>
                    <a:pt x="18808" y="2244"/>
                  </a:lnTo>
                  <a:lnTo>
                    <a:pt x="18808" y="2384"/>
                  </a:lnTo>
                  <a:lnTo>
                    <a:pt x="18875" y="2417"/>
                  </a:lnTo>
                  <a:lnTo>
                    <a:pt x="19282" y="2417"/>
                  </a:lnTo>
                  <a:lnTo>
                    <a:pt x="19282" y="2589"/>
                  </a:lnTo>
                  <a:lnTo>
                    <a:pt x="19651" y="2589"/>
                  </a:lnTo>
                  <a:lnTo>
                    <a:pt x="19651" y="2762"/>
                  </a:lnTo>
                  <a:lnTo>
                    <a:pt x="19967" y="2762"/>
                  </a:lnTo>
                  <a:lnTo>
                    <a:pt x="19967" y="2935"/>
                  </a:lnTo>
                  <a:lnTo>
                    <a:pt x="20283" y="2935"/>
                  </a:lnTo>
                  <a:lnTo>
                    <a:pt x="20283" y="3107"/>
                  </a:lnTo>
                  <a:lnTo>
                    <a:pt x="20546" y="3107"/>
                  </a:lnTo>
                  <a:lnTo>
                    <a:pt x="20546" y="3280"/>
                  </a:lnTo>
                  <a:lnTo>
                    <a:pt x="20757" y="3280"/>
                  </a:lnTo>
                  <a:lnTo>
                    <a:pt x="20757" y="3452"/>
                  </a:lnTo>
                  <a:lnTo>
                    <a:pt x="20915" y="3452"/>
                  </a:lnTo>
                  <a:lnTo>
                    <a:pt x="20915" y="3625"/>
                  </a:lnTo>
                  <a:lnTo>
                    <a:pt x="21073" y="3625"/>
                  </a:lnTo>
                  <a:lnTo>
                    <a:pt x="21073" y="3798"/>
                  </a:lnTo>
                  <a:lnTo>
                    <a:pt x="21178" y="3798"/>
                  </a:lnTo>
                  <a:lnTo>
                    <a:pt x="21178" y="3970"/>
                  </a:lnTo>
                  <a:lnTo>
                    <a:pt x="21231" y="3970"/>
                  </a:lnTo>
                  <a:lnTo>
                    <a:pt x="21231" y="21600"/>
                  </a:lnTo>
                  <a:lnTo>
                    <a:pt x="21547" y="21118"/>
                  </a:lnTo>
                  <a:lnTo>
                    <a:pt x="21600" y="20901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2" name="Shape"/>
            <p:cNvSpPr/>
            <p:nvPr/>
          </p:nvSpPr>
          <p:spPr>
            <a:xfrm>
              <a:off x="7561231" y="372293"/>
              <a:ext cx="111066" cy="184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88"/>
                  </a:moveTo>
                  <a:lnTo>
                    <a:pt x="21600" y="0"/>
                  </a:lnTo>
                  <a:lnTo>
                    <a:pt x="21414" y="18690"/>
                  </a:lnTo>
                  <a:lnTo>
                    <a:pt x="19659" y="19437"/>
                  </a:lnTo>
                  <a:lnTo>
                    <a:pt x="16104" y="20185"/>
                  </a:lnTo>
                  <a:lnTo>
                    <a:pt x="10903" y="20745"/>
                  </a:lnTo>
                  <a:lnTo>
                    <a:pt x="4209" y="21306"/>
                  </a:lnTo>
                  <a:lnTo>
                    <a:pt x="0" y="21600"/>
                  </a:lnTo>
                  <a:lnTo>
                    <a:pt x="6742" y="21152"/>
                  </a:lnTo>
                  <a:lnTo>
                    <a:pt x="13055" y="20582"/>
                  </a:lnTo>
                  <a:lnTo>
                    <a:pt x="17919" y="19955"/>
                  </a:lnTo>
                  <a:lnTo>
                    <a:pt x="21188" y="19280"/>
                  </a:lnTo>
                  <a:lnTo>
                    <a:pt x="21600" y="19088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3" name="Shape"/>
            <p:cNvSpPr/>
            <p:nvPr/>
          </p:nvSpPr>
          <p:spPr>
            <a:xfrm>
              <a:off x="7113" y="386319"/>
              <a:ext cx="1065247" cy="49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4" y="21364"/>
                  </a:moveTo>
                  <a:lnTo>
                    <a:pt x="0" y="21315"/>
                  </a:lnTo>
                  <a:lnTo>
                    <a:pt x="19" y="21564"/>
                  </a:lnTo>
                  <a:lnTo>
                    <a:pt x="19" y="21551"/>
                  </a:lnTo>
                  <a:lnTo>
                    <a:pt x="58" y="21551"/>
                  </a:lnTo>
                  <a:lnTo>
                    <a:pt x="274" y="21364"/>
                  </a:lnTo>
                  <a:close/>
                  <a:moveTo>
                    <a:pt x="22" y="21600"/>
                  </a:moveTo>
                  <a:lnTo>
                    <a:pt x="19" y="21551"/>
                  </a:lnTo>
                  <a:lnTo>
                    <a:pt x="19" y="21564"/>
                  </a:lnTo>
                  <a:lnTo>
                    <a:pt x="22" y="21600"/>
                  </a:lnTo>
                  <a:close/>
                  <a:moveTo>
                    <a:pt x="21600" y="0"/>
                  </a:moveTo>
                  <a:lnTo>
                    <a:pt x="21526" y="73"/>
                  </a:lnTo>
                  <a:lnTo>
                    <a:pt x="21522" y="24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05" name="object 4"/>
          <p:cNvSpPr/>
          <p:nvPr/>
        </p:nvSpPr>
        <p:spPr>
          <a:xfrm>
            <a:off x="4382426" y="5833035"/>
            <a:ext cx="7666140" cy="231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004"/>
                </a:moveTo>
                <a:lnTo>
                  <a:pt x="21600" y="3604"/>
                </a:lnTo>
                <a:lnTo>
                  <a:pt x="21588" y="3072"/>
                </a:lnTo>
                <a:lnTo>
                  <a:pt x="21554" y="2564"/>
                </a:lnTo>
                <a:lnTo>
                  <a:pt x="21499" y="2085"/>
                </a:lnTo>
                <a:lnTo>
                  <a:pt x="21425" y="1642"/>
                </a:lnTo>
                <a:lnTo>
                  <a:pt x="21334" y="1240"/>
                </a:lnTo>
                <a:lnTo>
                  <a:pt x="21227" y="884"/>
                </a:lnTo>
                <a:lnTo>
                  <a:pt x="21106" y="581"/>
                </a:lnTo>
                <a:lnTo>
                  <a:pt x="20972" y="335"/>
                </a:lnTo>
                <a:lnTo>
                  <a:pt x="20828" y="153"/>
                </a:lnTo>
                <a:lnTo>
                  <a:pt x="20675" y="39"/>
                </a:lnTo>
                <a:lnTo>
                  <a:pt x="20514" y="0"/>
                </a:lnTo>
                <a:lnTo>
                  <a:pt x="4098" y="0"/>
                </a:lnTo>
                <a:lnTo>
                  <a:pt x="3937" y="39"/>
                </a:lnTo>
                <a:lnTo>
                  <a:pt x="3784" y="153"/>
                </a:lnTo>
                <a:lnTo>
                  <a:pt x="3639" y="335"/>
                </a:lnTo>
                <a:lnTo>
                  <a:pt x="3505" y="581"/>
                </a:lnTo>
                <a:lnTo>
                  <a:pt x="3384" y="884"/>
                </a:lnTo>
                <a:lnTo>
                  <a:pt x="3277" y="1240"/>
                </a:lnTo>
                <a:lnTo>
                  <a:pt x="3185" y="1642"/>
                </a:lnTo>
                <a:lnTo>
                  <a:pt x="3111" y="2085"/>
                </a:lnTo>
                <a:lnTo>
                  <a:pt x="3056" y="2564"/>
                </a:lnTo>
                <a:lnTo>
                  <a:pt x="3021" y="3072"/>
                </a:lnTo>
                <a:lnTo>
                  <a:pt x="3010" y="3604"/>
                </a:lnTo>
                <a:lnTo>
                  <a:pt x="0" y="8181"/>
                </a:lnTo>
                <a:lnTo>
                  <a:pt x="3010" y="9002"/>
                </a:lnTo>
                <a:lnTo>
                  <a:pt x="3010" y="18004"/>
                </a:lnTo>
                <a:lnTo>
                  <a:pt x="3021" y="18537"/>
                </a:lnTo>
                <a:lnTo>
                  <a:pt x="3056" y="19044"/>
                </a:lnTo>
                <a:lnTo>
                  <a:pt x="3111" y="19522"/>
                </a:lnTo>
                <a:lnTo>
                  <a:pt x="3185" y="19964"/>
                </a:lnTo>
                <a:lnTo>
                  <a:pt x="3277" y="20365"/>
                </a:lnTo>
                <a:lnTo>
                  <a:pt x="3384" y="20719"/>
                </a:lnTo>
                <a:lnTo>
                  <a:pt x="3505" y="21022"/>
                </a:lnTo>
                <a:lnTo>
                  <a:pt x="3639" y="21266"/>
                </a:lnTo>
                <a:lnTo>
                  <a:pt x="3784" y="21448"/>
                </a:lnTo>
                <a:lnTo>
                  <a:pt x="3937" y="21561"/>
                </a:lnTo>
                <a:lnTo>
                  <a:pt x="4098" y="21600"/>
                </a:lnTo>
                <a:lnTo>
                  <a:pt x="20514" y="21600"/>
                </a:lnTo>
                <a:lnTo>
                  <a:pt x="20675" y="21561"/>
                </a:lnTo>
                <a:lnTo>
                  <a:pt x="20828" y="21448"/>
                </a:lnTo>
                <a:lnTo>
                  <a:pt x="20972" y="21266"/>
                </a:lnTo>
                <a:lnTo>
                  <a:pt x="21106" y="21022"/>
                </a:lnTo>
                <a:lnTo>
                  <a:pt x="21227" y="20719"/>
                </a:lnTo>
                <a:lnTo>
                  <a:pt x="21334" y="20365"/>
                </a:lnTo>
                <a:lnTo>
                  <a:pt x="21425" y="19964"/>
                </a:lnTo>
                <a:lnTo>
                  <a:pt x="21499" y="19522"/>
                </a:lnTo>
                <a:lnTo>
                  <a:pt x="21554" y="19044"/>
                </a:lnTo>
                <a:lnTo>
                  <a:pt x="21588" y="18537"/>
                </a:lnTo>
                <a:lnTo>
                  <a:pt x="21600" y="18004"/>
                </a:lnTo>
                <a:close/>
              </a:path>
            </a:pathLst>
          </a:custGeom>
          <a:solidFill>
            <a:srgbClr val="F4FCE4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10" name="object 5"/>
          <p:cNvGrpSpPr/>
          <p:nvPr/>
        </p:nvGrpSpPr>
        <p:grpSpPr>
          <a:xfrm>
            <a:off x="4376687" y="5827298"/>
            <a:ext cx="7678572" cy="2327477"/>
            <a:chOff x="0" y="0"/>
            <a:chExt cx="7678570" cy="2327476"/>
          </a:xfrm>
        </p:grpSpPr>
        <p:sp>
          <p:nvSpPr>
            <p:cNvPr id="506" name="Shape"/>
            <p:cNvSpPr/>
            <p:nvPr/>
          </p:nvSpPr>
          <p:spPr>
            <a:xfrm>
              <a:off x="0" y="386319"/>
              <a:ext cx="1071939" cy="50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88"/>
                  </a:moveTo>
                  <a:lnTo>
                    <a:pt x="21600" y="0"/>
                  </a:lnTo>
                  <a:lnTo>
                    <a:pt x="21523" y="247"/>
                  </a:lnTo>
                  <a:lnTo>
                    <a:pt x="21523" y="76"/>
                  </a:lnTo>
                  <a:lnTo>
                    <a:pt x="77" y="21144"/>
                  </a:lnTo>
                  <a:lnTo>
                    <a:pt x="19" y="21185"/>
                  </a:lnTo>
                  <a:lnTo>
                    <a:pt x="0" y="21309"/>
                  </a:lnTo>
                  <a:lnTo>
                    <a:pt x="0" y="21391"/>
                  </a:lnTo>
                  <a:lnTo>
                    <a:pt x="19" y="21514"/>
                  </a:lnTo>
                  <a:lnTo>
                    <a:pt x="58" y="21597"/>
                  </a:lnTo>
                  <a:lnTo>
                    <a:pt x="135" y="21600"/>
                  </a:lnTo>
                  <a:lnTo>
                    <a:pt x="135" y="21103"/>
                  </a:lnTo>
                  <a:lnTo>
                    <a:pt x="594" y="21184"/>
                  </a:lnTo>
                  <a:lnTo>
                    <a:pt x="21523" y="664"/>
                  </a:lnTo>
                  <a:lnTo>
                    <a:pt x="21523" y="247"/>
                  </a:lnTo>
                  <a:lnTo>
                    <a:pt x="21527" y="72"/>
                  </a:lnTo>
                  <a:lnTo>
                    <a:pt x="21527" y="660"/>
                  </a:lnTo>
                  <a:lnTo>
                    <a:pt x="21600" y="588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7" name="Shape"/>
            <p:cNvSpPr/>
            <p:nvPr/>
          </p:nvSpPr>
          <p:spPr>
            <a:xfrm>
              <a:off x="6692" y="876867"/>
              <a:ext cx="7659448" cy="145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152"/>
                  </a:moveTo>
                  <a:lnTo>
                    <a:pt x="21600" y="16047"/>
                  </a:lnTo>
                  <a:lnTo>
                    <a:pt x="21595" y="16346"/>
                  </a:lnTo>
                  <a:lnTo>
                    <a:pt x="21589" y="16616"/>
                  </a:lnTo>
                  <a:lnTo>
                    <a:pt x="21545" y="17558"/>
                  </a:lnTo>
                  <a:lnTo>
                    <a:pt x="21473" y="18436"/>
                  </a:lnTo>
                  <a:lnTo>
                    <a:pt x="21374" y="19238"/>
                  </a:lnTo>
                  <a:lnTo>
                    <a:pt x="21249" y="19948"/>
                  </a:lnTo>
                  <a:lnTo>
                    <a:pt x="21026" y="20773"/>
                  </a:lnTo>
                  <a:lnTo>
                    <a:pt x="20868" y="21127"/>
                  </a:lnTo>
                  <a:lnTo>
                    <a:pt x="20701" y="21343"/>
                  </a:lnTo>
                  <a:lnTo>
                    <a:pt x="20529" y="21415"/>
                  </a:lnTo>
                  <a:lnTo>
                    <a:pt x="4099" y="21415"/>
                  </a:lnTo>
                  <a:lnTo>
                    <a:pt x="3938" y="21354"/>
                  </a:lnTo>
                  <a:lnTo>
                    <a:pt x="3783" y="21169"/>
                  </a:lnTo>
                  <a:lnTo>
                    <a:pt x="3638" y="20868"/>
                  </a:lnTo>
                  <a:lnTo>
                    <a:pt x="3503" y="20461"/>
                  </a:lnTo>
                  <a:lnTo>
                    <a:pt x="3381" y="19957"/>
                  </a:lnTo>
                  <a:lnTo>
                    <a:pt x="3274" y="19367"/>
                  </a:lnTo>
                  <a:lnTo>
                    <a:pt x="3184" y="18700"/>
                  </a:lnTo>
                  <a:lnTo>
                    <a:pt x="3112" y="17966"/>
                  </a:lnTo>
                  <a:lnTo>
                    <a:pt x="3062" y="17173"/>
                  </a:lnTo>
                  <a:lnTo>
                    <a:pt x="3034" y="16332"/>
                  </a:lnTo>
                  <a:lnTo>
                    <a:pt x="3028" y="16047"/>
                  </a:lnTo>
                  <a:lnTo>
                    <a:pt x="3028" y="1353"/>
                  </a:lnTo>
                  <a:lnTo>
                    <a:pt x="3020" y="1310"/>
                  </a:lnTo>
                  <a:lnTo>
                    <a:pt x="3009" y="1309"/>
                  </a:lnTo>
                  <a:lnTo>
                    <a:pt x="64" y="28"/>
                  </a:lnTo>
                  <a:lnTo>
                    <a:pt x="5" y="171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2993" y="1474"/>
                  </a:lnTo>
                  <a:lnTo>
                    <a:pt x="2993" y="1395"/>
                  </a:lnTo>
                  <a:lnTo>
                    <a:pt x="3009" y="1481"/>
                  </a:lnTo>
                  <a:lnTo>
                    <a:pt x="3009" y="16704"/>
                  </a:lnTo>
                  <a:lnTo>
                    <a:pt x="3050" y="17604"/>
                  </a:lnTo>
                  <a:lnTo>
                    <a:pt x="3126" y="18522"/>
                  </a:lnTo>
                  <a:lnTo>
                    <a:pt x="3229" y="19360"/>
                  </a:lnTo>
                  <a:lnTo>
                    <a:pt x="3357" y="20076"/>
                  </a:lnTo>
                  <a:lnTo>
                    <a:pt x="3588" y="20932"/>
                  </a:lnTo>
                  <a:lnTo>
                    <a:pt x="3751" y="21297"/>
                  </a:lnTo>
                  <a:lnTo>
                    <a:pt x="3922" y="21521"/>
                  </a:lnTo>
                  <a:lnTo>
                    <a:pt x="4099" y="21600"/>
                  </a:lnTo>
                  <a:lnTo>
                    <a:pt x="20529" y="21600"/>
                  </a:lnTo>
                  <a:lnTo>
                    <a:pt x="20702" y="21526"/>
                  </a:lnTo>
                  <a:lnTo>
                    <a:pt x="20867" y="21317"/>
                  </a:lnTo>
                  <a:lnTo>
                    <a:pt x="21021" y="20983"/>
                  </a:lnTo>
                  <a:lnTo>
                    <a:pt x="21163" y="20536"/>
                  </a:lnTo>
                  <a:lnTo>
                    <a:pt x="21290" y="19986"/>
                  </a:lnTo>
                  <a:lnTo>
                    <a:pt x="21401" y="19344"/>
                  </a:lnTo>
                  <a:lnTo>
                    <a:pt x="21492" y="18620"/>
                  </a:lnTo>
                  <a:lnTo>
                    <a:pt x="21563" y="17825"/>
                  </a:lnTo>
                  <a:lnTo>
                    <a:pt x="21600" y="17152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Shape"/>
            <p:cNvSpPr/>
            <p:nvPr/>
          </p:nvSpPr>
          <p:spPr>
            <a:xfrm>
              <a:off x="1068308" y="0"/>
              <a:ext cx="6610263" cy="202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6"/>
                  </a:moveTo>
                  <a:lnTo>
                    <a:pt x="21600" y="4174"/>
                  </a:lnTo>
                  <a:lnTo>
                    <a:pt x="21597" y="3960"/>
                  </a:lnTo>
                  <a:lnTo>
                    <a:pt x="21571" y="3311"/>
                  </a:lnTo>
                  <a:lnTo>
                    <a:pt x="21516" y="2698"/>
                  </a:lnTo>
                  <a:lnTo>
                    <a:pt x="21435" y="2128"/>
                  </a:lnTo>
                  <a:lnTo>
                    <a:pt x="21328" y="1609"/>
                  </a:lnTo>
                  <a:lnTo>
                    <a:pt x="21201" y="1151"/>
                  </a:lnTo>
                  <a:lnTo>
                    <a:pt x="21053" y="758"/>
                  </a:lnTo>
                  <a:lnTo>
                    <a:pt x="20889" y="439"/>
                  </a:lnTo>
                  <a:lnTo>
                    <a:pt x="20710" y="201"/>
                  </a:lnTo>
                  <a:lnTo>
                    <a:pt x="20519" y="53"/>
                  </a:lnTo>
                  <a:lnTo>
                    <a:pt x="20319" y="0"/>
                  </a:lnTo>
                  <a:lnTo>
                    <a:pt x="1280" y="0"/>
                  </a:lnTo>
                  <a:lnTo>
                    <a:pt x="1075" y="56"/>
                  </a:lnTo>
                  <a:lnTo>
                    <a:pt x="877" y="214"/>
                  </a:lnTo>
                  <a:lnTo>
                    <a:pt x="689" y="473"/>
                  </a:lnTo>
                  <a:lnTo>
                    <a:pt x="515" y="835"/>
                  </a:lnTo>
                  <a:lnTo>
                    <a:pt x="281" y="1570"/>
                  </a:lnTo>
                  <a:lnTo>
                    <a:pt x="167" y="2113"/>
                  </a:lnTo>
                  <a:lnTo>
                    <a:pt x="81" y="2707"/>
                  </a:lnTo>
                  <a:lnTo>
                    <a:pt x="27" y="3339"/>
                  </a:lnTo>
                  <a:lnTo>
                    <a:pt x="0" y="4131"/>
                  </a:lnTo>
                  <a:lnTo>
                    <a:pt x="12" y="4113"/>
                  </a:lnTo>
                  <a:lnTo>
                    <a:pt x="12" y="4259"/>
                  </a:lnTo>
                  <a:lnTo>
                    <a:pt x="27" y="4235"/>
                  </a:lnTo>
                  <a:lnTo>
                    <a:pt x="34" y="4225"/>
                  </a:lnTo>
                  <a:lnTo>
                    <a:pt x="40" y="4205"/>
                  </a:lnTo>
                  <a:lnTo>
                    <a:pt x="40" y="3960"/>
                  </a:lnTo>
                  <a:lnTo>
                    <a:pt x="52" y="3553"/>
                  </a:lnTo>
                  <a:lnTo>
                    <a:pt x="125" y="2694"/>
                  </a:lnTo>
                  <a:lnTo>
                    <a:pt x="217" y="2087"/>
                  </a:lnTo>
                  <a:lnTo>
                    <a:pt x="339" y="1539"/>
                  </a:lnTo>
                  <a:lnTo>
                    <a:pt x="490" y="1049"/>
                  </a:lnTo>
                  <a:lnTo>
                    <a:pt x="637" y="713"/>
                  </a:lnTo>
                  <a:lnTo>
                    <a:pt x="836" y="397"/>
                  </a:lnTo>
                  <a:lnTo>
                    <a:pt x="1031" y="214"/>
                  </a:lnTo>
                  <a:lnTo>
                    <a:pt x="1218" y="132"/>
                  </a:lnTo>
                  <a:lnTo>
                    <a:pt x="20385" y="132"/>
                  </a:lnTo>
                  <a:lnTo>
                    <a:pt x="20578" y="218"/>
                  </a:lnTo>
                  <a:lnTo>
                    <a:pt x="20760" y="394"/>
                  </a:lnTo>
                  <a:lnTo>
                    <a:pt x="20929" y="653"/>
                  </a:lnTo>
                  <a:lnTo>
                    <a:pt x="21083" y="988"/>
                  </a:lnTo>
                  <a:lnTo>
                    <a:pt x="21220" y="1392"/>
                  </a:lnTo>
                  <a:lnTo>
                    <a:pt x="21336" y="1857"/>
                  </a:lnTo>
                  <a:lnTo>
                    <a:pt x="21431" y="2375"/>
                  </a:lnTo>
                  <a:lnTo>
                    <a:pt x="21501" y="2939"/>
                  </a:lnTo>
                  <a:lnTo>
                    <a:pt x="21545" y="3541"/>
                  </a:lnTo>
                  <a:lnTo>
                    <a:pt x="21559" y="4174"/>
                  </a:lnTo>
                  <a:lnTo>
                    <a:pt x="21559" y="21600"/>
                  </a:lnTo>
                  <a:lnTo>
                    <a:pt x="21571" y="21468"/>
                  </a:lnTo>
                  <a:lnTo>
                    <a:pt x="21597" y="20820"/>
                  </a:lnTo>
                  <a:lnTo>
                    <a:pt x="21600" y="20606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9" name="Shape"/>
            <p:cNvSpPr/>
            <p:nvPr/>
          </p:nvSpPr>
          <p:spPr>
            <a:xfrm>
              <a:off x="6692" y="386319"/>
              <a:ext cx="1067161" cy="161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1" y="0"/>
                  </a:moveTo>
                  <a:lnTo>
                    <a:pt x="21488" y="22"/>
                  </a:lnTo>
                  <a:lnTo>
                    <a:pt x="21484" y="77"/>
                  </a:lnTo>
                  <a:lnTo>
                    <a:pt x="21561" y="0"/>
                  </a:lnTo>
                  <a:close/>
                  <a:moveTo>
                    <a:pt x="21600" y="7904"/>
                  </a:moveTo>
                  <a:lnTo>
                    <a:pt x="21484" y="7827"/>
                  </a:lnTo>
                  <a:lnTo>
                    <a:pt x="21484" y="7897"/>
                  </a:lnTo>
                  <a:lnTo>
                    <a:pt x="21600" y="7904"/>
                  </a:lnTo>
                  <a:close/>
                  <a:moveTo>
                    <a:pt x="21600" y="21600"/>
                  </a:moveTo>
                  <a:lnTo>
                    <a:pt x="21600" y="7904"/>
                  </a:lnTo>
                  <a:lnTo>
                    <a:pt x="21484" y="7897"/>
                  </a:lnTo>
                  <a:lnTo>
                    <a:pt x="21484" y="20752"/>
                  </a:lnTo>
                  <a:lnTo>
                    <a:pt x="21523" y="21290"/>
                  </a:lnTo>
                  <a:lnTo>
                    <a:pt x="21581" y="21547"/>
                  </a:lnTo>
                  <a:lnTo>
                    <a:pt x="21600" y="21600"/>
                  </a:lnTo>
                  <a:close/>
                  <a:moveTo>
                    <a:pt x="462" y="6597"/>
                  </a:moveTo>
                  <a:lnTo>
                    <a:pt x="0" y="6572"/>
                  </a:lnTo>
                  <a:lnTo>
                    <a:pt x="39" y="6725"/>
                  </a:lnTo>
                  <a:lnTo>
                    <a:pt x="462" y="6597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11" name="object 6"/>
          <p:cNvSpPr/>
          <p:nvPr/>
        </p:nvSpPr>
        <p:spPr>
          <a:xfrm>
            <a:off x="5663143" y="5982526"/>
            <a:ext cx="6178078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just" defTabSz="1147482">
              <a:defRPr spc="-12" sz="2000">
                <a:latin typeface="Garamond"/>
                <a:ea typeface="Garamond"/>
                <a:cs typeface="Garamond"/>
                <a:sym typeface="Garamond"/>
              </a:defRPr>
            </a:pPr>
            <a:r>
              <a:t>Johnnie </a:t>
            </a:r>
            <a:r>
              <a:rPr spc="-25"/>
              <a:t>Talkers </a:t>
            </a:r>
            <a:r>
              <a:rPr spc="-6"/>
              <a:t>soft drinks </a:t>
            </a:r>
            <a:r>
              <a:t>division </a:t>
            </a:r>
            <a:r>
              <a:rPr spc="-6"/>
              <a:t>has been planning to  </a:t>
            </a:r>
            <a:r>
              <a:t>launch </a:t>
            </a:r>
            <a:r>
              <a:rPr spc="0"/>
              <a:t>a </a:t>
            </a:r>
            <a:r>
              <a:rPr spc="-6"/>
              <a:t>new sales </a:t>
            </a:r>
            <a:r>
              <a:t>incentive </a:t>
            </a:r>
            <a:r>
              <a:rPr spc="0"/>
              <a:t>program </a:t>
            </a:r>
            <a:r>
              <a:rPr spc="-6"/>
              <a:t>for their sales  </a:t>
            </a:r>
            <a:r>
              <a:rPr spc="-25"/>
              <a:t>executives. </a:t>
            </a:r>
            <a:r>
              <a:rPr spc="0"/>
              <a:t>The </a:t>
            </a:r>
            <a:r>
              <a:rPr spc="-6"/>
              <a:t>sales </a:t>
            </a:r>
            <a:r>
              <a:rPr spc="-18"/>
              <a:t>executives </a:t>
            </a:r>
            <a:r>
              <a:rPr spc="-25"/>
              <a:t>have </a:t>
            </a:r>
            <a:r>
              <a:rPr spc="-6"/>
              <a:t>earlier </a:t>
            </a:r>
            <a:r>
              <a:rPr spc="6"/>
              <a:t>suggested </a:t>
            </a:r>
            <a:r>
              <a:rPr spc="-6"/>
              <a:t>that  adults (&gt;40 yrs) </a:t>
            </a:r>
            <a:r>
              <a:rPr spc="-43"/>
              <a:t>won’t buy, </a:t>
            </a:r>
            <a:r>
              <a:t>children </a:t>
            </a:r>
            <a:r>
              <a:rPr spc="-6"/>
              <a:t>will. Analyze the data </a:t>
            </a:r>
            <a:r>
              <a:rPr spc="0"/>
              <a:t>&amp;  determine </a:t>
            </a:r>
            <a:r>
              <a:rPr spc="-6"/>
              <a:t>whether there is evidence at 5% significance </a:t>
            </a:r>
            <a:r>
              <a:rPr spc="-18"/>
              <a:t>level  </a:t>
            </a:r>
            <a:r>
              <a:rPr spc="-6"/>
              <a:t>to </a:t>
            </a:r>
            <a:r>
              <a:rPr spc="0"/>
              <a:t>support </a:t>
            </a:r>
            <a:r>
              <a:rPr spc="-6"/>
              <a:t>the</a:t>
            </a:r>
            <a:r>
              <a:rPr spc="-100"/>
              <a:t> </a:t>
            </a:r>
            <a:r>
              <a:t>hypothesis</a:t>
            </a:r>
          </a:p>
        </p:txBody>
      </p:sp>
      <p:sp>
        <p:nvSpPr>
          <p:cNvPr id="512" name="object 7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12700"/>
            <a:r>
              <a:t>2-Proportion</a:t>
            </a:r>
            <a:r>
              <a:rPr spc="-244"/>
              <a:t> </a:t>
            </a:r>
            <a:r>
              <a:rPr spc="-122"/>
              <a:t>Test</a:t>
            </a:r>
            <a:endParaRPr spc="-122"/>
          </a:p>
          <a:p>
            <a:pPr indent="41275">
              <a:spcBef>
                <a:spcPts val="1000"/>
              </a:spcBef>
              <a:defRPr i="0" spc="-120" sz="2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Stat -&gt; Basic Statistics -&gt;</a:t>
            </a:r>
            <a:r>
              <a:rPr spc="0"/>
              <a:t> </a:t>
            </a:r>
            <a:r>
              <a:t>2-Proportion</a:t>
            </a:r>
          </a:p>
        </p:txBody>
      </p:sp>
      <p:sp>
        <p:nvSpPr>
          <p:cNvPr id="513" name="object 8"/>
          <p:cNvSpPr/>
          <p:nvPr/>
        </p:nvSpPr>
        <p:spPr>
          <a:xfrm>
            <a:off x="1051858" y="5833035"/>
            <a:ext cx="3251200" cy="1"/>
          </a:xfrm>
          <a:prstGeom prst="line">
            <a:avLst/>
          </a:prstGeom>
          <a:ln w="3175">
            <a:solidFill>
              <a:srgbClr val="A6A983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20" name="object 9"/>
          <p:cNvGrpSpPr/>
          <p:nvPr/>
        </p:nvGrpSpPr>
        <p:grpSpPr>
          <a:xfrm>
            <a:off x="1027952" y="5809129"/>
            <a:ext cx="3299013" cy="2318872"/>
            <a:chOff x="0" y="0"/>
            <a:chExt cx="3299011" cy="2318870"/>
          </a:xfrm>
        </p:grpSpPr>
        <p:sp>
          <p:nvSpPr>
            <p:cNvPr id="514" name="Shape"/>
            <p:cNvSpPr/>
            <p:nvPr/>
          </p:nvSpPr>
          <p:spPr>
            <a:xfrm>
              <a:off x="0" y="-1"/>
              <a:ext cx="3299012" cy="3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140"/>
                  </a:moveTo>
                  <a:lnTo>
                    <a:pt x="21588" y="9453"/>
                  </a:lnTo>
                  <a:lnTo>
                    <a:pt x="21555" y="4618"/>
                  </a:lnTo>
                  <a:lnTo>
                    <a:pt x="21505" y="125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258"/>
                  </a:lnTo>
                  <a:lnTo>
                    <a:pt x="48" y="4618"/>
                  </a:lnTo>
                  <a:lnTo>
                    <a:pt x="13" y="9453"/>
                  </a:lnTo>
                  <a:lnTo>
                    <a:pt x="0" y="15140"/>
                  </a:lnTo>
                  <a:lnTo>
                    <a:pt x="96" y="21600"/>
                  </a:lnTo>
                  <a:lnTo>
                    <a:pt x="157" y="15745"/>
                  </a:lnTo>
                  <a:lnTo>
                    <a:pt x="157" y="15140"/>
                  </a:lnTo>
                  <a:lnTo>
                    <a:pt x="163" y="15140"/>
                  </a:lnTo>
                  <a:lnTo>
                    <a:pt x="269" y="4844"/>
                  </a:lnTo>
                  <a:lnTo>
                    <a:pt x="376" y="15140"/>
                  </a:lnTo>
                  <a:lnTo>
                    <a:pt x="21231" y="15140"/>
                  </a:lnTo>
                  <a:lnTo>
                    <a:pt x="21337" y="4844"/>
                  </a:lnTo>
                  <a:lnTo>
                    <a:pt x="21443" y="15140"/>
                  </a:lnTo>
                  <a:lnTo>
                    <a:pt x="21600" y="151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5" name="Shape"/>
            <p:cNvSpPr/>
            <p:nvPr/>
          </p:nvSpPr>
          <p:spPr>
            <a:xfrm>
              <a:off x="7649" y="34104"/>
              <a:ext cx="3277828" cy="22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11"/>
                  </a:moveTo>
                  <a:lnTo>
                    <a:pt x="46" y="0"/>
                  </a:lnTo>
                  <a:lnTo>
                    <a:pt x="0" y="66"/>
                  </a:lnTo>
                  <a:lnTo>
                    <a:pt x="107" y="220"/>
                  </a:lnTo>
                  <a:lnTo>
                    <a:pt x="107" y="21600"/>
                  </a:lnTo>
                  <a:lnTo>
                    <a:pt x="21538" y="21600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6" name="Triangle"/>
            <p:cNvSpPr/>
            <p:nvPr/>
          </p:nvSpPr>
          <p:spPr>
            <a:xfrm>
              <a:off x="11315" y="2472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21600"/>
                  </a:moveTo>
                  <a:lnTo>
                    <a:pt x="21600" y="0"/>
                  </a:lnTo>
                  <a:lnTo>
                    <a:pt x="0" y="12738"/>
                  </a:lnTo>
                  <a:lnTo>
                    <a:pt x="2159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7" name="Shape"/>
            <p:cNvSpPr/>
            <p:nvPr/>
          </p:nvSpPr>
          <p:spPr>
            <a:xfrm>
              <a:off x="3275105" y="23905"/>
              <a:ext cx="23907" cy="22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5552" y="162"/>
                  </a:lnTo>
                  <a:lnTo>
                    <a:pt x="15552" y="2155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Triangle"/>
            <p:cNvSpPr/>
            <p:nvPr/>
          </p:nvSpPr>
          <p:spPr>
            <a:xfrm>
              <a:off x="3275105" y="23904"/>
              <a:ext cx="17214" cy="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9" name="Shape"/>
            <p:cNvSpPr/>
            <p:nvPr/>
          </p:nvSpPr>
          <p:spPr>
            <a:xfrm>
              <a:off x="7649" y="7648"/>
              <a:ext cx="3284670" cy="231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152"/>
                  </a:moveTo>
                  <a:lnTo>
                    <a:pt x="21380" y="0"/>
                  </a:lnTo>
                  <a:lnTo>
                    <a:pt x="21273" y="152"/>
                  </a:lnTo>
                  <a:lnTo>
                    <a:pt x="21487" y="152"/>
                  </a:lnTo>
                  <a:close/>
                  <a:moveTo>
                    <a:pt x="107" y="21600"/>
                  </a:moveTo>
                  <a:lnTo>
                    <a:pt x="107" y="21296"/>
                  </a:lnTo>
                  <a:lnTo>
                    <a:pt x="0" y="21448"/>
                  </a:lnTo>
                  <a:lnTo>
                    <a:pt x="107" y="21600"/>
                  </a:lnTo>
                  <a:close/>
                  <a:moveTo>
                    <a:pt x="327" y="152"/>
                  </a:moveTo>
                  <a:lnTo>
                    <a:pt x="220" y="0"/>
                  </a:lnTo>
                  <a:lnTo>
                    <a:pt x="113" y="152"/>
                  </a:lnTo>
                  <a:lnTo>
                    <a:pt x="327" y="152"/>
                  </a:lnTo>
                  <a:close/>
                  <a:moveTo>
                    <a:pt x="21600" y="21448"/>
                  </a:moveTo>
                  <a:lnTo>
                    <a:pt x="21600" y="313"/>
                  </a:lnTo>
                  <a:lnTo>
                    <a:pt x="21487" y="474"/>
                  </a:lnTo>
                  <a:lnTo>
                    <a:pt x="21487" y="21287"/>
                  </a:lnTo>
                  <a:lnTo>
                    <a:pt x="21600" y="21448"/>
                  </a:lnTo>
                  <a:close/>
                  <a:moveTo>
                    <a:pt x="21600" y="21448"/>
                  </a:moveTo>
                  <a:lnTo>
                    <a:pt x="21487" y="21287"/>
                  </a:lnTo>
                  <a:lnTo>
                    <a:pt x="21487" y="21445"/>
                  </a:lnTo>
                  <a:lnTo>
                    <a:pt x="21555" y="21512"/>
                  </a:lnTo>
                  <a:lnTo>
                    <a:pt x="21600" y="21448"/>
                  </a:lnTo>
                  <a:close/>
                  <a:moveTo>
                    <a:pt x="21600" y="21556"/>
                  </a:moveTo>
                  <a:lnTo>
                    <a:pt x="21600" y="21448"/>
                  </a:lnTo>
                  <a:lnTo>
                    <a:pt x="21555" y="21512"/>
                  </a:lnTo>
                  <a:lnTo>
                    <a:pt x="21600" y="2155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21" name="object 10"/>
          <p:cNvSpPr/>
          <p:nvPr/>
        </p:nvSpPr>
        <p:spPr>
          <a:xfrm>
            <a:off x="1051858" y="5833035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906" y="21600"/>
                </a:lnTo>
                <a:lnTo>
                  <a:pt x="196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6A98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2" name="object 11"/>
          <p:cNvSpPr/>
          <p:nvPr/>
        </p:nvSpPr>
        <p:spPr>
          <a:xfrm>
            <a:off x="1051858" y="7841129"/>
            <a:ext cx="3251201" cy="28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9694" y="0"/>
                </a:lnTo>
                <a:lnTo>
                  <a:pt x="190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7751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3" name="object 12"/>
          <p:cNvSpPr/>
          <p:nvPr/>
        </p:nvSpPr>
        <p:spPr>
          <a:xfrm>
            <a:off x="1051858" y="5833035"/>
            <a:ext cx="286872" cy="229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900"/>
                </a:moveTo>
                <a:lnTo>
                  <a:pt x="21600" y="2700"/>
                </a:lnTo>
                <a:lnTo>
                  <a:pt x="0" y="0"/>
                </a:lnTo>
                <a:lnTo>
                  <a:pt x="0" y="21600"/>
                </a:lnTo>
                <a:lnTo>
                  <a:pt x="21600" y="18900"/>
                </a:lnTo>
                <a:close/>
              </a:path>
            </a:pathLst>
          </a:custGeom>
          <a:solidFill>
            <a:srgbClr val="BCBFA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4" name="object 13"/>
          <p:cNvSpPr/>
          <p:nvPr/>
        </p:nvSpPr>
        <p:spPr>
          <a:xfrm>
            <a:off x="4016188" y="5833035"/>
            <a:ext cx="286871" cy="229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700"/>
                </a:lnTo>
                <a:lnTo>
                  <a:pt x="0" y="189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6593D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28" name="object 14"/>
          <p:cNvGrpSpPr/>
          <p:nvPr/>
        </p:nvGrpSpPr>
        <p:grpSpPr>
          <a:xfrm>
            <a:off x="1027952" y="5809129"/>
            <a:ext cx="3299013" cy="2342777"/>
            <a:chOff x="0" y="0"/>
            <a:chExt cx="3299011" cy="2342776"/>
          </a:xfrm>
        </p:grpSpPr>
        <p:sp>
          <p:nvSpPr>
            <p:cNvPr id="525" name="Shape"/>
            <p:cNvSpPr/>
            <p:nvPr/>
          </p:nvSpPr>
          <p:spPr>
            <a:xfrm>
              <a:off x="0" y="-1"/>
              <a:ext cx="3299012" cy="233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41"/>
                  </a:moveTo>
                  <a:lnTo>
                    <a:pt x="21600" y="221"/>
                  </a:lnTo>
                  <a:lnTo>
                    <a:pt x="21588" y="138"/>
                  </a:lnTo>
                  <a:lnTo>
                    <a:pt x="21555" y="67"/>
                  </a:lnTo>
                  <a:lnTo>
                    <a:pt x="21505" y="1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8"/>
                  </a:lnTo>
                  <a:lnTo>
                    <a:pt x="48" y="67"/>
                  </a:lnTo>
                  <a:lnTo>
                    <a:pt x="13" y="138"/>
                  </a:lnTo>
                  <a:lnTo>
                    <a:pt x="0" y="221"/>
                  </a:lnTo>
                  <a:lnTo>
                    <a:pt x="0" y="21441"/>
                  </a:lnTo>
                  <a:lnTo>
                    <a:pt x="13" y="21528"/>
                  </a:lnTo>
                  <a:lnTo>
                    <a:pt x="48" y="21598"/>
                  </a:lnTo>
                  <a:lnTo>
                    <a:pt x="50" y="21600"/>
                  </a:lnTo>
                  <a:lnTo>
                    <a:pt x="50" y="380"/>
                  </a:lnTo>
                  <a:lnTo>
                    <a:pt x="269" y="71"/>
                  </a:lnTo>
                  <a:lnTo>
                    <a:pt x="532" y="442"/>
                  </a:lnTo>
                  <a:lnTo>
                    <a:pt x="21074" y="442"/>
                  </a:lnTo>
                  <a:lnTo>
                    <a:pt x="21337" y="71"/>
                  </a:lnTo>
                  <a:lnTo>
                    <a:pt x="21556" y="380"/>
                  </a:lnTo>
                  <a:lnTo>
                    <a:pt x="21556" y="21594"/>
                  </a:lnTo>
                  <a:lnTo>
                    <a:pt x="21588" y="21528"/>
                  </a:lnTo>
                  <a:lnTo>
                    <a:pt x="21600" y="214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6" name="Shape"/>
            <p:cNvSpPr/>
            <p:nvPr/>
          </p:nvSpPr>
          <p:spPr>
            <a:xfrm>
              <a:off x="7649" y="2294964"/>
              <a:ext cx="3284670" cy="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06"/>
                  </a:moveTo>
                  <a:lnTo>
                    <a:pt x="21600" y="3455"/>
                  </a:lnTo>
                  <a:lnTo>
                    <a:pt x="21380" y="18576"/>
                  </a:lnTo>
                  <a:lnTo>
                    <a:pt x="21110" y="0"/>
                  </a:lnTo>
                  <a:lnTo>
                    <a:pt x="490" y="0"/>
                  </a:lnTo>
                  <a:lnTo>
                    <a:pt x="220" y="18576"/>
                  </a:lnTo>
                  <a:lnTo>
                    <a:pt x="0" y="3455"/>
                  </a:lnTo>
                  <a:lnTo>
                    <a:pt x="0" y="18575"/>
                  </a:lnTo>
                  <a:lnTo>
                    <a:pt x="48" y="20763"/>
                  </a:lnTo>
                  <a:lnTo>
                    <a:pt x="107" y="21600"/>
                  </a:lnTo>
                  <a:lnTo>
                    <a:pt x="21487" y="21600"/>
                  </a:lnTo>
                  <a:lnTo>
                    <a:pt x="21549" y="20763"/>
                  </a:lnTo>
                  <a:lnTo>
                    <a:pt x="21598" y="18468"/>
                  </a:lnTo>
                  <a:lnTo>
                    <a:pt x="21600" y="183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Shape"/>
            <p:cNvSpPr/>
            <p:nvPr/>
          </p:nvSpPr>
          <p:spPr>
            <a:xfrm>
              <a:off x="7649" y="7648"/>
              <a:ext cx="3284670" cy="232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4" y="20917"/>
                  </a:moveTo>
                  <a:lnTo>
                    <a:pt x="264" y="683"/>
                  </a:lnTo>
                  <a:lnTo>
                    <a:pt x="0" y="310"/>
                  </a:lnTo>
                  <a:lnTo>
                    <a:pt x="0" y="21290"/>
                  </a:lnTo>
                  <a:lnTo>
                    <a:pt x="264" y="20917"/>
                  </a:lnTo>
                  <a:close/>
                  <a:moveTo>
                    <a:pt x="2107" y="18939"/>
                  </a:moveTo>
                  <a:lnTo>
                    <a:pt x="1886" y="18628"/>
                  </a:lnTo>
                  <a:lnTo>
                    <a:pt x="0" y="21290"/>
                  </a:lnTo>
                  <a:lnTo>
                    <a:pt x="107" y="21440"/>
                  </a:lnTo>
                  <a:lnTo>
                    <a:pt x="107" y="21219"/>
                  </a:lnTo>
                  <a:lnTo>
                    <a:pt x="490" y="21219"/>
                  </a:lnTo>
                  <a:lnTo>
                    <a:pt x="1836" y="19320"/>
                  </a:lnTo>
                  <a:lnTo>
                    <a:pt x="1836" y="18779"/>
                  </a:lnTo>
                  <a:lnTo>
                    <a:pt x="1849" y="18866"/>
                  </a:lnTo>
                  <a:lnTo>
                    <a:pt x="1884" y="18937"/>
                  </a:lnTo>
                  <a:lnTo>
                    <a:pt x="1934" y="18984"/>
                  </a:lnTo>
                  <a:lnTo>
                    <a:pt x="1993" y="19001"/>
                  </a:lnTo>
                  <a:lnTo>
                    <a:pt x="2063" y="19001"/>
                  </a:lnTo>
                  <a:lnTo>
                    <a:pt x="2107" y="18939"/>
                  </a:lnTo>
                  <a:close/>
                  <a:moveTo>
                    <a:pt x="484" y="373"/>
                  </a:moveTo>
                  <a:lnTo>
                    <a:pt x="220" y="0"/>
                  </a:lnTo>
                  <a:lnTo>
                    <a:pt x="0" y="310"/>
                  </a:lnTo>
                  <a:lnTo>
                    <a:pt x="107" y="461"/>
                  </a:lnTo>
                  <a:lnTo>
                    <a:pt x="107" y="373"/>
                  </a:lnTo>
                  <a:lnTo>
                    <a:pt x="264" y="151"/>
                  </a:lnTo>
                  <a:lnTo>
                    <a:pt x="264" y="373"/>
                  </a:lnTo>
                  <a:lnTo>
                    <a:pt x="484" y="373"/>
                  </a:lnTo>
                  <a:close/>
                  <a:moveTo>
                    <a:pt x="264" y="373"/>
                  </a:moveTo>
                  <a:lnTo>
                    <a:pt x="264" y="151"/>
                  </a:lnTo>
                  <a:lnTo>
                    <a:pt x="107" y="373"/>
                  </a:lnTo>
                  <a:lnTo>
                    <a:pt x="264" y="373"/>
                  </a:lnTo>
                  <a:close/>
                  <a:moveTo>
                    <a:pt x="2056" y="2590"/>
                  </a:moveTo>
                  <a:lnTo>
                    <a:pt x="484" y="373"/>
                  </a:lnTo>
                  <a:lnTo>
                    <a:pt x="107" y="373"/>
                  </a:lnTo>
                  <a:lnTo>
                    <a:pt x="107" y="461"/>
                  </a:lnTo>
                  <a:lnTo>
                    <a:pt x="1836" y="2901"/>
                  </a:lnTo>
                  <a:lnTo>
                    <a:pt x="1836" y="2812"/>
                  </a:lnTo>
                  <a:lnTo>
                    <a:pt x="1849" y="2729"/>
                  </a:lnTo>
                  <a:lnTo>
                    <a:pt x="1884" y="2658"/>
                  </a:lnTo>
                  <a:lnTo>
                    <a:pt x="1934" y="2609"/>
                  </a:lnTo>
                  <a:lnTo>
                    <a:pt x="1993" y="2590"/>
                  </a:lnTo>
                  <a:lnTo>
                    <a:pt x="2056" y="2590"/>
                  </a:lnTo>
                  <a:close/>
                  <a:moveTo>
                    <a:pt x="490" y="21219"/>
                  </a:moveTo>
                  <a:lnTo>
                    <a:pt x="107" y="21219"/>
                  </a:lnTo>
                  <a:lnTo>
                    <a:pt x="264" y="21440"/>
                  </a:lnTo>
                  <a:lnTo>
                    <a:pt x="264" y="21538"/>
                  </a:lnTo>
                  <a:lnTo>
                    <a:pt x="490" y="21219"/>
                  </a:lnTo>
                  <a:close/>
                  <a:moveTo>
                    <a:pt x="264" y="21538"/>
                  </a:moveTo>
                  <a:lnTo>
                    <a:pt x="264" y="21440"/>
                  </a:lnTo>
                  <a:lnTo>
                    <a:pt x="107" y="21219"/>
                  </a:lnTo>
                  <a:lnTo>
                    <a:pt x="107" y="21440"/>
                  </a:lnTo>
                  <a:lnTo>
                    <a:pt x="220" y="21600"/>
                  </a:lnTo>
                  <a:lnTo>
                    <a:pt x="264" y="21538"/>
                  </a:lnTo>
                  <a:close/>
                  <a:moveTo>
                    <a:pt x="2107" y="2661"/>
                  </a:moveTo>
                  <a:lnTo>
                    <a:pt x="2056" y="2590"/>
                  </a:lnTo>
                  <a:lnTo>
                    <a:pt x="1993" y="2590"/>
                  </a:lnTo>
                  <a:lnTo>
                    <a:pt x="1934" y="2609"/>
                  </a:lnTo>
                  <a:lnTo>
                    <a:pt x="1884" y="2658"/>
                  </a:lnTo>
                  <a:lnTo>
                    <a:pt x="1849" y="2729"/>
                  </a:lnTo>
                  <a:lnTo>
                    <a:pt x="1836" y="2812"/>
                  </a:lnTo>
                  <a:lnTo>
                    <a:pt x="1836" y="2901"/>
                  </a:lnTo>
                  <a:lnTo>
                    <a:pt x="1886" y="2972"/>
                  </a:lnTo>
                  <a:lnTo>
                    <a:pt x="2107" y="2661"/>
                  </a:lnTo>
                  <a:close/>
                  <a:moveTo>
                    <a:pt x="2107" y="2874"/>
                  </a:moveTo>
                  <a:lnTo>
                    <a:pt x="2107" y="2661"/>
                  </a:lnTo>
                  <a:lnTo>
                    <a:pt x="1886" y="2972"/>
                  </a:lnTo>
                  <a:lnTo>
                    <a:pt x="1836" y="2901"/>
                  </a:lnTo>
                  <a:lnTo>
                    <a:pt x="1836" y="18699"/>
                  </a:lnTo>
                  <a:lnTo>
                    <a:pt x="1886" y="18628"/>
                  </a:lnTo>
                  <a:lnTo>
                    <a:pt x="1993" y="18779"/>
                  </a:lnTo>
                  <a:lnTo>
                    <a:pt x="1993" y="3034"/>
                  </a:lnTo>
                  <a:lnTo>
                    <a:pt x="2107" y="2874"/>
                  </a:lnTo>
                  <a:close/>
                  <a:moveTo>
                    <a:pt x="2063" y="19001"/>
                  </a:moveTo>
                  <a:lnTo>
                    <a:pt x="1836" y="18779"/>
                  </a:lnTo>
                  <a:lnTo>
                    <a:pt x="1836" y="19320"/>
                  </a:lnTo>
                  <a:lnTo>
                    <a:pt x="2063" y="19001"/>
                  </a:lnTo>
                  <a:close/>
                  <a:moveTo>
                    <a:pt x="2151" y="3034"/>
                  </a:moveTo>
                  <a:lnTo>
                    <a:pt x="2151" y="2812"/>
                  </a:lnTo>
                  <a:lnTo>
                    <a:pt x="1993" y="3034"/>
                  </a:lnTo>
                  <a:lnTo>
                    <a:pt x="2151" y="3034"/>
                  </a:lnTo>
                  <a:close/>
                  <a:moveTo>
                    <a:pt x="2151" y="18557"/>
                  </a:moveTo>
                  <a:lnTo>
                    <a:pt x="2151" y="3034"/>
                  </a:lnTo>
                  <a:lnTo>
                    <a:pt x="1993" y="3034"/>
                  </a:lnTo>
                  <a:lnTo>
                    <a:pt x="1993" y="18557"/>
                  </a:lnTo>
                  <a:lnTo>
                    <a:pt x="2151" y="18557"/>
                  </a:lnTo>
                  <a:close/>
                  <a:moveTo>
                    <a:pt x="19600" y="18557"/>
                  </a:moveTo>
                  <a:lnTo>
                    <a:pt x="1993" y="18557"/>
                  </a:lnTo>
                  <a:lnTo>
                    <a:pt x="2151" y="18779"/>
                  </a:lnTo>
                  <a:lnTo>
                    <a:pt x="2151" y="19001"/>
                  </a:lnTo>
                  <a:lnTo>
                    <a:pt x="19443" y="19001"/>
                  </a:lnTo>
                  <a:lnTo>
                    <a:pt x="19443" y="18779"/>
                  </a:lnTo>
                  <a:lnTo>
                    <a:pt x="19600" y="18557"/>
                  </a:lnTo>
                  <a:close/>
                  <a:moveTo>
                    <a:pt x="2151" y="19001"/>
                  </a:moveTo>
                  <a:lnTo>
                    <a:pt x="2151" y="18779"/>
                  </a:lnTo>
                  <a:lnTo>
                    <a:pt x="1993" y="18557"/>
                  </a:lnTo>
                  <a:lnTo>
                    <a:pt x="1993" y="18779"/>
                  </a:lnTo>
                  <a:lnTo>
                    <a:pt x="2107" y="18939"/>
                  </a:lnTo>
                  <a:lnTo>
                    <a:pt x="2107" y="19001"/>
                  </a:lnTo>
                  <a:lnTo>
                    <a:pt x="2151" y="19001"/>
                  </a:lnTo>
                  <a:close/>
                  <a:moveTo>
                    <a:pt x="19544" y="2590"/>
                  </a:moveTo>
                  <a:lnTo>
                    <a:pt x="2056" y="2590"/>
                  </a:lnTo>
                  <a:lnTo>
                    <a:pt x="2107" y="2661"/>
                  </a:lnTo>
                  <a:lnTo>
                    <a:pt x="2107" y="2874"/>
                  </a:lnTo>
                  <a:lnTo>
                    <a:pt x="2151" y="2812"/>
                  </a:lnTo>
                  <a:lnTo>
                    <a:pt x="2151" y="3034"/>
                  </a:lnTo>
                  <a:lnTo>
                    <a:pt x="19443" y="3034"/>
                  </a:lnTo>
                  <a:lnTo>
                    <a:pt x="19443" y="2812"/>
                  </a:lnTo>
                  <a:lnTo>
                    <a:pt x="19493" y="2883"/>
                  </a:lnTo>
                  <a:lnTo>
                    <a:pt x="19493" y="2661"/>
                  </a:lnTo>
                  <a:lnTo>
                    <a:pt x="19544" y="2590"/>
                  </a:lnTo>
                  <a:close/>
                  <a:moveTo>
                    <a:pt x="2107" y="19001"/>
                  </a:moveTo>
                  <a:lnTo>
                    <a:pt x="2107" y="18939"/>
                  </a:lnTo>
                  <a:lnTo>
                    <a:pt x="2063" y="19001"/>
                  </a:lnTo>
                  <a:lnTo>
                    <a:pt x="2107" y="19001"/>
                  </a:lnTo>
                  <a:close/>
                  <a:moveTo>
                    <a:pt x="19600" y="3034"/>
                  </a:moveTo>
                  <a:lnTo>
                    <a:pt x="19443" y="2812"/>
                  </a:lnTo>
                  <a:lnTo>
                    <a:pt x="19443" y="3034"/>
                  </a:lnTo>
                  <a:lnTo>
                    <a:pt x="19600" y="3034"/>
                  </a:lnTo>
                  <a:close/>
                  <a:moveTo>
                    <a:pt x="19600" y="18557"/>
                  </a:moveTo>
                  <a:lnTo>
                    <a:pt x="19600" y="3034"/>
                  </a:lnTo>
                  <a:lnTo>
                    <a:pt x="19443" y="3034"/>
                  </a:lnTo>
                  <a:lnTo>
                    <a:pt x="19443" y="18557"/>
                  </a:lnTo>
                  <a:lnTo>
                    <a:pt x="19600" y="18557"/>
                  </a:lnTo>
                  <a:close/>
                  <a:moveTo>
                    <a:pt x="19600" y="18788"/>
                  </a:moveTo>
                  <a:lnTo>
                    <a:pt x="19600" y="18557"/>
                  </a:lnTo>
                  <a:lnTo>
                    <a:pt x="19443" y="18779"/>
                  </a:lnTo>
                  <a:lnTo>
                    <a:pt x="19443" y="19001"/>
                  </a:lnTo>
                  <a:lnTo>
                    <a:pt x="19493" y="19001"/>
                  </a:lnTo>
                  <a:lnTo>
                    <a:pt x="19493" y="18939"/>
                  </a:lnTo>
                  <a:lnTo>
                    <a:pt x="19600" y="18788"/>
                  </a:lnTo>
                  <a:close/>
                  <a:moveTo>
                    <a:pt x="19758" y="2910"/>
                  </a:moveTo>
                  <a:lnTo>
                    <a:pt x="19758" y="2812"/>
                  </a:lnTo>
                  <a:lnTo>
                    <a:pt x="19745" y="2729"/>
                  </a:lnTo>
                  <a:lnTo>
                    <a:pt x="19712" y="2658"/>
                  </a:lnTo>
                  <a:lnTo>
                    <a:pt x="19662" y="2609"/>
                  </a:lnTo>
                  <a:lnTo>
                    <a:pt x="19600" y="2590"/>
                  </a:lnTo>
                  <a:lnTo>
                    <a:pt x="19544" y="2590"/>
                  </a:lnTo>
                  <a:lnTo>
                    <a:pt x="19493" y="2661"/>
                  </a:lnTo>
                  <a:lnTo>
                    <a:pt x="19714" y="2972"/>
                  </a:lnTo>
                  <a:lnTo>
                    <a:pt x="19758" y="2910"/>
                  </a:lnTo>
                  <a:close/>
                  <a:moveTo>
                    <a:pt x="19758" y="18690"/>
                  </a:moveTo>
                  <a:lnTo>
                    <a:pt x="19758" y="2910"/>
                  </a:lnTo>
                  <a:lnTo>
                    <a:pt x="19714" y="2972"/>
                  </a:lnTo>
                  <a:lnTo>
                    <a:pt x="19493" y="2661"/>
                  </a:lnTo>
                  <a:lnTo>
                    <a:pt x="19493" y="2883"/>
                  </a:lnTo>
                  <a:lnTo>
                    <a:pt x="19600" y="3034"/>
                  </a:lnTo>
                  <a:lnTo>
                    <a:pt x="19600" y="18788"/>
                  </a:lnTo>
                  <a:lnTo>
                    <a:pt x="19714" y="18628"/>
                  </a:lnTo>
                  <a:lnTo>
                    <a:pt x="19758" y="18690"/>
                  </a:lnTo>
                  <a:close/>
                  <a:moveTo>
                    <a:pt x="21600" y="21290"/>
                  </a:moveTo>
                  <a:lnTo>
                    <a:pt x="19714" y="18628"/>
                  </a:lnTo>
                  <a:lnTo>
                    <a:pt x="19493" y="18939"/>
                  </a:lnTo>
                  <a:lnTo>
                    <a:pt x="19537" y="19001"/>
                  </a:lnTo>
                  <a:lnTo>
                    <a:pt x="19758" y="18779"/>
                  </a:lnTo>
                  <a:lnTo>
                    <a:pt x="19758" y="19311"/>
                  </a:lnTo>
                  <a:lnTo>
                    <a:pt x="21110" y="21219"/>
                  </a:lnTo>
                  <a:lnTo>
                    <a:pt x="21487" y="21219"/>
                  </a:lnTo>
                  <a:lnTo>
                    <a:pt x="21487" y="21449"/>
                  </a:lnTo>
                  <a:lnTo>
                    <a:pt x="21600" y="21290"/>
                  </a:lnTo>
                  <a:close/>
                  <a:moveTo>
                    <a:pt x="19537" y="19001"/>
                  </a:moveTo>
                  <a:lnTo>
                    <a:pt x="19493" y="18939"/>
                  </a:lnTo>
                  <a:lnTo>
                    <a:pt x="19493" y="19001"/>
                  </a:lnTo>
                  <a:lnTo>
                    <a:pt x="19537" y="19001"/>
                  </a:lnTo>
                  <a:close/>
                  <a:moveTo>
                    <a:pt x="19758" y="19311"/>
                  </a:moveTo>
                  <a:lnTo>
                    <a:pt x="19758" y="18779"/>
                  </a:lnTo>
                  <a:lnTo>
                    <a:pt x="19745" y="18866"/>
                  </a:lnTo>
                  <a:lnTo>
                    <a:pt x="19712" y="18937"/>
                  </a:lnTo>
                  <a:lnTo>
                    <a:pt x="19662" y="18984"/>
                  </a:lnTo>
                  <a:lnTo>
                    <a:pt x="19600" y="19001"/>
                  </a:lnTo>
                  <a:lnTo>
                    <a:pt x="19537" y="19001"/>
                  </a:lnTo>
                  <a:lnTo>
                    <a:pt x="19758" y="19311"/>
                  </a:lnTo>
                  <a:close/>
                  <a:moveTo>
                    <a:pt x="21487" y="470"/>
                  </a:moveTo>
                  <a:lnTo>
                    <a:pt x="21487" y="373"/>
                  </a:lnTo>
                  <a:lnTo>
                    <a:pt x="21116" y="373"/>
                  </a:lnTo>
                  <a:lnTo>
                    <a:pt x="19544" y="2590"/>
                  </a:lnTo>
                  <a:lnTo>
                    <a:pt x="19600" y="2590"/>
                  </a:lnTo>
                  <a:lnTo>
                    <a:pt x="19662" y="2609"/>
                  </a:lnTo>
                  <a:lnTo>
                    <a:pt x="19712" y="2658"/>
                  </a:lnTo>
                  <a:lnTo>
                    <a:pt x="19745" y="2729"/>
                  </a:lnTo>
                  <a:lnTo>
                    <a:pt x="19758" y="2812"/>
                  </a:lnTo>
                  <a:lnTo>
                    <a:pt x="19758" y="2910"/>
                  </a:lnTo>
                  <a:lnTo>
                    <a:pt x="21487" y="470"/>
                  </a:lnTo>
                  <a:close/>
                  <a:moveTo>
                    <a:pt x="21487" y="21219"/>
                  </a:moveTo>
                  <a:lnTo>
                    <a:pt x="21110" y="21219"/>
                  </a:lnTo>
                  <a:lnTo>
                    <a:pt x="21330" y="21529"/>
                  </a:lnTo>
                  <a:lnTo>
                    <a:pt x="21330" y="21440"/>
                  </a:lnTo>
                  <a:lnTo>
                    <a:pt x="21487" y="21219"/>
                  </a:lnTo>
                  <a:close/>
                  <a:moveTo>
                    <a:pt x="21600" y="310"/>
                  </a:moveTo>
                  <a:lnTo>
                    <a:pt x="21380" y="0"/>
                  </a:lnTo>
                  <a:lnTo>
                    <a:pt x="21116" y="373"/>
                  </a:lnTo>
                  <a:lnTo>
                    <a:pt x="21330" y="373"/>
                  </a:lnTo>
                  <a:lnTo>
                    <a:pt x="21330" y="151"/>
                  </a:lnTo>
                  <a:lnTo>
                    <a:pt x="21487" y="373"/>
                  </a:lnTo>
                  <a:lnTo>
                    <a:pt x="21487" y="470"/>
                  </a:lnTo>
                  <a:lnTo>
                    <a:pt x="21600" y="310"/>
                  </a:lnTo>
                  <a:close/>
                  <a:moveTo>
                    <a:pt x="21487" y="373"/>
                  </a:moveTo>
                  <a:lnTo>
                    <a:pt x="21330" y="151"/>
                  </a:lnTo>
                  <a:lnTo>
                    <a:pt x="21330" y="373"/>
                  </a:lnTo>
                  <a:lnTo>
                    <a:pt x="21487" y="373"/>
                  </a:lnTo>
                  <a:close/>
                  <a:moveTo>
                    <a:pt x="21600" y="21290"/>
                  </a:moveTo>
                  <a:lnTo>
                    <a:pt x="21600" y="310"/>
                  </a:lnTo>
                  <a:lnTo>
                    <a:pt x="21330" y="692"/>
                  </a:lnTo>
                  <a:lnTo>
                    <a:pt x="21330" y="20908"/>
                  </a:lnTo>
                  <a:lnTo>
                    <a:pt x="21600" y="21290"/>
                  </a:lnTo>
                  <a:close/>
                  <a:moveTo>
                    <a:pt x="21487" y="21449"/>
                  </a:moveTo>
                  <a:lnTo>
                    <a:pt x="21487" y="21219"/>
                  </a:lnTo>
                  <a:lnTo>
                    <a:pt x="21330" y="21440"/>
                  </a:lnTo>
                  <a:lnTo>
                    <a:pt x="21330" y="21529"/>
                  </a:lnTo>
                  <a:lnTo>
                    <a:pt x="21380" y="21600"/>
                  </a:lnTo>
                  <a:lnTo>
                    <a:pt x="21487" y="2144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29" name="object 15"/>
          <p:cNvSpPr/>
          <p:nvPr/>
        </p:nvSpPr>
        <p:spPr>
          <a:xfrm>
            <a:off x="1338729" y="6119905"/>
            <a:ext cx="2677460" cy="1143001"/>
          </a:xfrm>
          <a:prstGeom prst="rect">
            <a:avLst/>
          </a:prstGeom>
          <a:solidFill>
            <a:srgbClr val="90946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1436" marR="497242" indent="362423" algn="l" defTabSz="1147482">
              <a:spcBef>
                <a:spcPts val="1600"/>
              </a:spcBef>
              <a:defRPr b="1" spc="-156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J</a:t>
            </a:r>
            <a:r>
              <a:rPr spc="-6"/>
              <a:t>o</a:t>
            </a:r>
            <a:r>
              <a:rPr spc="-12"/>
              <a:t>hnnie  </a:t>
            </a:r>
            <a:r>
              <a:rPr spc="-56"/>
              <a:t>Talkers</a:t>
            </a:r>
          </a:p>
        </p:txBody>
      </p:sp>
      <p:sp>
        <p:nvSpPr>
          <p:cNvPr id="530" name="object 16"/>
          <p:cNvSpPr/>
          <p:nvPr/>
        </p:nvSpPr>
        <p:spPr>
          <a:xfrm>
            <a:off x="1103495" y="2008094"/>
            <a:ext cx="4979118" cy="34309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1" name="object 17"/>
          <p:cNvSpPr/>
          <p:nvPr/>
        </p:nvSpPr>
        <p:spPr>
          <a:xfrm>
            <a:off x="6502400" y="2041562"/>
            <a:ext cx="5343442" cy="34309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2" name="object 18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>
            <p:ph type="title"/>
          </p:nvPr>
        </p:nvSpPr>
        <p:spPr>
          <a:xfrm>
            <a:off x="1026358" y="687533"/>
            <a:ext cx="10446076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Hypothesis Testing </a:t>
            </a:r>
            <a:r>
              <a:rPr spc="0"/>
              <a:t>&amp; </a:t>
            </a:r>
            <a:r>
              <a:t>Graphical</a:t>
            </a:r>
            <a:r>
              <a:rPr spc="0"/>
              <a:t> </a:t>
            </a:r>
            <a:r>
              <a:t>Techniques</a:t>
            </a:r>
          </a:p>
        </p:txBody>
      </p:sp>
      <p:graphicFrame>
        <p:nvGraphicFramePr>
          <p:cNvPr id="162" name="object 3"/>
          <p:cNvGraphicFramePr/>
          <p:nvPr/>
        </p:nvGraphicFramePr>
        <p:xfrm>
          <a:off x="1426384" y="2095748"/>
          <a:ext cx="10136092" cy="5915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258"/>
                <a:gridCol w="3778926"/>
                <a:gridCol w="3253206"/>
              </a:tblGrid>
              <a:tr h="994733"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700"/>
                        </a:spcBef>
                      </a:pPr>
                      <a:r>
                        <a:rPr b="1" spc="-79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</a:tr>
              <a:tr h="978832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690083" marR="567366" indent="-184623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"/>
                        <a:t>more than</a:t>
                      </a:r>
                      <a:r>
                        <a:rPr spc="-252"/>
                        <a:t>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274917" marR="741082" indent="199427" algn="l" defTabSz="1147482">
                        <a:spcBef>
                          <a:spcPts val="500"/>
                        </a:spcBef>
                        <a:defRPr spc="-84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ANOVA</a:t>
                      </a:r>
                      <a:r>
                        <a:rPr spc="-240"/>
                        <a:t> </a:t>
                      </a:r>
                      <a:r>
                        <a:rPr spc="-48"/>
                        <a:t>(single  </a:t>
                      </a:r>
                      <a:r>
                        <a:rPr spc="-6"/>
                        <a:t>factor)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294" marR="1439931" indent="443640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6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t-Test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7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24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Regression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887" marR="1439134" indent="440142" algn="l" defTabSz="1147482">
                        <a:lnSpc>
                          <a:spcPct val="70800"/>
                        </a:lnSpc>
                        <a:spcBef>
                          <a:spcPts val="16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9740" algn="l" defTabSz="1147482">
                        <a:spcBef>
                          <a:spcPts val="2000"/>
                        </a:spcBef>
                        <a:defRPr spc="-12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2-proportion</a:t>
                      </a:r>
                      <a:r>
                        <a:rPr spc="-180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6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434290" marR="1008031" indent="137209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</a:t>
                      </a:r>
                      <a:r>
                        <a:rPr spc="-84"/>
                        <a:t> </a:t>
                      </a:r>
                      <a:r>
                        <a:rPr spc="-60"/>
                        <a:t>multiple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indent="567690" algn="l" defTabSz="1147482">
                        <a:spcBef>
                          <a:spcPts val="20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Chi-square</a:t>
                      </a:r>
                      <a:r>
                        <a:rPr spc="-174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>
            <a:lvl1pPr indent="14604">
              <a:defRPr spc="-122"/>
            </a:lvl1pPr>
          </a:lstStyle>
          <a:p>
            <a:pPr/>
            <a:r>
              <a:t>Chi-Square Test</a:t>
            </a:r>
          </a:p>
        </p:txBody>
      </p:sp>
      <p:sp>
        <p:nvSpPr>
          <p:cNvPr id="535" name="object 3"/>
          <p:cNvSpPr/>
          <p:nvPr/>
        </p:nvSpPr>
        <p:spPr>
          <a:xfrm>
            <a:off x="1151624" y="1789752"/>
            <a:ext cx="10127330" cy="365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1884" indent="-329184" algn="l" defTabSz="1147482">
              <a:buClr>
                <a:srgbClr val="94C600"/>
              </a:buClr>
              <a:buSzPct val="72500"/>
              <a:buChar char="➢"/>
              <a:tabLst>
                <a:tab pos="342900" algn="l"/>
              </a:tabLst>
              <a:defRPr spc="-12" sz="2400">
                <a:latin typeface="Garamond"/>
                <a:ea typeface="Garamond"/>
                <a:cs typeface="Garamond"/>
                <a:sym typeface="Garamond"/>
              </a:defRPr>
            </a:pPr>
            <a:r>
              <a:t>Chi-Square </a:t>
            </a:r>
            <a:r>
              <a:rPr spc="-42"/>
              <a:t>Test </a:t>
            </a:r>
            <a:r>
              <a:t>is </a:t>
            </a:r>
            <a:r>
              <a:rPr spc="-6"/>
              <a:t>the </a:t>
            </a:r>
            <a:r>
              <a:rPr spc="-42"/>
              <a:t>Test </a:t>
            </a:r>
            <a:r>
              <a:t>of</a:t>
            </a:r>
            <a:r>
              <a:rPr spc="401"/>
              <a:t> </a:t>
            </a:r>
            <a:r>
              <a:t>Homogeneities</a:t>
            </a:r>
          </a:p>
          <a:p>
            <a:pPr marL="341884" indent="-329184" algn="l" defTabSz="1147482">
              <a:buClr>
                <a:srgbClr val="94C600"/>
              </a:buClr>
              <a:buSzPct val="72500"/>
              <a:buChar char="➢"/>
              <a:tabLst>
                <a:tab pos="342900" algn="l"/>
              </a:tabLst>
              <a:defRPr spc="-6" sz="2400">
                <a:latin typeface="Garamond"/>
                <a:ea typeface="Garamond"/>
                <a:cs typeface="Garamond"/>
                <a:sym typeface="Garamond"/>
              </a:defRPr>
            </a:pPr>
            <a:r>
              <a:t>It is used to </a:t>
            </a:r>
            <a:r>
              <a:rPr spc="-12"/>
              <a:t>compare </a:t>
            </a:r>
            <a:r>
              <a:t>the homogeneity </a:t>
            </a:r>
            <a:r>
              <a:rPr spc="-12"/>
              <a:t>of </a:t>
            </a:r>
            <a:r>
              <a:t>proportions </a:t>
            </a:r>
            <a:r>
              <a:rPr spc="-12"/>
              <a:t>of </a:t>
            </a:r>
            <a:r>
              <a:rPr spc="-18"/>
              <a:t>several </a:t>
            </a:r>
            <a:r>
              <a:rPr spc="144"/>
              <a:t> </a:t>
            </a:r>
            <a:r>
              <a:t>groups</a:t>
            </a:r>
          </a:p>
          <a:p>
            <a:pPr marL="341884" indent="-329184" algn="l" defTabSz="1147482">
              <a:spcBef>
                <a:spcPts val="700"/>
              </a:spcBef>
              <a:buClr>
                <a:srgbClr val="94C600"/>
              </a:buClr>
              <a:buSzPct val="75000"/>
              <a:buChar char="➢"/>
              <a:tabLst>
                <a:tab pos="342900" algn="l"/>
              </a:tabLst>
              <a:defRPr spc="6" sz="2400">
                <a:latin typeface="Garamond"/>
                <a:ea typeface="Garamond"/>
                <a:cs typeface="Garamond"/>
                <a:sym typeface="Garamond"/>
              </a:defRPr>
            </a:pPr>
            <a:r>
              <a:t>Chi square</a:t>
            </a:r>
            <a:r>
              <a:rPr spc="-450"/>
              <a:t> </a:t>
            </a:r>
            <a:r>
              <a:t>test, has some assumptions:</a:t>
            </a:r>
          </a:p>
          <a:p>
            <a:pPr lvl="1" marL="812800" indent="-342900" algn="l" defTabSz="1147482">
              <a:spcBef>
                <a:spcPts val="700"/>
              </a:spcBef>
              <a:buSzPct val="100000"/>
              <a:buFont typeface="Arial"/>
              <a:buChar char="•"/>
              <a:tabLst>
                <a:tab pos="939800" algn="l"/>
              </a:tabLst>
              <a:defRPr spc="48" sz="2400">
                <a:latin typeface="Garamond"/>
                <a:ea typeface="Garamond"/>
                <a:cs typeface="Garamond"/>
                <a:sym typeface="Garamond"/>
              </a:defRPr>
            </a:pPr>
            <a:r>
              <a:t>The</a:t>
            </a:r>
            <a:r>
              <a:rPr spc="-126"/>
              <a:t> </a:t>
            </a:r>
            <a:r>
              <a:rPr spc="-12"/>
              <a:t>sample</a:t>
            </a:r>
            <a:r>
              <a:rPr spc="-30"/>
              <a:t> </a:t>
            </a:r>
            <a:r>
              <a:rPr spc="0"/>
              <a:t>must</a:t>
            </a:r>
            <a:r>
              <a:rPr spc="-136"/>
              <a:t> </a:t>
            </a:r>
            <a:r>
              <a:rPr spc="0"/>
              <a:t>be</a:t>
            </a:r>
            <a:r>
              <a:rPr spc="-24"/>
              <a:t> </a:t>
            </a:r>
            <a:r>
              <a:rPr spc="-6"/>
              <a:t>randomly</a:t>
            </a:r>
            <a:r>
              <a:rPr spc="-132"/>
              <a:t> </a:t>
            </a:r>
            <a:r>
              <a:rPr spc="0"/>
              <a:t>drawn</a:t>
            </a:r>
            <a:r>
              <a:rPr spc="-30"/>
              <a:t> </a:t>
            </a:r>
            <a:r>
              <a:rPr spc="6"/>
              <a:t>from</a:t>
            </a:r>
            <a:r>
              <a:rPr spc="-132"/>
              <a:t> </a:t>
            </a:r>
            <a:r>
              <a:rPr spc="6"/>
              <a:t>the</a:t>
            </a:r>
            <a:r>
              <a:rPr spc="-18"/>
              <a:t> </a:t>
            </a:r>
            <a:r>
              <a:rPr spc="-12"/>
              <a:t>population</a:t>
            </a:r>
          </a:p>
          <a:p>
            <a:pPr lvl="1" marL="812800" indent="-342900" algn="l" defTabSz="1147482">
              <a:spcBef>
                <a:spcPts val="700"/>
              </a:spcBef>
              <a:buSzPct val="100000"/>
              <a:buFont typeface="Arial"/>
              <a:buChar char="•"/>
              <a:tabLst>
                <a:tab pos="939800" algn="l"/>
              </a:tabLst>
              <a:defRPr spc="6" sz="2400">
                <a:latin typeface="Garamond"/>
                <a:ea typeface="Garamond"/>
                <a:cs typeface="Garamond"/>
                <a:sym typeface="Garamond"/>
              </a:defRPr>
            </a:pPr>
            <a:r>
              <a:t>Data </a:t>
            </a:r>
            <a:r>
              <a:rPr spc="0"/>
              <a:t>must be </a:t>
            </a:r>
            <a:r>
              <a:rPr spc="18"/>
              <a:t>reported</a:t>
            </a:r>
            <a:r>
              <a:rPr spc="-438"/>
              <a:t> </a:t>
            </a:r>
            <a:r>
              <a:rPr spc="-53"/>
              <a:t>in </a:t>
            </a:r>
            <a:r>
              <a:rPr spc="-6"/>
              <a:t>raw frequencies </a:t>
            </a:r>
            <a:r>
              <a:t>(not </a:t>
            </a:r>
            <a:r>
              <a:rPr spc="0"/>
              <a:t>percentages)</a:t>
            </a:r>
          </a:p>
          <a:p>
            <a:pPr lvl="1" marL="812800" indent="-342900" algn="l" defTabSz="1147482">
              <a:spcBef>
                <a:spcPts val="700"/>
              </a:spcBef>
              <a:buSzPct val="100000"/>
              <a:buFont typeface="Arial"/>
              <a:buChar char="•"/>
              <a:tabLst>
                <a:tab pos="939800" algn="l"/>
              </a:tabLst>
              <a:defRPr spc="6" sz="2400">
                <a:latin typeface="Garamond"/>
                <a:ea typeface="Garamond"/>
                <a:cs typeface="Garamond"/>
                <a:sym typeface="Garamond"/>
              </a:defRPr>
            </a:pPr>
            <a:r>
              <a:t>Measured </a:t>
            </a:r>
            <a:r>
              <a:rPr spc="-24"/>
              <a:t>variables </a:t>
            </a:r>
            <a:r>
              <a:rPr spc="0"/>
              <a:t>must be</a:t>
            </a:r>
            <a:r>
              <a:rPr spc="-222"/>
              <a:t> </a:t>
            </a:r>
            <a:r>
              <a:rPr spc="0"/>
              <a:t>independent</a:t>
            </a:r>
          </a:p>
          <a:p>
            <a:pPr lvl="1" marL="812800" marR="6374" indent="-342900" algn="l" defTabSz="1147482">
              <a:spcBef>
                <a:spcPts val="700"/>
              </a:spcBef>
              <a:buSzPct val="100000"/>
              <a:buFont typeface="Arial"/>
              <a:buChar char="•"/>
              <a:tabLst>
                <a:tab pos="939800" algn="l"/>
              </a:tabLst>
              <a:defRPr spc="-53" sz="2400">
                <a:latin typeface="Garamond"/>
                <a:ea typeface="Garamond"/>
                <a:cs typeface="Garamond"/>
                <a:sym typeface="Garamond"/>
              </a:defRPr>
            </a:pPr>
            <a:r>
              <a:t>Values/categories </a:t>
            </a:r>
            <a:r>
              <a:rPr spc="-12"/>
              <a:t>on </a:t>
            </a:r>
            <a:r>
              <a:rPr spc="-24"/>
              <a:t>independent </a:t>
            </a:r>
            <a:r>
              <a:rPr spc="-12"/>
              <a:t>and dependent </a:t>
            </a:r>
            <a:r>
              <a:rPr spc="-42"/>
              <a:t>variables </a:t>
            </a:r>
            <a:r>
              <a:rPr spc="-18"/>
              <a:t>must </a:t>
            </a:r>
            <a:r>
              <a:rPr spc="-12"/>
              <a:t>be</a:t>
            </a:r>
            <a:r>
              <a:rPr spc="-378"/>
              <a:t> </a:t>
            </a:r>
            <a:r>
              <a:rPr spc="-42"/>
              <a:t>mutually  </a:t>
            </a:r>
            <a:r>
              <a:rPr spc="-66"/>
              <a:t>exclusive </a:t>
            </a:r>
            <a:r>
              <a:rPr spc="-18"/>
              <a:t>and </a:t>
            </a:r>
            <a:r>
              <a:rPr spc="-60"/>
              <a:t>collectively</a:t>
            </a:r>
            <a:r>
              <a:rPr spc="-30"/>
              <a:t> </a:t>
            </a:r>
            <a:r>
              <a:rPr spc="-48"/>
              <a:t>exhaustive</a:t>
            </a:r>
          </a:p>
          <a:p>
            <a:pPr lvl="1" marL="812800" indent="-342900" algn="l" defTabSz="1147482">
              <a:spcBef>
                <a:spcPts val="700"/>
              </a:spcBef>
              <a:buSzPct val="100000"/>
              <a:buFont typeface="Arial"/>
              <a:buChar char="•"/>
              <a:tabLst>
                <a:tab pos="939800" algn="l"/>
              </a:tabLst>
              <a:defRPr spc="12" sz="2400">
                <a:latin typeface="Garamond"/>
                <a:ea typeface="Garamond"/>
                <a:cs typeface="Garamond"/>
                <a:sym typeface="Garamond"/>
              </a:defRPr>
            </a:pPr>
            <a:r>
              <a:t>Observed</a:t>
            </a:r>
            <a:r>
              <a:rPr spc="-126"/>
              <a:t> </a:t>
            </a:r>
            <a:r>
              <a:rPr spc="-6"/>
              <a:t>frequencies</a:t>
            </a:r>
            <a:r>
              <a:rPr spc="-126"/>
              <a:t> </a:t>
            </a:r>
            <a:r>
              <a:rPr spc="6"/>
              <a:t>cannot</a:t>
            </a:r>
            <a:r>
              <a:rPr spc="-107"/>
              <a:t> </a:t>
            </a:r>
            <a:r>
              <a:rPr spc="0"/>
              <a:t>be</a:t>
            </a:r>
            <a:r>
              <a:rPr spc="-18"/>
              <a:t> </a:t>
            </a:r>
            <a:r>
              <a:rPr spc="6"/>
              <a:t>too</a:t>
            </a:r>
            <a:r>
              <a:rPr spc="-107"/>
              <a:t> </a:t>
            </a:r>
            <a:r>
              <a:rPr spc="-18"/>
              <a:t>small</a:t>
            </a:r>
          </a:p>
        </p:txBody>
      </p:sp>
      <p:sp>
        <p:nvSpPr>
          <p:cNvPr id="536" name="object 4"/>
          <p:cNvSpPr/>
          <p:nvPr/>
        </p:nvSpPr>
        <p:spPr>
          <a:xfrm>
            <a:off x="1486945" y="6119905"/>
            <a:ext cx="10179126" cy="23791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7" name="object 5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object 2"/>
          <p:cNvSpPr/>
          <p:nvPr>
            <p:ph type="title"/>
          </p:nvPr>
        </p:nvSpPr>
        <p:spPr>
          <a:xfrm>
            <a:off x="1026358" y="687533"/>
            <a:ext cx="10446076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Hypothesis Testing </a:t>
            </a:r>
            <a:r>
              <a:rPr spc="0"/>
              <a:t>&amp; </a:t>
            </a:r>
            <a:r>
              <a:t>Graphical</a:t>
            </a:r>
            <a:r>
              <a:rPr spc="0"/>
              <a:t> </a:t>
            </a:r>
            <a:r>
              <a:t>Techniques</a:t>
            </a:r>
          </a:p>
        </p:txBody>
      </p:sp>
      <p:graphicFrame>
        <p:nvGraphicFramePr>
          <p:cNvPr id="540" name="object 3"/>
          <p:cNvGraphicFramePr/>
          <p:nvPr/>
        </p:nvGraphicFramePr>
        <p:xfrm>
          <a:off x="1426384" y="2095748"/>
          <a:ext cx="10136092" cy="5915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258"/>
                <a:gridCol w="3778926"/>
                <a:gridCol w="3253206"/>
              </a:tblGrid>
              <a:tr h="994733"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700"/>
                        </a:spcBef>
                      </a:pPr>
                      <a:r>
                        <a:rPr b="1" spc="-79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</a:tr>
              <a:tr h="978832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690083" marR="567366" indent="-184623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"/>
                        <a:t>more than</a:t>
                      </a:r>
                      <a:r>
                        <a:rPr spc="-252"/>
                        <a:t>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274917" marR="741082" indent="199427" algn="l" defTabSz="1147482">
                        <a:spcBef>
                          <a:spcPts val="500"/>
                        </a:spcBef>
                        <a:defRPr spc="-84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ANOVA</a:t>
                      </a:r>
                      <a:r>
                        <a:rPr spc="-240"/>
                        <a:t> </a:t>
                      </a:r>
                      <a:r>
                        <a:rPr spc="-48"/>
                        <a:t>(single  </a:t>
                      </a:r>
                      <a:r>
                        <a:rPr spc="-6"/>
                        <a:t>factor)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294" marR="1439931" indent="443640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6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t-Test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7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24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Regression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887" marR="1439134" indent="440142" algn="l" defTabSz="1147482">
                        <a:lnSpc>
                          <a:spcPct val="70800"/>
                        </a:lnSpc>
                        <a:spcBef>
                          <a:spcPts val="16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0"/>
                        <a:t>in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9740" algn="l" defTabSz="1147482">
                        <a:spcBef>
                          <a:spcPts val="2000"/>
                        </a:spcBef>
                        <a:defRPr spc="-12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2-proportion</a:t>
                      </a:r>
                      <a:r>
                        <a:rPr spc="-180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6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434290" marR="1008031" indent="137209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</a:t>
                      </a:r>
                      <a:r>
                        <a:rPr spc="-84"/>
                        <a:t> </a:t>
                      </a:r>
                      <a:r>
                        <a:rPr spc="-60"/>
                        <a:t>multiple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indent="567690" algn="l" defTabSz="1147482">
                        <a:spcBef>
                          <a:spcPts val="20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Chi-square</a:t>
                      </a:r>
                      <a:r>
                        <a:rPr spc="-174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  <p:sp>
        <p:nvSpPr>
          <p:cNvPr id="541" name="object 5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object 2"/>
          <p:cNvSpPr/>
          <p:nvPr>
            <p:ph type="title"/>
          </p:nvPr>
        </p:nvSpPr>
        <p:spPr>
          <a:xfrm>
            <a:off x="923084" y="566091"/>
            <a:ext cx="3851239" cy="702037"/>
          </a:xfrm>
          <a:prstGeom prst="rect">
            <a:avLst/>
          </a:prstGeom>
        </p:spPr>
        <p:txBody>
          <a:bodyPr/>
          <a:lstStyle>
            <a:lvl1pPr indent="12700">
              <a:defRPr spc="-122"/>
            </a:lvl1pPr>
          </a:lstStyle>
          <a:p>
            <a:pPr/>
            <a:r>
              <a:t>Chi-Square Test</a:t>
            </a:r>
          </a:p>
        </p:txBody>
      </p:sp>
      <p:grpSp>
        <p:nvGrpSpPr>
          <p:cNvPr id="563" name="object 3"/>
          <p:cNvGrpSpPr/>
          <p:nvPr/>
        </p:nvGrpSpPr>
        <p:grpSpPr>
          <a:xfrm>
            <a:off x="4362345" y="5718285"/>
            <a:ext cx="7690813" cy="2393809"/>
            <a:chOff x="0" y="0"/>
            <a:chExt cx="7690811" cy="2393807"/>
          </a:xfrm>
        </p:grpSpPr>
        <p:sp>
          <p:nvSpPr>
            <p:cNvPr id="544" name="Shape"/>
            <p:cNvSpPr/>
            <p:nvPr/>
          </p:nvSpPr>
          <p:spPr>
            <a:xfrm>
              <a:off x="0" y="1628468"/>
              <a:ext cx="705701" cy="19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43"/>
                  </a:moveTo>
                  <a:lnTo>
                    <a:pt x="21600" y="0"/>
                  </a:lnTo>
                  <a:lnTo>
                    <a:pt x="0" y="21029"/>
                  </a:lnTo>
                  <a:lnTo>
                    <a:pt x="212" y="21600"/>
                  </a:lnTo>
                  <a:lnTo>
                    <a:pt x="21512" y="1843"/>
                  </a:lnTo>
                  <a:lnTo>
                    <a:pt x="21600" y="1843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5" name="Shape"/>
            <p:cNvSpPr/>
            <p:nvPr/>
          </p:nvSpPr>
          <p:spPr>
            <a:xfrm>
              <a:off x="705700" y="0"/>
              <a:ext cx="6567110" cy="46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"/>
                  </a:moveTo>
                  <a:lnTo>
                    <a:pt x="21431" y="0"/>
                  </a:lnTo>
                  <a:lnTo>
                    <a:pt x="1532" y="0"/>
                  </a:lnTo>
                  <a:lnTo>
                    <a:pt x="1340" y="168"/>
                  </a:lnTo>
                  <a:lnTo>
                    <a:pt x="1155" y="660"/>
                  </a:lnTo>
                  <a:lnTo>
                    <a:pt x="978" y="1454"/>
                  </a:lnTo>
                  <a:lnTo>
                    <a:pt x="812" y="2531"/>
                  </a:lnTo>
                  <a:lnTo>
                    <a:pt x="657" y="3870"/>
                  </a:lnTo>
                  <a:lnTo>
                    <a:pt x="514" y="5450"/>
                  </a:lnTo>
                  <a:lnTo>
                    <a:pt x="387" y="7252"/>
                  </a:lnTo>
                  <a:lnTo>
                    <a:pt x="274" y="9255"/>
                  </a:lnTo>
                  <a:lnTo>
                    <a:pt x="179" y="11438"/>
                  </a:lnTo>
                  <a:lnTo>
                    <a:pt x="103" y="13782"/>
                  </a:lnTo>
                  <a:lnTo>
                    <a:pt x="47" y="16265"/>
                  </a:lnTo>
                  <a:lnTo>
                    <a:pt x="12" y="18868"/>
                  </a:lnTo>
                  <a:lnTo>
                    <a:pt x="0" y="21570"/>
                  </a:lnTo>
                  <a:lnTo>
                    <a:pt x="0" y="21600"/>
                  </a:lnTo>
                  <a:lnTo>
                    <a:pt x="13" y="19381"/>
                  </a:lnTo>
                  <a:lnTo>
                    <a:pt x="49" y="16422"/>
                  </a:lnTo>
                  <a:lnTo>
                    <a:pt x="188" y="11244"/>
                  </a:lnTo>
                  <a:lnTo>
                    <a:pt x="288" y="9025"/>
                  </a:lnTo>
                  <a:lnTo>
                    <a:pt x="405" y="7545"/>
                  </a:lnTo>
                  <a:lnTo>
                    <a:pt x="539" y="5326"/>
                  </a:lnTo>
                  <a:lnTo>
                    <a:pt x="688" y="3847"/>
                  </a:lnTo>
                  <a:lnTo>
                    <a:pt x="850" y="2367"/>
                  </a:lnTo>
                  <a:lnTo>
                    <a:pt x="1024" y="1627"/>
                  </a:lnTo>
                  <a:lnTo>
                    <a:pt x="1209" y="888"/>
                  </a:lnTo>
                  <a:lnTo>
                    <a:pt x="1403" y="148"/>
                  </a:lnTo>
                  <a:lnTo>
                    <a:pt x="21600" y="148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6" name="Shape"/>
            <p:cNvSpPr/>
            <p:nvPr/>
          </p:nvSpPr>
          <p:spPr>
            <a:xfrm>
              <a:off x="7260693" y="3186"/>
              <a:ext cx="325961" cy="17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870" y="14075"/>
                  </a:lnTo>
                  <a:lnTo>
                    <a:pt x="15013" y="9880"/>
                  </a:lnTo>
                  <a:lnTo>
                    <a:pt x="11896" y="6326"/>
                  </a:lnTo>
                  <a:lnTo>
                    <a:pt x="8548" y="3467"/>
                  </a:lnTo>
                  <a:lnTo>
                    <a:pt x="4997" y="1359"/>
                  </a:lnTo>
                  <a:lnTo>
                    <a:pt x="1272" y="54"/>
                  </a:lnTo>
                  <a:lnTo>
                    <a:pt x="0" y="0"/>
                  </a:lnTo>
                  <a:lnTo>
                    <a:pt x="3851" y="1964"/>
                  </a:lnTo>
                  <a:lnTo>
                    <a:pt x="7539" y="3927"/>
                  </a:lnTo>
                  <a:lnTo>
                    <a:pt x="11039" y="5891"/>
                  </a:lnTo>
                  <a:lnTo>
                    <a:pt x="14324" y="9818"/>
                  </a:lnTo>
                  <a:lnTo>
                    <a:pt x="17370" y="13745"/>
                  </a:lnTo>
                  <a:lnTo>
                    <a:pt x="20150" y="19636"/>
                  </a:lnTo>
                  <a:lnTo>
                    <a:pt x="20657" y="19636"/>
                  </a:lnTo>
                  <a:lnTo>
                    <a:pt x="21038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7" name="Triangle"/>
            <p:cNvSpPr/>
            <p:nvPr/>
          </p:nvSpPr>
          <p:spPr>
            <a:xfrm>
              <a:off x="7585036" y="17859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4938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Shape"/>
            <p:cNvSpPr/>
            <p:nvPr/>
          </p:nvSpPr>
          <p:spPr>
            <a:xfrm>
              <a:off x="7597023" y="195038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6592" y="5496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9" name="Triangle"/>
            <p:cNvSpPr/>
            <p:nvPr/>
          </p:nvSpPr>
          <p:spPr>
            <a:xfrm>
              <a:off x="7607155" y="211066"/>
              <a:ext cx="15939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0" name="Triangle"/>
            <p:cNvSpPr/>
            <p:nvPr/>
          </p:nvSpPr>
          <p:spPr>
            <a:xfrm>
              <a:off x="7616811" y="226853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Shape"/>
            <p:cNvSpPr/>
            <p:nvPr/>
          </p:nvSpPr>
          <p:spPr>
            <a:xfrm>
              <a:off x="7625563" y="24263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6017" y="4845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2" name="Triangle"/>
            <p:cNvSpPr/>
            <p:nvPr/>
          </p:nvSpPr>
          <p:spPr>
            <a:xfrm>
              <a:off x="7633602" y="259621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82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3" name="Triangle"/>
            <p:cNvSpPr/>
            <p:nvPr/>
          </p:nvSpPr>
          <p:spPr>
            <a:xfrm>
              <a:off x="7640991" y="27575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4" name="Shape"/>
            <p:cNvSpPr/>
            <p:nvPr/>
          </p:nvSpPr>
          <p:spPr>
            <a:xfrm>
              <a:off x="7647355" y="29102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468" y="760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5" name="Triangle"/>
            <p:cNvSpPr/>
            <p:nvPr/>
          </p:nvSpPr>
          <p:spPr>
            <a:xfrm>
              <a:off x="7652763" y="306920"/>
              <a:ext cx="15939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6" name="Triangle"/>
            <p:cNvSpPr/>
            <p:nvPr/>
          </p:nvSpPr>
          <p:spPr>
            <a:xfrm>
              <a:off x="7658172" y="323890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Shape"/>
            <p:cNvSpPr/>
            <p:nvPr/>
          </p:nvSpPr>
          <p:spPr>
            <a:xfrm>
              <a:off x="7662881" y="339360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881" y="15971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8" name="Triangle"/>
            <p:cNvSpPr/>
            <p:nvPr/>
          </p:nvSpPr>
          <p:spPr>
            <a:xfrm>
              <a:off x="7666771" y="356712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9" name="Triangle"/>
            <p:cNvSpPr/>
            <p:nvPr/>
          </p:nvSpPr>
          <p:spPr>
            <a:xfrm>
              <a:off x="7669704" y="37230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0" name="Triangle"/>
            <p:cNvSpPr/>
            <p:nvPr/>
          </p:nvSpPr>
          <p:spPr>
            <a:xfrm>
              <a:off x="7672637" y="387902"/>
              <a:ext cx="15939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7674874" y="40349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5105" y="201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2" name="Triangle"/>
            <p:cNvSpPr/>
            <p:nvPr/>
          </p:nvSpPr>
          <p:spPr>
            <a:xfrm>
              <a:off x="7674320" y="2377869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6168" y="108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72" name="object 4"/>
          <p:cNvGrpSpPr/>
          <p:nvPr/>
        </p:nvGrpSpPr>
        <p:grpSpPr>
          <a:xfrm>
            <a:off x="4356606" y="5711593"/>
            <a:ext cx="7698651" cy="2764259"/>
            <a:chOff x="0" y="0"/>
            <a:chExt cx="7698649" cy="2764258"/>
          </a:xfrm>
        </p:grpSpPr>
        <p:sp>
          <p:nvSpPr>
            <p:cNvPr id="564" name="Shape"/>
            <p:cNvSpPr/>
            <p:nvPr/>
          </p:nvSpPr>
          <p:spPr>
            <a:xfrm>
              <a:off x="0" y="1629423"/>
              <a:ext cx="710482" cy="199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5" y="20084"/>
                  </a:lnTo>
                  <a:lnTo>
                    <a:pt x="58" y="20188"/>
                  </a:lnTo>
                  <a:lnTo>
                    <a:pt x="0" y="20602"/>
                  </a:lnTo>
                  <a:lnTo>
                    <a:pt x="0" y="20809"/>
                  </a:lnTo>
                  <a:lnTo>
                    <a:pt x="29" y="21120"/>
                  </a:lnTo>
                  <a:lnTo>
                    <a:pt x="87" y="21223"/>
                  </a:lnTo>
                  <a:lnTo>
                    <a:pt x="233" y="21600"/>
                  </a:lnTo>
                  <a:lnTo>
                    <a:pt x="233" y="21327"/>
                  </a:lnTo>
                  <a:lnTo>
                    <a:pt x="291" y="20188"/>
                  </a:lnTo>
                  <a:lnTo>
                    <a:pt x="599" y="20986"/>
                  </a:lnTo>
                  <a:lnTo>
                    <a:pt x="21455" y="1563"/>
                  </a:lnTo>
                  <a:lnTo>
                    <a:pt x="21455" y="62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6054" y="1818474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45"/>
                  </a:moveTo>
                  <a:lnTo>
                    <a:pt x="20401" y="0"/>
                  </a:lnTo>
                  <a:lnTo>
                    <a:pt x="0" y="10681"/>
                  </a:lnTo>
                  <a:lnTo>
                    <a:pt x="0" y="19242"/>
                  </a:lnTo>
                  <a:lnTo>
                    <a:pt x="1620" y="21600"/>
                  </a:lnTo>
                  <a:lnTo>
                    <a:pt x="1620" y="11762"/>
                  </a:lnTo>
                  <a:lnTo>
                    <a:pt x="21600" y="174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6" name="Triangle"/>
            <p:cNvSpPr/>
            <p:nvPr/>
          </p:nvSpPr>
          <p:spPr>
            <a:xfrm>
              <a:off x="8604" y="1826726"/>
              <a:ext cx="246871" cy="18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343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>
              <a:off x="705700" y="0"/>
              <a:ext cx="6612293" cy="164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0"/>
                  </a:moveTo>
                  <a:lnTo>
                    <a:pt x="21504" y="53"/>
                  </a:lnTo>
                  <a:lnTo>
                    <a:pt x="21303" y="0"/>
                  </a:lnTo>
                  <a:lnTo>
                    <a:pt x="1540" y="0"/>
                  </a:lnTo>
                  <a:lnTo>
                    <a:pt x="1338" y="58"/>
                  </a:lnTo>
                  <a:lnTo>
                    <a:pt x="1147" y="209"/>
                  </a:lnTo>
                  <a:lnTo>
                    <a:pt x="965" y="453"/>
                  </a:lnTo>
                  <a:lnTo>
                    <a:pt x="790" y="794"/>
                  </a:lnTo>
                  <a:lnTo>
                    <a:pt x="618" y="1232"/>
                  </a:lnTo>
                  <a:lnTo>
                    <a:pt x="370" y="2177"/>
                  </a:lnTo>
                  <a:lnTo>
                    <a:pt x="254" y="2801"/>
                  </a:lnTo>
                  <a:lnTo>
                    <a:pt x="157" y="3482"/>
                  </a:lnTo>
                  <a:lnTo>
                    <a:pt x="83" y="4204"/>
                  </a:lnTo>
                  <a:lnTo>
                    <a:pt x="31" y="4954"/>
                  </a:lnTo>
                  <a:lnTo>
                    <a:pt x="3" y="5885"/>
                  </a:lnTo>
                  <a:lnTo>
                    <a:pt x="0" y="6199"/>
                  </a:lnTo>
                  <a:lnTo>
                    <a:pt x="0" y="21443"/>
                  </a:lnTo>
                  <a:lnTo>
                    <a:pt x="16" y="21427"/>
                  </a:lnTo>
                  <a:lnTo>
                    <a:pt x="16" y="21600"/>
                  </a:lnTo>
                  <a:lnTo>
                    <a:pt x="19" y="21597"/>
                  </a:lnTo>
                  <a:lnTo>
                    <a:pt x="19" y="6207"/>
                  </a:lnTo>
                  <a:lnTo>
                    <a:pt x="31" y="5579"/>
                  </a:lnTo>
                  <a:lnTo>
                    <a:pt x="68" y="4741"/>
                  </a:lnTo>
                  <a:lnTo>
                    <a:pt x="206" y="3274"/>
                  </a:lnTo>
                  <a:lnTo>
                    <a:pt x="304" y="2645"/>
                  </a:lnTo>
                  <a:lnTo>
                    <a:pt x="396" y="2314"/>
                  </a:lnTo>
                  <a:lnTo>
                    <a:pt x="438" y="2105"/>
                  </a:lnTo>
                  <a:lnTo>
                    <a:pt x="478" y="1956"/>
                  </a:lnTo>
                  <a:lnTo>
                    <a:pt x="554" y="1597"/>
                  </a:lnTo>
                  <a:lnTo>
                    <a:pt x="702" y="1178"/>
                  </a:lnTo>
                  <a:lnTo>
                    <a:pt x="863" y="759"/>
                  </a:lnTo>
                  <a:lnTo>
                    <a:pt x="946" y="659"/>
                  </a:lnTo>
                  <a:lnTo>
                    <a:pt x="1009" y="552"/>
                  </a:lnTo>
                  <a:lnTo>
                    <a:pt x="1096" y="428"/>
                  </a:lnTo>
                  <a:lnTo>
                    <a:pt x="1165" y="352"/>
                  </a:lnTo>
                  <a:lnTo>
                    <a:pt x="1240" y="289"/>
                  </a:lnTo>
                  <a:lnTo>
                    <a:pt x="1312" y="226"/>
                  </a:lnTo>
                  <a:lnTo>
                    <a:pt x="1333" y="216"/>
                  </a:lnTo>
                  <a:lnTo>
                    <a:pt x="1412" y="130"/>
                  </a:lnTo>
                  <a:lnTo>
                    <a:pt x="21600" y="13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8" name="Shape"/>
            <p:cNvSpPr/>
            <p:nvPr/>
          </p:nvSpPr>
          <p:spPr>
            <a:xfrm>
              <a:off x="7266431" y="9879"/>
              <a:ext cx="432219" cy="239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919"/>
                  </a:moveTo>
                  <a:lnTo>
                    <a:pt x="21600" y="4154"/>
                  </a:lnTo>
                  <a:lnTo>
                    <a:pt x="21552" y="3939"/>
                  </a:lnTo>
                  <a:lnTo>
                    <a:pt x="21203" y="3388"/>
                  </a:lnTo>
                  <a:lnTo>
                    <a:pt x="20471" y="2860"/>
                  </a:lnTo>
                  <a:lnTo>
                    <a:pt x="19384" y="2362"/>
                  </a:lnTo>
                  <a:lnTo>
                    <a:pt x="17967" y="1896"/>
                  </a:lnTo>
                  <a:lnTo>
                    <a:pt x="16248" y="1468"/>
                  </a:lnTo>
                  <a:lnTo>
                    <a:pt x="14255" y="1083"/>
                  </a:lnTo>
                  <a:lnTo>
                    <a:pt x="12014" y="744"/>
                  </a:lnTo>
                  <a:lnTo>
                    <a:pt x="9552" y="456"/>
                  </a:lnTo>
                  <a:lnTo>
                    <a:pt x="6897" y="225"/>
                  </a:lnTo>
                  <a:lnTo>
                    <a:pt x="4075" y="54"/>
                  </a:lnTo>
                  <a:lnTo>
                    <a:pt x="2577" y="0"/>
                  </a:lnTo>
                  <a:lnTo>
                    <a:pt x="0" y="0"/>
                  </a:lnTo>
                  <a:lnTo>
                    <a:pt x="1430" y="71"/>
                  </a:lnTo>
                  <a:lnTo>
                    <a:pt x="2119" y="86"/>
                  </a:lnTo>
                  <a:lnTo>
                    <a:pt x="4882" y="209"/>
                  </a:lnTo>
                  <a:lnTo>
                    <a:pt x="7209" y="370"/>
                  </a:lnTo>
                  <a:lnTo>
                    <a:pt x="8325" y="430"/>
                  </a:lnTo>
                  <a:lnTo>
                    <a:pt x="10803" y="717"/>
                  </a:lnTo>
                  <a:lnTo>
                    <a:pt x="13099" y="1004"/>
                  </a:lnTo>
                  <a:lnTo>
                    <a:pt x="14056" y="1200"/>
                  </a:lnTo>
                  <a:lnTo>
                    <a:pt x="14276" y="1236"/>
                  </a:lnTo>
                  <a:lnTo>
                    <a:pt x="15256" y="1434"/>
                  </a:lnTo>
                  <a:lnTo>
                    <a:pt x="15579" y="1434"/>
                  </a:lnTo>
                  <a:lnTo>
                    <a:pt x="15799" y="1545"/>
                  </a:lnTo>
                  <a:lnTo>
                    <a:pt x="15962" y="1578"/>
                  </a:lnTo>
                  <a:lnTo>
                    <a:pt x="16296" y="1578"/>
                  </a:lnTo>
                  <a:lnTo>
                    <a:pt x="16402" y="1684"/>
                  </a:lnTo>
                  <a:lnTo>
                    <a:pt x="16545" y="1721"/>
                  </a:lnTo>
                  <a:lnTo>
                    <a:pt x="16965" y="1721"/>
                  </a:lnTo>
                  <a:lnTo>
                    <a:pt x="16965" y="1830"/>
                  </a:lnTo>
                  <a:lnTo>
                    <a:pt x="17097" y="1865"/>
                  </a:lnTo>
                  <a:lnTo>
                    <a:pt x="17490" y="1865"/>
                  </a:lnTo>
                  <a:lnTo>
                    <a:pt x="17490" y="1967"/>
                  </a:lnTo>
                  <a:lnTo>
                    <a:pt x="17649" y="2008"/>
                  </a:lnTo>
                  <a:lnTo>
                    <a:pt x="17968" y="2008"/>
                  </a:lnTo>
                  <a:lnTo>
                    <a:pt x="17968" y="2115"/>
                  </a:lnTo>
                  <a:lnTo>
                    <a:pt x="18075" y="2152"/>
                  </a:lnTo>
                  <a:lnTo>
                    <a:pt x="18446" y="2152"/>
                  </a:lnTo>
                  <a:lnTo>
                    <a:pt x="18446" y="2278"/>
                  </a:lnTo>
                  <a:lnTo>
                    <a:pt x="18495" y="2295"/>
                  </a:lnTo>
                  <a:lnTo>
                    <a:pt x="18876" y="2295"/>
                  </a:lnTo>
                  <a:lnTo>
                    <a:pt x="18924" y="2439"/>
                  </a:lnTo>
                  <a:lnTo>
                    <a:pt x="19258" y="2439"/>
                  </a:lnTo>
                  <a:lnTo>
                    <a:pt x="19258" y="2582"/>
                  </a:lnTo>
                  <a:lnTo>
                    <a:pt x="19593" y="2582"/>
                  </a:lnTo>
                  <a:lnTo>
                    <a:pt x="19593" y="2725"/>
                  </a:lnTo>
                  <a:lnTo>
                    <a:pt x="19880" y="2725"/>
                  </a:lnTo>
                  <a:lnTo>
                    <a:pt x="19880" y="2869"/>
                  </a:lnTo>
                  <a:lnTo>
                    <a:pt x="20166" y="2869"/>
                  </a:lnTo>
                  <a:lnTo>
                    <a:pt x="20166" y="3012"/>
                  </a:lnTo>
                  <a:lnTo>
                    <a:pt x="20405" y="3012"/>
                  </a:lnTo>
                  <a:lnTo>
                    <a:pt x="20405" y="3156"/>
                  </a:lnTo>
                  <a:lnTo>
                    <a:pt x="20644" y="3156"/>
                  </a:lnTo>
                  <a:lnTo>
                    <a:pt x="20644" y="3299"/>
                  </a:lnTo>
                  <a:lnTo>
                    <a:pt x="20788" y="3299"/>
                  </a:lnTo>
                  <a:lnTo>
                    <a:pt x="20788" y="3443"/>
                  </a:lnTo>
                  <a:lnTo>
                    <a:pt x="20931" y="3443"/>
                  </a:lnTo>
                  <a:lnTo>
                    <a:pt x="20931" y="3586"/>
                  </a:lnTo>
                  <a:lnTo>
                    <a:pt x="21074" y="3586"/>
                  </a:lnTo>
                  <a:lnTo>
                    <a:pt x="21074" y="3729"/>
                  </a:lnTo>
                  <a:lnTo>
                    <a:pt x="21170" y="3729"/>
                  </a:lnTo>
                  <a:lnTo>
                    <a:pt x="21170" y="3873"/>
                  </a:lnTo>
                  <a:lnTo>
                    <a:pt x="21218" y="3873"/>
                  </a:lnTo>
                  <a:lnTo>
                    <a:pt x="21218" y="4016"/>
                  </a:lnTo>
                  <a:lnTo>
                    <a:pt x="21265" y="4016"/>
                  </a:lnTo>
                  <a:lnTo>
                    <a:pt x="21265" y="21600"/>
                  </a:lnTo>
                  <a:lnTo>
                    <a:pt x="21552" y="21135"/>
                  </a:lnTo>
                  <a:lnTo>
                    <a:pt x="21600" y="20919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9" name="Shape"/>
            <p:cNvSpPr/>
            <p:nvPr/>
          </p:nvSpPr>
          <p:spPr>
            <a:xfrm>
              <a:off x="7543815" y="456122"/>
              <a:ext cx="148141" cy="222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61"/>
                  </a:moveTo>
                  <a:lnTo>
                    <a:pt x="21600" y="0"/>
                  </a:lnTo>
                  <a:lnTo>
                    <a:pt x="21461" y="18562"/>
                  </a:lnTo>
                  <a:lnTo>
                    <a:pt x="20306" y="19180"/>
                  </a:lnTo>
                  <a:lnTo>
                    <a:pt x="18034" y="19799"/>
                  </a:lnTo>
                  <a:lnTo>
                    <a:pt x="14720" y="20263"/>
                  </a:lnTo>
                  <a:lnTo>
                    <a:pt x="10440" y="20727"/>
                  </a:lnTo>
                  <a:lnTo>
                    <a:pt x="5271" y="21191"/>
                  </a:lnTo>
                  <a:lnTo>
                    <a:pt x="0" y="21600"/>
                  </a:lnTo>
                  <a:lnTo>
                    <a:pt x="2384" y="21459"/>
                  </a:lnTo>
                  <a:lnTo>
                    <a:pt x="7877" y="21047"/>
                  </a:lnTo>
                  <a:lnTo>
                    <a:pt x="12605" y="20594"/>
                  </a:lnTo>
                  <a:lnTo>
                    <a:pt x="16496" y="20103"/>
                  </a:lnTo>
                  <a:lnTo>
                    <a:pt x="19479" y="19581"/>
                  </a:lnTo>
                  <a:lnTo>
                    <a:pt x="21483" y="19032"/>
                  </a:lnTo>
                  <a:lnTo>
                    <a:pt x="21600" y="18961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0" name="Shape"/>
            <p:cNvSpPr/>
            <p:nvPr/>
          </p:nvSpPr>
          <p:spPr>
            <a:xfrm>
              <a:off x="7419645" y="2692108"/>
              <a:ext cx="112394" cy="7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068" y="8115"/>
                  </a:lnTo>
                  <a:lnTo>
                    <a:pt x="4338" y="17657"/>
                  </a:lnTo>
                  <a:lnTo>
                    <a:pt x="0" y="21600"/>
                  </a:lnTo>
                  <a:lnTo>
                    <a:pt x="164" y="21503"/>
                  </a:lnTo>
                  <a:lnTo>
                    <a:pt x="9871" y="13514"/>
                  </a:lnTo>
                  <a:lnTo>
                    <a:pt x="18849" y="38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1" name="Shape"/>
            <p:cNvSpPr/>
            <p:nvPr/>
          </p:nvSpPr>
          <p:spPr>
            <a:xfrm>
              <a:off x="7648" y="1629423"/>
              <a:ext cx="702834" cy="19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5"/>
                  </a:moveTo>
                  <a:lnTo>
                    <a:pt x="21600" y="0"/>
                  </a:lnTo>
                  <a:lnTo>
                    <a:pt x="21453" y="629"/>
                  </a:lnTo>
                  <a:lnTo>
                    <a:pt x="21453" y="1583"/>
                  </a:lnTo>
                  <a:lnTo>
                    <a:pt x="21600" y="1445"/>
                  </a:lnTo>
                  <a:close/>
                  <a:moveTo>
                    <a:pt x="370" y="21255"/>
                  </a:moveTo>
                  <a:lnTo>
                    <a:pt x="59" y="20447"/>
                  </a:lnTo>
                  <a:lnTo>
                    <a:pt x="0" y="21600"/>
                  </a:lnTo>
                  <a:lnTo>
                    <a:pt x="370" y="21255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73" name="object 5"/>
          <p:cNvSpPr/>
          <p:nvPr/>
        </p:nvSpPr>
        <p:spPr>
          <a:xfrm>
            <a:off x="4362345" y="5718285"/>
            <a:ext cx="7686221" cy="279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005"/>
                </a:moveTo>
                <a:lnTo>
                  <a:pt x="21600" y="3595"/>
                </a:lnTo>
                <a:lnTo>
                  <a:pt x="21590" y="3145"/>
                </a:lnTo>
                <a:lnTo>
                  <a:pt x="21560" y="2711"/>
                </a:lnTo>
                <a:lnTo>
                  <a:pt x="21512" y="2297"/>
                </a:lnTo>
                <a:lnTo>
                  <a:pt x="21447" y="1906"/>
                </a:lnTo>
                <a:lnTo>
                  <a:pt x="21366" y="1542"/>
                </a:lnTo>
                <a:lnTo>
                  <a:pt x="21271" y="1209"/>
                </a:lnTo>
                <a:lnTo>
                  <a:pt x="21162" y="908"/>
                </a:lnTo>
                <a:lnTo>
                  <a:pt x="21041" y="645"/>
                </a:lnTo>
                <a:lnTo>
                  <a:pt x="20909" y="422"/>
                </a:lnTo>
                <a:lnTo>
                  <a:pt x="20767" y="242"/>
                </a:lnTo>
                <a:lnTo>
                  <a:pt x="20616" y="110"/>
                </a:lnTo>
                <a:lnTo>
                  <a:pt x="20458" y="28"/>
                </a:lnTo>
                <a:lnTo>
                  <a:pt x="20294" y="0"/>
                </a:lnTo>
                <a:lnTo>
                  <a:pt x="3292" y="0"/>
                </a:lnTo>
                <a:lnTo>
                  <a:pt x="3128" y="28"/>
                </a:lnTo>
                <a:lnTo>
                  <a:pt x="2970" y="110"/>
                </a:lnTo>
                <a:lnTo>
                  <a:pt x="2819" y="242"/>
                </a:lnTo>
                <a:lnTo>
                  <a:pt x="2677" y="422"/>
                </a:lnTo>
                <a:lnTo>
                  <a:pt x="2544" y="645"/>
                </a:lnTo>
                <a:lnTo>
                  <a:pt x="2423" y="908"/>
                </a:lnTo>
                <a:lnTo>
                  <a:pt x="2313" y="1209"/>
                </a:lnTo>
                <a:lnTo>
                  <a:pt x="2218" y="1542"/>
                </a:lnTo>
                <a:lnTo>
                  <a:pt x="2136" y="1906"/>
                </a:lnTo>
                <a:lnTo>
                  <a:pt x="2071" y="2297"/>
                </a:lnTo>
                <a:lnTo>
                  <a:pt x="2023" y="2711"/>
                </a:lnTo>
                <a:lnTo>
                  <a:pt x="1993" y="3145"/>
                </a:lnTo>
                <a:lnTo>
                  <a:pt x="1983" y="3595"/>
                </a:lnTo>
                <a:lnTo>
                  <a:pt x="1983" y="12598"/>
                </a:lnTo>
                <a:lnTo>
                  <a:pt x="0" y="14033"/>
                </a:lnTo>
                <a:lnTo>
                  <a:pt x="1983" y="18005"/>
                </a:lnTo>
                <a:lnTo>
                  <a:pt x="1993" y="18457"/>
                </a:lnTo>
                <a:lnTo>
                  <a:pt x="2023" y="18892"/>
                </a:lnTo>
                <a:lnTo>
                  <a:pt x="2071" y="19306"/>
                </a:lnTo>
                <a:lnTo>
                  <a:pt x="2136" y="19697"/>
                </a:lnTo>
                <a:lnTo>
                  <a:pt x="2218" y="20061"/>
                </a:lnTo>
                <a:lnTo>
                  <a:pt x="2313" y="20394"/>
                </a:lnTo>
                <a:lnTo>
                  <a:pt x="2423" y="20694"/>
                </a:lnTo>
                <a:lnTo>
                  <a:pt x="2544" y="20957"/>
                </a:lnTo>
                <a:lnTo>
                  <a:pt x="2677" y="21180"/>
                </a:lnTo>
                <a:lnTo>
                  <a:pt x="2819" y="21359"/>
                </a:lnTo>
                <a:lnTo>
                  <a:pt x="2970" y="21490"/>
                </a:lnTo>
                <a:lnTo>
                  <a:pt x="3128" y="21572"/>
                </a:lnTo>
                <a:lnTo>
                  <a:pt x="3292" y="21600"/>
                </a:lnTo>
                <a:lnTo>
                  <a:pt x="20294" y="21600"/>
                </a:lnTo>
                <a:lnTo>
                  <a:pt x="20458" y="21572"/>
                </a:lnTo>
                <a:lnTo>
                  <a:pt x="20616" y="21490"/>
                </a:lnTo>
                <a:lnTo>
                  <a:pt x="20767" y="21359"/>
                </a:lnTo>
                <a:lnTo>
                  <a:pt x="20909" y="21180"/>
                </a:lnTo>
                <a:lnTo>
                  <a:pt x="21041" y="20957"/>
                </a:lnTo>
                <a:lnTo>
                  <a:pt x="21162" y="20694"/>
                </a:lnTo>
                <a:lnTo>
                  <a:pt x="21271" y="20394"/>
                </a:lnTo>
                <a:lnTo>
                  <a:pt x="21366" y="20061"/>
                </a:lnTo>
                <a:lnTo>
                  <a:pt x="21447" y="19697"/>
                </a:lnTo>
                <a:lnTo>
                  <a:pt x="21512" y="19306"/>
                </a:lnTo>
                <a:lnTo>
                  <a:pt x="21560" y="18892"/>
                </a:lnTo>
                <a:lnTo>
                  <a:pt x="21590" y="18457"/>
                </a:lnTo>
                <a:lnTo>
                  <a:pt x="21600" y="18005"/>
                </a:lnTo>
                <a:close/>
              </a:path>
            </a:pathLst>
          </a:custGeom>
          <a:solidFill>
            <a:srgbClr val="F4FCE4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78" name="object 6"/>
          <p:cNvGrpSpPr/>
          <p:nvPr/>
        </p:nvGrpSpPr>
        <p:grpSpPr>
          <a:xfrm>
            <a:off x="4356606" y="5711593"/>
            <a:ext cx="7698651" cy="2805597"/>
            <a:chOff x="0" y="0"/>
            <a:chExt cx="7698649" cy="2805595"/>
          </a:xfrm>
        </p:grpSpPr>
        <p:sp>
          <p:nvSpPr>
            <p:cNvPr id="574" name="Shape"/>
            <p:cNvSpPr/>
            <p:nvPr/>
          </p:nvSpPr>
          <p:spPr>
            <a:xfrm>
              <a:off x="0" y="1629424"/>
              <a:ext cx="710482" cy="199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5" y="20084"/>
                  </a:lnTo>
                  <a:lnTo>
                    <a:pt x="58" y="20188"/>
                  </a:lnTo>
                  <a:lnTo>
                    <a:pt x="0" y="20602"/>
                  </a:lnTo>
                  <a:lnTo>
                    <a:pt x="0" y="20809"/>
                  </a:lnTo>
                  <a:lnTo>
                    <a:pt x="29" y="21120"/>
                  </a:lnTo>
                  <a:lnTo>
                    <a:pt x="87" y="21223"/>
                  </a:lnTo>
                  <a:lnTo>
                    <a:pt x="233" y="21600"/>
                  </a:lnTo>
                  <a:lnTo>
                    <a:pt x="233" y="21327"/>
                  </a:lnTo>
                  <a:lnTo>
                    <a:pt x="291" y="20188"/>
                  </a:lnTo>
                  <a:lnTo>
                    <a:pt x="599" y="20986"/>
                  </a:lnTo>
                  <a:lnTo>
                    <a:pt x="21455" y="1563"/>
                  </a:lnTo>
                  <a:lnTo>
                    <a:pt x="21455" y="62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Shape"/>
            <p:cNvSpPr/>
            <p:nvPr/>
          </p:nvSpPr>
          <p:spPr>
            <a:xfrm>
              <a:off x="7648" y="1823260"/>
              <a:ext cx="7678572" cy="98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503"/>
                  </a:moveTo>
                  <a:lnTo>
                    <a:pt x="21600" y="11760"/>
                  </a:lnTo>
                  <a:lnTo>
                    <a:pt x="21580" y="13073"/>
                  </a:lnTo>
                  <a:lnTo>
                    <a:pt x="21539" y="14329"/>
                  </a:lnTo>
                  <a:lnTo>
                    <a:pt x="21478" y="15518"/>
                  </a:lnTo>
                  <a:lnTo>
                    <a:pt x="21400" y="16628"/>
                  </a:lnTo>
                  <a:lnTo>
                    <a:pt x="21306" y="17647"/>
                  </a:lnTo>
                  <a:lnTo>
                    <a:pt x="21196" y="18566"/>
                  </a:lnTo>
                  <a:lnTo>
                    <a:pt x="21074" y="19372"/>
                  </a:lnTo>
                  <a:lnTo>
                    <a:pt x="20938" y="20055"/>
                  </a:lnTo>
                  <a:lnTo>
                    <a:pt x="20793" y="20603"/>
                  </a:lnTo>
                  <a:lnTo>
                    <a:pt x="20638" y="21005"/>
                  </a:lnTo>
                  <a:lnTo>
                    <a:pt x="20475" y="21250"/>
                  </a:lnTo>
                  <a:lnTo>
                    <a:pt x="20309" y="21325"/>
                  </a:lnTo>
                  <a:lnTo>
                    <a:pt x="3290" y="21327"/>
                  </a:lnTo>
                  <a:lnTo>
                    <a:pt x="3125" y="21253"/>
                  </a:lnTo>
                  <a:lnTo>
                    <a:pt x="2962" y="21005"/>
                  </a:lnTo>
                  <a:lnTo>
                    <a:pt x="2805" y="20595"/>
                  </a:lnTo>
                  <a:lnTo>
                    <a:pt x="2656" y="20033"/>
                  </a:lnTo>
                  <a:lnTo>
                    <a:pt x="2518" y="19329"/>
                  </a:lnTo>
                  <a:lnTo>
                    <a:pt x="2307" y="17788"/>
                  </a:lnTo>
                  <a:lnTo>
                    <a:pt x="2209" y="16768"/>
                  </a:lnTo>
                  <a:lnTo>
                    <a:pt x="2128" y="15660"/>
                  </a:lnTo>
                  <a:lnTo>
                    <a:pt x="2066" y="14482"/>
                  </a:lnTo>
                  <a:lnTo>
                    <a:pt x="2023" y="13253"/>
                  </a:lnTo>
                  <a:lnTo>
                    <a:pt x="1999" y="11739"/>
                  </a:lnTo>
                  <a:lnTo>
                    <a:pt x="1999" y="11192"/>
                  </a:lnTo>
                  <a:lnTo>
                    <a:pt x="1996" y="11150"/>
                  </a:lnTo>
                  <a:lnTo>
                    <a:pt x="1991" y="11129"/>
                  </a:lnTo>
                  <a:lnTo>
                    <a:pt x="34" y="0"/>
                  </a:lnTo>
                  <a:lnTo>
                    <a:pt x="0" y="69"/>
                  </a:lnTo>
                  <a:lnTo>
                    <a:pt x="0" y="125"/>
                  </a:lnTo>
                  <a:lnTo>
                    <a:pt x="1964" y="11293"/>
                  </a:lnTo>
                  <a:lnTo>
                    <a:pt x="1964" y="11234"/>
                  </a:lnTo>
                  <a:lnTo>
                    <a:pt x="1972" y="11339"/>
                  </a:lnTo>
                  <a:lnTo>
                    <a:pt x="1972" y="12285"/>
                  </a:lnTo>
                  <a:lnTo>
                    <a:pt x="1980" y="12811"/>
                  </a:lnTo>
                  <a:lnTo>
                    <a:pt x="2039" y="14671"/>
                  </a:lnTo>
                  <a:lnTo>
                    <a:pt x="2111" y="15961"/>
                  </a:lnTo>
                  <a:lnTo>
                    <a:pt x="2204" y="17166"/>
                  </a:lnTo>
                  <a:lnTo>
                    <a:pt x="2317" y="18261"/>
                  </a:lnTo>
                  <a:lnTo>
                    <a:pt x="2448" y="19224"/>
                  </a:lnTo>
                  <a:lnTo>
                    <a:pt x="2604" y="20086"/>
                  </a:lnTo>
                  <a:lnTo>
                    <a:pt x="2746" y="20679"/>
                  </a:lnTo>
                  <a:lnTo>
                    <a:pt x="2897" y="21137"/>
                  </a:lnTo>
                  <a:lnTo>
                    <a:pt x="3088" y="21474"/>
                  </a:lnTo>
                  <a:lnTo>
                    <a:pt x="3223" y="21579"/>
                  </a:lnTo>
                  <a:lnTo>
                    <a:pt x="3290" y="21600"/>
                  </a:lnTo>
                  <a:lnTo>
                    <a:pt x="20309" y="21600"/>
                  </a:lnTo>
                  <a:lnTo>
                    <a:pt x="20542" y="21436"/>
                  </a:lnTo>
                  <a:lnTo>
                    <a:pt x="20701" y="21134"/>
                  </a:lnTo>
                  <a:lnTo>
                    <a:pt x="20853" y="20684"/>
                  </a:lnTo>
                  <a:lnTo>
                    <a:pt x="20995" y="20097"/>
                  </a:lnTo>
                  <a:lnTo>
                    <a:pt x="21126" y="19384"/>
                  </a:lnTo>
                  <a:lnTo>
                    <a:pt x="21245" y="18556"/>
                  </a:lnTo>
                  <a:lnTo>
                    <a:pt x="21351" y="17622"/>
                  </a:lnTo>
                  <a:lnTo>
                    <a:pt x="21443" y="16595"/>
                  </a:lnTo>
                  <a:lnTo>
                    <a:pt x="21518" y="15484"/>
                  </a:lnTo>
                  <a:lnTo>
                    <a:pt x="21575" y="14301"/>
                  </a:lnTo>
                  <a:lnTo>
                    <a:pt x="21600" y="13503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Shape"/>
            <p:cNvSpPr/>
            <p:nvPr/>
          </p:nvSpPr>
          <p:spPr>
            <a:xfrm>
              <a:off x="705700" y="0"/>
              <a:ext cx="6992950" cy="243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86"/>
                  </a:moveTo>
                  <a:lnTo>
                    <a:pt x="21600" y="4178"/>
                  </a:lnTo>
                  <a:lnTo>
                    <a:pt x="21597" y="3966"/>
                  </a:lnTo>
                  <a:lnTo>
                    <a:pt x="21575" y="3423"/>
                  </a:lnTo>
                  <a:lnTo>
                    <a:pt x="21530" y="2904"/>
                  </a:lnTo>
                  <a:lnTo>
                    <a:pt x="21463" y="2413"/>
                  </a:lnTo>
                  <a:lnTo>
                    <a:pt x="21375" y="1955"/>
                  </a:lnTo>
                  <a:lnTo>
                    <a:pt x="21269" y="1533"/>
                  </a:lnTo>
                  <a:lnTo>
                    <a:pt x="21146" y="1154"/>
                  </a:lnTo>
                  <a:lnTo>
                    <a:pt x="21007" y="820"/>
                  </a:lnTo>
                  <a:lnTo>
                    <a:pt x="20855" y="537"/>
                  </a:lnTo>
                  <a:lnTo>
                    <a:pt x="20691" y="309"/>
                  </a:lnTo>
                  <a:lnTo>
                    <a:pt x="20517" y="140"/>
                  </a:lnTo>
                  <a:lnTo>
                    <a:pt x="20334" y="36"/>
                  </a:lnTo>
                  <a:lnTo>
                    <a:pt x="20144" y="0"/>
                  </a:lnTo>
                  <a:lnTo>
                    <a:pt x="1456" y="0"/>
                  </a:lnTo>
                  <a:lnTo>
                    <a:pt x="1265" y="39"/>
                  </a:lnTo>
                  <a:lnTo>
                    <a:pt x="1084" y="141"/>
                  </a:lnTo>
                  <a:lnTo>
                    <a:pt x="912" y="305"/>
                  </a:lnTo>
                  <a:lnTo>
                    <a:pt x="747" y="535"/>
                  </a:lnTo>
                  <a:lnTo>
                    <a:pt x="585" y="830"/>
                  </a:lnTo>
                  <a:lnTo>
                    <a:pt x="350" y="1467"/>
                  </a:lnTo>
                  <a:lnTo>
                    <a:pt x="240" y="1888"/>
                  </a:lnTo>
                  <a:lnTo>
                    <a:pt x="149" y="2346"/>
                  </a:lnTo>
                  <a:lnTo>
                    <a:pt x="78" y="2833"/>
                  </a:lnTo>
                  <a:lnTo>
                    <a:pt x="30" y="3339"/>
                  </a:lnTo>
                  <a:lnTo>
                    <a:pt x="3" y="3966"/>
                  </a:lnTo>
                  <a:lnTo>
                    <a:pt x="0" y="4178"/>
                  </a:lnTo>
                  <a:lnTo>
                    <a:pt x="0" y="14451"/>
                  </a:lnTo>
                  <a:lnTo>
                    <a:pt x="15" y="14440"/>
                  </a:lnTo>
                  <a:lnTo>
                    <a:pt x="15" y="14557"/>
                  </a:lnTo>
                  <a:lnTo>
                    <a:pt x="24" y="14550"/>
                  </a:lnTo>
                  <a:lnTo>
                    <a:pt x="32" y="14542"/>
                  </a:lnTo>
                  <a:lnTo>
                    <a:pt x="38" y="14516"/>
                  </a:lnTo>
                  <a:lnTo>
                    <a:pt x="38" y="3966"/>
                  </a:lnTo>
                  <a:lnTo>
                    <a:pt x="44" y="3763"/>
                  </a:lnTo>
                  <a:lnTo>
                    <a:pt x="118" y="2825"/>
                  </a:lnTo>
                  <a:lnTo>
                    <a:pt x="195" y="2320"/>
                  </a:lnTo>
                  <a:lnTo>
                    <a:pt x="294" y="1847"/>
                  </a:lnTo>
                  <a:lnTo>
                    <a:pt x="415" y="1418"/>
                  </a:lnTo>
                  <a:lnTo>
                    <a:pt x="555" y="1042"/>
                  </a:lnTo>
                  <a:lnTo>
                    <a:pt x="721" y="695"/>
                  </a:lnTo>
                  <a:lnTo>
                    <a:pt x="875" y="467"/>
                  </a:lnTo>
                  <a:lnTo>
                    <a:pt x="1037" y="288"/>
                  </a:lnTo>
                  <a:lnTo>
                    <a:pt x="1173" y="195"/>
                  </a:lnTo>
                  <a:lnTo>
                    <a:pt x="1241" y="153"/>
                  </a:lnTo>
                  <a:lnTo>
                    <a:pt x="1311" y="127"/>
                  </a:lnTo>
                  <a:lnTo>
                    <a:pt x="1382" y="111"/>
                  </a:lnTo>
                  <a:lnTo>
                    <a:pt x="20218" y="110"/>
                  </a:lnTo>
                  <a:lnTo>
                    <a:pt x="20396" y="172"/>
                  </a:lnTo>
                  <a:lnTo>
                    <a:pt x="20567" y="293"/>
                  </a:lnTo>
                  <a:lnTo>
                    <a:pt x="20729" y="471"/>
                  </a:lnTo>
                  <a:lnTo>
                    <a:pt x="20880" y="702"/>
                  </a:lnTo>
                  <a:lnTo>
                    <a:pt x="21020" y="980"/>
                  </a:lnTo>
                  <a:lnTo>
                    <a:pt x="21147" y="1304"/>
                  </a:lnTo>
                  <a:lnTo>
                    <a:pt x="21260" y="1669"/>
                  </a:lnTo>
                  <a:lnTo>
                    <a:pt x="21357" y="2071"/>
                  </a:lnTo>
                  <a:lnTo>
                    <a:pt x="21437" y="2506"/>
                  </a:lnTo>
                  <a:lnTo>
                    <a:pt x="21499" y="2971"/>
                  </a:lnTo>
                  <a:lnTo>
                    <a:pt x="21541" y="3462"/>
                  </a:lnTo>
                  <a:lnTo>
                    <a:pt x="21562" y="3974"/>
                  </a:lnTo>
                  <a:lnTo>
                    <a:pt x="21562" y="21600"/>
                  </a:lnTo>
                  <a:lnTo>
                    <a:pt x="21577" y="21420"/>
                  </a:lnTo>
                  <a:lnTo>
                    <a:pt x="21597" y="20898"/>
                  </a:lnTo>
                  <a:lnTo>
                    <a:pt x="21600" y="20686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7" name="Shape"/>
            <p:cNvSpPr/>
            <p:nvPr/>
          </p:nvSpPr>
          <p:spPr>
            <a:xfrm>
              <a:off x="7648" y="1629424"/>
              <a:ext cx="702834" cy="75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0" y="5564"/>
                  </a:moveTo>
                  <a:lnTo>
                    <a:pt x="59" y="5352"/>
                  </a:lnTo>
                  <a:lnTo>
                    <a:pt x="0" y="5654"/>
                  </a:lnTo>
                  <a:lnTo>
                    <a:pt x="370" y="5564"/>
                  </a:lnTo>
                  <a:close/>
                  <a:moveTo>
                    <a:pt x="21600" y="378"/>
                  </a:moveTo>
                  <a:lnTo>
                    <a:pt x="21600" y="0"/>
                  </a:lnTo>
                  <a:lnTo>
                    <a:pt x="21453" y="165"/>
                  </a:lnTo>
                  <a:lnTo>
                    <a:pt x="21453" y="414"/>
                  </a:lnTo>
                  <a:lnTo>
                    <a:pt x="21600" y="378"/>
                  </a:lnTo>
                  <a:close/>
                  <a:moveTo>
                    <a:pt x="21541" y="20365"/>
                  </a:moveTo>
                  <a:lnTo>
                    <a:pt x="21453" y="20228"/>
                  </a:lnTo>
                  <a:lnTo>
                    <a:pt x="21456" y="20307"/>
                  </a:lnTo>
                  <a:lnTo>
                    <a:pt x="21541" y="20365"/>
                  </a:lnTo>
                  <a:close/>
                  <a:moveTo>
                    <a:pt x="21456" y="20307"/>
                  </a:moveTo>
                  <a:lnTo>
                    <a:pt x="21453" y="20228"/>
                  </a:lnTo>
                  <a:lnTo>
                    <a:pt x="21453" y="20305"/>
                  </a:lnTo>
                  <a:close/>
                  <a:moveTo>
                    <a:pt x="21541" y="21600"/>
                  </a:moveTo>
                  <a:lnTo>
                    <a:pt x="21541" y="20365"/>
                  </a:lnTo>
                  <a:lnTo>
                    <a:pt x="21456" y="20307"/>
                  </a:lnTo>
                  <a:lnTo>
                    <a:pt x="21482" y="20914"/>
                  </a:lnTo>
                  <a:lnTo>
                    <a:pt x="21541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79" name="object 7"/>
          <p:cNvSpPr/>
          <p:nvPr/>
        </p:nvSpPr>
        <p:spPr>
          <a:xfrm>
            <a:off x="5304554" y="5890727"/>
            <a:ext cx="650240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l" defTabSz="1147482">
              <a:defRPr spc="-12" sz="2000">
                <a:latin typeface="Garamond"/>
                <a:ea typeface="Garamond"/>
                <a:cs typeface="Garamond"/>
                <a:sym typeface="Garamond"/>
              </a:defRPr>
            </a:pPr>
            <a:r>
              <a:t>Bahamantech </a:t>
            </a:r>
            <a:r>
              <a:rPr spc="-18"/>
              <a:t>Research </a:t>
            </a:r>
            <a:r>
              <a:rPr spc="-6"/>
              <a:t>Company uses </a:t>
            </a:r>
            <a:r>
              <a:rPr spc="0"/>
              <a:t>4 </a:t>
            </a:r>
            <a:r>
              <a:rPr spc="-6"/>
              <a:t>regional </a:t>
            </a:r>
            <a:r>
              <a:rPr spc="0"/>
              <a:t>centers </a:t>
            </a:r>
            <a:r>
              <a:rPr spc="-6"/>
              <a:t>in South  Asia </a:t>
            </a:r>
            <a:r>
              <a:rPr spc="0"/>
              <a:t>(India, </a:t>
            </a:r>
            <a:r>
              <a:rPr spc="-6"/>
              <a:t>China, Srilanka and </a:t>
            </a:r>
            <a:r>
              <a:rPr spc="0"/>
              <a:t>Bangladesh) to </a:t>
            </a:r>
            <a:r>
              <a:rPr spc="-6"/>
              <a:t>input data of  questionnaire </a:t>
            </a:r>
            <a:r>
              <a:t>responses. </a:t>
            </a:r>
            <a:r>
              <a:rPr spc="0"/>
              <a:t>They </a:t>
            </a:r>
            <a:r>
              <a:rPr spc="-6"/>
              <a:t>audit </a:t>
            </a:r>
            <a:r>
              <a:rPr spc="0"/>
              <a:t>a certain % </a:t>
            </a:r>
            <a:r>
              <a:rPr spc="-6"/>
              <a:t>of </a:t>
            </a:r>
            <a:r>
              <a:rPr spc="0"/>
              <a:t>the  </a:t>
            </a:r>
            <a:r>
              <a:rPr spc="-6"/>
              <a:t>questionnaire responses </a:t>
            </a:r>
            <a:r>
              <a:t>versus </a:t>
            </a:r>
            <a:r>
              <a:rPr spc="-6"/>
              <a:t>data </a:t>
            </a:r>
            <a:r>
              <a:rPr spc="-25"/>
              <a:t>entry. </a:t>
            </a:r>
            <a:r>
              <a:rPr spc="-6"/>
              <a:t>Any </a:t>
            </a:r>
            <a:r>
              <a:rPr spc="0"/>
              <a:t>error </a:t>
            </a:r>
            <a:r>
              <a:rPr spc="-6"/>
              <a:t>in data </a:t>
            </a:r>
            <a:r>
              <a:rPr spc="6"/>
              <a:t>entry  </a:t>
            </a:r>
            <a:r>
              <a:rPr spc="-6"/>
              <a:t>renders it </a:t>
            </a:r>
            <a:r>
              <a:rPr spc="-18"/>
              <a:t>defective. </a:t>
            </a:r>
            <a:r>
              <a:rPr spc="0"/>
              <a:t>The </a:t>
            </a:r>
            <a:r>
              <a:t>chief </a:t>
            </a:r>
            <a:r>
              <a:rPr spc="-6"/>
              <a:t>data scientist </a:t>
            </a:r>
            <a:r>
              <a:t>wants </a:t>
            </a:r>
            <a:r>
              <a:rPr spc="0"/>
              <a:t>to </a:t>
            </a:r>
            <a:r>
              <a:rPr spc="-18"/>
              <a:t>check  </a:t>
            </a:r>
            <a:r>
              <a:rPr spc="0"/>
              <a:t>whether the </a:t>
            </a:r>
            <a:r>
              <a:t>defective </a:t>
            </a:r>
            <a:r>
              <a:rPr spc="0"/>
              <a:t>% </a:t>
            </a:r>
            <a:r>
              <a:t>varies </a:t>
            </a:r>
            <a:r>
              <a:rPr spc="-18"/>
              <a:t>by country. </a:t>
            </a:r>
            <a:r>
              <a:rPr spc="-6"/>
              <a:t>Analyze </a:t>
            </a:r>
            <a:r>
              <a:rPr spc="0"/>
              <a:t>the </a:t>
            </a:r>
            <a:r>
              <a:rPr spc="-6"/>
              <a:t>data at  5% significance </a:t>
            </a:r>
            <a:r>
              <a:t>level </a:t>
            </a:r>
            <a:r>
              <a:rPr spc="-6"/>
              <a:t>and help </a:t>
            </a:r>
            <a:r>
              <a:rPr spc="0"/>
              <a:t>the manager </a:t>
            </a:r>
            <a:r>
              <a:t>draw </a:t>
            </a:r>
            <a:r>
              <a:rPr spc="-6"/>
              <a:t>appropriate  </a:t>
            </a:r>
            <a:r>
              <a:t>inferences. </a:t>
            </a:r>
            <a:r>
              <a:rPr spc="-6"/>
              <a:t>[‘1’ means not </a:t>
            </a:r>
            <a:r>
              <a:t>defectives </a:t>
            </a:r>
            <a:r>
              <a:rPr spc="0"/>
              <a:t>&amp; </a:t>
            </a:r>
            <a:r>
              <a:rPr spc="-6"/>
              <a:t>‘0’ means</a:t>
            </a:r>
            <a:r>
              <a:rPr spc="-37"/>
              <a:t> </a:t>
            </a:r>
            <a:r>
              <a:t>defective]</a:t>
            </a:r>
          </a:p>
        </p:txBody>
      </p:sp>
      <p:sp>
        <p:nvSpPr>
          <p:cNvPr id="580" name="object 8"/>
          <p:cNvSpPr/>
          <p:nvPr/>
        </p:nvSpPr>
        <p:spPr>
          <a:xfrm>
            <a:off x="1051858" y="5833035"/>
            <a:ext cx="3251200" cy="1"/>
          </a:xfrm>
          <a:prstGeom prst="line">
            <a:avLst/>
          </a:prstGeom>
          <a:ln w="3175">
            <a:solidFill>
              <a:srgbClr val="A6A983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87" name="object 9"/>
          <p:cNvGrpSpPr/>
          <p:nvPr/>
        </p:nvGrpSpPr>
        <p:grpSpPr>
          <a:xfrm>
            <a:off x="1027952" y="5809129"/>
            <a:ext cx="3299013" cy="2318872"/>
            <a:chOff x="0" y="0"/>
            <a:chExt cx="3299011" cy="2318870"/>
          </a:xfrm>
        </p:grpSpPr>
        <p:sp>
          <p:nvSpPr>
            <p:cNvPr id="581" name="Shape"/>
            <p:cNvSpPr/>
            <p:nvPr/>
          </p:nvSpPr>
          <p:spPr>
            <a:xfrm>
              <a:off x="0" y="-1"/>
              <a:ext cx="3299012" cy="3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140"/>
                  </a:moveTo>
                  <a:lnTo>
                    <a:pt x="21588" y="9453"/>
                  </a:lnTo>
                  <a:lnTo>
                    <a:pt x="21555" y="4618"/>
                  </a:lnTo>
                  <a:lnTo>
                    <a:pt x="21505" y="125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258"/>
                  </a:lnTo>
                  <a:lnTo>
                    <a:pt x="48" y="4618"/>
                  </a:lnTo>
                  <a:lnTo>
                    <a:pt x="13" y="9453"/>
                  </a:lnTo>
                  <a:lnTo>
                    <a:pt x="0" y="15140"/>
                  </a:lnTo>
                  <a:lnTo>
                    <a:pt x="96" y="21600"/>
                  </a:lnTo>
                  <a:lnTo>
                    <a:pt x="157" y="15745"/>
                  </a:lnTo>
                  <a:lnTo>
                    <a:pt x="157" y="15140"/>
                  </a:lnTo>
                  <a:lnTo>
                    <a:pt x="163" y="15140"/>
                  </a:lnTo>
                  <a:lnTo>
                    <a:pt x="269" y="4844"/>
                  </a:lnTo>
                  <a:lnTo>
                    <a:pt x="376" y="15140"/>
                  </a:lnTo>
                  <a:lnTo>
                    <a:pt x="21231" y="15140"/>
                  </a:lnTo>
                  <a:lnTo>
                    <a:pt x="21337" y="4844"/>
                  </a:lnTo>
                  <a:lnTo>
                    <a:pt x="21443" y="15140"/>
                  </a:lnTo>
                  <a:lnTo>
                    <a:pt x="21600" y="151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2" name="Shape"/>
            <p:cNvSpPr/>
            <p:nvPr/>
          </p:nvSpPr>
          <p:spPr>
            <a:xfrm>
              <a:off x="7649" y="34104"/>
              <a:ext cx="3277828" cy="22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11"/>
                  </a:moveTo>
                  <a:lnTo>
                    <a:pt x="46" y="0"/>
                  </a:lnTo>
                  <a:lnTo>
                    <a:pt x="0" y="66"/>
                  </a:lnTo>
                  <a:lnTo>
                    <a:pt x="107" y="220"/>
                  </a:lnTo>
                  <a:lnTo>
                    <a:pt x="107" y="21600"/>
                  </a:lnTo>
                  <a:lnTo>
                    <a:pt x="21538" y="21600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3" name="Triangle"/>
            <p:cNvSpPr/>
            <p:nvPr/>
          </p:nvSpPr>
          <p:spPr>
            <a:xfrm>
              <a:off x="11315" y="2472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21600"/>
                  </a:moveTo>
                  <a:lnTo>
                    <a:pt x="21600" y="0"/>
                  </a:lnTo>
                  <a:lnTo>
                    <a:pt x="0" y="12738"/>
                  </a:lnTo>
                  <a:lnTo>
                    <a:pt x="2159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Shape"/>
            <p:cNvSpPr/>
            <p:nvPr/>
          </p:nvSpPr>
          <p:spPr>
            <a:xfrm>
              <a:off x="3275105" y="23905"/>
              <a:ext cx="23907" cy="22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5552" y="162"/>
                  </a:lnTo>
                  <a:lnTo>
                    <a:pt x="15552" y="2155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5" name="Triangle"/>
            <p:cNvSpPr/>
            <p:nvPr/>
          </p:nvSpPr>
          <p:spPr>
            <a:xfrm>
              <a:off x="3275105" y="23904"/>
              <a:ext cx="17214" cy="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6" name="Shape"/>
            <p:cNvSpPr/>
            <p:nvPr/>
          </p:nvSpPr>
          <p:spPr>
            <a:xfrm>
              <a:off x="7649" y="7648"/>
              <a:ext cx="3284670" cy="231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152"/>
                  </a:moveTo>
                  <a:lnTo>
                    <a:pt x="21380" y="0"/>
                  </a:lnTo>
                  <a:lnTo>
                    <a:pt x="21273" y="152"/>
                  </a:lnTo>
                  <a:lnTo>
                    <a:pt x="21487" y="152"/>
                  </a:lnTo>
                  <a:close/>
                  <a:moveTo>
                    <a:pt x="107" y="21600"/>
                  </a:moveTo>
                  <a:lnTo>
                    <a:pt x="107" y="21296"/>
                  </a:lnTo>
                  <a:lnTo>
                    <a:pt x="0" y="21448"/>
                  </a:lnTo>
                  <a:lnTo>
                    <a:pt x="107" y="21600"/>
                  </a:lnTo>
                  <a:close/>
                  <a:moveTo>
                    <a:pt x="327" y="152"/>
                  </a:moveTo>
                  <a:lnTo>
                    <a:pt x="220" y="0"/>
                  </a:lnTo>
                  <a:lnTo>
                    <a:pt x="113" y="152"/>
                  </a:lnTo>
                  <a:lnTo>
                    <a:pt x="327" y="152"/>
                  </a:lnTo>
                  <a:close/>
                  <a:moveTo>
                    <a:pt x="21600" y="21448"/>
                  </a:moveTo>
                  <a:lnTo>
                    <a:pt x="21600" y="313"/>
                  </a:lnTo>
                  <a:lnTo>
                    <a:pt x="21487" y="474"/>
                  </a:lnTo>
                  <a:lnTo>
                    <a:pt x="21487" y="21287"/>
                  </a:lnTo>
                  <a:lnTo>
                    <a:pt x="21600" y="21448"/>
                  </a:lnTo>
                  <a:close/>
                  <a:moveTo>
                    <a:pt x="21600" y="21448"/>
                  </a:moveTo>
                  <a:lnTo>
                    <a:pt x="21487" y="21287"/>
                  </a:lnTo>
                  <a:lnTo>
                    <a:pt x="21487" y="21445"/>
                  </a:lnTo>
                  <a:lnTo>
                    <a:pt x="21555" y="21512"/>
                  </a:lnTo>
                  <a:lnTo>
                    <a:pt x="21600" y="21448"/>
                  </a:lnTo>
                  <a:close/>
                  <a:moveTo>
                    <a:pt x="21600" y="21556"/>
                  </a:moveTo>
                  <a:lnTo>
                    <a:pt x="21600" y="21448"/>
                  </a:lnTo>
                  <a:lnTo>
                    <a:pt x="21555" y="21512"/>
                  </a:lnTo>
                  <a:lnTo>
                    <a:pt x="21600" y="2155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88" name="object 10"/>
          <p:cNvSpPr/>
          <p:nvPr/>
        </p:nvSpPr>
        <p:spPr>
          <a:xfrm>
            <a:off x="1051858" y="5833035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906" y="21600"/>
                </a:lnTo>
                <a:lnTo>
                  <a:pt x="196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6A98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9" name="object 11"/>
          <p:cNvSpPr/>
          <p:nvPr/>
        </p:nvSpPr>
        <p:spPr>
          <a:xfrm>
            <a:off x="1051858" y="7841129"/>
            <a:ext cx="3251201" cy="28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9694" y="0"/>
                </a:lnTo>
                <a:lnTo>
                  <a:pt x="190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7751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0" name="object 12"/>
          <p:cNvSpPr/>
          <p:nvPr/>
        </p:nvSpPr>
        <p:spPr>
          <a:xfrm>
            <a:off x="1051858" y="5833035"/>
            <a:ext cx="286872" cy="229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900"/>
                </a:moveTo>
                <a:lnTo>
                  <a:pt x="21600" y="2700"/>
                </a:lnTo>
                <a:lnTo>
                  <a:pt x="0" y="0"/>
                </a:lnTo>
                <a:lnTo>
                  <a:pt x="0" y="21600"/>
                </a:lnTo>
                <a:lnTo>
                  <a:pt x="21600" y="18900"/>
                </a:lnTo>
                <a:close/>
              </a:path>
            </a:pathLst>
          </a:custGeom>
          <a:solidFill>
            <a:srgbClr val="BCBFA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1" name="object 13"/>
          <p:cNvSpPr/>
          <p:nvPr/>
        </p:nvSpPr>
        <p:spPr>
          <a:xfrm>
            <a:off x="4016188" y="5833035"/>
            <a:ext cx="286871" cy="2294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700"/>
                </a:lnTo>
                <a:lnTo>
                  <a:pt x="0" y="189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6593D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95" name="object 14"/>
          <p:cNvGrpSpPr/>
          <p:nvPr/>
        </p:nvGrpSpPr>
        <p:grpSpPr>
          <a:xfrm>
            <a:off x="1027952" y="5809129"/>
            <a:ext cx="3299013" cy="2342777"/>
            <a:chOff x="0" y="0"/>
            <a:chExt cx="3299011" cy="2342776"/>
          </a:xfrm>
        </p:grpSpPr>
        <p:sp>
          <p:nvSpPr>
            <p:cNvPr id="592" name="Shape"/>
            <p:cNvSpPr/>
            <p:nvPr/>
          </p:nvSpPr>
          <p:spPr>
            <a:xfrm>
              <a:off x="0" y="-1"/>
              <a:ext cx="3299012" cy="233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41"/>
                  </a:moveTo>
                  <a:lnTo>
                    <a:pt x="21600" y="221"/>
                  </a:lnTo>
                  <a:lnTo>
                    <a:pt x="21588" y="138"/>
                  </a:lnTo>
                  <a:lnTo>
                    <a:pt x="21555" y="67"/>
                  </a:lnTo>
                  <a:lnTo>
                    <a:pt x="21505" y="1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8"/>
                  </a:lnTo>
                  <a:lnTo>
                    <a:pt x="48" y="67"/>
                  </a:lnTo>
                  <a:lnTo>
                    <a:pt x="13" y="138"/>
                  </a:lnTo>
                  <a:lnTo>
                    <a:pt x="0" y="221"/>
                  </a:lnTo>
                  <a:lnTo>
                    <a:pt x="0" y="21441"/>
                  </a:lnTo>
                  <a:lnTo>
                    <a:pt x="13" y="21528"/>
                  </a:lnTo>
                  <a:lnTo>
                    <a:pt x="48" y="21598"/>
                  </a:lnTo>
                  <a:lnTo>
                    <a:pt x="50" y="21600"/>
                  </a:lnTo>
                  <a:lnTo>
                    <a:pt x="50" y="380"/>
                  </a:lnTo>
                  <a:lnTo>
                    <a:pt x="269" y="71"/>
                  </a:lnTo>
                  <a:lnTo>
                    <a:pt x="532" y="442"/>
                  </a:lnTo>
                  <a:lnTo>
                    <a:pt x="21074" y="442"/>
                  </a:lnTo>
                  <a:lnTo>
                    <a:pt x="21337" y="71"/>
                  </a:lnTo>
                  <a:lnTo>
                    <a:pt x="21556" y="380"/>
                  </a:lnTo>
                  <a:lnTo>
                    <a:pt x="21556" y="21594"/>
                  </a:lnTo>
                  <a:lnTo>
                    <a:pt x="21588" y="21528"/>
                  </a:lnTo>
                  <a:lnTo>
                    <a:pt x="21600" y="214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3" name="Shape"/>
            <p:cNvSpPr/>
            <p:nvPr/>
          </p:nvSpPr>
          <p:spPr>
            <a:xfrm>
              <a:off x="7649" y="2294964"/>
              <a:ext cx="3284670" cy="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06"/>
                  </a:moveTo>
                  <a:lnTo>
                    <a:pt x="21600" y="3455"/>
                  </a:lnTo>
                  <a:lnTo>
                    <a:pt x="21380" y="18576"/>
                  </a:lnTo>
                  <a:lnTo>
                    <a:pt x="21110" y="0"/>
                  </a:lnTo>
                  <a:lnTo>
                    <a:pt x="490" y="0"/>
                  </a:lnTo>
                  <a:lnTo>
                    <a:pt x="220" y="18576"/>
                  </a:lnTo>
                  <a:lnTo>
                    <a:pt x="0" y="3455"/>
                  </a:lnTo>
                  <a:lnTo>
                    <a:pt x="0" y="18575"/>
                  </a:lnTo>
                  <a:lnTo>
                    <a:pt x="48" y="20763"/>
                  </a:lnTo>
                  <a:lnTo>
                    <a:pt x="107" y="21600"/>
                  </a:lnTo>
                  <a:lnTo>
                    <a:pt x="21487" y="21600"/>
                  </a:lnTo>
                  <a:lnTo>
                    <a:pt x="21549" y="20763"/>
                  </a:lnTo>
                  <a:lnTo>
                    <a:pt x="21598" y="18468"/>
                  </a:lnTo>
                  <a:lnTo>
                    <a:pt x="21600" y="183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Shape"/>
            <p:cNvSpPr/>
            <p:nvPr/>
          </p:nvSpPr>
          <p:spPr>
            <a:xfrm>
              <a:off x="7649" y="7648"/>
              <a:ext cx="3284670" cy="232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4" y="20917"/>
                  </a:moveTo>
                  <a:lnTo>
                    <a:pt x="264" y="683"/>
                  </a:lnTo>
                  <a:lnTo>
                    <a:pt x="0" y="310"/>
                  </a:lnTo>
                  <a:lnTo>
                    <a:pt x="0" y="21290"/>
                  </a:lnTo>
                  <a:lnTo>
                    <a:pt x="264" y="20917"/>
                  </a:lnTo>
                  <a:close/>
                  <a:moveTo>
                    <a:pt x="2107" y="18939"/>
                  </a:moveTo>
                  <a:lnTo>
                    <a:pt x="1886" y="18628"/>
                  </a:lnTo>
                  <a:lnTo>
                    <a:pt x="0" y="21290"/>
                  </a:lnTo>
                  <a:lnTo>
                    <a:pt x="107" y="21440"/>
                  </a:lnTo>
                  <a:lnTo>
                    <a:pt x="107" y="21219"/>
                  </a:lnTo>
                  <a:lnTo>
                    <a:pt x="490" y="21219"/>
                  </a:lnTo>
                  <a:lnTo>
                    <a:pt x="1836" y="19320"/>
                  </a:lnTo>
                  <a:lnTo>
                    <a:pt x="1836" y="18779"/>
                  </a:lnTo>
                  <a:lnTo>
                    <a:pt x="1849" y="18866"/>
                  </a:lnTo>
                  <a:lnTo>
                    <a:pt x="1884" y="18937"/>
                  </a:lnTo>
                  <a:lnTo>
                    <a:pt x="1934" y="18984"/>
                  </a:lnTo>
                  <a:lnTo>
                    <a:pt x="1993" y="19001"/>
                  </a:lnTo>
                  <a:lnTo>
                    <a:pt x="2063" y="19001"/>
                  </a:lnTo>
                  <a:lnTo>
                    <a:pt x="2107" y="18939"/>
                  </a:lnTo>
                  <a:close/>
                  <a:moveTo>
                    <a:pt x="484" y="373"/>
                  </a:moveTo>
                  <a:lnTo>
                    <a:pt x="220" y="0"/>
                  </a:lnTo>
                  <a:lnTo>
                    <a:pt x="0" y="310"/>
                  </a:lnTo>
                  <a:lnTo>
                    <a:pt x="107" y="461"/>
                  </a:lnTo>
                  <a:lnTo>
                    <a:pt x="107" y="373"/>
                  </a:lnTo>
                  <a:lnTo>
                    <a:pt x="264" y="151"/>
                  </a:lnTo>
                  <a:lnTo>
                    <a:pt x="264" y="373"/>
                  </a:lnTo>
                  <a:lnTo>
                    <a:pt x="484" y="373"/>
                  </a:lnTo>
                  <a:close/>
                  <a:moveTo>
                    <a:pt x="264" y="373"/>
                  </a:moveTo>
                  <a:lnTo>
                    <a:pt x="264" y="151"/>
                  </a:lnTo>
                  <a:lnTo>
                    <a:pt x="107" y="373"/>
                  </a:lnTo>
                  <a:lnTo>
                    <a:pt x="264" y="373"/>
                  </a:lnTo>
                  <a:close/>
                  <a:moveTo>
                    <a:pt x="2056" y="2590"/>
                  </a:moveTo>
                  <a:lnTo>
                    <a:pt x="484" y="373"/>
                  </a:lnTo>
                  <a:lnTo>
                    <a:pt x="107" y="373"/>
                  </a:lnTo>
                  <a:lnTo>
                    <a:pt x="107" y="461"/>
                  </a:lnTo>
                  <a:lnTo>
                    <a:pt x="1836" y="2901"/>
                  </a:lnTo>
                  <a:lnTo>
                    <a:pt x="1836" y="2812"/>
                  </a:lnTo>
                  <a:lnTo>
                    <a:pt x="1849" y="2729"/>
                  </a:lnTo>
                  <a:lnTo>
                    <a:pt x="1884" y="2658"/>
                  </a:lnTo>
                  <a:lnTo>
                    <a:pt x="1934" y="2609"/>
                  </a:lnTo>
                  <a:lnTo>
                    <a:pt x="1993" y="2590"/>
                  </a:lnTo>
                  <a:lnTo>
                    <a:pt x="2056" y="2590"/>
                  </a:lnTo>
                  <a:close/>
                  <a:moveTo>
                    <a:pt x="490" y="21219"/>
                  </a:moveTo>
                  <a:lnTo>
                    <a:pt x="107" y="21219"/>
                  </a:lnTo>
                  <a:lnTo>
                    <a:pt x="264" y="21440"/>
                  </a:lnTo>
                  <a:lnTo>
                    <a:pt x="264" y="21538"/>
                  </a:lnTo>
                  <a:lnTo>
                    <a:pt x="490" y="21219"/>
                  </a:lnTo>
                  <a:close/>
                  <a:moveTo>
                    <a:pt x="264" y="21538"/>
                  </a:moveTo>
                  <a:lnTo>
                    <a:pt x="264" y="21440"/>
                  </a:lnTo>
                  <a:lnTo>
                    <a:pt x="107" y="21219"/>
                  </a:lnTo>
                  <a:lnTo>
                    <a:pt x="107" y="21440"/>
                  </a:lnTo>
                  <a:lnTo>
                    <a:pt x="220" y="21600"/>
                  </a:lnTo>
                  <a:lnTo>
                    <a:pt x="264" y="21538"/>
                  </a:lnTo>
                  <a:close/>
                  <a:moveTo>
                    <a:pt x="2107" y="2661"/>
                  </a:moveTo>
                  <a:lnTo>
                    <a:pt x="2056" y="2590"/>
                  </a:lnTo>
                  <a:lnTo>
                    <a:pt x="1993" y="2590"/>
                  </a:lnTo>
                  <a:lnTo>
                    <a:pt x="1934" y="2609"/>
                  </a:lnTo>
                  <a:lnTo>
                    <a:pt x="1884" y="2658"/>
                  </a:lnTo>
                  <a:lnTo>
                    <a:pt x="1849" y="2729"/>
                  </a:lnTo>
                  <a:lnTo>
                    <a:pt x="1836" y="2812"/>
                  </a:lnTo>
                  <a:lnTo>
                    <a:pt x="1836" y="2901"/>
                  </a:lnTo>
                  <a:lnTo>
                    <a:pt x="1886" y="2972"/>
                  </a:lnTo>
                  <a:lnTo>
                    <a:pt x="2107" y="2661"/>
                  </a:lnTo>
                  <a:close/>
                  <a:moveTo>
                    <a:pt x="2107" y="2874"/>
                  </a:moveTo>
                  <a:lnTo>
                    <a:pt x="2107" y="2661"/>
                  </a:lnTo>
                  <a:lnTo>
                    <a:pt x="1886" y="2972"/>
                  </a:lnTo>
                  <a:lnTo>
                    <a:pt x="1836" y="2901"/>
                  </a:lnTo>
                  <a:lnTo>
                    <a:pt x="1836" y="18699"/>
                  </a:lnTo>
                  <a:lnTo>
                    <a:pt x="1886" y="18628"/>
                  </a:lnTo>
                  <a:lnTo>
                    <a:pt x="1993" y="18779"/>
                  </a:lnTo>
                  <a:lnTo>
                    <a:pt x="1993" y="3034"/>
                  </a:lnTo>
                  <a:lnTo>
                    <a:pt x="2107" y="2874"/>
                  </a:lnTo>
                  <a:close/>
                  <a:moveTo>
                    <a:pt x="2063" y="19001"/>
                  </a:moveTo>
                  <a:lnTo>
                    <a:pt x="1836" y="18779"/>
                  </a:lnTo>
                  <a:lnTo>
                    <a:pt x="1836" y="19320"/>
                  </a:lnTo>
                  <a:lnTo>
                    <a:pt x="2063" y="19001"/>
                  </a:lnTo>
                  <a:close/>
                  <a:moveTo>
                    <a:pt x="2151" y="3034"/>
                  </a:moveTo>
                  <a:lnTo>
                    <a:pt x="2151" y="2812"/>
                  </a:lnTo>
                  <a:lnTo>
                    <a:pt x="1993" y="3034"/>
                  </a:lnTo>
                  <a:lnTo>
                    <a:pt x="2151" y="3034"/>
                  </a:lnTo>
                  <a:close/>
                  <a:moveTo>
                    <a:pt x="2151" y="18557"/>
                  </a:moveTo>
                  <a:lnTo>
                    <a:pt x="2151" y="3034"/>
                  </a:lnTo>
                  <a:lnTo>
                    <a:pt x="1993" y="3034"/>
                  </a:lnTo>
                  <a:lnTo>
                    <a:pt x="1993" y="18557"/>
                  </a:lnTo>
                  <a:lnTo>
                    <a:pt x="2151" y="18557"/>
                  </a:lnTo>
                  <a:close/>
                  <a:moveTo>
                    <a:pt x="19600" y="18557"/>
                  </a:moveTo>
                  <a:lnTo>
                    <a:pt x="1993" y="18557"/>
                  </a:lnTo>
                  <a:lnTo>
                    <a:pt x="2151" y="18779"/>
                  </a:lnTo>
                  <a:lnTo>
                    <a:pt x="2151" y="19001"/>
                  </a:lnTo>
                  <a:lnTo>
                    <a:pt x="19443" y="19001"/>
                  </a:lnTo>
                  <a:lnTo>
                    <a:pt x="19443" y="18779"/>
                  </a:lnTo>
                  <a:lnTo>
                    <a:pt x="19600" y="18557"/>
                  </a:lnTo>
                  <a:close/>
                  <a:moveTo>
                    <a:pt x="2151" y="19001"/>
                  </a:moveTo>
                  <a:lnTo>
                    <a:pt x="2151" y="18779"/>
                  </a:lnTo>
                  <a:lnTo>
                    <a:pt x="1993" y="18557"/>
                  </a:lnTo>
                  <a:lnTo>
                    <a:pt x="1993" y="18779"/>
                  </a:lnTo>
                  <a:lnTo>
                    <a:pt x="2107" y="18939"/>
                  </a:lnTo>
                  <a:lnTo>
                    <a:pt x="2107" y="19001"/>
                  </a:lnTo>
                  <a:lnTo>
                    <a:pt x="2151" y="19001"/>
                  </a:lnTo>
                  <a:close/>
                  <a:moveTo>
                    <a:pt x="19544" y="2590"/>
                  </a:moveTo>
                  <a:lnTo>
                    <a:pt x="2056" y="2590"/>
                  </a:lnTo>
                  <a:lnTo>
                    <a:pt x="2107" y="2661"/>
                  </a:lnTo>
                  <a:lnTo>
                    <a:pt x="2107" y="2874"/>
                  </a:lnTo>
                  <a:lnTo>
                    <a:pt x="2151" y="2812"/>
                  </a:lnTo>
                  <a:lnTo>
                    <a:pt x="2151" y="3034"/>
                  </a:lnTo>
                  <a:lnTo>
                    <a:pt x="19443" y="3034"/>
                  </a:lnTo>
                  <a:lnTo>
                    <a:pt x="19443" y="2812"/>
                  </a:lnTo>
                  <a:lnTo>
                    <a:pt x="19493" y="2883"/>
                  </a:lnTo>
                  <a:lnTo>
                    <a:pt x="19493" y="2661"/>
                  </a:lnTo>
                  <a:lnTo>
                    <a:pt x="19544" y="2590"/>
                  </a:lnTo>
                  <a:close/>
                  <a:moveTo>
                    <a:pt x="2107" y="19001"/>
                  </a:moveTo>
                  <a:lnTo>
                    <a:pt x="2107" y="18939"/>
                  </a:lnTo>
                  <a:lnTo>
                    <a:pt x="2063" y="19001"/>
                  </a:lnTo>
                  <a:lnTo>
                    <a:pt x="2107" y="19001"/>
                  </a:lnTo>
                  <a:close/>
                  <a:moveTo>
                    <a:pt x="19600" y="3034"/>
                  </a:moveTo>
                  <a:lnTo>
                    <a:pt x="19443" y="2812"/>
                  </a:lnTo>
                  <a:lnTo>
                    <a:pt x="19443" y="3034"/>
                  </a:lnTo>
                  <a:lnTo>
                    <a:pt x="19600" y="3034"/>
                  </a:lnTo>
                  <a:close/>
                  <a:moveTo>
                    <a:pt x="19600" y="18557"/>
                  </a:moveTo>
                  <a:lnTo>
                    <a:pt x="19600" y="3034"/>
                  </a:lnTo>
                  <a:lnTo>
                    <a:pt x="19443" y="3034"/>
                  </a:lnTo>
                  <a:lnTo>
                    <a:pt x="19443" y="18557"/>
                  </a:lnTo>
                  <a:lnTo>
                    <a:pt x="19600" y="18557"/>
                  </a:lnTo>
                  <a:close/>
                  <a:moveTo>
                    <a:pt x="19600" y="18788"/>
                  </a:moveTo>
                  <a:lnTo>
                    <a:pt x="19600" y="18557"/>
                  </a:lnTo>
                  <a:lnTo>
                    <a:pt x="19443" y="18779"/>
                  </a:lnTo>
                  <a:lnTo>
                    <a:pt x="19443" y="19001"/>
                  </a:lnTo>
                  <a:lnTo>
                    <a:pt x="19493" y="19001"/>
                  </a:lnTo>
                  <a:lnTo>
                    <a:pt x="19493" y="18939"/>
                  </a:lnTo>
                  <a:lnTo>
                    <a:pt x="19600" y="18788"/>
                  </a:lnTo>
                  <a:close/>
                  <a:moveTo>
                    <a:pt x="19758" y="2910"/>
                  </a:moveTo>
                  <a:lnTo>
                    <a:pt x="19758" y="2812"/>
                  </a:lnTo>
                  <a:lnTo>
                    <a:pt x="19745" y="2729"/>
                  </a:lnTo>
                  <a:lnTo>
                    <a:pt x="19712" y="2658"/>
                  </a:lnTo>
                  <a:lnTo>
                    <a:pt x="19662" y="2609"/>
                  </a:lnTo>
                  <a:lnTo>
                    <a:pt x="19600" y="2590"/>
                  </a:lnTo>
                  <a:lnTo>
                    <a:pt x="19544" y="2590"/>
                  </a:lnTo>
                  <a:lnTo>
                    <a:pt x="19493" y="2661"/>
                  </a:lnTo>
                  <a:lnTo>
                    <a:pt x="19714" y="2972"/>
                  </a:lnTo>
                  <a:lnTo>
                    <a:pt x="19758" y="2910"/>
                  </a:lnTo>
                  <a:close/>
                  <a:moveTo>
                    <a:pt x="19758" y="18690"/>
                  </a:moveTo>
                  <a:lnTo>
                    <a:pt x="19758" y="2910"/>
                  </a:lnTo>
                  <a:lnTo>
                    <a:pt x="19714" y="2972"/>
                  </a:lnTo>
                  <a:lnTo>
                    <a:pt x="19493" y="2661"/>
                  </a:lnTo>
                  <a:lnTo>
                    <a:pt x="19493" y="2883"/>
                  </a:lnTo>
                  <a:lnTo>
                    <a:pt x="19600" y="3034"/>
                  </a:lnTo>
                  <a:lnTo>
                    <a:pt x="19600" y="18788"/>
                  </a:lnTo>
                  <a:lnTo>
                    <a:pt x="19714" y="18628"/>
                  </a:lnTo>
                  <a:lnTo>
                    <a:pt x="19758" y="18690"/>
                  </a:lnTo>
                  <a:close/>
                  <a:moveTo>
                    <a:pt x="21600" y="21290"/>
                  </a:moveTo>
                  <a:lnTo>
                    <a:pt x="19714" y="18628"/>
                  </a:lnTo>
                  <a:lnTo>
                    <a:pt x="19493" y="18939"/>
                  </a:lnTo>
                  <a:lnTo>
                    <a:pt x="19537" y="19001"/>
                  </a:lnTo>
                  <a:lnTo>
                    <a:pt x="19758" y="18779"/>
                  </a:lnTo>
                  <a:lnTo>
                    <a:pt x="19758" y="19311"/>
                  </a:lnTo>
                  <a:lnTo>
                    <a:pt x="21110" y="21219"/>
                  </a:lnTo>
                  <a:lnTo>
                    <a:pt x="21487" y="21219"/>
                  </a:lnTo>
                  <a:lnTo>
                    <a:pt x="21487" y="21449"/>
                  </a:lnTo>
                  <a:lnTo>
                    <a:pt x="21600" y="21290"/>
                  </a:lnTo>
                  <a:close/>
                  <a:moveTo>
                    <a:pt x="19537" y="19001"/>
                  </a:moveTo>
                  <a:lnTo>
                    <a:pt x="19493" y="18939"/>
                  </a:lnTo>
                  <a:lnTo>
                    <a:pt x="19493" y="19001"/>
                  </a:lnTo>
                  <a:lnTo>
                    <a:pt x="19537" y="19001"/>
                  </a:lnTo>
                  <a:close/>
                  <a:moveTo>
                    <a:pt x="19758" y="19311"/>
                  </a:moveTo>
                  <a:lnTo>
                    <a:pt x="19758" y="18779"/>
                  </a:lnTo>
                  <a:lnTo>
                    <a:pt x="19745" y="18866"/>
                  </a:lnTo>
                  <a:lnTo>
                    <a:pt x="19712" y="18937"/>
                  </a:lnTo>
                  <a:lnTo>
                    <a:pt x="19662" y="18984"/>
                  </a:lnTo>
                  <a:lnTo>
                    <a:pt x="19600" y="19001"/>
                  </a:lnTo>
                  <a:lnTo>
                    <a:pt x="19537" y="19001"/>
                  </a:lnTo>
                  <a:lnTo>
                    <a:pt x="19758" y="19311"/>
                  </a:lnTo>
                  <a:close/>
                  <a:moveTo>
                    <a:pt x="21487" y="470"/>
                  </a:moveTo>
                  <a:lnTo>
                    <a:pt x="21487" y="373"/>
                  </a:lnTo>
                  <a:lnTo>
                    <a:pt x="21116" y="373"/>
                  </a:lnTo>
                  <a:lnTo>
                    <a:pt x="19544" y="2590"/>
                  </a:lnTo>
                  <a:lnTo>
                    <a:pt x="19600" y="2590"/>
                  </a:lnTo>
                  <a:lnTo>
                    <a:pt x="19662" y="2609"/>
                  </a:lnTo>
                  <a:lnTo>
                    <a:pt x="19712" y="2658"/>
                  </a:lnTo>
                  <a:lnTo>
                    <a:pt x="19745" y="2729"/>
                  </a:lnTo>
                  <a:lnTo>
                    <a:pt x="19758" y="2812"/>
                  </a:lnTo>
                  <a:lnTo>
                    <a:pt x="19758" y="2910"/>
                  </a:lnTo>
                  <a:lnTo>
                    <a:pt x="21487" y="470"/>
                  </a:lnTo>
                  <a:close/>
                  <a:moveTo>
                    <a:pt x="21487" y="21219"/>
                  </a:moveTo>
                  <a:lnTo>
                    <a:pt x="21110" y="21219"/>
                  </a:lnTo>
                  <a:lnTo>
                    <a:pt x="21330" y="21529"/>
                  </a:lnTo>
                  <a:lnTo>
                    <a:pt x="21330" y="21440"/>
                  </a:lnTo>
                  <a:lnTo>
                    <a:pt x="21487" y="21219"/>
                  </a:lnTo>
                  <a:close/>
                  <a:moveTo>
                    <a:pt x="21600" y="310"/>
                  </a:moveTo>
                  <a:lnTo>
                    <a:pt x="21380" y="0"/>
                  </a:lnTo>
                  <a:lnTo>
                    <a:pt x="21116" y="373"/>
                  </a:lnTo>
                  <a:lnTo>
                    <a:pt x="21330" y="373"/>
                  </a:lnTo>
                  <a:lnTo>
                    <a:pt x="21330" y="151"/>
                  </a:lnTo>
                  <a:lnTo>
                    <a:pt x="21487" y="373"/>
                  </a:lnTo>
                  <a:lnTo>
                    <a:pt x="21487" y="470"/>
                  </a:lnTo>
                  <a:lnTo>
                    <a:pt x="21600" y="310"/>
                  </a:lnTo>
                  <a:close/>
                  <a:moveTo>
                    <a:pt x="21487" y="373"/>
                  </a:moveTo>
                  <a:lnTo>
                    <a:pt x="21330" y="151"/>
                  </a:lnTo>
                  <a:lnTo>
                    <a:pt x="21330" y="373"/>
                  </a:lnTo>
                  <a:lnTo>
                    <a:pt x="21487" y="373"/>
                  </a:lnTo>
                  <a:close/>
                  <a:moveTo>
                    <a:pt x="21600" y="21290"/>
                  </a:moveTo>
                  <a:lnTo>
                    <a:pt x="21600" y="310"/>
                  </a:lnTo>
                  <a:lnTo>
                    <a:pt x="21330" y="692"/>
                  </a:lnTo>
                  <a:lnTo>
                    <a:pt x="21330" y="20908"/>
                  </a:lnTo>
                  <a:lnTo>
                    <a:pt x="21600" y="21290"/>
                  </a:lnTo>
                  <a:close/>
                  <a:moveTo>
                    <a:pt x="21487" y="21449"/>
                  </a:moveTo>
                  <a:lnTo>
                    <a:pt x="21487" y="21219"/>
                  </a:lnTo>
                  <a:lnTo>
                    <a:pt x="21330" y="21440"/>
                  </a:lnTo>
                  <a:lnTo>
                    <a:pt x="21330" y="21529"/>
                  </a:lnTo>
                  <a:lnTo>
                    <a:pt x="21380" y="21600"/>
                  </a:lnTo>
                  <a:lnTo>
                    <a:pt x="21487" y="2144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96" name="object 15"/>
          <p:cNvSpPr/>
          <p:nvPr/>
        </p:nvSpPr>
        <p:spPr>
          <a:xfrm>
            <a:off x="1338729" y="6119905"/>
            <a:ext cx="2677460" cy="1143001"/>
          </a:xfrm>
          <a:prstGeom prst="rect">
            <a:avLst/>
          </a:prstGeom>
          <a:solidFill>
            <a:srgbClr val="90946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4624" marR="294839" indent="197310" algn="l" defTabSz="1147482">
              <a:spcBef>
                <a:spcPts val="1600"/>
              </a:spcBef>
              <a:defRPr b="1" spc="-12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Bahaman  Research</a:t>
            </a:r>
          </a:p>
        </p:txBody>
      </p:sp>
      <p:sp>
        <p:nvSpPr>
          <p:cNvPr id="597" name="object 16"/>
          <p:cNvSpPr/>
          <p:nvPr/>
        </p:nvSpPr>
        <p:spPr>
          <a:xfrm>
            <a:off x="5242082" y="1529976"/>
            <a:ext cx="5665695" cy="37656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8" name="object 17"/>
          <p:cNvSpPr/>
          <p:nvPr/>
        </p:nvSpPr>
        <p:spPr>
          <a:xfrm>
            <a:off x="1051858" y="1721223"/>
            <a:ext cx="3442448" cy="3175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 algn="l" defTabSz="1147482">
              <a:spcBef>
                <a:spcPts val="200"/>
              </a:spcBef>
              <a:defRPr b="1"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Data -&gt; Stack -&gt;</a:t>
            </a:r>
            <a:r>
              <a:rPr spc="-67"/>
              <a:t> </a:t>
            </a:r>
            <a:r>
              <a:rPr spc="0"/>
              <a:t>Columns</a:t>
            </a:r>
          </a:p>
        </p:txBody>
      </p:sp>
      <p:sp>
        <p:nvSpPr>
          <p:cNvPr id="599" name="object 18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object 2"/>
          <p:cNvSpPr/>
          <p:nvPr>
            <p:ph type="title"/>
          </p:nvPr>
        </p:nvSpPr>
        <p:spPr>
          <a:xfrm>
            <a:off x="976633" y="566091"/>
            <a:ext cx="3851239" cy="702037"/>
          </a:xfrm>
          <a:prstGeom prst="rect">
            <a:avLst/>
          </a:prstGeom>
        </p:spPr>
        <p:txBody>
          <a:bodyPr/>
          <a:lstStyle>
            <a:lvl1pPr indent="12700">
              <a:defRPr spc="-122"/>
            </a:lvl1pPr>
          </a:lstStyle>
          <a:p>
            <a:pPr/>
            <a:r>
              <a:t>Chi-Square Test</a:t>
            </a:r>
          </a:p>
        </p:txBody>
      </p:sp>
      <p:sp>
        <p:nvSpPr>
          <p:cNvPr id="602" name="object 3"/>
          <p:cNvSpPr/>
          <p:nvPr/>
        </p:nvSpPr>
        <p:spPr>
          <a:xfrm>
            <a:off x="956235" y="1503200"/>
            <a:ext cx="6024283" cy="3175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 algn="l" defTabSz="1147482">
              <a:spcBef>
                <a:spcPts val="200"/>
              </a:spcBef>
              <a:defRPr b="1" spc="-6" sz="22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</a:t>
            </a:r>
            <a:r>
              <a:rPr spc="-48"/>
              <a:t>Table </a:t>
            </a:r>
            <a:r>
              <a:t>-&gt; </a:t>
            </a:r>
            <a:r>
              <a:rPr spc="0"/>
              <a:t>Cross </a:t>
            </a:r>
            <a:r>
              <a:rPr spc="-30"/>
              <a:t>Tabulation </a:t>
            </a:r>
            <a:r>
              <a:rPr spc="0"/>
              <a:t>&amp; </a:t>
            </a:r>
            <a:r>
              <a:t>Chi</a:t>
            </a:r>
            <a:r>
              <a:rPr spc="128"/>
              <a:t> </a:t>
            </a:r>
            <a:r>
              <a:rPr spc="0"/>
              <a:t>Square</a:t>
            </a:r>
          </a:p>
        </p:txBody>
      </p:sp>
      <p:sp>
        <p:nvSpPr>
          <p:cNvPr id="603" name="object 4"/>
          <p:cNvSpPr/>
          <p:nvPr/>
        </p:nvSpPr>
        <p:spPr>
          <a:xfrm>
            <a:off x="1040382" y="2103717"/>
            <a:ext cx="5570072" cy="60873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4" name="object 5"/>
          <p:cNvSpPr/>
          <p:nvPr/>
        </p:nvSpPr>
        <p:spPr>
          <a:xfrm>
            <a:off x="6884894" y="3251199"/>
            <a:ext cx="5068048" cy="35380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5" name="object 6"/>
          <p:cNvSpPr/>
          <p:nvPr/>
        </p:nvSpPr>
        <p:spPr>
          <a:xfrm>
            <a:off x="1056011" y="8605469"/>
            <a:ext cx="322730" cy="29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>
              <a:defRPr spc="-122"/>
            </a:pPr>
            <a:r>
              <a:t>Chi-Square Test </a:t>
            </a:r>
            <a:r>
              <a:rPr spc="0"/>
              <a:t>of Homogeneity</a:t>
            </a:r>
          </a:p>
        </p:txBody>
      </p:sp>
      <p:sp>
        <p:nvSpPr>
          <p:cNvPr id="608" name="object 3"/>
          <p:cNvSpPr/>
          <p:nvPr/>
        </p:nvSpPr>
        <p:spPr>
          <a:xfrm>
            <a:off x="4916004" y="5705854"/>
            <a:ext cx="3621264" cy="256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9" name="object 4"/>
          <p:cNvSpPr/>
          <p:nvPr/>
        </p:nvSpPr>
        <p:spPr>
          <a:xfrm>
            <a:off x="2294964" y="2199341"/>
            <a:ext cx="7649884" cy="13961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0" name="object 5"/>
          <p:cNvSpPr/>
          <p:nvPr/>
        </p:nvSpPr>
        <p:spPr>
          <a:xfrm>
            <a:off x="2294964" y="2665027"/>
            <a:ext cx="7649884" cy="4656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1" name="object 6"/>
          <p:cNvSpPr/>
          <p:nvPr/>
        </p:nvSpPr>
        <p:spPr>
          <a:xfrm>
            <a:off x="2273288" y="2187626"/>
            <a:ext cx="7694189" cy="142048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object 7"/>
          <p:cNvSpPr/>
          <p:nvPr/>
        </p:nvSpPr>
        <p:spPr>
          <a:xfrm>
            <a:off x="2294964" y="2665027"/>
            <a:ext cx="7649884" cy="46568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613" name="object 8"/>
          <p:cNvGraphicFramePr/>
          <p:nvPr/>
        </p:nvGraphicFramePr>
        <p:xfrm>
          <a:off x="2288987" y="2193363"/>
          <a:ext cx="7649882" cy="13961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8071"/>
                <a:gridCol w="1528071"/>
                <a:gridCol w="1528070"/>
                <a:gridCol w="1528071"/>
                <a:gridCol w="1528071"/>
              </a:tblGrid>
              <a:tr h="462509">
                <a:tc gridSpan="5">
                  <a:txBody>
                    <a:bodyPr/>
                    <a:lstStyle/>
                    <a:p>
                      <a:pPr indent="1299210" algn="l" defTabSz="1147482">
                        <a:lnSpc>
                          <a:spcPts val="2100"/>
                        </a:lnSpc>
                        <a:tabLst>
                          <a:tab pos="3149600" algn="l"/>
                          <a:tab pos="4673600" algn="l"/>
                          <a:tab pos="6210300" algn="l"/>
                        </a:tabLst>
                        <a:defRPr b="1" spc="-31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USA	</a:t>
                      </a:r>
                      <a:r>
                        <a:rPr spc="-106"/>
                        <a:t>UK	</a:t>
                      </a:r>
                      <a:r>
                        <a:rPr spc="25"/>
                        <a:t>China	</a:t>
                      </a:r>
                      <a:r>
                        <a:rPr spc="12"/>
                        <a:t>India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2508"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000"/>
                        </a:lnSpc>
                      </a:pPr>
                      <a:r>
                        <a:rPr spc="-131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Adults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0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0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1021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0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1031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0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</a:tr>
              <a:tr h="461558"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100"/>
                        </a:lnSpc>
                      </a:pPr>
                      <a:r>
                        <a:rPr spc="1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1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435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1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1523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1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1356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lnSpc>
                          <a:spcPts val="2100"/>
                        </a:lnSpc>
                      </a:pPr>
                      <a:r>
                        <a:rPr spc="-62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750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FF6300"/>
                      </a:solidFill>
                    </a:lnL>
                    <a:lnR w="3175">
                      <a:solidFill>
                        <a:srgbClr val="FF6300"/>
                      </a:solidFill>
                    </a:lnR>
                    <a:lnT w="3175">
                      <a:solidFill>
                        <a:srgbClr val="FF6300"/>
                      </a:solidFill>
                    </a:lnT>
                    <a:lnB w="3175">
                      <a:solidFill>
                        <a:srgbClr val="FF63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" name="object 9"/>
          <p:cNvSpPr/>
          <p:nvPr/>
        </p:nvSpPr>
        <p:spPr>
          <a:xfrm>
            <a:off x="1721223" y="4004712"/>
            <a:ext cx="9504024" cy="21993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25" name="object 10"/>
          <p:cNvGrpSpPr/>
          <p:nvPr/>
        </p:nvGrpSpPr>
        <p:grpSpPr>
          <a:xfrm>
            <a:off x="5322578" y="7051513"/>
            <a:ext cx="6410019" cy="1266260"/>
            <a:chOff x="0" y="0"/>
            <a:chExt cx="6410018" cy="1266259"/>
          </a:xfrm>
        </p:grpSpPr>
        <p:sp>
          <p:nvSpPr>
            <p:cNvPr id="615" name="Triangle"/>
            <p:cNvSpPr/>
            <p:nvPr/>
          </p:nvSpPr>
          <p:spPr>
            <a:xfrm>
              <a:off x="0" y="151601"/>
              <a:ext cx="15938" cy="5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072" y="876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Triangle"/>
            <p:cNvSpPr/>
            <p:nvPr/>
          </p:nvSpPr>
          <p:spPr>
            <a:xfrm>
              <a:off x="20587" y="99445"/>
              <a:ext cx="15938" cy="3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971" y="2804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7" name="Triangle"/>
            <p:cNvSpPr/>
            <p:nvPr/>
          </p:nvSpPr>
          <p:spPr>
            <a:xfrm>
              <a:off x="53005" y="56491"/>
              <a:ext cx="18548" cy="2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185" y="4356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8" name="Triangle"/>
            <p:cNvSpPr/>
            <p:nvPr/>
          </p:nvSpPr>
          <p:spPr>
            <a:xfrm>
              <a:off x="96873" y="22750"/>
              <a:ext cx="19936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192" y="5587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9" name="Triangle"/>
            <p:cNvSpPr/>
            <p:nvPr/>
          </p:nvSpPr>
          <p:spPr>
            <a:xfrm>
              <a:off x="148518" y="0"/>
              <a:ext cx="22281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43" y="519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0" name="Triangle"/>
            <p:cNvSpPr/>
            <p:nvPr/>
          </p:nvSpPr>
          <p:spPr>
            <a:xfrm>
              <a:off x="6394081" y="1094006"/>
              <a:ext cx="15938" cy="2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482" y="1412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1" name="Triangle"/>
            <p:cNvSpPr/>
            <p:nvPr/>
          </p:nvSpPr>
          <p:spPr>
            <a:xfrm>
              <a:off x="6373547" y="1147963"/>
              <a:ext cx="15938" cy="23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79" y="138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2" name="Triangle"/>
            <p:cNvSpPr/>
            <p:nvPr/>
          </p:nvSpPr>
          <p:spPr>
            <a:xfrm>
              <a:off x="6339845" y="1194184"/>
              <a:ext cx="17655" cy="1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602" y="137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3" name="Triangle"/>
            <p:cNvSpPr/>
            <p:nvPr/>
          </p:nvSpPr>
          <p:spPr>
            <a:xfrm>
              <a:off x="6294209" y="1228950"/>
              <a:ext cx="22874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86" y="1389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4" name="Triangle"/>
            <p:cNvSpPr/>
            <p:nvPr/>
          </p:nvSpPr>
          <p:spPr>
            <a:xfrm>
              <a:off x="6240092" y="1250322"/>
              <a:ext cx="28954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1316" y="159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31" name="object 11"/>
          <p:cNvGrpSpPr/>
          <p:nvPr/>
        </p:nvGrpSpPr>
        <p:grpSpPr>
          <a:xfrm>
            <a:off x="4678024" y="7043628"/>
            <a:ext cx="7061677" cy="1275620"/>
            <a:chOff x="0" y="0"/>
            <a:chExt cx="7061675" cy="1275619"/>
          </a:xfrm>
        </p:grpSpPr>
        <p:sp>
          <p:nvSpPr>
            <p:cNvPr id="626" name="Shape"/>
            <p:cNvSpPr/>
            <p:nvPr/>
          </p:nvSpPr>
          <p:spPr>
            <a:xfrm>
              <a:off x="834" y="742030"/>
              <a:ext cx="6866550" cy="53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1"/>
                  </a:moveTo>
                  <a:lnTo>
                    <a:pt x="2033" y="0"/>
                  </a:lnTo>
                  <a:lnTo>
                    <a:pt x="2033" y="194"/>
                  </a:lnTo>
                  <a:lnTo>
                    <a:pt x="40" y="3526"/>
                  </a:lnTo>
                  <a:lnTo>
                    <a:pt x="0" y="3600"/>
                  </a:lnTo>
                  <a:lnTo>
                    <a:pt x="27" y="3716"/>
                  </a:lnTo>
                  <a:lnTo>
                    <a:pt x="2030" y="13007"/>
                  </a:lnTo>
                  <a:lnTo>
                    <a:pt x="2039" y="13045"/>
                  </a:lnTo>
                  <a:lnTo>
                    <a:pt x="2039" y="13858"/>
                  </a:lnTo>
                  <a:lnTo>
                    <a:pt x="2042" y="13858"/>
                  </a:lnTo>
                  <a:lnTo>
                    <a:pt x="2042" y="14207"/>
                  </a:lnTo>
                  <a:lnTo>
                    <a:pt x="2045" y="14207"/>
                  </a:lnTo>
                  <a:lnTo>
                    <a:pt x="2045" y="14439"/>
                  </a:lnTo>
                  <a:lnTo>
                    <a:pt x="2048" y="14439"/>
                  </a:lnTo>
                  <a:lnTo>
                    <a:pt x="2048" y="14671"/>
                  </a:lnTo>
                  <a:lnTo>
                    <a:pt x="2051" y="14671"/>
                  </a:lnTo>
                  <a:lnTo>
                    <a:pt x="2051" y="14865"/>
                  </a:lnTo>
                  <a:lnTo>
                    <a:pt x="2054" y="14865"/>
                  </a:lnTo>
                  <a:lnTo>
                    <a:pt x="2054" y="15019"/>
                  </a:lnTo>
                  <a:lnTo>
                    <a:pt x="2057" y="15019"/>
                  </a:lnTo>
                  <a:lnTo>
                    <a:pt x="2057" y="15213"/>
                  </a:lnTo>
                  <a:lnTo>
                    <a:pt x="2060" y="15213"/>
                  </a:lnTo>
                  <a:lnTo>
                    <a:pt x="2060" y="15329"/>
                  </a:lnTo>
                  <a:lnTo>
                    <a:pt x="2063" y="15329"/>
                  </a:lnTo>
                  <a:lnTo>
                    <a:pt x="2063" y="15484"/>
                  </a:lnTo>
                  <a:lnTo>
                    <a:pt x="2067" y="15484"/>
                  </a:lnTo>
                  <a:lnTo>
                    <a:pt x="2067" y="15600"/>
                  </a:lnTo>
                  <a:lnTo>
                    <a:pt x="2070" y="15600"/>
                  </a:lnTo>
                  <a:lnTo>
                    <a:pt x="2070" y="15716"/>
                  </a:lnTo>
                  <a:lnTo>
                    <a:pt x="2073" y="15716"/>
                  </a:lnTo>
                  <a:lnTo>
                    <a:pt x="2073" y="15832"/>
                  </a:lnTo>
                  <a:lnTo>
                    <a:pt x="2076" y="15832"/>
                  </a:lnTo>
                  <a:lnTo>
                    <a:pt x="2076" y="15948"/>
                  </a:lnTo>
                  <a:lnTo>
                    <a:pt x="2079" y="15948"/>
                  </a:lnTo>
                  <a:lnTo>
                    <a:pt x="2079" y="16065"/>
                  </a:lnTo>
                  <a:lnTo>
                    <a:pt x="2082" y="16065"/>
                  </a:lnTo>
                  <a:lnTo>
                    <a:pt x="2082" y="16142"/>
                  </a:lnTo>
                  <a:lnTo>
                    <a:pt x="2085" y="16142"/>
                  </a:lnTo>
                  <a:lnTo>
                    <a:pt x="2085" y="16258"/>
                  </a:lnTo>
                  <a:lnTo>
                    <a:pt x="2088" y="16258"/>
                  </a:lnTo>
                  <a:lnTo>
                    <a:pt x="2088" y="16336"/>
                  </a:lnTo>
                  <a:lnTo>
                    <a:pt x="2091" y="16336"/>
                  </a:lnTo>
                  <a:lnTo>
                    <a:pt x="2091" y="16452"/>
                  </a:lnTo>
                  <a:lnTo>
                    <a:pt x="2094" y="16452"/>
                  </a:lnTo>
                  <a:lnTo>
                    <a:pt x="2094" y="16529"/>
                  </a:lnTo>
                  <a:lnTo>
                    <a:pt x="2097" y="16529"/>
                  </a:lnTo>
                  <a:lnTo>
                    <a:pt x="2097" y="16607"/>
                  </a:lnTo>
                  <a:lnTo>
                    <a:pt x="2100" y="16607"/>
                  </a:lnTo>
                  <a:lnTo>
                    <a:pt x="2100" y="16684"/>
                  </a:lnTo>
                  <a:lnTo>
                    <a:pt x="2103" y="16684"/>
                  </a:lnTo>
                  <a:lnTo>
                    <a:pt x="2103" y="16800"/>
                  </a:lnTo>
                  <a:lnTo>
                    <a:pt x="2106" y="16800"/>
                  </a:lnTo>
                  <a:lnTo>
                    <a:pt x="2106" y="16877"/>
                  </a:lnTo>
                  <a:lnTo>
                    <a:pt x="2109" y="16877"/>
                  </a:lnTo>
                  <a:lnTo>
                    <a:pt x="2112" y="16916"/>
                  </a:lnTo>
                  <a:lnTo>
                    <a:pt x="2112" y="16994"/>
                  </a:lnTo>
                  <a:lnTo>
                    <a:pt x="2115" y="16994"/>
                  </a:lnTo>
                  <a:lnTo>
                    <a:pt x="2115" y="17071"/>
                  </a:lnTo>
                  <a:lnTo>
                    <a:pt x="2118" y="17071"/>
                  </a:lnTo>
                  <a:lnTo>
                    <a:pt x="2118" y="17148"/>
                  </a:lnTo>
                  <a:lnTo>
                    <a:pt x="2121" y="17148"/>
                  </a:lnTo>
                  <a:lnTo>
                    <a:pt x="2121" y="17226"/>
                  </a:lnTo>
                  <a:lnTo>
                    <a:pt x="2124" y="17226"/>
                  </a:lnTo>
                  <a:lnTo>
                    <a:pt x="2124" y="17303"/>
                  </a:lnTo>
                  <a:lnTo>
                    <a:pt x="2127" y="17303"/>
                  </a:lnTo>
                  <a:lnTo>
                    <a:pt x="2130" y="17342"/>
                  </a:lnTo>
                  <a:lnTo>
                    <a:pt x="2130" y="17419"/>
                  </a:lnTo>
                  <a:lnTo>
                    <a:pt x="2133" y="17419"/>
                  </a:lnTo>
                  <a:lnTo>
                    <a:pt x="2133" y="17497"/>
                  </a:lnTo>
                  <a:lnTo>
                    <a:pt x="2136" y="17497"/>
                  </a:lnTo>
                  <a:lnTo>
                    <a:pt x="2139" y="17536"/>
                  </a:lnTo>
                  <a:lnTo>
                    <a:pt x="2139" y="17613"/>
                  </a:lnTo>
                  <a:lnTo>
                    <a:pt x="2142" y="17613"/>
                  </a:lnTo>
                  <a:lnTo>
                    <a:pt x="2142" y="17690"/>
                  </a:lnTo>
                  <a:lnTo>
                    <a:pt x="2145" y="17690"/>
                  </a:lnTo>
                  <a:lnTo>
                    <a:pt x="2148" y="17729"/>
                  </a:lnTo>
                  <a:lnTo>
                    <a:pt x="2148" y="17807"/>
                  </a:lnTo>
                  <a:lnTo>
                    <a:pt x="2151" y="17807"/>
                  </a:lnTo>
                  <a:lnTo>
                    <a:pt x="2154" y="17845"/>
                  </a:lnTo>
                  <a:lnTo>
                    <a:pt x="2154" y="17923"/>
                  </a:lnTo>
                  <a:lnTo>
                    <a:pt x="2157" y="17923"/>
                  </a:lnTo>
                  <a:lnTo>
                    <a:pt x="2163" y="18000"/>
                  </a:lnTo>
                  <a:lnTo>
                    <a:pt x="2163" y="18077"/>
                  </a:lnTo>
                  <a:lnTo>
                    <a:pt x="2166" y="18077"/>
                  </a:lnTo>
                  <a:lnTo>
                    <a:pt x="2169" y="18116"/>
                  </a:lnTo>
                  <a:lnTo>
                    <a:pt x="2169" y="18194"/>
                  </a:lnTo>
                  <a:lnTo>
                    <a:pt x="2172" y="18194"/>
                  </a:lnTo>
                  <a:lnTo>
                    <a:pt x="2181" y="18310"/>
                  </a:lnTo>
                  <a:lnTo>
                    <a:pt x="2181" y="18387"/>
                  </a:lnTo>
                  <a:lnTo>
                    <a:pt x="2184" y="18387"/>
                  </a:lnTo>
                  <a:lnTo>
                    <a:pt x="2190" y="18465"/>
                  </a:lnTo>
                  <a:lnTo>
                    <a:pt x="2190" y="18542"/>
                  </a:lnTo>
                  <a:lnTo>
                    <a:pt x="2193" y="18542"/>
                  </a:lnTo>
                  <a:lnTo>
                    <a:pt x="2211" y="18774"/>
                  </a:lnTo>
                  <a:lnTo>
                    <a:pt x="2211" y="18852"/>
                  </a:lnTo>
                  <a:lnTo>
                    <a:pt x="2214" y="18852"/>
                  </a:lnTo>
                  <a:lnTo>
                    <a:pt x="2407" y="20706"/>
                  </a:lnTo>
                  <a:lnTo>
                    <a:pt x="2641" y="21561"/>
                  </a:lnTo>
                  <a:lnTo>
                    <a:pt x="21586" y="21600"/>
                  </a:lnTo>
                  <a:lnTo>
                    <a:pt x="21586" y="21561"/>
                  </a:lnTo>
                  <a:lnTo>
                    <a:pt x="21600" y="21541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Shape"/>
            <p:cNvSpPr/>
            <p:nvPr/>
          </p:nvSpPr>
          <p:spPr>
            <a:xfrm>
              <a:off x="642467" y="0"/>
              <a:ext cx="6250599" cy="746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4"/>
                  </a:moveTo>
                  <a:lnTo>
                    <a:pt x="21429" y="0"/>
                  </a:lnTo>
                  <a:lnTo>
                    <a:pt x="753" y="0"/>
                  </a:lnTo>
                  <a:lnTo>
                    <a:pt x="634" y="97"/>
                  </a:lnTo>
                  <a:lnTo>
                    <a:pt x="404" y="719"/>
                  </a:lnTo>
                  <a:lnTo>
                    <a:pt x="248" y="1659"/>
                  </a:lnTo>
                  <a:lnTo>
                    <a:pt x="100" y="3191"/>
                  </a:lnTo>
                  <a:lnTo>
                    <a:pt x="17" y="5034"/>
                  </a:lnTo>
                  <a:lnTo>
                    <a:pt x="3" y="5670"/>
                  </a:lnTo>
                  <a:lnTo>
                    <a:pt x="3" y="5974"/>
                  </a:lnTo>
                  <a:lnTo>
                    <a:pt x="0" y="6306"/>
                  </a:lnTo>
                  <a:lnTo>
                    <a:pt x="0" y="21600"/>
                  </a:lnTo>
                  <a:lnTo>
                    <a:pt x="17" y="21461"/>
                  </a:lnTo>
                  <a:lnTo>
                    <a:pt x="20" y="6306"/>
                  </a:lnTo>
                  <a:lnTo>
                    <a:pt x="51" y="4527"/>
                  </a:lnTo>
                  <a:lnTo>
                    <a:pt x="140" y="2942"/>
                  </a:lnTo>
                  <a:lnTo>
                    <a:pt x="278" y="1637"/>
                  </a:lnTo>
                  <a:lnTo>
                    <a:pt x="455" y="701"/>
                  </a:lnTo>
                  <a:lnTo>
                    <a:pt x="661" y="221"/>
                  </a:lnTo>
                  <a:lnTo>
                    <a:pt x="691" y="194"/>
                  </a:lnTo>
                  <a:lnTo>
                    <a:pt x="21600" y="194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Shape"/>
            <p:cNvSpPr/>
            <p:nvPr/>
          </p:nvSpPr>
          <p:spPr>
            <a:xfrm>
              <a:off x="6860866" y="6693"/>
              <a:ext cx="200810" cy="1099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785"/>
                  </a:moveTo>
                  <a:lnTo>
                    <a:pt x="21600" y="4153"/>
                  </a:lnTo>
                  <a:lnTo>
                    <a:pt x="21497" y="3928"/>
                  </a:lnTo>
                  <a:lnTo>
                    <a:pt x="20454" y="2840"/>
                  </a:lnTo>
                  <a:lnTo>
                    <a:pt x="17973" y="1870"/>
                  </a:lnTo>
                  <a:lnTo>
                    <a:pt x="14277" y="1053"/>
                  </a:lnTo>
                  <a:lnTo>
                    <a:pt x="9592" y="423"/>
                  </a:lnTo>
                  <a:lnTo>
                    <a:pt x="4141" y="17"/>
                  </a:lnTo>
                  <a:lnTo>
                    <a:pt x="3464" y="0"/>
                  </a:lnTo>
                  <a:lnTo>
                    <a:pt x="0" y="0"/>
                  </a:lnTo>
                  <a:lnTo>
                    <a:pt x="1029" y="19"/>
                  </a:lnTo>
                  <a:lnTo>
                    <a:pt x="4886" y="170"/>
                  </a:lnTo>
                  <a:lnTo>
                    <a:pt x="8425" y="430"/>
                  </a:lnTo>
                  <a:lnTo>
                    <a:pt x="11660" y="795"/>
                  </a:lnTo>
                  <a:lnTo>
                    <a:pt x="14606" y="1259"/>
                  </a:lnTo>
                  <a:lnTo>
                    <a:pt x="14606" y="1297"/>
                  </a:lnTo>
                  <a:lnTo>
                    <a:pt x="14709" y="1297"/>
                  </a:lnTo>
                  <a:lnTo>
                    <a:pt x="15532" y="1447"/>
                  </a:lnTo>
                  <a:lnTo>
                    <a:pt x="15532" y="1485"/>
                  </a:lnTo>
                  <a:lnTo>
                    <a:pt x="15634" y="1485"/>
                  </a:lnTo>
                  <a:lnTo>
                    <a:pt x="16046" y="1560"/>
                  </a:lnTo>
                  <a:lnTo>
                    <a:pt x="16046" y="1597"/>
                  </a:lnTo>
                  <a:lnTo>
                    <a:pt x="16149" y="1597"/>
                  </a:lnTo>
                  <a:lnTo>
                    <a:pt x="16354" y="1635"/>
                  </a:lnTo>
                  <a:lnTo>
                    <a:pt x="16354" y="1673"/>
                  </a:lnTo>
                  <a:lnTo>
                    <a:pt x="16466" y="1674"/>
                  </a:lnTo>
                  <a:lnTo>
                    <a:pt x="16663" y="1710"/>
                  </a:lnTo>
                  <a:lnTo>
                    <a:pt x="16663" y="1748"/>
                  </a:lnTo>
                  <a:lnTo>
                    <a:pt x="16766" y="1748"/>
                  </a:lnTo>
                  <a:lnTo>
                    <a:pt x="16869" y="1767"/>
                  </a:lnTo>
                  <a:lnTo>
                    <a:pt x="16869" y="1804"/>
                  </a:lnTo>
                  <a:lnTo>
                    <a:pt x="16971" y="1804"/>
                  </a:lnTo>
                  <a:lnTo>
                    <a:pt x="17074" y="1823"/>
                  </a:lnTo>
                  <a:lnTo>
                    <a:pt x="17074" y="1861"/>
                  </a:lnTo>
                  <a:lnTo>
                    <a:pt x="17177" y="1861"/>
                  </a:lnTo>
                  <a:lnTo>
                    <a:pt x="17280" y="1879"/>
                  </a:lnTo>
                  <a:lnTo>
                    <a:pt x="17280" y="1917"/>
                  </a:lnTo>
                  <a:lnTo>
                    <a:pt x="17383" y="1917"/>
                  </a:lnTo>
                  <a:lnTo>
                    <a:pt x="17486" y="1936"/>
                  </a:lnTo>
                  <a:lnTo>
                    <a:pt x="17486" y="1973"/>
                  </a:lnTo>
                  <a:lnTo>
                    <a:pt x="17589" y="1973"/>
                  </a:lnTo>
                  <a:lnTo>
                    <a:pt x="17692" y="1992"/>
                  </a:lnTo>
                  <a:lnTo>
                    <a:pt x="17692" y="2030"/>
                  </a:lnTo>
                  <a:lnTo>
                    <a:pt x="17794" y="2030"/>
                  </a:lnTo>
                  <a:lnTo>
                    <a:pt x="17794" y="2067"/>
                  </a:lnTo>
                  <a:lnTo>
                    <a:pt x="17897" y="2067"/>
                  </a:lnTo>
                  <a:lnTo>
                    <a:pt x="17897" y="2105"/>
                  </a:lnTo>
                  <a:lnTo>
                    <a:pt x="18000" y="2105"/>
                  </a:lnTo>
                  <a:lnTo>
                    <a:pt x="18103" y="2124"/>
                  </a:lnTo>
                  <a:lnTo>
                    <a:pt x="18103" y="2161"/>
                  </a:lnTo>
                  <a:lnTo>
                    <a:pt x="18206" y="2161"/>
                  </a:lnTo>
                  <a:lnTo>
                    <a:pt x="18206" y="2199"/>
                  </a:lnTo>
                  <a:lnTo>
                    <a:pt x="18309" y="2199"/>
                  </a:lnTo>
                  <a:lnTo>
                    <a:pt x="18309" y="2236"/>
                  </a:lnTo>
                  <a:lnTo>
                    <a:pt x="18411" y="2236"/>
                  </a:lnTo>
                  <a:lnTo>
                    <a:pt x="18411" y="2274"/>
                  </a:lnTo>
                  <a:lnTo>
                    <a:pt x="18514" y="2274"/>
                  </a:lnTo>
                  <a:lnTo>
                    <a:pt x="18514" y="2312"/>
                  </a:lnTo>
                  <a:lnTo>
                    <a:pt x="18617" y="2312"/>
                  </a:lnTo>
                  <a:lnTo>
                    <a:pt x="18617" y="2349"/>
                  </a:lnTo>
                  <a:lnTo>
                    <a:pt x="18720" y="2349"/>
                  </a:lnTo>
                  <a:lnTo>
                    <a:pt x="18720" y="2387"/>
                  </a:lnTo>
                  <a:lnTo>
                    <a:pt x="18823" y="2387"/>
                  </a:lnTo>
                  <a:lnTo>
                    <a:pt x="18823" y="2424"/>
                  </a:lnTo>
                  <a:lnTo>
                    <a:pt x="18926" y="2424"/>
                  </a:lnTo>
                  <a:lnTo>
                    <a:pt x="18926" y="2462"/>
                  </a:lnTo>
                  <a:lnTo>
                    <a:pt x="19029" y="2462"/>
                  </a:lnTo>
                  <a:lnTo>
                    <a:pt x="19029" y="2499"/>
                  </a:lnTo>
                  <a:lnTo>
                    <a:pt x="19131" y="2499"/>
                  </a:lnTo>
                  <a:lnTo>
                    <a:pt x="19131" y="2556"/>
                  </a:lnTo>
                  <a:lnTo>
                    <a:pt x="19234" y="2556"/>
                  </a:lnTo>
                  <a:lnTo>
                    <a:pt x="19234" y="2593"/>
                  </a:lnTo>
                  <a:lnTo>
                    <a:pt x="19337" y="2593"/>
                  </a:lnTo>
                  <a:lnTo>
                    <a:pt x="19337" y="2650"/>
                  </a:lnTo>
                  <a:lnTo>
                    <a:pt x="19440" y="2650"/>
                  </a:lnTo>
                  <a:lnTo>
                    <a:pt x="19440" y="2706"/>
                  </a:lnTo>
                  <a:lnTo>
                    <a:pt x="19543" y="2706"/>
                  </a:lnTo>
                  <a:lnTo>
                    <a:pt x="19543" y="2744"/>
                  </a:lnTo>
                  <a:lnTo>
                    <a:pt x="19646" y="2744"/>
                  </a:lnTo>
                  <a:lnTo>
                    <a:pt x="19646" y="2800"/>
                  </a:lnTo>
                  <a:lnTo>
                    <a:pt x="19749" y="2800"/>
                  </a:lnTo>
                  <a:lnTo>
                    <a:pt x="19749" y="2857"/>
                  </a:lnTo>
                  <a:lnTo>
                    <a:pt x="19852" y="2857"/>
                  </a:lnTo>
                  <a:lnTo>
                    <a:pt x="19852" y="2913"/>
                  </a:lnTo>
                  <a:lnTo>
                    <a:pt x="19954" y="2913"/>
                  </a:lnTo>
                  <a:lnTo>
                    <a:pt x="19954" y="2969"/>
                  </a:lnTo>
                  <a:lnTo>
                    <a:pt x="20057" y="2969"/>
                  </a:lnTo>
                  <a:lnTo>
                    <a:pt x="20057" y="3044"/>
                  </a:lnTo>
                  <a:lnTo>
                    <a:pt x="20160" y="3044"/>
                  </a:lnTo>
                  <a:lnTo>
                    <a:pt x="20160" y="3101"/>
                  </a:lnTo>
                  <a:lnTo>
                    <a:pt x="20263" y="3101"/>
                  </a:lnTo>
                  <a:lnTo>
                    <a:pt x="20263" y="3195"/>
                  </a:lnTo>
                  <a:lnTo>
                    <a:pt x="20366" y="3195"/>
                  </a:lnTo>
                  <a:lnTo>
                    <a:pt x="20366" y="3270"/>
                  </a:lnTo>
                  <a:lnTo>
                    <a:pt x="20469" y="3270"/>
                  </a:lnTo>
                  <a:lnTo>
                    <a:pt x="20469" y="3364"/>
                  </a:lnTo>
                  <a:lnTo>
                    <a:pt x="20571" y="3364"/>
                  </a:lnTo>
                  <a:lnTo>
                    <a:pt x="20571" y="3477"/>
                  </a:lnTo>
                  <a:lnTo>
                    <a:pt x="20674" y="3477"/>
                  </a:lnTo>
                  <a:lnTo>
                    <a:pt x="20674" y="3608"/>
                  </a:lnTo>
                  <a:lnTo>
                    <a:pt x="20777" y="3608"/>
                  </a:lnTo>
                  <a:lnTo>
                    <a:pt x="20777" y="3759"/>
                  </a:lnTo>
                  <a:lnTo>
                    <a:pt x="20880" y="3759"/>
                  </a:lnTo>
                  <a:lnTo>
                    <a:pt x="20880" y="21600"/>
                  </a:lnTo>
                  <a:lnTo>
                    <a:pt x="21497" y="21011"/>
                  </a:lnTo>
                  <a:lnTo>
                    <a:pt x="21600" y="2078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Shape"/>
            <p:cNvSpPr/>
            <p:nvPr/>
          </p:nvSpPr>
          <p:spPr>
            <a:xfrm>
              <a:off x="6867383" y="197940"/>
              <a:ext cx="187601" cy="107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95"/>
                  </a:moveTo>
                  <a:lnTo>
                    <a:pt x="21600" y="0"/>
                  </a:lnTo>
                  <a:lnTo>
                    <a:pt x="21490" y="17767"/>
                  </a:lnTo>
                  <a:lnTo>
                    <a:pt x="19978" y="18891"/>
                  </a:lnTo>
                  <a:lnTo>
                    <a:pt x="16876" y="19878"/>
                  </a:lnTo>
                  <a:lnTo>
                    <a:pt x="12426" y="20682"/>
                  </a:lnTo>
                  <a:lnTo>
                    <a:pt x="6873" y="21259"/>
                  </a:lnTo>
                  <a:lnTo>
                    <a:pt x="461" y="21562"/>
                  </a:lnTo>
                  <a:lnTo>
                    <a:pt x="0" y="21571"/>
                  </a:lnTo>
                  <a:lnTo>
                    <a:pt x="1975" y="21600"/>
                  </a:lnTo>
                  <a:lnTo>
                    <a:pt x="5835" y="21469"/>
                  </a:lnTo>
                  <a:lnTo>
                    <a:pt x="12243" y="20863"/>
                  </a:lnTo>
                  <a:lnTo>
                    <a:pt x="17395" y="19969"/>
                  </a:lnTo>
                  <a:lnTo>
                    <a:pt x="20874" y="18856"/>
                  </a:lnTo>
                  <a:lnTo>
                    <a:pt x="21600" y="1819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Triangle"/>
            <p:cNvSpPr/>
            <p:nvPr/>
          </p:nvSpPr>
          <p:spPr>
            <a:xfrm>
              <a:off x="0" y="820025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90"/>
                  </a:moveTo>
                  <a:lnTo>
                    <a:pt x="811" y="0"/>
                  </a:lnTo>
                  <a:lnTo>
                    <a:pt x="0" y="21600"/>
                  </a:lnTo>
                  <a:lnTo>
                    <a:pt x="21600" y="1529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32" name="object 12"/>
          <p:cNvSpPr/>
          <p:nvPr/>
        </p:nvSpPr>
        <p:spPr>
          <a:xfrm>
            <a:off x="4678858" y="7050322"/>
            <a:ext cx="7054148" cy="126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003"/>
                </a:moveTo>
                <a:lnTo>
                  <a:pt x="21600" y="3597"/>
                </a:lnTo>
                <a:lnTo>
                  <a:pt x="21577" y="2641"/>
                </a:lnTo>
                <a:lnTo>
                  <a:pt x="21512" y="1782"/>
                </a:lnTo>
                <a:lnTo>
                  <a:pt x="21410" y="1054"/>
                </a:lnTo>
                <a:lnTo>
                  <a:pt x="21279" y="491"/>
                </a:lnTo>
                <a:lnTo>
                  <a:pt x="21125" y="129"/>
                </a:lnTo>
                <a:lnTo>
                  <a:pt x="20953" y="0"/>
                </a:lnTo>
                <a:lnTo>
                  <a:pt x="2632" y="0"/>
                </a:lnTo>
                <a:lnTo>
                  <a:pt x="2460" y="129"/>
                </a:lnTo>
                <a:lnTo>
                  <a:pt x="2305" y="491"/>
                </a:lnTo>
                <a:lnTo>
                  <a:pt x="2173" y="1054"/>
                </a:lnTo>
                <a:lnTo>
                  <a:pt x="2071" y="1782"/>
                </a:lnTo>
                <a:lnTo>
                  <a:pt x="2006" y="2641"/>
                </a:lnTo>
                <a:lnTo>
                  <a:pt x="1982" y="3597"/>
                </a:lnTo>
                <a:lnTo>
                  <a:pt x="1982" y="12599"/>
                </a:lnTo>
                <a:lnTo>
                  <a:pt x="0" y="14031"/>
                </a:lnTo>
                <a:lnTo>
                  <a:pt x="1982" y="18003"/>
                </a:lnTo>
                <a:lnTo>
                  <a:pt x="2006" y="18959"/>
                </a:lnTo>
                <a:lnTo>
                  <a:pt x="2071" y="19818"/>
                </a:lnTo>
                <a:lnTo>
                  <a:pt x="2173" y="20546"/>
                </a:lnTo>
                <a:lnTo>
                  <a:pt x="2305" y="21109"/>
                </a:lnTo>
                <a:lnTo>
                  <a:pt x="2460" y="21471"/>
                </a:lnTo>
                <a:lnTo>
                  <a:pt x="2632" y="21600"/>
                </a:lnTo>
                <a:lnTo>
                  <a:pt x="20953" y="21600"/>
                </a:lnTo>
                <a:lnTo>
                  <a:pt x="21125" y="21471"/>
                </a:lnTo>
                <a:lnTo>
                  <a:pt x="21279" y="21109"/>
                </a:lnTo>
                <a:lnTo>
                  <a:pt x="21410" y="20546"/>
                </a:lnTo>
                <a:lnTo>
                  <a:pt x="21512" y="19818"/>
                </a:lnTo>
                <a:lnTo>
                  <a:pt x="21577" y="18959"/>
                </a:lnTo>
                <a:lnTo>
                  <a:pt x="21600" y="18003"/>
                </a:lnTo>
                <a:close/>
              </a:path>
            </a:pathLst>
          </a:custGeom>
          <a:solidFill>
            <a:srgbClr val="F4FCE4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37" name="object 13"/>
          <p:cNvGrpSpPr/>
          <p:nvPr/>
        </p:nvGrpSpPr>
        <p:grpSpPr>
          <a:xfrm>
            <a:off x="4672165" y="7043628"/>
            <a:ext cx="7067537" cy="1282312"/>
            <a:chOff x="0" y="0"/>
            <a:chExt cx="7067535" cy="1282311"/>
          </a:xfrm>
        </p:grpSpPr>
        <p:sp>
          <p:nvSpPr>
            <p:cNvPr id="633" name="Shape"/>
            <p:cNvSpPr/>
            <p:nvPr/>
          </p:nvSpPr>
          <p:spPr>
            <a:xfrm>
              <a:off x="0" y="741082"/>
              <a:ext cx="654065" cy="9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9" y="18805"/>
                  </a:lnTo>
                  <a:lnTo>
                    <a:pt x="95" y="19019"/>
                  </a:lnTo>
                  <a:lnTo>
                    <a:pt x="32" y="19446"/>
                  </a:lnTo>
                  <a:lnTo>
                    <a:pt x="32" y="20087"/>
                  </a:lnTo>
                  <a:lnTo>
                    <a:pt x="0" y="20728"/>
                  </a:lnTo>
                  <a:lnTo>
                    <a:pt x="63" y="21156"/>
                  </a:lnTo>
                  <a:lnTo>
                    <a:pt x="158" y="21369"/>
                  </a:lnTo>
                  <a:lnTo>
                    <a:pt x="253" y="21600"/>
                  </a:lnTo>
                  <a:lnTo>
                    <a:pt x="284" y="18805"/>
                  </a:lnTo>
                  <a:lnTo>
                    <a:pt x="1111" y="20819"/>
                  </a:lnTo>
                  <a:lnTo>
                    <a:pt x="21411" y="2761"/>
                  </a:lnTo>
                  <a:lnTo>
                    <a:pt x="21411" y="128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4" name="Shape"/>
            <p:cNvSpPr/>
            <p:nvPr/>
          </p:nvSpPr>
          <p:spPr>
            <a:xfrm>
              <a:off x="7649" y="834243"/>
              <a:ext cx="7047456" cy="44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534"/>
                  </a:moveTo>
                  <a:lnTo>
                    <a:pt x="21600" y="11597"/>
                  </a:lnTo>
                  <a:lnTo>
                    <a:pt x="21560" y="14593"/>
                  </a:lnTo>
                  <a:lnTo>
                    <a:pt x="21468" y="17186"/>
                  </a:lnTo>
                  <a:lnTo>
                    <a:pt x="21332" y="19220"/>
                  </a:lnTo>
                  <a:lnTo>
                    <a:pt x="21162" y="20543"/>
                  </a:lnTo>
                  <a:lnTo>
                    <a:pt x="20970" y="21001"/>
                  </a:lnTo>
                  <a:lnTo>
                    <a:pt x="2632" y="21001"/>
                  </a:lnTo>
                  <a:lnTo>
                    <a:pt x="2533" y="20894"/>
                  </a:lnTo>
                  <a:lnTo>
                    <a:pt x="2337" y="19868"/>
                  </a:lnTo>
                  <a:lnTo>
                    <a:pt x="2207" y="18419"/>
                  </a:lnTo>
                  <a:lnTo>
                    <a:pt x="2083" y="15990"/>
                  </a:lnTo>
                  <a:lnTo>
                    <a:pt x="2013" y="13072"/>
                  </a:lnTo>
                  <a:lnTo>
                    <a:pt x="2002" y="11597"/>
                  </a:lnTo>
                  <a:lnTo>
                    <a:pt x="2002" y="10952"/>
                  </a:lnTo>
                  <a:lnTo>
                    <a:pt x="1996" y="10859"/>
                  </a:lnTo>
                  <a:lnTo>
                    <a:pt x="1990" y="10813"/>
                  </a:lnTo>
                  <a:lnTo>
                    <a:pt x="80" y="0"/>
                  </a:lnTo>
                  <a:lnTo>
                    <a:pt x="0" y="165"/>
                  </a:lnTo>
                  <a:lnTo>
                    <a:pt x="1964" y="11300"/>
                  </a:lnTo>
                  <a:lnTo>
                    <a:pt x="1964" y="11090"/>
                  </a:lnTo>
                  <a:lnTo>
                    <a:pt x="1975" y="11366"/>
                  </a:lnTo>
                  <a:lnTo>
                    <a:pt x="1975" y="12957"/>
                  </a:lnTo>
                  <a:lnTo>
                    <a:pt x="1978" y="13210"/>
                  </a:lnTo>
                  <a:lnTo>
                    <a:pt x="2060" y="16507"/>
                  </a:lnTo>
                  <a:lnTo>
                    <a:pt x="2207" y="19203"/>
                  </a:lnTo>
                  <a:lnTo>
                    <a:pt x="2358" y="20664"/>
                  </a:lnTo>
                  <a:lnTo>
                    <a:pt x="2535" y="21477"/>
                  </a:lnTo>
                  <a:lnTo>
                    <a:pt x="2600" y="21558"/>
                  </a:lnTo>
                  <a:lnTo>
                    <a:pt x="2632" y="21600"/>
                  </a:lnTo>
                  <a:lnTo>
                    <a:pt x="20970" y="21600"/>
                  </a:lnTo>
                  <a:lnTo>
                    <a:pt x="21198" y="20962"/>
                  </a:lnTo>
                  <a:lnTo>
                    <a:pt x="21369" y="19506"/>
                  </a:lnTo>
                  <a:lnTo>
                    <a:pt x="21506" y="17355"/>
                  </a:lnTo>
                  <a:lnTo>
                    <a:pt x="21598" y="14677"/>
                  </a:lnTo>
                  <a:lnTo>
                    <a:pt x="21600" y="14534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5" name="Shape"/>
            <p:cNvSpPr/>
            <p:nvPr/>
          </p:nvSpPr>
          <p:spPr>
            <a:xfrm>
              <a:off x="648327" y="0"/>
              <a:ext cx="6419209" cy="113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41"/>
                  </a:moveTo>
                  <a:lnTo>
                    <a:pt x="21600" y="4146"/>
                  </a:lnTo>
                  <a:lnTo>
                    <a:pt x="21597" y="3928"/>
                  </a:lnTo>
                  <a:lnTo>
                    <a:pt x="21564" y="2876"/>
                  </a:lnTo>
                  <a:lnTo>
                    <a:pt x="21487" y="1937"/>
                  </a:lnTo>
                  <a:lnTo>
                    <a:pt x="21371" y="1146"/>
                  </a:lnTo>
                  <a:lnTo>
                    <a:pt x="21224" y="537"/>
                  </a:lnTo>
                  <a:lnTo>
                    <a:pt x="21054" y="144"/>
                  </a:lnTo>
                  <a:lnTo>
                    <a:pt x="20866" y="0"/>
                  </a:lnTo>
                  <a:lnTo>
                    <a:pt x="734" y="0"/>
                  </a:lnTo>
                  <a:lnTo>
                    <a:pt x="502" y="218"/>
                  </a:lnTo>
                  <a:lnTo>
                    <a:pt x="267" y="946"/>
                  </a:lnTo>
                  <a:lnTo>
                    <a:pt x="97" y="2098"/>
                  </a:lnTo>
                  <a:lnTo>
                    <a:pt x="16" y="3310"/>
                  </a:lnTo>
                  <a:lnTo>
                    <a:pt x="3" y="3728"/>
                  </a:lnTo>
                  <a:lnTo>
                    <a:pt x="3" y="3928"/>
                  </a:lnTo>
                  <a:lnTo>
                    <a:pt x="0" y="4146"/>
                  </a:lnTo>
                  <a:lnTo>
                    <a:pt x="0" y="14108"/>
                  </a:lnTo>
                  <a:lnTo>
                    <a:pt x="19" y="14094"/>
                  </a:lnTo>
                  <a:lnTo>
                    <a:pt x="19" y="14315"/>
                  </a:lnTo>
                  <a:lnTo>
                    <a:pt x="32" y="14313"/>
                  </a:lnTo>
                  <a:lnTo>
                    <a:pt x="42" y="14258"/>
                  </a:lnTo>
                  <a:lnTo>
                    <a:pt x="42" y="3946"/>
                  </a:lnTo>
                  <a:lnTo>
                    <a:pt x="48" y="3546"/>
                  </a:lnTo>
                  <a:lnTo>
                    <a:pt x="140" y="2133"/>
                  </a:lnTo>
                  <a:lnTo>
                    <a:pt x="293" y="1128"/>
                  </a:lnTo>
                  <a:lnTo>
                    <a:pt x="348" y="909"/>
                  </a:lnTo>
                  <a:lnTo>
                    <a:pt x="373" y="800"/>
                  </a:lnTo>
                  <a:lnTo>
                    <a:pt x="528" y="418"/>
                  </a:lnTo>
                  <a:lnTo>
                    <a:pt x="695" y="238"/>
                  </a:lnTo>
                  <a:lnTo>
                    <a:pt x="20902" y="236"/>
                  </a:lnTo>
                  <a:lnTo>
                    <a:pt x="21104" y="471"/>
                  </a:lnTo>
                  <a:lnTo>
                    <a:pt x="21281" y="1012"/>
                  </a:lnTo>
                  <a:lnTo>
                    <a:pt x="21422" y="1807"/>
                  </a:lnTo>
                  <a:lnTo>
                    <a:pt x="21517" y="2803"/>
                  </a:lnTo>
                  <a:lnTo>
                    <a:pt x="21558" y="3946"/>
                  </a:lnTo>
                  <a:lnTo>
                    <a:pt x="21558" y="21600"/>
                  </a:lnTo>
                  <a:lnTo>
                    <a:pt x="21597" y="20460"/>
                  </a:lnTo>
                  <a:lnTo>
                    <a:pt x="21600" y="20241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6" name="Shape"/>
            <p:cNvSpPr/>
            <p:nvPr/>
          </p:nvSpPr>
          <p:spPr>
            <a:xfrm>
              <a:off x="7649" y="741082"/>
              <a:ext cx="646416" cy="361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9" y="5560"/>
                  </a:moveTo>
                  <a:lnTo>
                    <a:pt x="32" y="5022"/>
                  </a:lnTo>
                  <a:lnTo>
                    <a:pt x="0" y="5764"/>
                  </a:lnTo>
                  <a:lnTo>
                    <a:pt x="869" y="5560"/>
                  </a:lnTo>
                  <a:close/>
                  <a:moveTo>
                    <a:pt x="21600" y="692"/>
                  </a:moveTo>
                  <a:lnTo>
                    <a:pt x="21600" y="0"/>
                  </a:lnTo>
                  <a:lnTo>
                    <a:pt x="21408" y="342"/>
                  </a:lnTo>
                  <a:lnTo>
                    <a:pt x="21408" y="737"/>
                  </a:lnTo>
                  <a:lnTo>
                    <a:pt x="21600" y="692"/>
                  </a:lnTo>
                  <a:close/>
                  <a:moveTo>
                    <a:pt x="21536" y="19631"/>
                  </a:moveTo>
                  <a:lnTo>
                    <a:pt x="21408" y="19289"/>
                  </a:lnTo>
                  <a:lnTo>
                    <a:pt x="21408" y="19549"/>
                  </a:lnTo>
                  <a:lnTo>
                    <a:pt x="21536" y="19631"/>
                  </a:lnTo>
                  <a:close/>
                  <a:moveTo>
                    <a:pt x="21536" y="21600"/>
                  </a:moveTo>
                  <a:lnTo>
                    <a:pt x="21536" y="19631"/>
                  </a:lnTo>
                  <a:lnTo>
                    <a:pt x="21408" y="19549"/>
                  </a:lnTo>
                  <a:lnTo>
                    <a:pt x="21408" y="19974"/>
                  </a:lnTo>
                  <a:lnTo>
                    <a:pt x="21440" y="20658"/>
                  </a:lnTo>
                  <a:lnTo>
                    <a:pt x="21536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38" name="object 14"/>
          <p:cNvSpPr/>
          <p:nvPr/>
        </p:nvSpPr>
        <p:spPr>
          <a:xfrm>
            <a:off x="5488147" y="7165504"/>
            <a:ext cx="6049784" cy="856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77245" algn="l" defTabSz="1147482">
              <a:lnSpc>
                <a:spcPct val="98400"/>
              </a:lnSpc>
              <a:defRPr spc="-25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Sales </a:t>
            </a:r>
            <a:r>
              <a:rPr spc="25"/>
              <a:t>of </a:t>
            </a:r>
            <a:r>
              <a:rPr spc="18"/>
              <a:t>products </a:t>
            </a:r>
            <a:r>
              <a:rPr spc="-50"/>
              <a:t>in </a:t>
            </a:r>
            <a:r>
              <a:rPr spc="12"/>
              <a:t>four </a:t>
            </a:r>
            <a:r>
              <a:rPr spc="-18"/>
              <a:t>different regions </a:t>
            </a:r>
            <a:r>
              <a:rPr spc="-50"/>
              <a:t>is </a:t>
            </a:r>
            <a:r>
              <a:rPr spc="-6"/>
              <a:t>tabulated </a:t>
            </a:r>
            <a:r>
              <a:rPr spc="0"/>
              <a:t>for  </a:t>
            </a:r>
            <a:r>
              <a:rPr spc="37"/>
              <a:t>Adults </a:t>
            </a:r>
            <a:r>
              <a:rPr spc="6"/>
              <a:t>and </a:t>
            </a:r>
            <a:r>
              <a:rPr spc="-37"/>
              <a:t>Children. </a:t>
            </a:r>
            <a:r>
              <a:rPr spc="-18"/>
              <a:t>Find </a:t>
            </a:r>
            <a:r>
              <a:rPr spc="-50"/>
              <a:t>if </a:t>
            </a:r>
            <a:r>
              <a:t>male-female </a:t>
            </a:r>
            <a:r>
              <a:rPr spc="25"/>
              <a:t>buyer </a:t>
            </a:r>
            <a:r>
              <a:rPr spc="-12"/>
              <a:t>rations </a:t>
            </a:r>
            <a:r>
              <a:rPr spc="-18"/>
              <a:t>are  </a:t>
            </a:r>
            <a:r>
              <a:rPr spc="-37"/>
              <a:t>similar </a:t>
            </a:r>
            <a:r>
              <a:rPr spc="0"/>
              <a:t>across</a:t>
            </a:r>
            <a:r>
              <a:rPr spc="118"/>
              <a:t> </a:t>
            </a:r>
            <a:r>
              <a:rPr spc="-37"/>
              <a:t>countries.</a:t>
            </a:r>
          </a:p>
        </p:txBody>
      </p:sp>
      <p:grpSp>
        <p:nvGrpSpPr>
          <p:cNvPr id="644" name="object 15"/>
          <p:cNvGrpSpPr/>
          <p:nvPr/>
        </p:nvGrpSpPr>
        <p:grpSpPr>
          <a:xfrm>
            <a:off x="1455388" y="6605673"/>
            <a:ext cx="3299013" cy="1840754"/>
            <a:chOff x="0" y="0"/>
            <a:chExt cx="3299011" cy="1840752"/>
          </a:xfrm>
        </p:grpSpPr>
        <p:sp>
          <p:nvSpPr>
            <p:cNvPr id="639" name="Shape"/>
            <p:cNvSpPr/>
            <p:nvPr/>
          </p:nvSpPr>
          <p:spPr>
            <a:xfrm>
              <a:off x="0" y="-1"/>
              <a:ext cx="3299012" cy="3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39"/>
                  </a:moveTo>
                  <a:lnTo>
                    <a:pt x="157" y="0"/>
                  </a:lnTo>
                  <a:lnTo>
                    <a:pt x="95" y="1235"/>
                  </a:lnTo>
                  <a:lnTo>
                    <a:pt x="45" y="4622"/>
                  </a:lnTo>
                  <a:lnTo>
                    <a:pt x="12" y="9683"/>
                  </a:lnTo>
                  <a:lnTo>
                    <a:pt x="0" y="15940"/>
                  </a:lnTo>
                  <a:lnTo>
                    <a:pt x="101" y="21600"/>
                  </a:lnTo>
                  <a:lnTo>
                    <a:pt x="269" y="4462"/>
                  </a:lnTo>
                  <a:lnTo>
                    <a:pt x="381" y="15940"/>
                  </a:lnTo>
                  <a:lnTo>
                    <a:pt x="21219" y="15939"/>
                  </a:lnTo>
                  <a:lnTo>
                    <a:pt x="21331" y="4462"/>
                  </a:lnTo>
                  <a:lnTo>
                    <a:pt x="21443" y="15939"/>
                  </a:lnTo>
                  <a:lnTo>
                    <a:pt x="21600" y="159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0" name="Shape"/>
            <p:cNvSpPr/>
            <p:nvPr/>
          </p:nvSpPr>
          <p:spPr>
            <a:xfrm>
              <a:off x="6693" y="32395"/>
              <a:ext cx="3276903" cy="180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99"/>
                  </a:moveTo>
                  <a:lnTo>
                    <a:pt x="57" y="0"/>
                  </a:lnTo>
                  <a:lnTo>
                    <a:pt x="0" y="104"/>
                  </a:lnTo>
                  <a:lnTo>
                    <a:pt x="113" y="309"/>
                  </a:lnTo>
                  <a:lnTo>
                    <a:pt x="113" y="21600"/>
                  </a:lnTo>
                  <a:lnTo>
                    <a:pt x="21544" y="21600"/>
                  </a:lnTo>
                  <a:lnTo>
                    <a:pt x="21600" y="2149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1" name="Triangle"/>
            <p:cNvSpPr/>
            <p:nvPr/>
          </p:nvSpPr>
          <p:spPr>
            <a:xfrm>
              <a:off x="11691" y="22519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1392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2" name="Shape"/>
            <p:cNvSpPr/>
            <p:nvPr/>
          </p:nvSpPr>
          <p:spPr>
            <a:xfrm>
              <a:off x="3275105" y="23905"/>
              <a:ext cx="23907" cy="181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5552" y="205"/>
                  </a:lnTo>
                  <a:lnTo>
                    <a:pt x="15552" y="21556"/>
                  </a:lnTo>
                  <a:lnTo>
                    <a:pt x="2159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3" name="Shape"/>
            <p:cNvSpPr/>
            <p:nvPr/>
          </p:nvSpPr>
          <p:spPr>
            <a:xfrm>
              <a:off x="6693" y="6692"/>
              <a:ext cx="3285626" cy="183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" y="203"/>
                  </a:moveTo>
                  <a:lnTo>
                    <a:pt x="226" y="0"/>
                  </a:lnTo>
                  <a:lnTo>
                    <a:pt x="113" y="203"/>
                  </a:lnTo>
                  <a:lnTo>
                    <a:pt x="339" y="203"/>
                  </a:lnTo>
                  <a:close/>
                  <a:moveTo>
                    <a:pt x="21487" y="203"/>
                  </a:moveTo>
                  <a:lnTo>
                    <a:pt x="21374" y="0"/>
                  </a:lnTo>
                  <a:lnTo>
                    <a:pt x="21261" y="203"/>
                  </a:lnTo>
                  <a:lnTo>
                    <a:pt x="21487" y="203"/>
                  </a:lnTo>
                  <a:close/>
                  <a:moveTo>
                    <a:pt x="21487" y="203"/>
                  </a:moveTo>
                  <a:lnTo>
                    <a:pt x="21487" y="607"/>
                  </a:lnTo>
                  <a:lnTo>
                    <a:pt x="21487" y="203"/>
                  </a:lnTo>
                  <a:close/>
                  <a:moveTo>
                    <a:pt x="21600" y="405"/>
                  </a:moveTo>
                  <a:lnTo>
                    <a:pt x="21487" y="203"/>
                  </a:lnTo>
                  <a:lnTo>
                    <a:pt x="21487" y="607"/>
                  </a:lnTo>
                  <a:lnTo>
                    <a:pt x="21600" y="405"/>
                  </a:lnTo>
                  <a:close/>
                  <a:moveTo>
                    <a:pt x="21600" y="21397"/>
                  </a:moveTo>
                  <a:lnTo>
                    <a:pt x="21600" y="405"/>
                  </a:lnTo>
                  <a:lnTo>
                    <a:pt x="21487" y="607"/>
                  </a:lnTo>
                  <a:lnTo>
                    <a:pt x="21487" y="21195"/>
                  </a:lnTo>
                  <a:lnTo>
                    <a:pt x="21600" y="21397"/>
                  </a:lnTo>
                  <a:close/>
                  <a:moveTo>
                    <a:pt x="21600" y="21397"/>
                  </a:moveTo>
                  <a:lnTo>
                    <a:pt x="21487" y="21195"/>
                  </a:lnTo>
                  <a:lnTo>
                    <a:pt x="21487" y="21445"/>
                  </a:lnTo>
                  <a:lnTo>
                    <a:pt x="21543" y="21500"/>
                  </a:lnTo>
                  <a:lnTo>
                    <a:pt x="21600" y="21397"/>
                  </a:lnTo>
                  <a:close/>
                  <a:moveTo>
                    <a:pt x="113" y="21600"/>
                  </a:moveTo>
                  <a:lnTo>
                    <a:pt x="113" y="21195"/>
                  </a:lnTo>
                  <a:lnTo>
                    <a:pt x="0" y="21397"/>
                  </a:lnTo>
                  <a:lnTo>
                    <a:pt x="113" y="21600"/>
                  </a:lnTo>
                  <a:close/>
                  <a:moveTo>
                    <a:pt x="21600" y="21557"/>
                  </a:moveTo>
                  <a:lnTo>
                    <a:pt x="21600" y="21397"/>
                  </a:lnTo>
                  <a:lnTo>
                    <a:pt x="21543" y="21500"/>
                  </a:lnTo>
                  <a:lnTo>
                    <a:pt x="21600" y="21557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45" name="object 16"/>
          <p:cNvSpPr/>
          <p:nvPr/>
        </p:nvSpPr>
        <p:spPr>
          <a:xfrm>
            <a:off x="1479294" y="6629579"/>
            <a:ext cx="3251201" cy="227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512" y="21600"/>
                </a:lnTo>
                <a:lnTo>
                  <a:pt x="200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6A98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6" name="object 17"/>
          <p:cNvSpPr/>
          <p:nvPr/>
        </p:nvSpPr>
        <p:spPr>
          <a:xfrm>
            <a:off x="1479294" y="8219798"/>
            <a:ext cx="3251201" cy="22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0094" y="0"/>
                </a:lnTo>
                <a:lnTo>
                  <a:pt x="1512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7751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7" name="object 18"/>
          <p:cNvSpPr/>
          <p:nvPr/>
        </p:nvSpPr>
        <p:spPr>
          <a:xfrm>
            <a:off x="1479294" y="6629579"/>
            <a:ext cx="227586" cy="18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906"/>
                </a:moveTo>
                <a:lnTo>
                  <a:pt x="21600" y="2706"/>
                </a:lnTo>
                <a:lnTo>
                  <a:pt x="0" y="0"/>
                </a:lnTo>
                <a:lnTo>
                  <a:pt x="0" y="21600"/>
                </a:lnTo>
                <a:lnTo>
                  <a:pt x="21600" y="18906"/>
                </a:lnTo>
                <a:close/>
              </a:path>
            </a:pathLst>
          </a:custGeom>
          <a:solidFill>
            <a:srgbClr val="BCBFA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8" name="object 19"/>
          <p:cNvSpPr/>
          <p:nvPr/>
        </p:nvSpPr>
        <p:spPr>
          <a:xfrm>
            <a:off x="4503868" y="6629579"/>
            <a:ext cx="226629" cy="18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706"/>
                </a:lnTo>
                <a:lnTo>
                  <a:pt x="0" y="1890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6593D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52" name="object 20"/>
          <p:cNvGrpSpPr/>
          <p:nvPr/>
        </p:nvGrpSpPr>
        <p:grpSpPr>
          <a:xfrm>
            <a:off x="1455388" y="6605673"/>
            <a:ext cx="3299013" cy="1864660"/>
            <a:chOff x="0" y="0"/>
            <a:chExt cx="3299011" cy="1864658"/>
          </a:xfrm>
        </p:grpSpPr>
        <p:sp>
          <p:nvSpPr>
            <p:cNvPr id="649" name="Shape"/>
            <p:cNvSpPr/>
            <p:nvPr/>
          </p:nvSpPr>
          <p:spPr>
            <a:xfrm>
              <a:off x="0" y="0"/>
              <a:ext cx="3299012" cy="185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07"/>
                  </a:moveTo>
                  <a:lnTo>
                    <a:pt x="21600" y="278"/>
                  </a:lnTo>
                  <a:lnTo>
                    <a:pt x="21588" y="169"/>
                  </a:lnTo>
                  <a:lnTo>
                    <a:pt x="21555" y="81"/>
                  </a:lnTo>
                  <a:lnTo>
                    <a:pt x="21505" y="22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5" y="22"/>
                  </a:lnTo>
                  <a:lnTo>
                    <a:pt x="45" y="81"/>
                  </a:lnTo>
                  <a:lnTo>
                    <a:pt x="12" y="169"/>
                  </a:lnTo>
                  <a:lnTo>
                    <a:pt x="0" y="278"/>
                  </a:lnTo>
                  <a:lnTo>
                    <a:pt x="0" y="21407"/>
                  </a:lnTo>
                  <a:lnTo>
                    <a:pt x="12" y="21516"/>
                  </a:lnTo>
                  <a:lnTo>
                    <a:pt x="44" y="21600"/>
                  </a:lnTo>
                  <a:lnTo>
                    <a:pt x="44" y="478"/>
                  </a:lnTo>
                  <a:lnTo>
                    <a:pt x="269" y="78"/>
                  </a:lnTo>
                  <a:lnTo>
                    <a:pt x="537" y="556"/>
                  </a:lnTo>
                  <a:lnTo>
                    <a:pt x="21063" y="556"/>
                  </a:lnTo>
                  <a:lnTo>
                    <a:pt x="21331" y="78"/>
                  </a:lnTo>
                  <a:lnTo>
                    <a:pt x="21556" y="478"/>
                  </a:lnTo>
                  <a:lnTo>
                    <a:pt x="21556" y="21600"/>
                  </a:lnTo>
                  <a:lnTo>
                    <a:pt x="21588" y="21516"/>
                  </a:lnTo>
                  <a:lnTo>
                    <a:pt x="21600" y="2140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0" name="Shape"/>
            <p:cNvSpPr/>
            <p:nvPr/>
          </p:nvSpPr>
          <p:spPr>
            <a:xfrm>
              <a:off x="6693" y="1816845"/>
              <a:ext cx="3285626" cy="4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06"/>
                  </a:moveTo>
                  <a:lnTo>
                    <a:pt x="21600" y="3024"/>
                  </a:lnTo>
                  <a:lnTo>
                    <a:pt x="21374" y="18576"/>
                  </a:lnTo>
                  <a:lnTo>
                    <a:pt x="21105" y="0"/>
                  </a:lnTo>
                  <a:lnTo>
                    <a:pt x="495" y="1"/>
                  </a:lnTo>
                  <a:lnTo>
                    <a:pt x="226" y="18576"/>
                  </a:lnTo>
                  <a:lnTo>
                    <a:pt x="0" y="3024"/>
                  </a:lnTo>
                  <a:lnTo>
                    <a:pt x="0" y="18306"/>
                  </a:lnTo>
                  <a:lnTo>
                    <a:pt x="2" y="18468"/>
                  </a:lnTo>
                  <a:lnTo>
                    <a:pt x="51" y="20763"/>
                  </a:lnTo>
                  <a:lnTo>
                    <a:pt x="113" y="21600"/>
                  </a:lnTo>
                  <a:lnTo>
                    <a:pt x="21487" y="21599"/>
                  </a:lnTo>
                  <a:lnTo>
                    <a:pt x="21549" y="20763"/>
                  </a:lnTo>
                  <a:lnTo>
                    <a:pt x="21598" y="18468"/>
                  </a:lnTo>
                  <a:lnTo>
                    <a:pt x="21600" y="183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Shape"/>
            <p:cNvSpPr/>
            <p:nvPr/>
          </p:nvSpPr>
          <p:spPr>
            <a:xfrm>
              <a:off x="6693" y="6692"/>
              <a:ext cx="3285626" cy="185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" y="20721"/>
                  </a:moveTo>
                  <a:lnTo>
                    <a:pt x="270" y="879"/>
                  </a:lnTo>
                  <a:lnTo>
                    <a:pt x="0" y="402"/>
                  </a:lnTo>
                  <a:lnTo>
                    <a:pt x="0" y="21198"/>
                  </a:lnTo>
                  <a:lnTo>
                    <a:pt x="270" y="20721"/>
                  </a:lnTo>
                  <a:close/>
                  <a:moveTo>
                    <a:pt x="1716" y="18945"/>
                  </a:moveTo>
                  <a:lnTo>
                    <a:pt x="1496" y="18554"/>
                  </a:lnTo>
                  <a:lnTo>
                    <a:pt x="0" y="21198"/>
                  </a:lnTo>
                  <a:lnTo>
                    <a:pt x="113" y="21399"/>
                  </a:lnTo>
                  <a:lnTo>
                    <a:pt x="113" y="21120"/>
                  </a:lnTo>
                  <a:lnTo>
                    <a:pt x="495" y="21120"/>
                  </a:lnTo>
                  <a:lnTo>
                    <a:pt x="1452" y="19415"/>
                  </a:lnTo>
                  <a:lnTo>
                    <a:pt x="1452" y="18755"/>
                  </a:lnTo>
                  <a:lnTo>
                    <a:pt x="1464" y="18860"/>
                  </a:lnTo>
                  <a:lnTo>
                    <a:pt x="1498" y="18949"/>
                  </a:lnTo>
                  <a:lnTo>
                    <a:pt x="1548" y="19011"/>
                  </a:lnTo>
                  <a:lnTo>
                    <a:pt x="1609" y="19034"/>
                  </a:lnTo>
                  <a:lnTo>
                    <a:pt x="1666" y="19034"/>
                  </a:lnTo>
                  <a:lnTo>
                    <a:pt x="1716" y="18945"/>
                  </a:lnTo>
                  <a:close/>
                  <a:moveTo>
                    <a:pt x="495" y="480"/>
                  </a:moveTo>
                  <a:lnTo>
                    <a:pt x="226" y="0"/>
                  </a:lnTo>
                  <a:lnTo>
                    <a:pt x="0" y="402"/>
                  </a:lnTo>
                  <a:lnTo>
                    <a:pt x="113" y="602"/>
                  </a:lnTo>
                  <a:lnTo>
                    <a:pt x="113" y="480"/>
                  </a:lnTo>
                  <a:lnTo>
                    <a:pt x="270" y="201"/>
                  </a:lnTo>
                  <a:lnTo>
                    <a:pt x="270" y="480"/>
                  </a:lnTo>
                  <a:lnTo>
                    <a:pt x="495" y="480"/>
                  </a:lnTo>
                  <a:close/>
                  <a:moveTo>
                    <a:pt x="270" y="480"/>
                  </a:moveTo>
                  <a:lnTo>
                    <a:pt x="270" y="201"/>
                  </a:lnTo>
                  <a:lnTo>
                    <a:pt x="113" y="480"/>
                  </a:lnTo>
                  <a:lnTo>
                    <a:pt x="270" y="480"/>
                  </a:lnTo>
                  <a:close/>
                  <a:moveTo>
                    <a:pt x="1672" y="2577"/>
                  </a:moveTo>
                  <a:lnTo>
                    <a:pt x="495" y="480"/>
                  </a:lnTo>
                  <a:lnTo>
                    <a:pt x="113" y="480"/>
                  </a:lnTo>
                  <a:lnTo>
                    <a:pt x="113" y="602"/>
                  </a:lnTo>
                  <a:lnTo>
                    <a:pt x="1452" y="2968"/>
                  </a:lnTo>
                  <a:lnTo>
                    <a:pt x="1452" y="2856"/>
                  </a:lnTo>
                  <a:lnTo>
                    <a:pt x="1464" y="2747"/>
                  </a:lnTo>
                  <a:lnTo>
                    <a:pt x="1498" y="2658"/>
                  </a:lnTo>
                  <a:lnTo>
                    <a:pt x="1548" y="2599"/>
                  </a:lnTo>
                  <a:lnTo>
                    <a:pt x="1609" y="2577"/>
                  </a:lnTo>
                  <a:lnTo>
                    <a:pt x="1672" y="2577"/>
                  </a:lnTo>
                  <a:close/>
                  <a:moveTo>
                    <a:pt x="495" y="21120"/>
                  </a:moveTo>
                  <a:lnTo>
                    <a:pt x="113" y="21120"/>
                  </a:lnTo>
                  <a:lnTo>
                    <a:pt x="270" y="21399"/>
                  </a:lnTo>
                  <a:lnTo>
                    <a:pt x="270" y="21522"/>
                  </a:lnTo>
                  <a:lnTo>
                    <a:pt x="495" y="21120"/>
                  </a:lnTo>
                  <a:close/>
                  <a:moveTo>
                    <a:pt x="270" y="21522"/>
                  </a:moveTo>
                  <a:lnTo>
                    <a:pt x="270" y="21399"/>
                  </a:lnTo>
                  <a:lnTo>
                    <a:pt x="113" y="21120"/>
                  </a:lnTo>
                  <a:lnTo>
                    <a:pt x="113" y="21399"/>
                  </a:lnTo>
                  <a:lnTo>
                    <a:pt x="226" y="21600"/>
                  </a:lnTo>
                  <a:lnTo>
                    <a:pt x="270" y="21522"/>
                  </a:lnTo>
                  <a:close/>
                  <a:moveTo>
                    <a:pt x="1716" y="2655"/>
                  </a:moveTo>
                  <a:lnTo>
                    <a:pt x="1672" y="2577"/>
                  </a:lnTo>
                  <a:lnTo>
                    <a:pt x="1609" y="2577"/>
                  </a:lnTo>
                  <a:lnTo>
                    <a:pt x="1548" y="2599"/>
                  </a:lnTo>
                  <a:lnTo>
                    <a:pt x="1498" y="2658"/>
                  </a:lnTo>
                  <a:lnTo>
                    <a:pt x="1464" y="2747"/>
                  </a:lnTo>
                  <a:lnTo>
                    <a:pt x="1452" y="2856"/>
                  </a:lnTo>
                  <a:lnTo>
                    <a:pt x="1452" y="2968"/>
                  </a:lnTo>
                  <a:lnTo>
                    <a:pt x="1496" y="3046"/>
                  </a:lnTo>
                  <a:lnTo>
                    <a:pt x="1716" y="2655"/>
                  </a:lnTo>
                  <a:close/>
                  <a:moveTo>
                    <a:pt x="1716" y="2945"/>
                  </a:moveTo>
                  <a:lnTo>
                    <a:pt x="1716" y="2655"/>
                  </a:lnTo>
                  <a:lnTo>
                    <a:pt x="1496" y="3046"/>
                  </a:lnTo>
                  <a:lnTo>
                    <a:pt x="1452" y="2968"/>
                  </a:lnTo>
                  <a:lnTo>
                    <a:pt x="1452" y="18632"/>
                  </a:lnTo>
                  <a:lnTo>
                    <a:pt x="1496" y="18554"/>
                  </a:lnTo>
                  <a:lnTo>
                    <a:pt x="1609" y="18755"/>
                  </a:lnTo>
                  <a:lnTo>
                    <a:pt x="1609" y="3135"/>
                  </a:lnTo>
                  <a:lnTo>
                    <a:pt x="1716" y="2945"/>
                  </a:lnTo>
                  <a:close/>
                  <a:moveTo>
                    <a:pt x="1666" y="19034"/>
                  </a:moveTo>
                  <a:lnTo>
                    <a:pt x="1609" y="19034"/>
                  </a:lnTo>
                  <a:lnTo>
                    <a:pt x="1548" y="19011"/>
                  </a:lnTo>
                  <a:lnTo>
                    <a:pt x="1498" y="18949"/>
                  </a:lnTo>
                  <a:lnTo>
                    <a:pt x="1464" y="18860"/>
                  </a:lnTo>
                  <a:lnTo>
                    <a:pt x="1452" y="18755"/>
                  </a:lnTo>
                  <a:lnTo>
                    <a:pt x="1452" y="19415"/>
                  </a:lnTo>
                  <a:lnTo>
                    <a:pt x="1666" y="19034"/>
                  </a:lnTo>
                  <a:close/>
                  <a:moveTo>
                    <a:pt x="1766" y="3135"/>
                  </a:moveTo>
                  <a:lnTo>
                    <a:pt x="1766" y="2856"/>
                  </a:lnTo>
                  <a:lnTo>
                    <a:pt x="1609" y="3135"/>
                  </a:lnTo>
                  <a:lnTo>
                    <a:pt x="1766" y="3135"/>
                  </a:lnTo>
                  <a:close/>
                  <a:moveTo>
                    <a:pt x="1766" y="18476"/>
                  </a:moveTo>
                  <a:lnTo>
                    <a:pt x="1766" y="3135"/>
                  </a:lnTo>
                  <a:lnTo>
                    <a:pt x="1609" y="3135"/>
                  </a:lnTo>
                  <a:lnTo>
                    <a:pt x="1609" y="18476"/>
                  </a:lnTo>
                  <a:lnTo>
                    <a:pt x="1766" y="18476"/>
                  </a:lnTo>
                  <a:close/>
                  <a:moveTo>
                    <a:pt x="19997" y="18476"/>
                  </a:moveTo>
                  <a:lnTo>
                    <a:pt x="1609" y="18476"/>
                  </a:lnTo>
                  <a:lnTo>
                    <a:pt x="1766" y="18755"/>
                  </a:lnTo>
                  <a:lnTo>
                    <a:pt x="1766" y="19034"/>
                  </a:lnTo>
                  <a:lnTo>
                    <a:pt x="19840" y="19034"/>
                  </a:lnTo>
                  <a:lnTo>
                    <a:pt x="19840" y="18755"/>
                  </a:lnTo>
                  <a:lnTo>
                    <a:pt x="19997" y="18476"/>
                  </a:lnTo>
                  <a:close/>
                  <a:moveTo>
                    <a:pt x="1766" y="19034"/>
                  </a:moveTo>
                  <a:lnTo>
                    <a:pt x="1766" y="18755"/>
                  </a:lnTo>
                  <a:lnTo>
                    <a:pt x="1609" y="18476"/>
                  </a:lnTo>
                  <a:lnTo>
                    <a:pt x="1609" y="18755"/>
                  </a:lnTo>
                  <a:lnTo>
                    <a:pt x="1716" y="18945"/>
                  </a:lnTo>
                  <a:lnTo>
                    <a:pt x="1716" y="19034"/>
                  </a:lnTo>
                  <a:lnTo>
                    <a:pt x="1766" y="19034"/>
                  </a:lnTo>
                  <a:close/>
                  <a:moveTo>
                    <a:pt x="1716" y="19034"/>
                  </a:moveTo>
                  <a:lnTo>
                    <a:pt x="1716" y="18945"/>
                  </a:lnTo>
                  <a:lnTo>
                    <a:pt x="1666" y="19034"/>
                  </a:lnTo>
                  <a:lnTo>
                    <a:pt x="1716" y="19034"/>
                  </a:lnTo>
                  <a:close/>
                  <a:moveTo>
                    <a:pt x="19928" y="2577"/>
                  </a:moveTo>
                  <a:lnTo>
                    <a:pt x="1672" y="2577"/>
                  </a:lnTo>
                  <a:lnTo>
                    <a:pt x="1716" y="2655"/>
                  </a:lnTo>
                  <a:lnTo>
                    <a:pt x="1716" y="2945"/>
                  </a:lnTo>
                  <a:lnTo>
                    <a:pt x="1766" y="2856"/>
                  </a:lnTo>
                  <a:lnTo>
                    <a:pt x="1766" y="3135"/>
                  </a:lnTo>
                  <a:lnTo>
                    <a:pt x="19840" y="3135"/>
                  </a:lnTo>
                  <a:lnTo>
                    <a:pt x="19840" y="2856"/>
                  </a:lnTo>
                  <a:lnTo>
                    <a:pt x="19884" y="2934"/>
                  </a:lnTo>
                  <a:lnTo>
                    <a:pt x="19884" y="2655"/>
                  </a:lnTo>
                  <a:lnTo>
                    <a:pt x="19928" y="2577"/>
                  </a:lnTo>
                  <a:close/>
                  <a:moveTo>
                    <a:pt x="19997" y="3135"/>
                  </a:moveTo>
                  <a:lnTo>
                    <a:pt x="19840" y="2856"/>
                  </a:lnTo>
                  <a:lnTo>
                    <a:pt x="19840" y="3135"/>
                  </a:lnTo>
                  <a:lnTo>
                    <a:pt x="19997" y="3135"/>
                  </a:lnTo>
                  <a:close/>
                  <a:moveTo>
                    <a:pt x="19997" y="18476"/>
                  </a:moveTo>
                  <a:lnTo>
                    <a:pt x="19997" y="3135"/>
                  </a:lnTo>
                  <a:lnTo>
                    <a:pt x="19840" y="3135"/>
                  </a:lnTo>
                  <a:lnTo>
                    <a:pt x="19840" y="18476"/>
                  </a:lnTo>
                  <a:lnTo>
                    <a:pt x="19997" y="18476"/>
                  </a:lnTo>
                  <a:close/>
                  <a:moveTo>
                    <a:pt x="19997" y="18744"/>
                  </a:moveTo>
                  <a:lnTo>
                    <a:pt x="19997" y="18476"/>
                  </a:lnTo>
                  <a:lnTo>
                    <a:pt x="19840" y="18755"/>
                  </a:lnTo>
                  <a:lnTo>
                    <a:pt x="19840" y="19034"/>
                  </a:lnTo>
                  <a:lnTo>
                    <a:pt x="19884" y="19034"/>
                  </a:lnTo>
                  <a:lnTo>
                    <a:pt x="19884" y="18945"/>
                  </a:lnTo>
                  <a:lnTo>
                    <a:pt x="19997" y="18744"/>
                  </a:lnTo>
                  <a:close/>
                  <a:moveTo>
                    <a:pt x="20154" y="2957"/>
                  </a:moveTo>
                  <a:lnTo>
                    <a:pt x="20154" y="2856"/>
                  </a:lnTo>
                  <a:lnTo>
                    <a:pt x="20141" y="2747"/>
                  </a:lnTo>
                  <a:lnTo>
                    <a:pt x="20106" y="2658"/>
                  </a:lnTo>
                  <a:lnTo>
                    <a:pt x="20056" y="2599"/>
                  </a:lnTo>
                  <a:lnTo>
                    <a:pt x="19997" y="2577"/>
                  </a:lnTo>
                  <a:lnTo>
                    <a:pt x="19928" y="2577"/>
                  </a:lnTo>
                  <a:lnTo>
                    <a:pt x="19884" y="2655"/>
                  </a:lnTo>
                  <a:lnTo>
                    <a:pt x="20104" y="3046"/>
                  </a:lnTo>
                  <a:lnTo>
                    <a:pt x="20154" y="2957"/>
                  </a:lnTo>
                  <a:close/>
                  <a:moveTo>
                    <a:pt x="20154" y="18643"/>
                  </a:moveTo>
                  <a:lnTo>
                    <a:pt x="20154" y="2957"/>
                  </a:lnTo>
                  <a:lnTo>
                    <a:pt x="20104" y="3046"/>
                  </a:lnTo>
                  <a:lnTo>
                    <a:pt x="19884" y="2655"/>
                  </a:lnTo>
                  <a:lnTo>
                    <a:pt x="19884" y="2934"/>
                  </a:lnTo>
                  <a:lnTo>
                    <a:pt x="19997" y="3135"/>
                  </a:lnTo>
                  <a:lnTo>
                    <a:pt x="19997" y="18744"/>
                  </a:lnTo>
                  <a:lnTo>
                    <a:pt x="20104" y="18554"/>
                  </a:lnTo>
                  <a:lnTo>
                    <a:pt x="20154" y="18643"/>
                  </a:lnTo>
                  <a:close/>
                  <a:moveTo>
                    <a:pt x="21600" y="21198"/>
                  </a:moveTo>
                  <a:lnTo>
                    <a:pt x="20104" y="18554"/>
                  </a:lnTo>
                  <a:lnTo>
                    <a:pt x="19884" y="18945"/>
                  </a:lnTo>
                  <a:lnTo>
                    <a:pt x="19934" y="19034"/>
                  </a:lnTo>
                  <a:lnTo>
                    <a:pt x="20154" y="18755"/>
                  </a:lnTo>
                  <a:lnTo>
                    <a:pt x="20154" y="19426"/>
                  </a:lnTo>
                  <a:lnTo>
                    <a:pt x="21105" y="21120"/>
                  </a:lnTo>
                  <a:lnTo>
                    <a:pt x="21487" y="21120"/>
                  </a:lnTo>
                  <a:lnTo>
                    <a:pt x="21487" y="21399"/>
                  </a:lnTo>
                  <a:lnTo>
                    <a:pt x="21600" y="21198"/>
                  </a:lnTo>
                  <a:close/>
                  <a:moveTo>
                    <a:pt x="19934" y="19034"/>
                  </a:moveTo>
                  <a:lnTo>
                    <a:pt x="19884" y="18945"/>
                  </a:lnTo>
                  <a:lnTo>
                    <a:pt x="19884" y="19034"/>
                  </a:lnTo>
                  <a:lnTo>
                    <a:pt x="19934" y="19034"/>
                  </a:lnTo>
                  <a:close/>
                  <a:moveTo>
                    <a:pt x="21487" y="602"/>
                  </a:moveTo>
                  <a:lnTo>
                    <a:pt x="21487" y="480"/>
                  </a:lnTo>
                  <a:lnTo>
                    <a:pt x="21105" y="480"/>
                  </a:lnTo>
                  <a:lnTo>
                    <a:pt x="19928" y="2577"/>
                  </a:lnTo>
                  <a:lnTo>
                    <a:pt x="19997" y="2577"/>
                  </a:lnTo>
                  <a:lnTo>
                    <a:pt x="20056" y="2599"/>
                  </a:lnTo>
                  <a:lnTo>
                    <a:pt x="20106" y="2658"/>
                  </a:lnTo>
                  <a:lnTo>
                    <a:pt x="20141" y="2747"/>
                  </a:lnTo>
                  <a:lnTo>
                    <a:pt x="20154" y="2856"/>
                  </a:lnTo>
                  <a:lnTo>
                    <a:pt x="20154" y="2957"/>
                  </a:lnTo>
                  <a:lnTo>
                    <a:pt x="21487" y="602"/>
                  </a:lnTo>
                  <a:close/>
                  <a:moveTo>
                    <a:pt x="20154" y="19426"/>
                  </a:moveTo>
                  <a:lnTo>
                    <a:pt x="20154" y="18755"/>
                  </a:lnTo>
                  <a:lnTo>
                    <a:pt x="20141" y="18860"/>
                  </a:lnTo>
                  <a:lnTo>
                    <a:pt x="20106" y="18949"/>
                  </a:lnTo>
                  <a:lnTo>
                    <a:pt x="20056" y="19011"/>
                  </a:lnTo>
                  <a:lnTo>
                    <a:pt x="19997" y="19034"/>
                  </a:lnTo>
                  <a:lnTo>
                    <a:pt x="19934" y="19034"/>
                  </a:lnTo>
                  <a:lnTo>
                    <a:pt x="20154" y="19426"/>
                  </a:lnTo>
                  <a:close/>
                  <a:moveTo>
                    <a:pt x="21600" y="402"/>
                  </a:moveTo>
                  <a:lnTo>
                    <a:pt x="21374" y="0"/>
                  </a:lnTo>
                  <a:lnTo>
                    <a:pt x="21105" y="480"/>
                  </a:lnTo>
                  <a:lnTo>
                    <a:pt x="21330" y="480"/>
                  </a:lnTo>
                  <a:lnTo>
                    <a:pt x="21330" y="201"/>
                  </a:lnTo>
                  <a:lnTo>
                    <a:pt x="21487" y="480"/>
                  </a:lnTo>
                  <a:lnTo>
                    <a:pt x="21487" y="602"/>
                  </a:lnTo>
                  <a:lnTo>
                    <a:pt x="21600" y="402"/>
                  </a:lnTo>
                  <a:close/>
                  <a:moveTo>
                    <a:pt x="21487" y="21120"/>
                  </a:moveTo>
                  <a:lnTo>
                    <a:pt x="21105" y="21120"/>
                  </a:lnTo>
                  <a:lnTo>
                    <a:pt x="21330" y="21522"/>
                  </a:lnTo>
                  <a:lnTo>
                    <a:pt x="21330" y="21399"/>
                  </a:lnTo>
                  <a:lnTo>
                    <a:pt x="21487" y="21120"/>
                  </a:lnTo>
                  <a:close/>
                  <a:moveTo>
                    <a:pt x="21487" y="480"/>
                  </a:moveTo>
                  <a:lnTo>
                    <a:pt x="21330" y="201"/>
                  </a:lnTo>
                  <a:lnTo>
                    <a:pt x="21330" y="480"/>
                  </a:lnTo>
                  <a:lnTo>
                    <a:pt x="21487" y="480"/>
                  </a:lnTo>
                  <a:close/>
                  <a:moveTo>
                    <a:pt x="21600" y="21198"/>
                  </a:moveTo>
                  <a:lnTo>
                    <a:pt x="21600" y="402"/>
                  </a:lnTo>
                  <a:lnTo>
                    <a:pt x="21330" y="879"/>
                  </a:lnTo>
                  <a:lnTo>
                    <a:pt x="21330" y="20721"/>
                  </a:lnTo>
                  <a:lnTo>
                    <a:pt x="21600" y="21198"/>
                  </a:lnTo>
                  <a:close/>
                  <a:moveTo>
                    <a:pt x="21487" y="21399"/>
                  </a:moveTo>
                  <a:lnTo>
                    <a:pt x="21487" y="21120"/>
                  </a:lnTo>
                  <a:lnTo>
                    <a:pt x="21330" y="21399"/>
                  </a:lnTo>
                  <a:lnTo>
                    <a:pt x="21330" y="21522"/>
                  </a:lnTo>
                  <a:lnTo>
                    <a:pt x="21374" y="21600"/>
                  </a:lnTo>
                  <a:lnTo>
                    <a:pt x="21487" y="2139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53" name="object 21"/>
          <p:cNvSpPr/>
          <p:nvPr/>
        </p:nvSpPr>
        <p:spPr>
          <a:xfrm>
            <a:off x="1706878" y="6857163"/>
            <a:ext cx="2796989" cy="1143001"/>
          </a:xfrm>
          <a:prstGeom prst="rect">
            <a:avLst/>
          </a:prstGeom>
          <a:solidFill>
            <a:srgbClr val="90946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15178" marR="177700" indent="-467857" algn="l" defTabSz="1147482">
              <a:spcBef>
                <a:spcPts val="100"/>
              </a:spcBef>
              <a:defRPr b="1" spc="-12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Chi-Squa</a:t>
            </a:r>
            <a:r>
              <a:rPr spc="25"/>
              <a:t>r</a:t>
            </a:r>
            <a:r>
              <a:rPr spc="-6"/>
              <a:t>e  </a:t>
            </a:r>
            <a:r>
              <a:rPr spc="-87"/>
              <a:t>Table</a:t>
            </a:r>
          </a:p>
        </p:txBody>
      </p:sp>
      <p:sp>
        <p:nvSpPr>
          <p:cNvPr id="654" name="object 22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object 2"/>
          <p:cNvSpPr/>
          <p:nvPr>
            <p:ph type="title"/>
          </p:nvPr>
        </p:nvSpPr>
        <p:spPr>
          <a:xfrm>
            <a:off x="941253" y="754469"/>
            <a:ext cx="7645103" cy="688490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Chi-Square Test </a:t>
            </a:r>
            <a:r>
              <a:rPr spc="0"/>
              <a:t>of homogeneity</a:t>
            </a:r>
          </a:p>
        </p:txBody>
      </p:sp>
      <p:sp>
        <p:nvSpPr>
          <p:cNvPr id="657" name="object 3"/>
          <p:cNvSpPr/>
          <p:nvPr/>
        </p:nvSpPr>
        <p:spPr>
          <a:xfrm>
            <a:off x="1151624" y="1755647"/>
            <a:ext cx="56083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defRPr sz="22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</a:t>
            </a:r>
            <a:r>
              <a:rPr spc="-12"/>
              <a:t>Tables </a:t>
            </a:r>
            <a:r>
              <a:t>-&gt; Chi-Square </a:t>
            </a:r>
            <a:r>
              <a:rPr spc="-30"/>
              <a:t>Test </a:t>
            </a:r>
            <a:r>
              <a:t>for</a:t>
            </a:r>
            <a:r>
              <a:rPr spc="122"/>
              <a:t> </a:t>
            </a:r>
            <a:r>
              <a:rPr spc="6"/>
              <a:t>Association</a:t>
            </a:r>
          </a:p>
        </p:txBody>
      </p:sp>
      <p:sp>
        <p:nvSpPr>
          <p:cNvPr id="658" name="object 4"/>
          <p:cNvSpPr/>
          <p:nvPr/>
        </p:nvSpPr>
        <p:spPr>
          <a:xfrm>
            <a:off x="1147482" y="2390588"/>
            <a:ext cx="3920566" cy="45899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9" name="object 5"/>
          <p:cNvSpPr/>
          <p:nvPr/>
        </p:nvSpPr>
        <p:spPr>
          <a:xfrm>
            <a:off x="5450541" y="2415449"/>
            <a:ext cx="6478495" cy="46606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0" name="object 6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object 2"/>
          <p:cNvSpPr/>
          <p:nvPr>
            <p:ph type="title"/>
          </p:nvPr>
        </p:nvSpPr>
        <p:spPr>
          <a:xfrm>
            <a:off x="1026358" y="687533"/>
            <a:ext cx="10446076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Hypothesis Testing </a:t>
            </a:r>
            <a:r>
              <a:rPr spc="0"/>
              <a:t>&amp; </a:t>
            </a:r>
            <a:r>
              <a:t>Graphical</a:t>
            </a:r>
            <a:r>
              <a:rPr spc="0"/>
              <a:t> </a:t>
            </a:r>
            <a:r>
              <a:t>Techniques</a:t>
            </a:r>
          </a:p>
        </p:txBody>
      </p:sp>
      <p:graphicFrame>
        <p:nvGraphicFramePr>
          <p:cNvPr id="663" name="object 3"/>
          <p:cNvGraphicFramePr/>
          <p:nvPr/>
        </p:nvGraphicFramePr>
        <p:xfrm>
          <a:off x="1426384" y="2095748"/>
          <a:ext cx="10136094" cy="5915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258"/>
                <a:gridCol w="3778912"/>
                <a:gridCol w="3253222"/>
              </a:tblGrid>
              <a:tr h="994733"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700"/>
                        </a:spcBef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700"/>
                        </a:spcBef>
                      </a:pPr>
                      <a:r>
                        <a:rPr b="1" spc="-79" sz="4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B w="3175">
                      <a:solidFill>
                        <a:srgbClr val="FFFFFF"/>
                      </a:solidFill>
                    </a:lnB>
                    <a:solidFill>
                      <a:srgbClr val="FF6700"/>
                    </a:solidFill>
                  </a:tcPr>
                </a:tc>
              </a:tr>
              <a:tr h="978832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690083" marR="567366" indent="-184623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</a:t>
                      </a:r>
                      <a:r>
                        <a:rPr spc="-6"/>
                        <a:t>more than</a:t>
                      </a:r>
                      <a:r>
                        <a:rPr spc="-252"/>
                        <a:t> </a:t>
                      </a:r>
                      <a:r>
                        <a:rPr spc="-6"/>
                        <a:t>2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274917" marR="741082" indent="199427" algn="l" defTabSz="1147482">
                        <a:spcBef>
                          <a:spcPts val="500"/>
                        </a:spcBef>
                        <a:defRPr spc="-84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ANOVA</a:t>
                      </a:r>
                      <a:r>
                        <a:rPr spc="-240"/>
                        <a:t> </a:t>
                      </a:r>
                      <a:r>
                        <a:rPr spc="-48"/>
                        <a:t>(single  </a:t>
                      </a:r>
                      <a:r>
                        <a:rPr spc="-6"/>
                        <a:t>factor)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90" marR="1426384" indent="430779" algn="l" defTabSz="1147482">
                        <a:spcBef>
                          <a:spcPts val="500"/>
                        </a:spcBef>
                        <a:defRPr spc="-6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in</a:t>
                      </a:r>
                      <a:r>
                        <a:rPr spc="-30"/>
                        <a:t> </a:t>
                      </a:r>
                      <a:r>
                        <a:t>2  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6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t-Test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7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12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Continuous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147482">
                        <a:spcBef>
                          <a:spcPts val="2000"/>
                        </a:spcBef>
                      </a:pPr>
                      <a:r>
                        <a:rPr spc="-24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Regression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981853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90" marR="1426384" indent="430779" algn="l" defTabSz="1147482">
                        <a:spcBef>
                          <a:spcPts val="500"/>
                        </a:spcBef>
                        <a:defRPr spc="-6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 in</a:t>
                      </a:r>
                      <a:r>
                        <a:rPr spc="-30"/>
                        <a:t> </a:t>
                      </a:r>
                      <a:r>
                        <a:t>2  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9740" algn="l" defTabSz="1147482">
                        <a:spcBef>
                          <a:spcPts val="2000"/>
                        </a:spcBef>
                        <a:defRPr spc="-12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2-proportion</a:t>
                      </a:r>
                      <a:r>
                        <a:rPr spc="-180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noFill/>
                  </a:tcPr>
                </a:tc>
              </a:tr>
              <a:tr h="982806">
                <a:tc>
                  <a:txBody>
                    <a:bodyPr/>
                    <a:lstStyle/>
                    <a:p>
                      <a:pPr defTabSz="1147482">
                        <a:spcBef>
                          <a:spcPts val="2000"/>
                        </a:spcBef>
                      </a:pPr>
                      <a:r>
                        <a:rPr spc="-18" sz="2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Discrete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6700"/>
                      </a:solidFill>
                    </a:lnL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434290" marR="1007234" indent="137209" algn="l" defTabSz="1147482">
                        <a:spcBef>
                          <a:spcPts val="5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Discrete</a:t>
                      </a:r>
                      <a:r>
                        <a:rPr spc="-84"/>
                        <a:t> </a:t>
                      </a:r>
                      <a:r>
                        <a:rPr spc="-60"/>
                        <a:t>multiple  </a:t>
                      </a:r>
                      <a:r>
                        <a:rPr spc="-24"/>
                        <a:t>categories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indent="567690" algn="l" defTabSz="1147482">
                        <a:spcBef>
                          <a:spcPts val="2000"/>
                        </a:spcBef>
                        <a:defRPr spc="-18"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Chi-square</a:t>
                      </a:r>
                      <a:r>
                        <a:rPr spc="-174"/>
                        <a:t> </a:t>
                      </a:r>
                      <a:r>
                        <a:rPr spc="-6"/>
                        <a:t>test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6700"/>
                      </a:solidFill>
                    </a:lnR>
                    <a:lnT w="12700">
                      <a:solidFill>
                        <a:srgbClr val="FF6700"/>
                      </a:solidFill>
                    </a:lnT>
                    <a:lnB w="12700">
                      <a:solidFill>
                        <a:srgbClr val="FF6700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  <p:sp>
        <p:nvSpPr>
          <p:cNvPr id="664" name="object 5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>
            <a:lvl1pPr>
              <a:defRPr spc="-122"/>
            </a:lvl1pPr>
          </a:lstStyle>
          <a:p>
            <a:pPr/>
            <a:r>
              <a:t>Scatter Diagrams</a:t>
            </a:r>
          </a:p>
        </p:txBody>
      </p:sp>
      <p:sp>
        <p:nvSpPr>
          <p:cNvPr id="667" name="object 3"/>
          <p:cNvSpPr/>
          <p:nvPr/>
        </p:nvSpPr>
        <p:spPr>
          <a:xfrm>
            <a:off x="1247249" y="1698272"/>
            <a:ext cx="10014972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marR="6374" indent="-349250" algn="l" defTabSz="1147482">
              <a:buSzPct val="100000"/>
              <a:buChar char="✓"/>
              <a:tabLst>
                <a:tab pos="355600" algn="l"/>
              </a:tabLst>
              <a:defRPr spc="-12" sz="2200">
                <a:latin typeface="Garamond"/>
                <a:ea typeface="Garamond"/>
                <a:cs typeface="Garamond"/>
                <a:sym typeface="Garamond"/>
              </a:defRPr>
            </a:pPr>
            <a:r>
              <a:t>Scatter</a:t>
            </a:r>
            <a:r>
              <a:rPr spc="0"/>
              <a:t> </a:t>
            </a:r>
            <a:r>
              <a:rPr spc="6"/>
              <a:t>diagrams</a:t>
            </a:r>
            <a:r>
              <a:rPr spc="-122"/>
              <a:t> </a:t>
            </a:r>
            <a:r>
              <a:rPr spc="24"/>
              <a:t>or</a:t>
            </a:r>
            <a:r>
              <a:t> </a:t>
            </a:r>
            <a:r>
              <a:rPr spc="6"/>
              <a:t>plots</a:t>
            </a:r>
            <a:r>
              <a:rPr spc="-146"/>
              <a:t> </a:t>
            </a:r>
            <a:r>
              <a:rPr spc="24"/>
              <a:t>provides</a:t>
            </a:r>
            <a:r>
              <a:rPr spc="-232"/>
              <a:t> </a:t>
            </a:r>
            <a:r>
              <a:rPr spc="0"/>
              <a:t>a</a:t>
            </a:r>
            <a:r>
              <a:rPr spc="-54"/>
              <a:t> </a:t>
            </a:r>
            <a:r>
              <a:rPr spc="6"/>
              <a:t>graphical</a:t>
            </a:r>
            <a:r>
              <a:rPr spc="-195"/>
              <a:t> </a:t>
            </a:r>
            <a:r>
              <a:rPr spc="6"/>
              <a:t>representation</a:t>
            </a:r>
            <a:r>
              <a:rPr spc="-91"/>
              <a:t> </a:t>
            </a:r>
            <a:r>
              <a:rPr spc="24"/>
              <a:t>of</a:t>
            </a:r>
            <a:r>
              <a:rPr spc="171"/>
              <a:t> </a:t>
            </a:r>
            <a:r>
              <a:rPr spc="6"/>
              <a:t>the</a:t>
            </a:r>
            <a:r>
              <a:rPr spc="-165"/>
              <a:t> </a:t>
            </a:r>
            <a:r>
              <a:rPr spc="0"/>
              <a:t>relationship</a:t>
            </a:r>
            <a:r>
              <a:rPr spc="-97"/>
              <a:t> </a:t>
            </a:r>
            <a:r>
              <a:rPr spc="24"/>
              <a:t>of</a:t>
            </a:r>
            <a:r>
              <a:rPr spc="171"/>
              <a:t> </a:t>
            </a:r>
            <a:r>
              <a:t>two  </a:t>
            </a:r>
            <a:r>
              <a:rPr spc="12"/>
              <a:t>continuous</a:t>
            </a:r>
            <a:r>
              <a:rPr spc="-244"/>
              <a:t> </a:t>
            </a:r>
            <a:r>
              <a:rPr spc="0"/>
              <a:t>variables</a:t>
            </a:r>
          </a:p>
          <a:p>
            <a:pPr algn="l" defTabSz="1147482">
              <a:buSzPct val="100000"/>
              <a:buChar char="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1950" marR="140247" indent="-349250" algn="l" defTabSz="1147482">
              <a:buSzPct val="100000"/>
              <a:buChar char="✓"/>
              <a:tabLst>
                <a:tab pos="355600" algn="l"/>
              </a:tabLst>
              <a:defRPr b="1" spc="42" sz="2200">
                <a:latin typeface="Garamond"/>
                <a:ea typeface="Garamond"/>
                <a:cs typeface="Garamond"/>
                <a:sym typeface="Garamond"/>
              </a:defRPr>
            </a:pPr>
            <a:r>
              <a:t>Be</a:t>
            </a:r>
            <a:r>
              <a:rPr spc="-54"/>
              <a:t> </a:t>
            </a:r>
            <a:r>
              <a:rPr spc="24"/>
              <a:t>Careful</a:t>
            </a:r>
            <a:r>
              <a:rPr spc="-226"/>
              <a:t> </a:t>
            </a:r>
            <a:r>
              <a:rPr spc="0"/>
              <a:t>-</a:t>
            </a:r>
            <a:r>
              <a:rPr spc="-116"/>
              <a:t> </a:t>
            </a:r>
            <a:r>
              <a:rPr b="0" spc="6"/>
              <a:t>Correlation</a:t>
            </a:r>
            <a:r>
              <a:rPr b="0" spc="-109"/>
              <a:t> </a:t>
            </a:r>
            <a:r>
              <a:rPr b="0" spc="24"/>
              <a:t>does</a:t>
            </a:r>
            <a:r>
              <a:rPr b="0" spc="-238"/>
              <a:t> </a:t>
            </a:r>
            <a:r>
              <a:rPr b="0" spc="36"/>
              <a:t>not</a:t>
            </a:r>
            <a:r>
              <a:rPr b="0" spc="-195"/>
              <a:t> </a:t>
            </a:r>
            <a:r>
              <a:rPr b="0" spc="0"/>
              <a:t>guarantee</a:t>
            </a:r>
            <a:r>
              <a:rPr b="0" spc="-139"/>
              <a:t> </a:t>
            </a:r>
            <a:r>
              <a:rPr b="0" spc="6"/>
              <a:t>causation.</a:t>
            </a:r>
            <a:r>
              <a:rPr b="0" spc="-91"/>
              <a:t> </a:t>
            </a:r>
            <a:r>
              <a:rPr b="0" spc="6"/>
              <a:t>Correlation</a:t>
            </a:r>
            <a:r>
              <a:rPr b="0" spc="-207"/>
              <a:t> </a:t>
            </a:r>
            <a:r>
              <a:rPr b="0" spc="12"/>
              <a:t>by</a:t>
            </a:r>
            <a:r>
              <a:rPr b="0" spc="-195"/>
              <a:t> </a:t>
            </a:r>
            <a:r>
              <a:rPr b="0" spc="-18"/>
              <a:t>itself</a:t>
            </a:r>
            <a:r>
              <a:rPr b="0" spc="317"/>
              <a:t> </a:t>
            </a:r>
            <a:r>
              <a:rPr spc="12"/>
              <a:t>does</a:t>
            </a:r>
            <a:r>
              <a:rPr spc="-158"/>
              <a:t> </a:t>
            </a:r>
            <a:r>
              <a:rPr spc="0"/>
              <a:t>not  </a:t>
            </a:r>
            <a:r>
              <a:rPr spc="-73"/>
              <a:t>imply</a:t>
            </a:r>
            <a:r>
              <a:rPr spc="61"/>
              <a:t> </a:t>
            </a:r>
            <a:r>
              <a:rPr spc="-6"/>
              <a:t>a</a:t>
            </a:r>
            <a:r>
              <a:rPr spc="-146"/>
              <a:t> </a:t>
            </a:r>
            <a:r>
              <a:rPr spc="6"/>
              <a:t>cause</a:t>
            </a:r>
            <a:r>
              <a:rPr spc="-116"/>
              <a:t> </a:t>
            </a:r>
            <a:r>
              <a:rPr spc="6"/>
              <a:t>and</a:t>
            </a:r>
            <a:r>
              <a:rPr spc="-171"/>
              <a:t> </a:t>
            </a:r>
            <a:r>
              <a:rPr b="0" spc="-18"/>
              <a:t>effect</a:t>
            </a:r>
            <a:r>
              <a:rPr b="0" spc="-195"/>
              <a:t> </a:t>
            </a:r>
            <a:r>
              <a:rPr b="0" spc="-24"/>
              <a:t>relationship!</a:t>
            </a:r>
          </a:p>
        </p:txBody>
      </p:sp>
      <p:sp>
        <p:nvSpPr>
          <p:cNvPr id="668" name="object 4"/>
          <p:cNvSpPr/>
          <p:nvPr/>
        </p:nvSpPr>
        <p:spPr>
          <a:xfrm>
            <a:off x="1247227" y="6975421"/>
            <a:ext cx="1022614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indent="-349250" algn="l" defTabSz="1147482">
              <a:buSzPct val="100000"/>
              <a:buChar char="✓"/>
              <a:tabLst>
                <a:tab pos="355600" algn="l"/>
              </a:tabLst>
              <a:defRPr spc="-12" sz="2200">
                <a:latin typeface="Garamond"/>
                <a:ea typeface="Garamond"/>
                <a:cs typeface="Garamond"/>
                <a:sym typeface="Garamond"/>
              </a:defRPr>
            </a:pPr>
            <a:r>
              <a:t>Judge</a:t>
            </a:r>
            <a:r>
              <a:rPr spc="-213"/>
              <a:t> </a:t>
            </a:r>
            <a:r>
              <a:rPr spc="-24"/>
              <a:t>strength</a:t>
            </a:r>
            <a:r>
              <a:rPr spc="-122"/>
              <a:t> </a:t>
            </a:r>
            <a:r>
              <a:rPr spc="6"/>
              <a:t>of</a:t>
            </a:r>
            <a:r>
              <a:rPr spc="268"/>
              <a:t> </a:t>
            </a:r>
            <a:r>
              <a:rPr spc="-24"/>
              <a:t>relationship</a:t>
            </a:r>
            <a:r>
              <a:rPr spc="-103"/>
              <a:t> </a:t>
            </a:r>
            <a:r>
              <a:rPr spc="-6"/>
              <a:t>by</a:t>
            </a:r>
            <a:r>
              <a:rPr spc="-219"/>
              <a:t> </a:t>
            </a:r>
            <a:r>
              <a:rPr spc="-18"/>
              <a:t>width</a:t>
            </a:r>
            <a:r>
              <a:rPr spc="-122"/>
              <a:t> </a:t>
            </a:r>
            <a:r>
              <a:rPr spc="6"/>
              <a:t>or</a:t>
            </a:r>
            <a:r>
              <a:rPr spc="-152"/>
              <a:t> </a:t>
            </a:r>
            <a:r>
              <a:rPr spc="-30"/>
              <a:t>tightness</a:t>
            </a:r>
            <a:r>
              <a:rPr spc="-171"/>
              <a:t> </a:t>
            </a:r>
            <a:r>
              <a:rPr spc="6"/>
              <a:t>of</a:t>
            </a:r>
            <a:r>
              <a:rPr spc="262"/>
              <a:t> </a:t>
            </a:r>
            <a:r>
              <a:rPr spc="-48"/>
              <a:t>scatter</a:t>
            </a:r>
          </a:p>
          <a:p>
            <a:pPr algn="l" defTabSz="1147482">
              <a:buSzPct val="100000"/>
              <a:buChar char="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1950" marR="6374" indent="-349250" algn="l" defTabSz="1147482">
              <a:buSzPct val="100000"/>
              <a:buChar char="✓"/>
              <a:tabLst>
                <a:tab pos="355600" algn="l"/>
              </a:tabLst>
              <a:defRPr spc="6" sz="2200">
                <a:latin typeface="Garamond"/>
                <a:ea typeface="Garamond"/>
                <a:cs typeface="Garamond"/>
                <a:sym typeface="Garamond"/>
              </a:defRPr>
            </a:pPr>
            <a:r>
              <a:t>Determine</a:t>
            </a:r>
            <a:r>
              <a:rPr spc="-67"/>
              <a:t> </a:t>
            </a:r>
            <a:r>
              <a:rPr spc="0"/>
              <a:t>direction</a:t>
            </a:r>
            <a:r>
              <a:rPr spc="-103"/>
              <a:t> </a:t>
            </a:r>
            <a:r>
              <a:rPr spc="24"/>
              <a:t>of</a:t>
            </a:r>
            <a:r>
              <a:rPr spc="165"/>
              <a:t> </a:t>
            </a:r>
            <a:r>
              <a:t>the</a:t>
            </a:r>
            <a:r>
              <a:rPr spc="-73"/>
              <a:t> </a:t>
            </a:r>
            <a:r>
              <a:rPr spc="0"/>
              <a:t>relationship,</a:t>
            </a:r>
            <a:r>
              <a:rPr spc="-134"/>
              <a:t> </a:t>
            </a:r>
            <a:r>
              <a:rPr spc="-42"/>
              <a:t>e.g.</a:t>
            </a:r>
            <a:r>
              <a:rPr spc="-116"/>
              <a:t> </a:t>
            </a:r>
            <a:r>
              <a:rPr spc="18"/>
              <a:t>If</a:t>
            </a:r>
            <a:r>
              <a:rPr spc="165"/>
              <a:t> </a:t>
            </a:r>
            <a:r>
              <a:rPr spc="0"/>
              <a:t>X</a:t>
            </a:r>
            <a:r>
              <a:rPr spc="-6"/>
              <a:t> increases,</a:t>
            </a:r>
            <a:r>
              <a:rPr spc="-97"/>
              <a:t> </a:t>
            </a:r>
            <a:r>
              <a:rPr spc="12"/>
              <a:t>and</a:t>
            </a:r>
            <a:r>
              <a:rPr spc="-195"/>
              <a:t> </a:t>
            </a:r>
            <a:r>
              <a:rPr spc="0"/>
              <a:t>Y</a:t>
            </a:r>
            <a:r>
              <a:rPr spc="-91"/>
              <a:t> </a:t>
            </a:r>
            <a:r>
              <a:rPr spc="0"/>
              <a:t>decreases,</a:t>
            </a:r>
            <a:r>
              <a:rPr spc="-85"/>
              <a:t> </a:t>
            </a:r>
            <a:r>
              <a:rPr spc="-18"/>
              <a:t>it</a:t>
            </a:r>
            <a:r>
              <a:rPr spc="0"/>
              <a:t> </a:t>
            </a:r>
            <a:r>
              <a:rPr spc="-18"/>
              <a:t>is</a:t>
            </a:r>
            <a:r>
              <a:rPr spc="-48"/>
              <a:t> </a:t>
            </a:r>
            <a:r>
              <a:rPr spc="-6"/>
              <a:t>negative  </a:t>
            </a:r>
            <a:r>
              <a:rPr spc="12"/>
              <a:t>correlation,</a:t>
            </a:r>
            <a:r>
              <a:rPr spc="-128"/>
              <a:t> </a:t>
            </a:r>
            <a:r>
              <a:rPr spc="-6"/>
              <a:t>similarly</a:t>
            </a:r>
            <a:r>
              <a:rPr spc="-183"/>
              <a:t> </a:t>
            </a:r>
            <a:r>
              <a:rPr spc="-18"/>
              <a:t>if</a:t>
            </a:r>
            <a:r>
              <a:rPr spc="372"/>
              <a:t> </a:t>
            </a:r>
            <a:r>
              <a:rPr spc="0"/>
              <a:t>X </a:t>
            </a:r>
            <a:r>
              <a:rPr spc="-6"/>
              <a:t>increases,</a:t>
            </a:r>
            <a:r>
              <a:rPr spc="-97"/>
              <a:t> </a:t>
            </a:r>
            <a:r>
              <a:rPr spc="12"/>
              <a:t>and</a:t>
            </a:r>
            <a:r>
              <a:rPr spc="-177"/>
              <a:t> </a:t>
            </a:r>
            <a:r>
              <a:rPr spc="0"/>
              <a:t>Y</a:t>
            </a:r>
            <a:r>
              <a:rPr spc="-85"/>
              <a:t> </a:t>
            </a:r>
            <a:r>
              <a:rPr spc="-6"/>
              <a:t>increases,</a:t>
            </a:r>
            <a:r>
              <a:rPr spc="-91"/>
              <a:t> </a:t>
            </a:r>
            <a:r>
              <a:rPr spc="-18"/>
              <a:t>it</a:t>
            </a:r>
            <a:r>
              <a:t> </a:t>
            </a:r>
            <a:r>
              <a:rPr spc="-18"/>
              <a:t>is</a:t>
            </a:r>
            <a:r>
              <a:rPr spc="-42"/>
              <a:t> </a:t>
            </a:r>
            <a:r>
              <a:rPr spc="0"/>
              <a:t>positive</a:t>
            </a:r>
            <a:r>
              <a:rPr spc="-158"/>
              <a:t> </a:t>
            </a:r>
            <a:r>
              <a:t>correlation</a:t>
            </a:r>
          </a:p>
        </p:txBody>
      </p:sp>
      <p:sp>
        <p:nvSpPr>
          <p:cNvPr id="669" name="object 5"/>
          <p:cNvSpPr/>
          <p:nvPr/>
        </p:nvSpPr>
        <p:spPr>
          <a:xfrm>
            <a:off x="1338729" y="3633694"/>
            <a:ext cx="10327342" cy="30599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0" name="object 6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24129">
              <a:defRPr spc="-122"/>
            </a:pPr>
            <a:r>
              <a:t>Correlation</a:t>
            </a:r>
            <a:r>
              <a:rPr spc="-244"/>
              <a:t> </a:t>
            </a:r>
            <a:r>
              <a:t>Analysis</a:t>
            </a:r>
          </a:p>
        </p:txBody>
      </p:sp>
      <p:sp>
        <p:nvSpPr>
          <p:cNvPr id="673" name="object 4"/>
          <p:cNvSpPr/>
          <p:nvPr>
            <p:ph type="sldNum" sz="quarter" idx="4294967295"/>
          </p:nvPr>
        </p:nvSpPr>
        <p:spPr>
          <a:xfrm>
            <a:off x="1040073" y="8605469"/>
            <a:ext cx="331144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4" name="object 3"/>
          <p:cNvSpPr/>
          <p:nvPr/>
        </p:nvSpPr>
        <p:spPr>
          <a:xfrm>
            <a:off x="1151624" y="2051124"/>
            <a:ext cx="10813429" cy="5766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50" indent="-349250" algn="l" defTabSz="1147482">
              <a:buClr>
                <a:srgbClr val="94C600"/>
              </a:buClr>
              <a:buSzPct val="75000"/>
              <a:buChar char="✓"/>
              <a:tabLst>
                <a:tab pos="355600" algn="l"/>
              </a:tabLst>
              <a:defRPr spc="54" sz="2200">
                <a:latin typeface="Garamond"/>
                <a:ea typeface="Garamond"/>
                <a:cs typeface="Garamond"/>
                <a:sym typeface="Garamond"/>
              </a:defRPr>
            </a:pPr>
            <a:r>
              <a:t>Correlation </a:t>
            </a:r>
            <a:r>
              <a:rPr spc="42"/>
              <a:t>Analysis measures </a:t>
            </a:r>
            <a:r>
              <a:rPr spc="36"/>
              <a:t>the </a:t>
            </a:r>
            <a:r>
              <a:t>degree </a:t>
            </a:r>
            <a:r>
              <a:rPr spc="24"/>
              <a:t>of  </a:t>
            </a:r>
            <a:r>
              <a:rPr spc="42"/>
              <a:t>linear </a:t>
            </a:r>
            <a:r>
              <a:rPr spc="48"/>
              <a:t>relationship </a:t>
            </a:r>
            <a:r>
              <a:rPr spc="42"/>
              <a:t>between </a:t>
            </a:r>
            <a:r>
              <a:rPr spc="18"/>
              <a:t>two </a:t>
            </a:r>
            <a:r>
              <a:rPr spc="158"/>
              <a:t> </a:t>
            </a:r>
            <a:r>
              <a:rPr spc="48"/>
              <a:t>variables</a:t>
            </a:r>
          </a:p>
          <a:p>
            <a:pPr lvl="1" marL="819150" indent="-349250" algn="l" defTabSz="1147482">
              <a:spcBef>
                <a:spcPts val="600"/>
              </a:spcBef>
              <a:buSzPct val="100000"/>
              <a:buChar char="❑"/>
              <a:tabLst>
                <a:tab pos="939800" algn="l"/>
                <a:tab pos="7454900" algn="l"/>
              </a:tabLst>
              <a:defRPr spc="48" sz="2200">
                <a:latin typeface="Garamond"/>
                <a:ea typeface="Garamond"/>
                <a:cs typeface="Garamond"/>
                <a:sym typeface="Garamond"/>
              </a:defRPr>
            </a:pPr>
            <a:r>
              <a:t>Range </a:t>
            </a:r>
            <a:r>
              <a:rPr spc="24"/>
              <a:t>of</a:t>
            </a:r>
            <a:r>
              <a:rPr spc="513"/>
              <a:t> </a:t>
            </a:r>
            <a:r>
              <a:rPr spc="54"/>
              <a:t>correlation</a:t>
            </a:r>
            <a:r>
              <a:rPr spc="116"/>
              <a:t> </a:t>
            </a:r>
            <a:r>
              <a:rPr spc="54"/>
              <a:t>coefficient	</a:t>
            </a:r>
            <a:r>
              <a:rPr spc="30"/>
              <a:t>-1 to</a:t>
            </a:r>
            <a:r>
              <a:rPr spc="73"/>
              <a:t> </a:t>
            </a:r>
            <a:r>
              <a:rPr spc="61"/>
              <a:t>+1</a:t>
            </a:r>
          </a:p>
          <a:p>
            <a:pPr lvl="1" marL="819150" indent="-349250" algn="l" defTabSz="1147482">
              <a:spcBef>
                <a:spcPts val="600"/>
              </a:spcBef>
              <a:buSzPct val="100000"/>
              <a:buChar char="❑"/>
              <a:tabLst>
                <a:tab pos="939800" algn="l"/>
                <a:tab pos="7416800" algn="l"/>
              </a:tabLst>
              <a:defRPr spc="36" sz="2200">
                <a:latin typeface="Garamond"/>
                <a:ea typeface="Garamond"/>
                <a:cs typeface="Garamond"/>
                <a:sym typeface="Garamond"/>
              </a:defRPr>
            </a:pPr>
            <a:r>
              <a:t>Perfect</a:t>
            </a:r>
            <a:r>
              <a:rPr spc="171"/>
              <a:t> </a:t>
            </a:r>
            <a:r>
              <a:t>positive</a:t>
            </a:r>
            <a:r>
              <a:rPr spc="158"/>
              <a:t> </a:t>
            </a:r>
            <a:r>
              <a:rPr spc="48"/>
              <a:t>relationship	</a:t>
            </a:r>
            <a:r>
              <a:rPr spc="24"/>
              <a:t>+1</a:t>
            </a:r>
          </a:p>
          <a:p>
            <a:pPr lvl="1" marL="819150" indent="-349250" algn="l" defTabSz="1147482">
              <a:spcBef>
                <a:spcPts val="600"/>
              </a:spcBef>
              <a:buSzPct val="100000"/>
              <a:buChar char="❑"/>
              <a:tabLst>
                <a:tab pos="939800" algn="l"/>
                <a:tab pos="7569200" algn="l"/>
              </a:tabLst>
              <a:defRPr spc="24" sz="2200">
                <a:latin typeface="Garamond"/>
                <a:ea typeface="Garamond"/>
                <a:cs typeface="Garamond"/>
                <a:sym typeface="Garamond"/>
              </a:defRPr>
            </a:pPr>
            <a:r>
              <a:t>No </a:t>
            </a:r>
            <a:r>
              <a:rPr spc="42"/>
              <a:t>Linear </a:t>
            </a:r>
            <a:r>
              <a:rPr spc="48"/>
              <a:t>relationship </a:t>
            </a:r>
            <a:r>
              <a:rPr spc="36"/>
              <a:t>Perfect</a:t>
            </a:r>
            <a:r>
              <a:rPr spc="476"/>
              <a:t> </a:t>
            </a:r>
            <a:r>
              <a:rPr spc="42"/>
              <a:t>negative</a:t>
            </a:r>
            <a:r>
              <a:rPr spc="152"/>
              <a:t> </a:t>
            </a:r>
            <a:r>
              <a:rPr spc="48"/>
              <a:t>relationship	</a:t>
            </a:r>
            <a:r>
              <a:rPr spc="12"/>
              <a:t>-1</a:t>
            </a:r>
          </a:p>
          <a:p>
            <a:pPr lvl="1" marL="457200" indent="0" algn="l" defTabSz="1147482">
              <a:buSzPct val="100000"/>
              <a:buChar char="❑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457200" indent="0" algn="l" defTabSz="1147482">
              <a:buSzPct val="100000"/>
              <a:buChar char="❑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1950" marR="14343" indent="-349250" algn="l" defTabSz="1147482">
              <a:lnSpc>
                <a:spcPct val="101899"/>
              </a:lnSpc>
              <a:buClr>
                <a:srgbClr val="94C600"/>
              </a:buClr>
              <a:buSzPct val="75000"/>
              <a:buChar char="✓"/>
              <a:tabLst>
                <a:tab pos="355600" algn="l"/>
                <a:tab pos="723900" algn="l"/>
                <a:tab pos="3467100" algn="l"/>
              </a:tabLst>
              <a:defRPr spc="24" sz="2200">
                <a:latin typeface="Garamond"/>
                <a:ea typeface="Garamond"/>
                <a:cs typeface="Garamond"/>
                <a:sym typeface="Garamond"/>
              </a:defRPr>
            </a:pPr>
            <a:r>
              <a:t>If	</a:t>
            </a:r>
            <a:r>
              <a:rPr spc="36"/>
              <a:t>the  </a:t>
            </a:r>
            <a:r>
              <a:rPr spc="48"/>
              <a:t>absolute</a:t>
            </a:r>
            <a:r>
              <a:rPr spc="268"/>
              <a:t> </a:t>
            </a:r>
            <a:r>
              <a:rPr spc="36"/>
              <a:t>value</a:t>
            </a:r>
            <a:r>
              <a:rPr spc="439"/>
              <a:t> </a:t>
            </a:r>
            <a:r>
              <a:rPr spc="30"/>
              <a:t>of	</a:t>
            </a:r>
            <a:r>
              <a:rPr spc="36"/>
              <a:t>the  </a:t>
            </a:r>
            <a:r>
              <a:rPr spc="54"/>
              <a:t>correlation coefficient </a:t>
            </a:r>
            <a:r>
              <a:rPr spc="30"/>
              <a:t>is  </a:t>
            </a:r>
            <a:r>
              <a:rPr spc="54"/>
              <a:t>greater  </a:t>
            </a:r>
            <a:r>
              <a:rPr spc="42"/>
              <a:t>than  </a:t>
            </a:r>
            <a:r>
              <a:rPr spc="48"/>
              <a:t>0.85,  </a:t>
            </a:r>
            <a:r>
              <a:rPr spc="42"/>
              <a:t>then</a:t>
            </a:r>
            <a:r>
              <a:rPr spc="36"/>
              <a:t> </a:t>
            </a:r>
            <a:r>
              <a:rPr spc="12"/>
              <a:t>we</a:t>
            </a:r>
            <a:r>
              <a:rPr spc="427"/>
              <a:t> </a:t>
            </a:r>
            <a:r>
              <a:rPr spc="30"/>
              <a:t>say </a:t>
            </a:r>
            <a:r>
              <a:rPr spc="0"/>
              <a:t> </a:t>
            </a:r>
            <a:r>
              <a:rPr spc="42"/>
              <a:t>there </a:t>
            </a:r>
            <a:r>
              <a:t>is </a:t>
            </a:r>
            <a:r>
              <a:rPr spc="0"/>
              <a:t>a </a:t>
            </a:r>
            <a:r>
              <a:rPr spc="54"/>
              <a:t>good</a:t>
            </a:r>
            <a:r>
              <a:rPr spc="305"/>
              <a:t> </a:t>
            </a:r>
            <a:r>
              <a:rPr spc="54"/>
              <a:t>relationship</a:t>
            </a:r>
          </a:p>
          <a:p>
            <a:pPr marL="805179" indent="-335279" algn="l" defTabSz="1147482">
              <a:spcBef>
                <a:spcPts val="700"/>
              </a:spcBef>
              <a:buSzPct val="100000"/>
              <a:buFont typeface="Times New Roman"/>
              <a:buChar char="•"/>
              <a:tabLst>
                <a:tab pos="914400" algn="l"/>
                <a:tab pos="4381500" algn="l"/>
              </a:tabLst>
              <a:defRPr spc="42" sz="2200">
                <a:latin typeface="Garamond"/>
                <a:ea typeface="Garamond"/>
                <a:cs typeface="Garamond"/>
                <a:sym typeface="Garamond"/>
              </a:defRPr>
            </a:pPr>
            <a:r>
              <a:t>Example: </a:t>
            </a:r>
            <a:r>
              <a:rPr spc="0"/>
              <a:t>r = </a:t>
            </a:r>
            <a:r>
              <a:t>0.87, </a:t>
            </a:r>
            <a:r>
              <a:rPr spc="0"/>
              <a:t>r </a:t>
            </a:r>
            <a:r>
              <a:rPr spc="67"/>
              <a:t> </a:t>
            </a:r>
            <a:r>
              <a:rPr spc="0"/>
              <a:t>=</a:t>
            </a:r>
            <a:r>
              <a:rPr spc="128"/>
              <a:t> </a:t>
            </a:r>
            <a:r>
              <a:rPr spc="48"/>
              <a:t>-0.9,	</a:t>
            </a:r>
            <a:r>
              <a:rPr spc="0"/>
              <a:t>r = </a:t>
            </a:r>
            <a:r>
              <a:rPr spc="36"/>
              <a:t>0.9, </a:t>
            </a:r>
            <a:r>
              <a:rPr spc="0"/>
              <a:t>r = </a:t>
            </a:r>
            <a:r>
              <a:t>-0.87 describe </a:t>
            </a:r>
            <a:r>
              <a:rPr spc="54"/>
              <a:t>good </a:t>
            </a:r>
            <a:r>
              <a:rPr spc="238"/>
              <a:t> </a:t>
            </a:r>
            <a:r>
              <a:rPr spc="54"/>
              <a:t>relationship</a:t>
            </a:r>
          </a:p>
          <a:p>
            <a:pPr marL="805179" indent="-335279" algn="l" defTabSz="1147482">
              <a:spcBef>
                <a:spcPts val="600"/>
              </a:spcBef>
              <a:buSzPct val="97222"/>
              <a:buFont typeface="Times New Roman"/>
              <a:buChar char="•"/>
              <a:tabLst>
                <a:tab pos="914400" algn="l"/>
              </a:tabLst>
              <a:defRPr spc="42" sz="2200">
                <a:latin typeface="Garamond"/>
                <a:ea typeface="Garamond"/>
                <a:cs typeface="Garamond"/>
                <a:sym typeface="Garamond"/>
              </a:defRPr>
            </a:pPr>
            <a:r>
              <a:t>Example: </a:t>
            </a:r>
            <a:r>
              <a:rPr spc="0"/>
              <a:t>r = </a:t>
            </a:r>
            <a:r>
              <a:rPr spc="36"/>
              <a:t>0.5, </a:t>
            </a:r>
            <a:r>
              <a:rPr spc="0"/>
              <a:t>r = </a:t>
            </a:r>
            <a:r>
              <a:t>-0.5, </a:t>
            </a:r>
            <a:r>
              <a:rPr spc="0"/>
              <a:t>r = </a:t>
            </a:r>
            <a:r>
              <a:rPr spc="36"/>
              <a:t>0.28 </a:t>
            </a:r>
            <a:r>
              <a:t>describe </a:t>
            </a:r>
            <a:r>
              <a:rPr spc="36"/>
              <a:t>poor  </a:t>
            </a:r>
            <a:r>
              <a:rPr spc="207"/>
              <a:t> </a:t>
            </a:r>
            <a:r>
              <a:rPr spc="54"/>
              <a:t>relationship</a:t>
            </a:r>
          </a:p>
          <a:p>
            <a:pPr algn="l" defTabSz="1147482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1950" marR="6374" indent="-349250" algn="l" defTabSz="1147482">
              <a:lnSpc>
                <a:spcPct val="101899"/>
              </a:lnSpc>
              <a:spcBef>
                <a:spcPts val="1700"/>
              </a:spcBef>
              <a:buClr>
                <a:srgbClr val="94C600"/>
              </a:buClr>
              <a:buSzPct val="75000"/>
              <a:buChar char="✓"/>
              <a:tabLst>
                <a:tab pos="355600" algn="l"/>
              </a:tabLst>
              <a:defRPr spc="54" sz="2200">
                <a:latin typeface="Garamond"/>
                <a:ea typeface="Garamond"/>
                <a:cs typeface="Garamond"/>
                <a:sym typeface="Garamond"/>
              </a:defRPr>
            </a:pPr>
            <a:r>
              <a:t>Correlation </a:t>
            </a:r>
            <a:r>
              <a:rPr spc="42"/>
              <a:t>values </a:t>
            </a:r>
            <a:r>
              <a:rPr spc="24"/>
              <a:t>of </a:t>
            </a:r>
            <a:r>
              <a:rPr spc="30"/>
              <a:t>-1 </a:t>
            </a:r>
            <a:r>
              <a:rPr spc="24"/>
              <a:t>or </a:t>
            </a:r>
            <a:r>
              <a:rPr spc="0"/>
              <a:t>1 </a:t>
            </a:r>
            <a:r>
              <a:rPr spc="48"/>
              <a:t>imply </a:t>
            </a:r>
            <a:r>
              <a:rPr spc="24"/>
              <a:t>an </a:t>
            </a:r>
            <a:r>
              <a:rPr spc="42"/>
              <a:t>exact </a:t>
            </a:r>
            <a:r>
              <a:rPr spc="48"/>
              <a:t>linear </a:t>
            </a:r>
            <a:r>
              <a:rPr spc="42"/>
              <a:t>relationship. </a:t>
            </a:r>
            <a:r>
              <a:rPr spc="30"/>
              <a:t>However, </a:t>
            </a:r>
            <a:r>
              <a:rPr spc="36"/>
              <a:t>the </a:t>
            </a:r>
            <a:r>
              <a:rPr spc="42"/>
              <a:t>real </a:t>
            </a:r>
            <a:r>
              <a:rPr spc="48"/>
              <a:t>value  </a:t>
            </a:r>
            <a:r>
              <a:rPr spc="24"/>
              <a:t>of  </a:t>
            </a:r>
            <a:r>
              <a:t>correlation </a:t>
            </a:r>
            <a:r>
              <a:rPr spc="24"/>
              <a:t>is in </a:t>
            </a:r>
            <a:r>
              <a:rPr spc="48"/>
              <a:t>quantifying </a:t>
            </a:r>
            <a:r>
              <a:rPr spc="36"/>
              <a:t>less than </a:t>
            </a:r>
            <a:r>
              <a:rPr spc="42"/>
              <a:t>perfect</a:t>
            </a:r>
            <a:r>
              <a:rPr spc="427"/>
              <a:t> </a:t>
            </a:r>
            <a:r>
              <a:t>relationships</a:t>
            </a:r>
          </a:p>
          <a:p>
            <a:pPr marL="361950" marR="50999" indent="-349250" algn="l" defTabSz="1147482">
              <a:lnSpc>
                <a:spcPct val="101699"/>
              </a:lnSpc>
              <a:spcBef>
                <a:spcPts val="1700"/>
              </a:spcBef>
              <a:buClr>
                <a:srgbClr val="94C600"/>
              </a:buClr>
              <a:buSzPct val="75000"/>
              <a:buChar char="✓"/>
              <a:tabLst>
                <a:tab pos="355600" algn="l"/>
              </a:tabLst>
              <a:defRPr spc="-61" sz="2200">
                <a:latin typeface="Garamond"/>
                <a:ea typeface="Garamond"/>
                <a:cs typeface="Garamond"/>
                <a:sym typeface="Garamond"/>
              </a:defRPr>
            </a:pPr>
            <a:r>
              <a:t>We </a:t>
            </a:r>
            <a:r>
              <a:rPr spc="36"/>
              <a:t>can </a:t>
            </a:r>
            <a:r>
              <a:rPr spc="54"/>
              <a:t>perform regression </a:t>
            </a:r>
            <a:r>
              <a:rPr spc="42"/>
              <a:t>analysis, </a:t>
            </a:r>
            <a:r>
              <a:rPr spc="36"/>
              <a:t>which </a:t>
            </a:r>
            <a:r>
              <a:rPr spc="42"/>
              <a:t>attempts </a:t>
            </a:r>
            <a:r>
              <a:rPr spc="30"/>
              <a:t>to </a:t>
            </a:r>
            <a:r>
              <a:rPr spc="54"/>
              <a:t>further </a:t>
            </a:r>
            <a:r>
              <a:rPr spc="48"/>
              <a:t>describe </a:t>
            </a:r>
            <a:r>
              <a:rPr spc="36"/>
              <a:t>this </a:t>
            </a:r>
            <a:r>
              <a:rPr spc="42"/>
              <a:t>type </a:t>
            </a:r>
            <a:r>
              <a:rPr spc="24"/>
              <a:t>of  </a:t>
            </a:r>
            <a:r>
              <a:rPr spc="42"/>
              <a:t>relationship, </a:t>
            </a:r>
            <a:r>
              <a:rPr spc="24"/>
              <a:t>if  </a:t>
            </a:r>
            <a:r>
              <a:rPr spc="36"/>
              <a:t>the </a:t>
            </a:r>
            <a:r>
              <a:rPr spc="54"/>
              <a:t>correlation </a:t>
            </a:r>
            <a:r>
              <a:rPr spc="24"/>
              <a:t>is </a:t>
            </a:r>
            <a:r>
              <a:rPr spc="54"/>
              <a:t>good </a:t>
            </a:r>
            <a:r>
              <a:rPr spc="42"/>
              <a:t>between </a:t>
            </a:r>
            <a:r>
              <a:rPr spc="36"/>
              <a:t>the </a:t>
            </a:r>
            <a:r>
              <a:rPr spc="0"/>
              <a:t>2</a:t>
            </a:r>
            <a:r>
              <a:rPr spc="433"/>
              <a:t> </a:t>
            </a:r>
            <a:r>
              <a:rPr spc="48"/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2540">
              <a:defRPr spc="-122"/>
            </a:pPr>
            <a:r>
              <a:t>Continuous </a:t>
            </a:r>
            <a:r>
              <a:rPr spc="0"/>
              <a:t>Y and </a:t>
            </a:r>
            <a:r>
              <a:t>Discrete</a:t>
            </a:r>
            <a:r>
              <a:rPr spc="-366"/>
              <a:t> </a:t>
            </a:r>
            <a:r>
              <a:rPr spc="0"/>
              <a:t>X</a:t>
            </a:r>
          </a:p>
        </p:txBody>
      </p:sp>
      <p:sp>
        <p:nvSpPr>
          <p:cNvPr id="165" name="object 3"/>
          <p:cNvSpPr/>
          <p:nvPr/>
        </p:nvSpPr>
        <p:spPr>
          <a:xfrm>
            <a:off x="1051858" y="1912470"/>
            <a:ext cx="10901084" cy="65024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object 4"/>
          <p:cNvSpPr/>
          <p:nvPr/>
        </p:nvSpPr>
        <p:spPr>
          <a:xfrm>
            <a:off x="1056011" y="8605469"/>
            <a:ext cx="322730" cy="29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/>
          <p:nvPr>
            <p:ph type="title"/>
          </p:nvPr>
        </p:nvSpPr>
        <p:spPr>
          <a:xfrm>
            <a:off x="941254" y="744905"/>
            <a:ext cx="3644054" cy="702037"/>
          </a:xfrm>
          <a:prstGeom prst="rect">
            <a:avLst/>
          </a:prstGeom>
        </p:spPr>
        <p:txBody>
          <a:bodyPr/>
          <a:lstStyle/>
          <a:p>
            <a:pPr indent="12700"/>
            <a:r>
              <a:t>2 </a:t>
            </a:r>
            <a:r>
              <a:rPr spc="-122"/>
              <a:t>Sample t-Test</a:t>
            </a:r>
          </a:p>
        </p:txBody>
      </p:sp>
      <p:grpSp>
        <p:nvGrpSpPr>
          <p:cNvPr id="189" name="object 3"/>
          <p:cNvGrpSpPr/>
          <p:nvPr/>
        </p:nvGrpSpPr>
        <p:grpSpPr>
          <a:xfrm>
            <a:off x="4549767" y="5641788"/>
            <a:ext cx="7400118" cy="1762153"/>
            <a:chOff x="0" y="0"/>
            <a:chExt cx="7400116" cy="1762152"/>
          </a:xfrm>
        </p:grpSpPr>
        <p:sp>
          <p:nvSpPr>
            <p:cNvPr id="169" name="Shape"/>
            <p:cNvSpPr/>
            <p:nvPr/>
          </p:nvSpPr>
          <p:spPr>
            <a:xfrm>
              <a:off x="893125" y="192067"/>
              <a:ext cx="24639" cy="9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940" y="3640"/>
                  </a:lnTo>
                  <a:lnTo>
                    <a:pt x="1978" y="15880"/>
                  </a:lnTo>
                  <a:lnTo>
                    <a:pt x="0" y="21600"/>
                  </a:lnTo>
                  <a:lnTo>
                    <a:pt x="5247" y="1427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Shape"/>
            <p:cNvSpPr/>
            <p:nvPr/>
          </p:nvSpPr>
          <p:spPr>
            <a:xfrm>
              <a:off x="918772" y="101022"/>
              <a:ext cx="59061" cy="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949" y="3102"/>
                  </a:lnTo>
                  <a:lnTo>
                    <a:pt x="5463" y="13934"/>
                  </a:lnTo>
                  <a:lnTo>
                    <a:pt x="0" y="21600"/>
                  </a:lnTo>
                  <a:lnTo>
                    <a:pt x="9935" y="103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Shape"/>
            <p:cNvSpPr/>
            <p:nvPr/>
          </p:nvSpPr>
          <p:spPr>
            <a:xfrm>
              <a:off x="986932" y="0"/>
              <a:ext cx="6086341" cy="9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87" y="0"/>
                  </a:lnTo>
                  <a:lnTo>
                    <a:pt x="584" y="1213"/>
                  </a:lnTo>
                  <a:lnTo>
                    <a:pt x="393" y="4709"/>
                  </a:lnTo>
                  <a:lnTo>
                    <a:pt x="216" y="10274"/>
                  </a:lnTo>
                  <a:lnTo>
                    <a:pt x="59" y="17692"/>
                  </a:lnTo>
                  <a:lnTo>
                    <a:pt x="0" y="21600"/>
                  </a:lnTo>
                  <a:lnTo>
                    <a:pt x="135" y="14986"/>
                  </a:lnTo>
                  <a:lnTo>
                    <a:pt x="308" y="7493"/>
                  </a:lnTo>
                  <a:lnTo>
                    <a:pt x="500" y="3747"/>
                  </a:lnTo>
                  <a:lnTo>
                    <a:pt x="706" y="3747"/>
                  </a:lnTo>
                  <a:lnTo>
                    <a:pt x="787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" name="Shape"/>
            <p:cNvSpPr/>
            <p:nvPr/>
          </p:nvSpPr>
          <p:spPr>
            <a:xfrm>
              <a:off x="0" y="319612"/>
              <a:ext cx="889751" cy="40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528"/>
                  </a:lnTo>
                  <a:lnTo>
                    <a:pt x="407" y="21600"/>
                  </a:lnTo>
                  <a:lnTo>
                    <a:pt x="1565" y="20228"/>
                  </a:lnTo>
                  <a:lnTo>
                    <a:pt x="5842" y="16004"/>
                  </a:lnTo>
                  <a:lnTo>
                    <a:pt x="11544" y="10091"/>
                  </a:lnTo>
                  <a:lnTo>
                    <a:pt x="21519" y="799"/>
                  </a:lnTo>
                  <a:lnTo>
                    <a:pt x="21589" y="7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" name="Shape"/>
            <p:cNvSpPr/>
            <p:nvPr/>
          </p:nvSpPr>
          <p:spPr>
            <a:xfrm>
              <a:off x="7074369" y="97"/>
              <a:ext cx="219398" cy="8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785" y="10500"/>
                  </a:lnTo>
                  <a:lnTo>
                    <a:pt x="10884" y="4800"/>
                  </a:lnTo>
                  <a:lnTo>
                    <a:pt x="5557" y="1219"/>
                  </a:lnTo>
                  <a:lnTo>
                    <a:pt x="0" y="0"/>
                  </a:lnTo>
                  <a:lnTo>
                    <a:pt x="2246" y="3814"/>
                  </a:lnTo>
                  <a:lnTo>
                    <a:pt x="7910" y="3814"/>
                  </a:lnTo>
                  <a:lnTo>
                    <a:pt x="13205" y="7652"/>
                  </a:lnTo>
                  <a:lnTo>
                    <a:pt x="18057" y="1532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Shape"/>
            <p:cNvSpPr/>
            <p:nvPr/>
          </p:nvSpPr>
          <p:spPr>
            <a:xfrm>
              <a:off x="7301813" y="97861"/>
              <a:ext cx="25565" cy="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431" y="11609"/>
                  </a:lnTo>
                  <a:lnTo>
                    <a:pt x="0" y="0"/>
                  </a:lnTo>
                  <a:lnTo>
                    <a:pt x="0" y="9985"/>
                  </a:lnTo>
                  <a:lnTo>
                    <a:pt x="10503" y="9985"/>
                  </a:lnTo>
                  <a:lnTo>
                    <a:pt x="1454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5" name="Triangle"/>
            <p:cNvSpPr/>
            <p:nvPr/>
          </p:nvSpPr>
          <p:spPr>
            <a:xfrm>
              <a:off x="7325182" y="127713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3675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" name="Shape"/>
            <p:cNvSpPr/>
            <p:nvPr/>
          </p:nvSpPr>
          <p:spPr>
            <a:xfrm>
              <a:off x="7340195" y="145667"/>
              <a:ext cx="16991" cy="29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1402" y="9263"/>
                  </a:lnTo>
                  <a:lnTo>
                    <a:pt x="0" y="0"/>
                  </a:lnTo>
                  <a:lnTo>
                    <a:pt x="1047" y="9987"/>
                  </a:lnTo>
                  <a:lnTo>
                    <a:pt x="11988" y="9987"/>
                  </a:lnTo>
                  <a:lnTo>
                    <a:pt x="11988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Triangle"/>
            <p:cNvSpPr/>
            <p:nvPr/>
          </p:nvSpPr>
          <p:spPr>
            <a:xfrm>
              <a:off x="7353515" y="176411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" name="Triangle"/>
            <p:cNvSpPr/>
            <p:nvPr/>
          </p:nvSpPr>
          <p:spPr>
            <a:xfrm>
              <a:off x="7361116" y="19245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Shape"/>
            <p:cNvSpPr/>
            <p:nvPr/>
          </p:nvSpPr>
          <p:spPr>
            <a:xfrm>
              <a:off x="7366740" y="207483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800" y="472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" name="Triangle"/>
            <p:cNvSpPr/>
            <p:nvPr/>
          </p:nvSpPr>
          <p:spPr>
            <a:xfrm>
              <a:off x="7371315" y="224052"/>
              <a:ext cx="1593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Triangle"/>
            <p:cNvSpPr/>
            <p:nvPr/>
          </p:nvSpPr>
          <p:spPr>
            <a:xfrm>
              <a:off x="7375890" y="240742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Shape"/>
            <p:cNvSpPr/>
            <p:nvPr/>
          </p:nvSpPr>
          <p:spPr>
            <a:xfrm>
              <a:off x="7379171" y="255688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4350" y="8473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" name="Triangle"/>
            <p:cNvSpPr/>
            <p:nvPr/>
          </p:nvSpPr>
          <p:spPr>
            <a:xfrm>
              <a:off x="7381318" y="273793"/>
              <a:ext cx="15939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Triangle"/>
            <p:cNvSpPr/>
            <p:nvPr/>
          </p:nvSpPr>
          <p:spPr>
            <a:xfrm>
              <a:off x="7382988" y="292444"/>
              <a:ext cx="15938" cy="1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Triangle"/>
            <p:cNvSpPr/>
            <p:nvPr/>
          </p:nvSpPr>
          <p:spPr>
            <a:xfrm>
              <a:off x="7384179" y="305754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" name="Triangle"/>
            <p:cNvSpPr/>
            <p:nvPr/>
          </p:nvSpPr>
          <p:spPr>
            <a:xfrm>
              <a:off x="7380000" y="1623439"/>
              <a:ext cx="15938" cy="3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8472" y="1784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" name="Triangle"/>
            <p:cNvSpPr/>
            <p:nvPr/>
          </p:nvSpPr>
          <p:spPr>
            <a:xfrm>
              <a:off x="7364492" y="169683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746" y="11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Triangle"/>
            <p:cNvSpPr/>
            <p:nvPr/>
          </p:nvSpPr>
          <p:spPr>
            <a:xfrm>
              <a:off x="7342287" y="1739237"/>
              <a:ext cx="15939" cy="2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8927" y="1466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4FCE4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7" name="object 4"/>
          <p:cNvGrpSpPr/>
          <p:nvPr/>
        </p:nvGrpSpPr>
        <p:grpSpPr>
          <a:xfrm>
            <a:off x="4544029" y="5636051"/>
            <a:ext cx="7404131" cy="1901496"/>
            <a:chOff x="0" y="0"/>
            <a:chExt cx="7404130" cy="1901495"/>
          </a:xfrm>
        </p:grpSpPr>
        <p:sp>
          <p:nvSpPr>
            <p:cNvPr id="190" name="Shape"/>
            <p:cNvSpPr/>
            <p:nvPr/>
          </p:nvSpPr>
          <p:spPr>
            <a:xfrm>
              <a:off x="0" y="319382"/>
              <a:ext cx="893124" cy="41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3" y="21004"/>
                  </a:lnTo>
                  <a:lnTo>
                    <a:pt x="23" y="21054"/>
                  </a:lnTo>
                  <a:lnTo>
                    <a:pt x="0" y="21202"/>
                  </a:lnTo>
                  <a:lnTo>
                    <a:pt x="0" y="21448"/>
                  </a:lnTo>
                  <a:lnTo>
                    <a:pt x="69" y="21547"/>
                  </a:lnTo>
                  <a:lnTo>
                    <a:pt x="139" y="21596"/>
                  </a:lnTo>
                  <a:lnTo>
                    <a:pt x="162" y="21600"/>
                  </a:lnTo>
                  <a:lnTo>
                    <a:pt x="162" y="20955"/>
                  </a:lnTo>
                  <a:lnTo>
                    <a:pt x="717" y="21051"/>
                  </a:lnTo>
                  <a:lnTo>
                    <a:pt x="1097" y="20680"/>
                  </a:lnTo>
                  <a:lnTo>
                    <a:pt x="1698" y="19985"/>
                  </a:lnTo>
                  <a:lnTo>
                    <a:pt x="5959" y="15877"/>
                  </a:lnTo>
                  <a:lnTo>
                    <a:pt x="11639" y="10124"/>
                  </a:lnTo>
                  <a:lnTo>
                    <a:pt x="16047" y="6114"/>
                  </a:lnTo>
                  <a:lnTo>
                    <a:pt x="21531" y="772"/>
                  </a:lnTo>
                  <a:lnTo>
                    <a:pt x="21531" y="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Shape"/>
            <p:cNvSpPr/>
            <p:nvPr/>
          </p:nvSpPr>
          <p:spPr>
            <a:xfrm>
              <a:off x="6693" y="724269"/>
              <a:ext cx="25129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389"/>
                  </a:moveTo>
                  <a:lnTo>
                    <a:pt x="19744" y="3099"/>
                  </a:lnTo>
                  <a:lnTo>
                    <a:pt x="1644" y="19198"/>
                  </a:lnTo>
                  <a:lnTo>
                    <a:pt x="0" y="0"/>
                  </a:lnTo>
                  <a:lnTo>
                    <a:pt x="0" y="20924"/>
                  </a:lnTo>
                  <a:lnTo>
                    <a:pt x="4359" y="21600"/>
                  </a:lnTo>
                  <a:lnTo>
                    <a:pt x="21600" y="3389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2" name="Shape"/>
            <p:cNvSpPr/>
            <p:nvPr/>
          </p:nvSpPr>
          <p:spPr>
            <a:xfrm>
              <a:off x="890255" y="0"/>
              <a:ext cx="6248485" cy="333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72"/>
                  </a:moveTo>
                  <a:lnTo>
                    <a:pt x="21397" y="0"/>
                  </a:lnTo>
                  <a:lnTo>
                    <a:pt x="1121" y="0"/>
                  </a:lnTo>
                  <a:lnTo>
                    <a:pt x="942" y="289"/>
                  </a:lnTo>
                  <a:lnTo>
                    <a:pt x="767" y="1090"/>
                  </a:lnTo>
                  <a:lnTo>
                    <a:pt x="601" y="2400"/>
                  </a:lnTo>
                  <a:lnTo>
                    <a:pt x="450" y="4217"/>
                  </a:lnTo>
                  <a:lnTo>
                    <a:pt x="245" y="7930"/>
                  </a:lnTo>
                  <a:lnTo>
                    <a:pt x="146" y="10678"/>
                  </a:lnTo>
                  <a:lnTo>
                    <a:pt x="70" y="13684"/>
                  </a:lnTo>
                  <a:lnTo>
                    <a:pt x="20" y="16869"/>
                  </a:lnTo>
                  <a:lnTo>
                    <a:pt x="0" y="20032"/>
                  </a:lnTo>
                  <a:lnTo>
                    <a:pt x="0" y="20799"/>
                  </a:lnTo>
                  <a:lnTo>
                    <a:pt x="10" y="20714"/>
                  </a:lnTo>
                  <a:lnTo>
                    <a:pt x="10" y="21600"/>
                  </a:lnTo>
                  <a:lnTo>
                    <a:pt x="17" y="21536"/>
                  </a:lnTo>
                  <a:lnTo>
                    <a:pt x="20" y="20011"/>
                  </a:lnTo>
                  <a:lnTo>
                    <a:pt x="50" y="16910"/>
                  </a:lnTo>
                  <a:lnTo>
                    <a:pt x="116" y="12776"/>
                  </a:lnTo>
                  <a:lnTo>
                    <a:pt x="212" y="9675"/>
                  </a:lnTo>
                  <a:lnTo>
                    <a:pt x="337" y="6574"/>
                  </a:lnTo>
                  <a:lnTo>
                    <a:pt x="485" y="4507"/>
                  </a:lnTo>
                  <a:lnTo>
                    <a:pt x="654" y="2439"/>
                  </a:lnTo>
                  <a:lnTo>
                    <a:pt x="841" y="1406"/>
                  </a:lnTo>
                  <a:lnTo>
                    <a:pt x="857" y="1406"/>
                  </a:lnTo>
                  <a:lnTo>
                    <a:pt x="902" y="1178"/>
                  </a:lnTo>
                  <a:lnTo>
                    <a:pt x="959" y="992"/>
                  </a:lnTo>
                  <a:lnTo>
                    <a:pt x="1011" y="868"/>
                  </a:lnTo>
                  <a:lnTo>
                    <a:pt x="1068" y="806"/>
                  </a:lnTo>
                  <a:lnTo>
                    <a:pt x="1087" y="806"/>
                  </a:lnTo>
                  <a:lnTo>
                    <a:pt x="1121" y="372"/>
                  </a:lnTo>
                  <a:lnTo>
                    <a:pt x="21600" y="372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" name="Shape"/>
            <p:cNvSpPr/>
            <p:nvPr/>
          </p:nvSpPr>
          <p:spPr>
            <a:xfrm>
              <a:off x="7079965" y="5737"/>
              <a:ext cx="324166" cy="165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070"/>
                  </a:moveTo>
                  <a:lnTo>
                    <a:pt x="21600" y="3954"/>
                  </a:lnTo>
                  <a:lnTo>
                    <a:pt x="20963" y="3137"/>
                  </a:lnTo>
                  <a:lnTo>
                    <a:pt x="19574" y="2378"/>
                  </a:lnTo>
                  <a:lnTo>
                    <a:pt x="17513" y="1693"/>
                  </a:lnTo>
                  <a:lnTo>
                    <a:pt x="14863" y="1098"/>
                  </a:lnTo>
                  <a:lnTo>
                    <a:pt x="11705" y="607"/>
                  </a:lnTo>
                  <a:lnTo>
                    <a:pt x="8121" y="238"/>
                  </a:lnTo>
                  <a:lnTo>
                    <a:pt x="4192" y="5"/>
                  </a:lnTo>
                  <a:lnTo>
                    <a:pt x="0" y="0"/>
                  </a:lnTo>
                  <a:lnTo>
                    <a:pt x="642" y="88"/>
                  </a:lnTo>
                  <a:lnTo>
                    <a:pt x="1020" y="88"/>
                  </a:lnTo>
                  <a:lnTo>
                    <a:pt x="5054" y="205"/>
                  </a:lnTo>
                  <a:lnTo>
                    <a:pt x="5105" y="209"/>
                  </a:lnTo>
                  <a:lnTo>
                    <a:pt x="5363" y="209"/>
                  </a:lnTo>
                  <a:lnTo>
                    <a:pt x="8947" y="417"/>
                  </a:lnTo>
                  <a:lnTo>
                    <a:pt x="12231" y="834"/>
                  </a:lnTo>
                  <a:lnTo>
                    <a:pt x="15165" y="1251"/>
                  </a:lnTo>
                  <a:lnTo>
                    <a:pt x="15165" y="1380"/>
                  </a:lnTo>
                  <a:lnTo>
                    <a:pt x="15483" y="1460"/>
                  </a:lnTo>
                  <a:lnTo>
                    <a:pt x="15993" y="1460"/>
                  </a:lnTo>
                  <a:lnTo>
                    <a:pt x="16307" y="1665"/>
                  </a:lnTo>
                  <a:lnTo>
                    <a:pt x="16885" y="1668"/>
                  </a:lnTo>
                  <a:lnTo>
                    <a:pt x="16987" y="1835"/>
                  </a:lnTo>
                  <a:lnTo>
                    <a:pt x="17155" y="1877"/>
                  </a:lnTo>
                  <a:lnTo>
                    <a:pt x="17713" y="1877"/>
                  </a:lnTo>
                  <a:lnTo>
                    <a:pt x="17772" y="2070"/>
                  </a:lnTo>
                  <a:lnTo>
                    <a:pt x="17812" y="2085"/>
                  </a:lnTo>
                  <a:lnTo>
                    <a:pt x="18350" y="2085"/>
                  </a:lnTo>
                  <a:lnTo>
                    <a:pt x="18350" y="2288"/>
                  </a:lnTo>
                  <a:lnTo>
                    <a:pt x="18367" y="2294"/>
                  </a:lnTo>
                  <a:lnTo>
                    <a:pt x="18924" y="2294"/>
                  </a:lnTo>
                  <a:lnTo>
                    <a:pt x="18924" y="2502"/>
                  </a:lnTo>
                  <a:lnTo>
                    <a:pt x="19434" y="2502"/>
                  </a:lnTo>
                  <a:lnTo>
                    <a:pt x="19434" y="2711"/>
                  </a:lnTo>
                  <a:lnTo>
                    <a:pt x="19880" y="2711"/>
                  </a:lnTo>
                  <a:lnTo>
                    <a:pt x="19880" y="2919"/>
                  </a:lnTo>
                  <a:lnTo>
                    <a:pt x="20198" y="2919"/>
                  </a:lnTo>
                  <a:lnTo>
                    <a:pt x="20198" y="3128"/>
                  </a:lnTo>
                  <a:lnTo>
                    <a:pt x="20517" y="3128"/>
                  </a:lnTo>
                  <a:lnTo>
                    <a:pt x="20517" y="3336"/>
                  </a:lnTo>
                  <a:lnTo>
                    <a:pt x="20772" y="3336"/>
                  </a:lnTo>
                  <a:lnTo>
                    <a:pt x="20772" y="3545"/>
                  </a:lnTo>
                  <a:lnTo>
                    <a:pt x="20963" y="3545"/>
                  </a:lnTo>
                  <a:lnTo>
                    <a:pt x="20963" y="3754"/>
                  </a:lnTo>
                  <a:lnTo>
                    <a:pt x="21090" y="3754"/>
                  </a:lnTo>
                  <a:lnTo>
                    <a:pt x="21090" y="3962"/>
                  </a:lnTo>
                  <a:lnTo>
                    <a:pt x="21154" y="3962"/>
                  </a:lnTo>
                  <a:lnTo>
                    <a:pt x="21154" y="4171"/>
                  </a:lnTo>
                  <a:lnTo>
                    <a:pt x="21218" y="4171"/>
                  </a:lnTo>
                  <a:lnTo>
                    <a:pt x="21218" y="21600"/>
                  </a:lnTo>
                  <a:lnTo>
                    <a:pt x="21600" y="2107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Shape"/>
            <p:cNvSpPr/>
            <p:nvPr/>
          </p:nvSpPr>
          <p:spPr>
            <a:xfrm>
              <a:off x="7297058" y="324482"/>
              <a:ext cx="101334" cy="151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90"/>
                  </a:moveTo>
                  <a:lnTo>
                    <a:pt x="21600" y="0"/>
                  </a:lnTo>
                  <a:lnTo>
                    <a:pt x="21396" y="18403"/>
                  </a:lnTo>
                  <a:lnTo>
                    <a:pt x="19743" y="19312"/>
                  </a:lnTo>
                  <a:lnTo>
                    <a:pt x="16016" y="19994"/>
                  </a:lnTo>
                  <a:lnTo>
                    <a:pt x="10413" y="20675"/>
                  </a:lnTo>
                  <a:lnTo>
                    <a:pt x="3128" y="21357"/>
                  </a:lnTo>
                  <a:lnTo>
                    <a:pt x="0" y="21600"/>
                  </a:lnTo>
                  <a:lnTo>
                    <a:pt x="5336" y="21260"/>
                  </a:lnTo>
                  <a:lnTo>
                    <a:pt x="12212" y="20647"/>
                  </a:lnTo>
                  <a:lnTo>
                    <a:pt x="17534" y="19961"/>
                  </a:lnTo>
                  <a:lnTo>
                    <a:pt x="21129" y="19213"/>
                  </a:lnTo>
                  <a:lnTo>
                    <a:pt x="21600" y="1899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Shape"/>
            <p:cNvSpPr/>
            <p:nvPr/>
          </p:nvSpPr>
          <p:spPr>
            <a:xfrm>
              <a:off x="7198449" y="1879273"/>
              <a:ext cx="45826" cy="2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741" y="6863"/>
                  </a:lnTo>
                  <a:lnTo>
                    <a:pt x="0" y="21600"/>
                  </a:lnTo>
                  <a:lnTo>
                    <a:pt x="19100" y="350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" name="Shape"/>
            <p:cNvSpPr/>
            <p:nvPr/>
          </p:nvSpPr>
          <p:spPr>
            <a:xfrm>
              <a:off x="6693" y="133012"/>
              <a:ext cx="7318178" cy="60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16" y="7150"/>
                  </a:moveTo>
                  <a:lnTo>
                    <a:pt x="2616" y="6662"/>
                  </a:lnTo>
                  <a:lnTo>
                    <a:pt x="2608" y="6867"/>
                  </a:lnTo>
                  <a:lnTo>
                    <a:pt x="2608" y="7197"/>
                  </a:lnTo>
                  <a:lnTo>
                    <a:pt x="2616" y="7150"/>
                  </a:lnTo>
                  <a:close/>
                  <a:moveTo>
                    <a:pt x="21600" y="8"/>
                  </a:moveTo>
                  <a:lnTo>
                    <a:pt x="21599" y="0"/>
                  </a:lnTo>
                  <a:lnTo>
                    <a:pt x="21600" y="8"/>
                  </a:lnTo>
                  <a:close/>
                  <a:moveTo>
                    <a:pt x="68" y="21256"/>
                  </a:moveTo>
                  <a:lnTo>
                    <a:pt x="0" y="21190"/>
                  </a:lnTo>
                  <a:lnTo>
                    <a:pt x="6" y="21600"/>
                  </a:lnTo>
                  <a:lnTo>
                    <a:pt x="68" y="2125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8" name="object 5"/>
          <p:cNvSpPr/>
          <p:nvPr/>
        </p:nvSpPr>
        <p:spPr>
          <a:xfrm>
            <a:off x="4549767" y="5641788"/>
            <a:ext cx="7392657" cy="1912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004"/>
                </a:moveTo>
                <a:lnTo>
                  <a:pt x="21600" y="3607"/>
                </a:lnTo>
                <a:lnTo>
                  <a:pt x="21585" y="2960"/>
                </a:lnTo>
                <a:lnTo>
                  <a:pt x="21542" y="2351"/>
                </a:lnTo>
                <a:lnTo>
                  <a:pt x="21473" y="1789"/>
                </a:lnTo>
                <a:lnTo>
                  <a:pt x="21381" y="1285"/>
                </a:lnTo>
                <a:lnTo>
                  <a:pt x="21269" y="850"/>
                </a:lnTo>
                <a:lnTo>
                  <a:pt x="21138" y="494"/>
                </a:lnTo>
                <a:lnTo>
                  <a:pt x="20993" y="226"/>
                </a:lnTo>
                <a:lnTo>
                  <a:pt x="20835" y="58"/>
                </a:lnTo>
                <a:lnTo>
                  <a:pt x="20667" y="0"/>
                </a:lnTo>
                <a:lnTo>
                  <a:pt x="3532" y="0"/>
                </a:lnTo>
                <a:lnTo>
                  <a:pt x="3364" y="58"/>
                </a:lnTo>
                <a:lnTo>
                  <a:pt x="3207" y="226"/>
                </a:lnTo>
                <a:lnTo>
                  <a:pt x="3062" y="494"/>
                </a:lnTo>
                <a:lnTo>
                  <a:pt x="2932" y="850"/>
                </a:lnTo>
                <a:lnTo>
                  <a:pt x="2820" y="1285"/>
                </a:lnTo>
                <a:lnTo>
                  <a:pt x="2728" y="1789"/>
                </a:lnTo>
                <a:lnTo>
                  <a:pt x="2659" y="2351"/>
                </a:lnTo>
                <a:lnTo>
                  <a:pt x="2616" y="2960"/>
                </a:lnTo>
                <a:lnTo>
                  <a:pt x="2601" y="3607"/>
                </a:lnTo>
                <a:lnTo>
                  <a:pt x="0" y="8197"/>
                </a:lnTo>
                <a:lnTo>
                  <a:pt x="2601" y="9007"/>
                </a:lnTo>
                <a:lnTo>
                  <a:pt x="2601" y="18004"/>
                </a:lnTo>
                <a:lnTo>
                  <a:pt x="2616" y="18650"/>
                </a:lnTo>
                <a:lnTo>
                  <a:pt x="2659" y="19259"/>
                </a:lnTo>
                <a:lnTo>
                  <a:pt x="2728" y="19819"/>
                </a:lnTo>
                <a:lnTo>
                  <a:pt x="2820" y="20321"/>
                </a:lnTo>
                <a:lnTo>
                  <a:pt x="2932" y="20754"/>
                </a:lnTo>
                <a:lnTo>
                  <a:pt x="3062" y="21109"/>
                </a:lnTo>
                <a:lnTo>
                  <a:pt x="3207" y="21375"/>
                </a:lnTo>
                <a:lnTo>
                  <a:pt x="3364" y="21542"/>
                </a:lnTo>
                <a:lnTo>
                  <a:pt x="3532" y="21600"/>
                </a:lnTo>
                <a:lnTo>
                  <a:pt x="20667" y="21600"/>
                </a:lnTo>
                <a:lnTo>
                  <a:pt x="20835" y="21542"/>
                </a:lnTo>
                <a:lnTo>
                  <a:pt x="20993" y="21375"/>
                </a:lnTo>
                <a:lnTo>
                  <a:pt x="21138" y="21109"/>
                </a:lnTo>
                <a:lnTo>
                  <a:pt x="21269" y="20754"/>
                </a:lnTo>
                <a:lnTo>
                  <a:pt x="21381" y="20321"/>
                </a:lnTo>
                <a:lnTo>
                  <a:pt x="21473" y="19819"/>
                </a:lnTo>
                <a:lnTo>
                  <a:pt x="21542" y="19259"/>
                </a:lnTo>
                <a:lnTo>
                  <a:pt x="21585" y="18650"/>
                </a:lnTo>
                <a:lnTo>
                  <a:pt x="21600" y="18004"/>
                </a:lnTo>
                <a:close/>
              </a:path>
            </a:pathLst>
          </a:custGeom>
          <a:solidFill>
            <a:srgbClr val="F4FCE4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3" name="object 6"/>
          <p:cNvGrpSpPr/>
          <p:nvPr/>
        </p:nvGrpSpPr>
        <p:grpSpPr>
          <a:xfrm>
            <a:off x="4544029" y="5636051"/>
            <a:ext cx="7404131" cy="1924902"/>
            <a:chOff x="0" y="0"/>
            <a:chExt cx="7404130" cy="1924901"/>
          </a:xfrm>
        </p:grpSpPr>
        <p:sp>
          <p:nvSpPr>
            <p:cNvPr id="199" name="Shape"/>
            <p:cNvSpPr/>
            <p:nvPr/>
          </p:nvSpPr>
          <p:spPr>
            <a:xfrm>
              <a:off x="0" y="319382"/>
              <a:ext cx="893124" cy="41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3" y="21004"/>
                  </a:lnTo>
                  <a:lnTo>
                    <a:pt x="23" y="21054"/>
                  </a:lnTo>
                  <a:lnTo>
                    <a:pt x="0" y="21202"/>
                  </a:lnTo>
                  <a:lnTo>
                    <a:pt x="0" y="21448"/>
                  </a:lnTo>
                  <a:lnTo>
                    <a:pt x="69" y="21547"/>
                  </a:lnTo>
                  <a:lnTo>
                    <a:pt x="139" y="21596"/>
                  </a:lnTo>
                  <a:lnTo>
                    <a:pt x="162" y="21600"/>
                  </a:lnTo>
                  <a:lnTo>
                    <a:pt x="162" y="20955"/>
                  </a:lnTo>
                  <a:lnTo>
                    <a:pt x="717" y="21051"/>
                  </a:lnTo>
                  <a:lnTo>
                    <a:pt x="21531" y="772"/>
                  </a:lnTo>
                  <a:lnTo>
                    <a:pt x="21531" y="2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" name="Shape"/>
            <p:cNvSpPr/>
            <p:nvPr/>
          </p:nvSpPr>
          <p:spPr>
            <a:xfrm>
              <a:off x="6693" y="725782"/>
              <a:ext cx="7385963" cy="119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245"/>
                  </a:moveTo>
                  <a:lnTo>
                    <a:pt x="21600" y="15744"/>
                  </a:lnTo>
                  <a:lnTo>
                    <a:pt x="21594" y="16329"/>
                  </a:lnTo>
                  <a:lnTo>
                    <a:pt x="21589" y="16605"/>
                  </a:lnTo>
                  <a:lnTo>
                    <a:pt x="21553" y="17521"/>
                  </a:lnTo>
                  <a:lnTo>
                    <a:pt x="21490" y="18417"/>
                  </a:lnTo>
                  <a:lnTo>
                    <a:pt x="21404" y="19234"/>
                  </a:lnTo>
                  <a:lnTo>
                    <a:pt x="21298" y="19912"/>
                  </a:lnTo>
                  <a:lnTo>
                    <a:pt x="21108" y="20739"/>
                  </a:lnTo>
                  <a:lnTo>
                    <a:pt x="20972" y="21099"/>
                  </a:lnTo>
                  <a:lnTo>
                    <a:pt x="20828" y="21318"/>
                  </a:lnTo>
                  <a:lnTo>
                    <a:pt x="20686" y="21375"/>
                  </a:lnTo>
                  <a:lnTo>
                    <a:pt x="3532" y="21376"/>
                  </a:lnTo>
                  <a:lnTo>
                    <a:pt x="3361" y="21281"/>
                  </a:lnTo>
                  <a:lnTo>
                    <a:pt x="3199" y="20994"/>
                  </a:lnTo>
                  <a:lnTo>
                    <a:pt x="3051" y="20535"/>
                  </a:lnTo>
                  <a:lnTo>
                    <a:pt x="2919" y="19922"/>
                  </a:lnTo>
                  <a:lnTo>
                    <a:pt x="2807" y="19175"/>
                  </a:lnTo>
                  <a:lnTo>
                    <a:pt x="2718" y="18311"/>
                  </a:lnTo>
                  <a:lnTo>
                    <a:pt x="2655" y="17351"/>
                  </a:lnTo>
                  <a:lnTo>
                    <a:pt x="2623" y="16312"/>
                  </a:lnTo>
                  <a:lnTo>
                    <a:pt x="2618" y="1344"/>
                  </a:lnTo>
                  <a:lnTo>
                    <a:pt x="2612" y="1292"/>
                  </a:lnTo>
                  <a:lnTo>
                    <a:pt x="2598" y="1290"/>
                  </a:lnTo>
                  <a:lnTo>
                    <a:pt x="67" y="33"/>
                  </a:lnTo>
                  <a:lnTo>
                    <a:pt x="6" y="207"/>
                  </a:lnTo>
                  <a:lnTo>
                    <a:pt x="0" y="0"/>
                  </a:lnTo>
                  <a:lnTo>
                    <a:pt x="0" y="225"/>
                  </a:lnTo>
                  <a:lnTo>
                    <a:pt x="2584" y="1492"/>
                  </a:lnTo>
                  <a:lnTo>
                    <a:pt x="2584" y="1395"/>
                  </a:lnTo>
                  <a:lnTo>
                    <a:pt x="2598" y="1499"/>
                  </a:lnTo>
                  <a:lnTo>
                    <a:pt x="2598" y="16713"/>
                  </a:lnTo>
                  <a:lnTo>
                    <a:pt x="2632" y="17608"/>
                  </a:lnTo>
                  <a:lnTo>
                    <a:pt x="2696" y="18519"/>
                  </a:lnTo>
                  <a:lnTo>
                    <a:pt x="2785" y="19351"/>
                  </a:lnTo>
                  <a:lnTo>
                    <a:pt x="2894" y="20084"/>
                  </a:lnTo>
                  <a:lnTo>
                    <a:pt x="3092" y="20933"/>
                  </a:lnTo>
                  <a:lnTo>
                    <a:pt x="3232" y="21296"/>
                  </a:lnTo>
                  <a:lnTo>
                    <a:pt x="3381" y="21518"/>
                  </a:lnTo>
                  <a:lnTo>
                    <a:pt x="3532" y="21600"/>
                  </a:lnTo>
                  <a:lnTo>
                    <a:pt x="20686" y="21600"/>
                  </a:lnTo>
                  <a:lnTo>
                    <a:pt x="20851" y="21508"/>
                  </a:lnTo>
                  <a:lnTo>
                    <a:pt x="21007" y="21251"/>
                  </a:lnTo>
                  <a:lnTo>
                    <a:pt x="21151" y="20843"/>
                  </a:lnTo>
                  <a:lnTo>
                    <a:pt x="21280" y="20299"/>
                  </a:lnTo>
                  <a:lnTo>
                    <a:pt x="21394" y="19634"/>
                  </a:lnTo>
                  <a:lnTo>
                    <a:pt x="21488" y="18860"/>
                  </a:lnTo>
                  <a:lnTo>
                    <a:pt x="21561" y="17994"/>
                  </a:lnTo>
                  <a:lnTo>
                    <a:pt x="21600" y="17245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Shape"/>
            <p:cNvSpPr/>
            <p:nvPr/>
          </p:nvSpPr>
          <p:spPr>
            <a:xfrm>
              <a:off x="890255" y="0"/>
              <a:ext cx="6513876" cy="168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739"/>
                  </a:moveTo>
                  <a:lnTo>
                    <a:pt x="21600" y="3951"/>
                  </a:lnTo>
                  <a:lnTo>
                    <a:pt x="21568" y="3150"/>
                  </a:lnTo>
                  <a:lnTo>
                    <a:pt x="21499" y="2406"/>
                  </a:lnTo>
                  <a:lnTo>
                    <a:pt x="21397" y="1734"/>
                  </a:lnTo>
                  <a:lnTo>
                    <a:pt x="21265" y="1150"/>
                  </a:lnTo>
                  <a:lnTo>
                    <a:pt x="21108" y="669"/>
                  </a:lnTo>
                  <a:lnTo>
                    <a:pt x="20929" y="307"/>
                  </a:lnTo>
                  <a:lnTo>
                    <a:pt x="20734" y="79"/>
                  </a:lnTo>
                  <a:lnTo>
                    <a:pt x="20525" y="0"/>
                  </a:lnTo>
                  <a:lnTo>
                    <a:pt x="1075" y="0"/>
                  </a:lnTo>
                  <a:lnTo>
                    <a:pt x="903" y="57"/>
                  </a:lnTo>
                  <a:lnTo>
                    <a:pt x="735" y="216"/>
                  </a:lnTo>
                  <a:lnTo>
                    <a:pt x="576" y="475"/>
                  </a:lnTo>
                  <a:lnTo>
                    <a:pt x="431" y="834"/>
                  </a:lnTo>
                  <a:lnTo>
                    <a:pt x="235" y="1569"/>
                  </a:lnTo>
                  <a:lnTo>
                    <a:pt x="140" y="2113"/>
                  </a:lnTo>
                  <a:lnTo>
                    <a:pt x="67" y="2708"/>
                  </a:lnTo>
                  <a:lnTo>
                    <a:pt x="19" y="3338"/>
                  </a:lnTo>
                  <a:lnTo>
                    <a:pt x="0" y="3964"/>
                  </a:lnTo>
                  <a:lnTo>
                    <a:pt x="0" y="4116"/>
                  </a:lnTo>
                  <a:lnTo>
                    <a:pt x="10" y="4099"/>
                  </a:lnTo>
                  <a:lnTo>
                    <a:pt x="10" y="4274"/>
                  </a:lnTo>
                  <a:lnTo>
                    <a:pt x="25" y="4246"/>
                  </a:lnTo>
                  <a:lnTo>
                    <a:pt x="35" y="4234"/>
                  </a:lnTo>
                  <a:lnTo>
                    <a:pt x="38" y="4197"/>
                  </a:lnTo>
                  <a:lnTo>
                    <a:pt x="38" y="4172"/>
                  </a:lnTo>
                  <a:lnTo>
                    <a:pt x="44" y="3755"/>
                  </a:lnTo>
                  <a:lnTo>
                    <a:pt x="108" y="2715"/>
                  </a:lnTo>
                  <a:lnTo>
                    <a:pt x="187" y="2100"/>
                  </a:lnTo>
                  <a:lnTo>
                    <a:pt x="292" y="1542"/>
                  </a:lnTo>
                  <a:lnTo>
                    <a:pt x="415" y="1068"/>
                  </a:lnTo>
                  <a:lnTo>
                    <a:pt x="457" y="957"/>
                  </a:lnTo>
                  <a:lnTo>
                    <a:pt x="495" y="834"/>
                  </a:lnTo>
                  <a:lnTo>
                    <a:pt x="539" y="736"/>
                  </a:lnTo>
                  <a:lnTo>
                    <a:pt x="593" y="613"/>
                  </a:lnTo>
                  <a:lnTo>
                    <a:pt x="650" y="509"/>
                  </a:lnTo>
                  <a:lnTo>
                    <a:pt x="709" y="417"/>
                  </a:lnTo>
                  <a:lnTo>
                    <a:pt x="767" y="331"/>
                  </a:lnTo>
                  <a:lnTo>
                    <a:pt x="818" y="282"/>
                  </a:lnTo>
                  <a:lnTo>
                    <a:pt x="866" y="233"/>
                  </a:lnTo>
                  <a:lnTo>
                    <a:pt x="920" y="196"/>
                  </a:lnTo>
                  <a:lnTo>
                    <a:pt x="970" y="172"/>
                  </a:lnTo>
                  <a:lnTo>
                    <a:pt x="1024" y="160"/>
                  </a:lnTo>
                  <a:lnTo>
                    <a:pt x="20576" y="160"/>
                  </a:lnTo>
                  <a:lnTo>
                    <a:pt x="20777" y="275"/>
                  </a:lnTo>
                  <a:lnTo>
                    <a:pt x="20962" y="530"/>
                  </a:lnTo>
                  <a:lnTo>
                    <a:pt x="21130" y="911"/>
                  </a:lnTo>
                  <a:lnTo>
                    <a:pt x="21275" y="1402"/>
                  </a:lnTo>
                  <a:lnTo>
                    <a:pt x="21394" y="1989"/>
                  </a:lnTo>
                  <a:lnTo>
                    <a:pt x="21484" y="2656"/>
                  </a:lnTo>
                  <a:lnTo>
                    <a:pt x="21541" y="3389"/>
                  </a:lnTo>
                  <a:lnTo>
                    <a:pt x="21562" y="4172"/>
                  </a:lnTo>
                  <a:lnTo>
                    <a:pt x="21562" y="21600"/>
                  </a:lnTo>
                  <a:lnTo>
                    <a:pt x="21574" y="21459"/>
                  </a:lnTo>
                  <a:lnTo>
                    <a:pt x="21600" y="20739"/>
                  </a:lnTo>
                  <a:close/>
                </a:path>
              </a:pathLst>
            </a:custGeom>
            <a:solidFill>
              <a:srgbClr val="93C6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2" name="Shape"/>
            <p:cNvSpPr/>
            <p:nvPr/>
          </p:nvSpPr>
          <p:spPr>
            <a:xfrm>
              <a:off x="6693" y="319382"/>
              <a:ext cx="888344" cy="1334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8" y="6609"/>
                  </a:moveTo>
                  <a:lnTo>
                    <a:pt x="0" y="6579"/>
                  </a:lnTo>
                  <a:lnTo>
                    <a:pt x="47" y="6765"/>
                  </a:lnTo>
                  <a:lnTo>
                    <a:pt x="558" y="6609"/>
                  </a:lnTo>
                  <a:close/>
                  <a:moveTo>
                    <a:pt x="21553" y="221"/>
                  </a:moveTo>
                  <a:lnTo>
                    <a:pt x="21553" y="0"/>
                  </a:lnTo>
                  <a:lnTo>
                    <a:pt x="21484" y="93"/>
                  </a:lnTo>
                  <a:lnTo>
                    <a:pt x="21484" y="242"/>
                  </a:lnTo>
                  <a:lnTo>
                    <a:pt x="21553" y="221"/>
                  </a:lnTo>
                  <a:close/>
                  <a:moveTo>
                    <a:pt x="21600" y="7926"/>
                  </a:moveTo>
                  <a:lnTo>
                    <a:pt x="21484" y="7833"/>
                  </a:lnTo>
                  <a:lnTo>
                    <a:pt x="21484" y="7920"/>
                  </a:lnTo>
                  <a:lnTo>
                    <a:pt x="21600" y="7926"/>
                  </a:lnTo>
                  <a:close/>
                  <a:moveTo>
                    <a:pt x="21600" y="21600"/>
                  </a:moveTo>
                  <a:lnTo>
                    <a:pt x="21600" y="7926"/>
                  </a:lnTo>
                  <a:lnTo>
                    <a:pt x="21484" y="7920"/>
                  </a:lnTo>
                  <a:lnTo>
                    <a:pt x="21484" y="21007"/>
                  </a:lnTo>
                  <a:lnTo>
                    <a:pt x="21507" y="21270"/>
                  </a:lnTo>
                  <a:lnTo>
                    <a:pt x="21577" y="21533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4" name="object 7"/>
          <p:cNvSpPr/>
          <p:nvPr/>
        </p:nvSpPr>
        <p:spPr>
          <a:xfrm>
            <a:off x="5632544" y="5784903"/>
            <a:ext cx="6110345" cy="136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74" indent="12700" algn="l" defTabSz="1147482">
              <a:defRPr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financial analyst at a Financial institute wants to evaluate a recent  credit card promotion. After this promotion, 450 cardholders were  randomly selected. Half received an ad promoting a full waiver of  interest rate on purchases made over the next three months, and half  received a standard Christmas advertisement. Did the ad promoting  full interest rate </a:t>
            </a:r>
            <a:r>
              <a:rPr spc="-11"/>
              <a:t>waiver, </a:t>
            </a:r>
            <a:r>
              <a:t>increase</a:t>
            </a:r>
            <a:r>
              <a:rPr spc="108"/>
              <a:t> </a:t>
            </a:r>
            <a:r>
              <a:t>purchases?</a:t>
            </a:r>
          </a:p>
        </p:txBody>
      </p:sp>
      <p:sp>
        <p:nvSpPr>
          <p:cNvPr id="205" name="object 8"/>
          <p:cNvSpPr/>
          <p:nvPr/>
        </p:nvSpPr>
        <p:spPr>
          <a:xfrm>
            <a:off x="2745350" y="2008094"/>
            <a:ext cx="7841130" cy="3239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object 9"/>
          <p:cNvSpPr/>
          <p:nvPr/>
        </p:nvSpPr>
        <p:spPr>
          <a:xfrm>
            <a:off x="1243105" y="5450541"/>
            <a:ext cx="3251201" cy="1"/>
          </a:xfrm>
          <a:prstGeom prst="line">
            <a:avLst/>
          </a:prstGeom>
          <a:ln w="3175">
            <a:solidFill>
              <a:srgbClr val="A6A983"/>
            </a:solidFill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3" name="object 10"/>
          <p:cNvGrpSpPr/>
          <p:nvPr/>
        </p:nvGrpSpPr>
        <p:grpSpPr>
          <a:xfrm>
            <a:off x="1219199" y="5426635"/>
            <a:ext cx="3299013" cy="2318872"/>
            <a:chOff x="0" y="0"/>
            <a:chExt cx="3299011" cy="2318870"/>
          </a:xfrm>
        </p:grpSpPr>
        <p:sp>
          <p:nvSpPr>
            <p:cNvPr id="207" name="Shape"/>
            <p:cNvSpPr/>
            <p:nvPr/>
          </p:nvSpPr>
          <p:spPr>
            <a:xfrm>
              <a:off x="0" y="-1"/>
              <a:ext cx="3299012" cy="3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139"/>
                  </a:moveTo>
                  <a:lnTo>
                    <a:pt x="21588" y="9453"/>
                  </a:lnTo>
                  <a:lnTo>
                    <a:pt x="21555" y="4618"/>
                  </a:lnTo>
                  <a:lnTo>
                    <a:pt x="21505" y="125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258"/>
                  </a:lnTo>
                  <a:lnTo>
                    <a:pt x="48" y="4618"/>
                  </a:lnTo>
                  <a:lnTo>
                    <a:pt x="13" y="9453"/>
                  </a:lnTo>
                  <a:lnTo>
                    <a:pt x="0" y="15140"/>
                  </a:lnTo>
                  <a:lnTo>
                    <a:pt x="96" y="21600"/>
                  </a:lnTo>
                  <a:lnTo>
                    <a:pt x="157" y="15745"/>
                  </a:lnTo>
                  <a:lnTo>
                    <a:pt x="157" y="15140"/>
                  </a:lnTo>
                  <a:lnTo>
                    <a:pt x="163" y="15140"/>
                  </a:lnTo>
                  <a:lnTo>
                    <a:pt x="269" y="4844"/>
                  </a:lnTo>
                  <a:lnTo>
                    <a:pt x="376" y="15140"/>
                  </a:lnTo>
                  <a:lnTo>
                    <a:pt x="21231" y="15140"/>
                  </a:lnTo>
                  <a:lnTo>
                    <a:pt x="21337" y="4844"/>
                  </a:lnTo>
                  <a:lnTo>
                    <a:pt x="21443" y="15140"/>
                  </a:lnTo>
                  <a:lnTo>
                    <a:pt x="21600" y="151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" name="Shape"/>
            <p:cNvSpPr/>
            <p:nvPr/>
          </p:nvSpPr>
          <p:spPr>
            <a:xfrm>
              <a:off x="7649" y="34104"/>
              <a:ext cx="3277828" cy="22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11"/>
                  </a:moveTo>
                  <a:lnTo>
                    <a:pt x="46" y="0"/>
                  </a:lnTo>
                  <a:lnTo>
                    <a:pt x="0" y="66"/>
                  </a:lnTo>
                  <a:lnTo>
                    <a:pt x="107" y="220"/>
                  </a:lnTo>
                  <a:lnTo>
                    <a:pt x="107" y="21600"/>
                  </a:lnTo>
                  <a:lnTo>
                    <a:pt x="21538" y="21600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>
              <a:off x="11315" y="24729"/>
              <a:ext cx="15938" cy="1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21600"/>
                  </a:moveTo>
                  <a:lnTo>
                    <a:pt x="21600" y="0"/>
                  </a:lnTo>
                  <a:lnTo>
                    <a:pt x="0" y="12738"/>
                  </a:lnTo>
                  <a:lnTo>
                    <a:pt x="2159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Shape"/>
            <p:cNvSpPr/>
            <p:nvPr/>
          </p:nvSpPr>
          <p:spPr>
            <a:xfrm>
              <a:off x="3275105" y="23905"/>
              <a:ext cx="23907" cy="22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5552" y="162"/>
                  </a:lnTo>
                  <a:lnTo>
                    <a:pt x="15552" y="2155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" name="Triangle"/>
            <p:cNvSpPr/>
            <p:nvPr/>
          </p:nvSpPr>
          <p:spPr>
            <a:xfrm>
              <a:off x="3275105" y="23904"/>
              <a:ext cx="17214" cy="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" name="Shape"/>
            <p:cNvSpPr/>
            <p:nvPr/>
          </p:nvSpPr>
          <p:spPr>
            <a:xfrm>
              <a:off x="7649" y="7648"/>
              <a:ext cx="3284670" cy="231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152"/>
                  </a:moveTo>
                  <a:lnTo>
                    <a:pt x="21380" y="0"/>
                  </a:lnTo>
                  <a:lnTo>
                    <a:pt x="21273" y="152"/>
                  </a:lnTo>
                  <a:lnTo>
                    <a:pt x="21487" y="152"/>
                  </a:lnTo>
                  <a:close/>
                  <a:moveTo>
                    <a:pt x="107" y="21600"/>
                  </a:moveTo>
                  <a:lnTo>
                    <a:pt x="107" y="21296"/>
                  </a:lnTo>
                  <a:lnTo>
                    <a:pt x="0" y="21448"/>
                  </a:lnTo>
                  <a:lnTo>
                    <a:pt x="107" y="21600"/>
                  </a:lnTo>
                  <a:close/>
                  <a:moveTo>
                    <a:pt x="327" y="152"/>
                  </a:moveTo>
                  <a:lnTo>
                    <a:pt x="220" y="0"/>
                  </a:lnTo>
                  <a:lnTo>
                    <a:pt x="113" y="152"/>
                  </a:lnTo>
                  <a:lnTo>
                    <a:pt x="327" y="152"/>
                  </a:lnTo>
                  <a:close/>
                  <a:moveTo>
                    <a:pt x="21600" y="21448"/>
                  </a:moveTo>
                  <a:lnTo>
                    <a:pt x="21600" y="313"/>
                  </a:lnTo>
                  <a:lnTo>
                    <a:pt x="21487" y="474"/>
                  </a:lnTo>
                  <a:lnTo>
                    <a:pt x="21487" y="21287"/>
                  </a:lnTo>
                  <a:lnTo>
                    <a:pt x="21600" y="21448"/>
                  </a:lnTo>
                  <a:close/>
                  <a:moveTo>
                    <a:pt x="21600" y="21448"/>
                  </a:moveTo>
                  <a:lnTo>
                    <a:pt x="21487" y="21287"/>
                  </a:lnTo>
                  <a:lnTo>
                    <a:pt x="21487" y="21445"/>
                  </a:lnTo>
                  <a:lnTo>
                    <a:pt x="21555" y="21512"/>
                  </a:lnTo>
                  <a:lnTo>
                    <a:pt x="21600" y="21448"/>
                  </a:lnTo>
                  <a:close/>
                  <a:moveTo>
                    <a:pt x="21600" y="21556"/>
                  </a:moveTo>
                  <a:lnTo>
                    <a:pt x="21600" y="21448"/>
                  </a:lnTo>
                  <a:lnTo>
                    <a:pt x="21555" y="21512"/>
                  </a:lnTo>
                  <a:lnTo>
                    <a:pt x="21600" y="2155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4" name="object 11"/>
          <p:cNvSpPr/>
          <p:nvPr/>
        </p:nvSpPr>
        <p:spPr>
          <a:xfrm>
            <a:off x="1243105" y="5450541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906" y="21600"/>
                </a:lnTo>
                <a:lnTo>
                  <a:pt x="196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6A98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" name="object 12"/>
          <p:cNvSpPr/>
          <p:nvPr/>
        </p:nvSpPr>
        <p:spPr>
          <a:xfrm>
            <a:off x="1243105" y="7458635"/>
            <a:ext cx="3251201" cy="28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9694" y="0"/>
                </a:lnTo>
                <a:lnTo>
                  <a:pt x="190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7751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" name="object 13"/>
          <p:cNvSpPr/>
          <p:nvPr/>
        </p:nvSpPr>
        <p:spPr>
          <a:xfrm>
            <a:off x="1243105" y="5450541"/>
            <a:ext cx="286872" cy="22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900"/>
                </a:moveTo>
                <a:lnTo>
                  <a:pt x="21600" y="2700"/>
                </a:lnTo>
                <a:lnTo>
                  <a:pt x="0" y="0"/>
                </a:lnTo>
                <a:lnTo>
                  <a:pt x="0" y="21600"/>
                </a:lnTo>
                <a:lnTo>
                  <a:pt x="21600" y="18900"/>
                </a:lnTo>
                <a:close/>
              </a:path>
            </a:pathLst>
          </a:custGeom>
          <a:solidFill>
            <a:srgbClr val="BCBFA3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" name="object 14"/>
          <p:cNvSpPr/>
          <p:nvPr/>
        </p:nvSpPr>
        <p:spPr>
          <a:xfrm>
            <a:off x="4207435" y="5450541"/>
            <a:ext cx="286871" cy="22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700"/>
                </a:lnTo>
                <a:lnTo>
                  <a:pt x="0" y="189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6593D"/>
          </a:solid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1" name="object 15"/>
          <p:cNvGrpSpPr/>
          <p:nvPr/>
        </p:nvGrpSpPr>
        <p:grpSpPr>
          <a:xfrm>
            <a:off x="1219199" y="5426635"/>
            <a:ext cx="3299013" cy="2342777"/>
            <a:chOff x="0" y="0"/>
            <a:chExt cx="3299011" cy="2342776"/>
          </a:xfrm>
        </p:grpSpPr>
        <p:sp>
          <p:nvSpPr>
            <p:cNvPr id="218" name="Shape"/>
            <p:cNvSpPr/>
            <p:nvPr/>
          </p:nvSpPr>
          <p:spPr>
            <a:xfrm>
              <a:off x="0" y="-1"/>
              <a:ext cx="3299012" cy="233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41"/>
                  </a:moveTo>
                  <a:lnTo>
                    <a:pt x="21600" y="221"/>
                  </a:lnTo>
                  <a:lnTo>
                    <a:pt x="21588" y="138"/>
                  </a:lnTo>
                  <a:lnTo>
                    <a:pt x="21555" y="67"/>
                  </a:lnTo>
                  <a:lnTo>
                    <a:pt x="21505" y="18"/>
                  </a:lnTo>
                  <a:lnTo>
                    <a:pt x="21443" y="0"/>
                  </a:lnTo>
                  <a:lnTo>
                    <a:pt x="157" y="0"/>
                  </a:lnTo>
                  <a:lnTo>
                    <a:pt x="98" y="18"/>
                  </a:lnTo>
                  <a:lnTo>
                    <a:pt x="48" y="67"/>
                  </a:lnTo>
                  <a:lnTo>
                    <a:pt x="13" y="138"/>
                  </a:lnTo>
                  <a:lnTo>
                    <a:pt x="0" y="221"/>
                  </a:lnTo>
                  <a:lnTo>
                    <a:pt x="0" y="21441"/>
                  </a:lnTo>
                  <a:lnTo>
                    <a:pt x="13" y="21528"/>
                  </a:lnTo>
                  <a:lnTo>
                    <a:pt x="48" y="21598"/>
                  </a:lnTo>
                  <a:lnTo>
                    <a:pt x="50" y="21600"/>
                  </a:lnTo>
                  <a:lnTo>
                    <a:pt x="50" y="380"/>
                  </a:lnTo>
                  <a:lnTo>
                    <a:pt x="269" y="71"/>
                  </a:lnTo>
                  <a:lnTo>
                    <a:pt x="532" y="442"/>
                  </a:lnTo>
                  <a:lnTo>
                    <a:pt x="21074" y="442"/>
                  </a:lnTo>
                  <a:lnTo>
                    <a:pt x="21337" y="71"/>
                  </a:lnTo>
                  <a:lnTo>
                    <a:pt x="21556" y="380"/>
                  </a:lnTo>
                  <a:lnTo>
                    <a:pt x="21556" y="21594"/>
                  </a:lnTo>
                  <a:lnTo>
                    <a:pt x="21588" y="21528"/>
                  </a:lnTo>
                  <a:lnTo>
                    <a:pt x="21600" y="214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Shape"/>
            <p:cNvSpPr/>
            <p:nvPr/>
          </p:nvSpPr>
          <p:spPr>
            <a:xfrm>
              <a:off x="7649" y="2294964"/>
              <a:ext cx="3284670" cy="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06"/>
                  </a:moveTo>
                  <a:lnTo>
                    <a:pt x="21600" y="3455"/>
                  </a:lnTo>
                  <a:lnTo>
                    <a:pt x="21380" y="18576"/>
                  </a:lnTo>
                  <a:lnTo>
                    <a:pt x="21110" y="0"/>
                  </a:lnTo>
                  <a:lnTo>
                    <a:pt x="490" y="0"/>
                  </a:lnTo>
                  <a:lnTo>
                    <a:pt x="220" y="18576"/>
                  </a:lnTo>
                  <a:lnTo>
                    <a:pt x="0" y="3455"/>
                  </a:lnTo>
                  <a:lnTo>
                    <a:pt x="0" y="18575"/>
                  </a:lnTo>
                  <a:lnTo>
                    <a:pt x="48" y="20763"/>
                  </a:lnTo>
                  <a:lnTo>
                    <a:pt x="107" y="21600"/>
                  </a:lnTo>
                  <a:lnTo>
                    <a:pt x="21487" y="21600"/>
                  </a:lnTo>
                  <a:lnTo>
                    <a:pt x="21549" y="20763"/>
                  </a:lnTo>
                  <a:lnTo>
                    <a:pt x="21598" y="18468"/>
                  </a:lnTo>
                  <a:lnTo>
                    <a:pt x="21600" y="183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Shape"/>
            <p:cNvSpPr/>
            <p:nvPr/>
          </p:nvSpPr>
          <p:spPr>
            <a:xfrm>
              <a:off x="7649" y="7648"/>
              <a:ext cx="3284670" cy="232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4" y="20917"/>
                  </a:moveTo>
                  <a:lnTo>
                    <a:pt x="264" y="683"/>
                  </a:lnTo>
                  <a:lnTo>
                    <a:pt x="0" y="310"/>
                  </a:lnTo>
                  <a:lnTo>
                    <a:pt x="0" y="21290"/>
                  </a:lnTo>
                  <a:lnTo>
                    <a:pt x="264" y="20917"/>
                  </a:lnTo>
                  <a:close/>
                  <a:moveTo>
                    <a:pt x="2107" y="18939"/>
                  </a:moveTo>
                  <a:lnTo>
                    <a:pt x="1886" y="18628"/>
                  </a:lnTo>
                  <a:lnTo>
                    <a:pt x="0" y="21290"/>
                  </a:lnTo>
                  <a:lnTo>
                    <a:pt x="107" y="21440"/>
                  </a:lnTo>
                  <a:lnTo>
                    <a:pt x="107" y="21219"/>
                  </a:lnTo>
                  <a:lnTo>
                    <a:pt x="490" y="21219"/>
                  </a:lnTo>
                  <a:lnTo>
                    <a:pt x="1836" y="19320"/>
                  </a:lnTo>
                  <a:lnTo>
                    <a:pt x="1836" y="18779"/>
                  </a:lnTo>
                  <a:lnTo>
                    <a:pt x="1849" y="18866"/>
                  </a:lnTo>
                  <a:lnTo>
                    <a:pt x="1884" y="18937"/>
                  </a:lnTo>
                  <a:lnTo>
                    <a:pt x="1934" y="18984"/>
                  </a:lnTo>
                  <a:lnTo>
                    <a:pt x="1993" y="19001"/>
                  </a:lnTo>
                  <a:lnTo>
                    <a:pt x="2063" y="19001"/>
                  </a:lnTo>
                  <a:lnTo>
                    <a:pt x="2107" y="18939"/>
                  </a:lnTo>
                  <a:close/>
                  <a:moveTo>
                    <a:pt x="484" y="373"/>
                  </a:moveTo>
                  <a:lnTo>
                    <a:pt x="220" y="0"/>
                  </a:lnTo>
                  <a:lnTo>
                    <a:pt x="0" y="310"/>
                  </a:lnTo>
                  <a:lnTo>
                    <a:pt x="107" y="461"/>
                  </a:lnTo>
                  <a:lnTo>
                    <a:pt x="107" y="373"/>
                  </a:lnTo>
                  <a:lnTo>
                    <a:pt x="264" y="151"/>
                  </a:lnTo>
                  <a:lnTo>
                    <a:pt x="264" y="373"/>
                  </a:lnTo>
                  <a:lnTo>
                    <a:pt x="484" y="373"/>
                  </a:lnTo>
                  <a:close/>
                  <a:moveTo>
                    <a:pt x="264" y="373"/>
                  </a:moveTo>
                  <a:lnTo>
                    <a:pt x="264" y="151"/>
                  </a:lnTo>
                  <a:lnTo>
                    <a:pt x="107" y="373"/>
                  </a:lnTo>
                  <a:lnTo>
                    <a:pt x="264" y="373"/>
                  </a:lnTo>
                  <a:close/>
                  <a:moveTo>
                    <a:pt x="2056" y="2590"/>
                  </a:moveTo>
                  <a:lnTo>
                    <a:pt x="484" y="373"/>
                  </a:lnTo>
                  <a:lnTo>
                    <a:pt x="107" y="373"/>
                  </a:lnTo>
                  <a:lnTo>
                    <a:pt x="107" y="461"/>
                  </a:lnTo>
                  <a:lnTo>
                    <a:pt x="1836" y="2901"/>
                  </a:lnTo>
                  <a:lnTo>
                    <a:pt x="1836" y="2812"/>
                  </a:lnTo>
                  <a:lnTo>
                    <a:pt x="1849" y="2729"/>
                  </a:lnTo>
                  <a:lnTo>
                    <a:pt x="1884" y="2658"/>
                  </a:lnTo>
                  <a:lnTo>
                    <a:pt x="1934" y="2609"/>
                  </a:lnTo>
                  <a:lnTo>
                    <a:pt x="1993" y="2590"/>
                  </a:lnTo>
                  <a:lnTo>
                    <a:pt x="2056" y="2590"/>
                  </a:lnTo>
                  <a:close/>
                  <a:moveTo>
                    <a:pt x="490" y="21219"/>
                  </a:moveTo>
                  <a:lnTo>
                    <a:pt x="107" y="21219"/>
                  </a:lnTo>
                  <a:lnTo>
                    <a:pt x="264" y="21440"/>
                  </a:lnTo>
                  <a:lnTo>
                    <a:pt x="264" y="21538"/>
                  </a:lnTo>
                  <a:lnTo>
                    <a:pt x="490" y="21219"/>
                  </a:lnTo>
                  <a:close/>
                  <a:moveTo>
                    <a:pt x="264" y="21538"/>
                  </a:moveTo>
                  <a:lnTo>
                    <a:pt x="264" y="21440"/>
                  </a:lnTo>
                  <a:lnTo>
                    <a:pt x="107" y="21219"/>
                  </a:lnTo>
                  <a:lnTo>
                    <a:pt x="107" y="21440"/>
                  </a:lnTo>
                  <a:lnTo>
                    <a:pt x="220" y="21600"/>
                  </a:lnTo>
                  <a:lnTo>
                    <a:pt x="264" y="21538"/>
                  </a:lnTo>
                  <a:close/>
                  <a:moveTo>
                    <a:pt x="2107" y="2661"/>
                  </a:moveTo>
                  <a:lnTo>
                    <a:pt x="2056" y="2590"/>
                  </a:lnTo>
                  <a:lnTo>
                    <a:pt x="1993" y="2590"/>
                  </a:lnTo>
                  <a:lnTo>
                    <a:pt x="1934" y="2609"/>
                  </a:lnTo>
                  <a:lnTo>
                    <a:pt x="1884" y="2658"/>
                  </a:lnTo>
                  <a:lnTo>
                    <a:pt x="1849" y="2729"/>
                  </a:lnTo>
                  <a:lnTo>
                    <a:pt x="1836" y="2812"/>
                  </a:lnTo>
                  <a:lnTo>
                    <a:pt x="1836" y="2901"/>
                  </a:lnTo>
                  <a:lnTo>
                    <a:pt x="1886" y="2972"/>
                  </a:lnTo>
                  <a:lnTo>
                    <a:pt x="2107" y="2661"/>
                  </a:lnTo>
                  <a:close/>
                  <a:moveTo>
                    <a:pt x="2107" y="2874"/>
                  </a:moveTo>
                  <a:lnTo>
                    <a:pt x="2107" y="2661"/>
                  </a:lnTo>
                  <a:lnTo>
                    <a:pt x="1886" y="2972"/>
                  </a:lnTo>
                  <a:lnTo>
                    <a:pt x="1836" y="2901"/>
                  </a:lnTo>
                  <a:lnTo>
                    <a:pt x="1836" y="18699"/>
                  </a:lnTo>
                  <a:lnTo>
                    <a:pt x="1886" y="18628"/>
                  </a:lnTo>
                  <a:lnTo>
                    <a:pt x="1993" y="18779"/>
                  </a:lnTo>
                  <a:lnTo>
                    <a:pt x="1993" y="3034"/>
                  </a:lnTo>
                  <a:lnTo>
                    <a:pt x="2107" y="2874"/>
                  </a:lnTo>
                  <a:close/>
                  <a:moveTo>
                    <a:pt x="2063" y="19001"/>
                  </a:moveTo>
                  <a:lnTo>
                    <a:pt x="1836" y="18779"/>
                  </a:lnTo>
                  <a:lnTo>
                    <a:pt x="1836" y="19320"/>
                  </a:lnTo>
                  <a:lnTo>
                    <a:pt x="2063" y="19001"/>
                  </a:lnTo>
                  <a:close/>
                  <a:moveTo>
                    <a:pt x="2151" y="3034"/>
                  </a:moveTo>
                  <a:lnTo>
                    <a:pt x="2151" y="2812"/>
                  </a:lnTo>
                  <a:lnTo>
                    <a:pt x="1993" y="3034"/>
                  </a:lnTo>
                  <a:lnTo>
                    <a:pt x="2151" y="3034"/>
                  </a:lnTo>
                  <a:close/>
                  <a:moveTo>
                    <a:pt x="2151" y="18557"/>
                  </a:moveTo>
                  <a:lnTo>
                    <a:pt x="2151" y="3034"/>
                  </a:lnTo>
                  <a:lnTo>
                    <a:pt x="1993" y="3034"/>
                  </a:lnTo>
                  <a:lnTo>
                    <a:pt x="1993" y="18557"/>
                  </a:lnTo>
                  <a:lnTo>
                    <a:pt x="2151" y="18557"/>
                  </a:lnTo>
                  <a:close/>
                  <a:moveTo>
                    <a:pt x="19600" y="18557"/>
                  </a:moveTo>
                  <a:lnTo>
                    <a:pt x="1993" y="18557"/>
                  </a:lnTo>
                  <a:lnTo>
                    <a:pt x="2151" y="18779"/>
                  </a:lnTo>
                  <a:lnTo>
                    <a:pt x="2151" y="19001"/>
                  </a:lnTo>
                  <a:lnTo>
                    <a:pt x="19443" y="19001"/>
                  </a:lnTo>
                  <a:lnTo>
                    <a:pt x="19443" y="18779"/>
                  </a:lnTo>
                  <a:lnTo>
                    <a:pt x="19600" y="18557"/>
                  </a:lnTo>
                  <a:close/>
                  <a:moveTo>
                    <a:pt x="2151" y="19001"/>
                  </a:moveTo>
                  <a:lnTo>
                    <a:pt x="2151" y="18779"/>
                  </a:lnTo>
                  <a:lnTo>
                    <a:pt x="1993" y="18557"/>
                  </a:lnTo>
                  <a:lnTo>
                    <a:pt x="1993" y="18779"/>
                  </a:lnTo>
                  <a:lnTo>
                    <a:pt x="2107" y="18939"/>
                  </a:lnTo>
                  <a:lnTo>
                    <a:pt x="2107" y="19001"/>
                  </a:lnTo>
                  <a:lnTo>
                    <a:pt x="2151" y="19001"/>
                  </a:lnTo>
                  <a:close/>
                  <a:moveTo>
                    <a:pt x="19544" y="2590"/>
                  </a:moveTo>
                  <a:lnTo>
                    <a:pt x="2056" y="2590"/>
                  </a:lnTo>
                  <a:lnTo>
                    <a:pt x="2107" y="2661"/>
                  </a:lnTo>
                  <a:lnTo>
                    <a:pt x="2107" y="2874"/>
                  </a:lnTo>
                  <a:lnTo>
                    <a:pt x="2151" y="2812"/>
                  </a:lnTo>
                  <a:lnTo>
                    <a:pt x="2151" y="3034"/>
                  </a:lnTo>
                  <a:lnTo>
                    <a:pt x="19443" y="3034"/>
                  </a:lnTo>
                  <a:lnTo>
                    <a:pt x="19443" y="2812"/>
                  </a:lnTo>
                  <a:lnTo>
                    <a:pt x="19493" y="2883"/>
                  </a:lnTo>
                  <a:lnTo>
                    <a:pt x="19493" y="2661"/>
                  </a:lnTo>
                  <a:lnTo>
                    <a:pt x="19544" y="2590"/>
                  </a:lnTo>
                  <a:close/>
                  <a:moveTo>
                    <a:pt x="2107" y="19001"/>
                  </a:moveTo>
                  <a:lnTo>
                    <a:pt x="2107" y="18939"/>
                  </a:lnTo>
                  <a:lnTo>
                    <a:pt x="2063" y="19001"/>
                  </a:lnTo>
                  <a:lnTo>
                    <a:pt x="2107" y="19001"/>
                  </a:lnTo>
                  <a:close/>
                  <a:moveTo>
                    <a:pt x="19600" y="3034"/>
                  </a:moveTo>
                  <a:lnTo>
                    <a:pt x="19443" y="2812"/>
                  </a:lnTo>
                  <a:lnTo>
                    <a:pt x="19443" y="3034"/>
                  </a:lnTo>
                  <a:lnTo>
                    <a:pt x="19600" y="3034"/>
                  </a:lnTo>
                  <a:close/>
                  <a:moveTo>
                    <a:pt x="19600" y="18557"/>
                  </a:moveTo>
                  <a:lnTo>
                    <a:pt x="19600" y="3034"/>
                  </a:lnTo>
                  <a:lnTo>
                    <a:pt x="19443" y="3034"/>
                  </a:lnTo>
                  <a:lnTo>
                    <a:pt x="19443" y="18557"/>
                  </a:lnTo>
                  <a:lnTo>
                    <a:pt x="19600" y="18557"/>
                  </a:lnTo>
                  <a:close/>
                  <a:moveTo>
                    <a:pt x="19600" y="18788"/>
                  </a:moveTo>
                  <a:lnTo>
                    <a:pt x="19600" y="18557"/>
                  </a:lnTo>
                  <a:lnTo>
                    <a:pt x="19443" y="18779"/>
                  </a:lnTo>
                  <a:lnTo>
                    <a:pt x="19443" y="19001"/>
                  </a:lnTo>
                  <a:lnTo>
                    <a:pt x="19493" y="19001"/>
                  </a:lnTo>
                  <a:lnTo>
                    <a:pt x="19493" y="18939"/>
                  </a:lnTo>
                  <a:lnTo>
                    <a:pt x="19600" y="18788"/>
                  </a:lnTo>
                  <a:close/>
                  <a:moveTo>
                    <a:pt x="19758" y="2910"/>
                  </a:moveTo>
                  <a:lnTo>
                    <a:pt x="19758" y="2812"/>
                  </a:lnTo>
                  <a:lnTo>
                    <a:pt x="19745" y="2729"/>
                  </a:lnTo>
                  <a:lnTo>
                    <a:pt x="19712" y="2658"/>
                  </a:lnTo>
                  <a:lnTo>
                    <a:pt x="19662" y="2609"/>
                  </a:lnTo>
                  <a:lnTo>
                    <a:pt x="19600" y="2590"/>
                  </a:lnTo>
                  <a:lnTo>
                    <a:pt x="19544" y="2590"/>
                  </a:lnTo>
                  <a:lnTo>
                    <a:pt x="19493" y="2661"/>
                  </a:lnTo>
                  <a:lnTo>
                    <a:pt x="19714" y="2972"/>
                  </a:lnTo>
                  <a:lnTo>
                    <a:pt x="19758" y="2910"/>
                  </a:lnTo>
                  <a:close/>
                  <a:moveTo>
                    <a:pt x="19758" y="18690"/>
                  </a:moveTo>
                  <a:lnTo>
                    <a:pt x="19758" y="2910"/>
                  </a:lnTo>
                  <a:lnTo>
                    <a:pt x="19714" y="2972"/>
                  </a:lnTo>
                  <a:lnTo>
                    <a:pt x="19493" y="2661"/>
                  </a:lnTo>
                  <a:lnTo>
                    <a:pt x="19493" y="2883"/>
                  </a:lnTo>
                  <a:lnTo>
                    <a:pt x="19600" y="3034"/>
                  </a:lnTo>
                  <a:lnTo>
                    <a:pt x="19600" y="18788"/>
                  </a:lnTo>
                  <a:lnTo>
                    <a:pt x="19714" y="18628"/>
                  </a:lnTo>
                  <a:lnTo>
                    <a:pt x="19758" y="18690"/>
                  </a:lnTo>
                  <a:close/>
                  <a:moveTo>
                    <a:pt x="21600" y="21290"/>
                  </a:moveTo>
                  <a:lnTo>
                    <a:pt x="19714" y="18628"/>
                  </a:lnTo>
                  <a:lnTo>
                    <a:pt x="19493" y="18939"/>
                  </a:lnTo>
                  <a:lnTo>
                    <a:pt x="19537" y="19001"/>
                  </a:lnTo>
                  <a:lnTo>
                    <a:pt x="19758" y="18779"/>
                  </a:lnTo>
                  <a:lnTo>
                    <a:pt x="19758" y="19311"/>
                  </a:lnTo>
                  <a:lnTo>
                    <a:pt x="21110" y="21219"/>
                  </a:lnTo>
                  <a:lnTo>
                    <a:pt x="21487" y="21219"/>
                  </a:lnTo>
                  <a:lnTo>
                    <a:pt x="21487" y="21449"/>
                  </a:lnTo>
                  <a:lnTo>
                    <a:pt x="21600" y="21290"/>
                  </a:lnTo>
                  <a:close/>
                  <a:moveTo>
                    <a:pt x="19537" y="19001"/>
                  </a:moveTo>
                  <a:lnTo>
                    <a:pt x="19493" y="18939"/>
                  </a:lnTo>
                  <a:lnTo>
                    <a:pt x="19493" y="19001"/>
                  </a:lnTo>
                  <a:lnTo>
                    <a:pt x="19537" y="19001"/>
                  </a:lnTo>
                  <a:close/>
                  <a:moveTo>
                    <a:pt x="19758" y="19311"/>
                  </a:moveTo>
                  <a:lnTo>
                    <a:pt x="19758" y="18779"/>
                  </a:lnTo>
                  <a:lnTo>
                    <a:pt x="19745" y="18866"/>
                  </a:lnTo>
                  <a:lnTo>
                    <a:pt x="19712" y="18937"/>
                  </a:lnTo>
                  <a:lnTo>
                    <a:pt x="19662" y="18984"/>
                  </a:lnTo>
                  <a:lnTo>
                    <a:pt x="19600" y="19001"/>
                  </a:lnTo>
                  <a:lnTo>
                    <a:pt x="19537" y="19001"/>
                  </a:lnTo>
                  <a:lnTo>
                    <a:pt x="19758" y="19311"/>
                  </a:lnTo>
                  <a:close/>
                  <a:moveTo>
                    <a:pt x="21487" y="470"/>
                  </a:moveTo>
                  <a:lnTo>
                    <a:pt x="21487" y="373"/>
                  </a:lnTo>
                  <a:lnTo>
                    <a:pt x="21116" y="373"/>
                  </a:lnTo>
                  <a:lnTo>
                    <a:pt x="19544" y="2590"/>
                  </a:lnTo>
                  <a:lnTo>
                    <a:pt x="19600" y="2590"/>
                  </a:lnTo>
                  <a:lnTo>
                    <a:pt x="19662" y="2609"/>
                  </a:lnTo>
                  <a:lnTo>
                    <a:pt x="19712" y="2658"/>
                  </a:lnTo>
                  <a:lnTo>
                    <a:pt x="19745" y="2729"/>
                  </a:lnTo>
                  <a:lnTo>
                    <a:pt x="19758" y="2812"/>
                  </a:lnTo>
                  <a:lnTo>
                    <a:pt x="19758" y="2910"/>
                  </a:lnTo>
                  <a:lnTo>
                    <a:pt x="21487" y="470"/>
                  </a:lnTo>
                  <a:close/>
                  <a:moveTo>
                    <a:pt x="21487" y="21219"/>
                  </a:moveTo>
                  <a:lnTo>
                    <a:pt x="21110" y="21219"/>
                  </a:lnTo>
                  <a:lnTo>
                    <a:pt x="21330" y="21529"/>
                  </a:lnTo>
                  <a:lnTo>
                    <a:pt x="21330" y="21440"/>
                  </a:lnTo>
                  <a:lnTo>
                    <a:pt x="21487" y="21219"/>
                  </a:lnTo>
                  <a:close/>
                  <a:moveTo>
                    <a:pt x="21600" y="310"/>
                  </a:moveTo>
                  <a:lnTo>
                    <a:pt x="21380" y="0"/>
                  </a:lnTo>
                  <a:lnTo>
                    <a:pt x="21116" y="373"/>
                  </a:lnTo>
                  <a:lnTo>
                    <a:pt x="21330" y="373"/>
                  </a:lnTo>
                  <a:lnTo>
                    <a:pt x="21330" y="151"/>
                  </a:lnTo>
                  <a:lnTo>
                    <a:pt x="21487" y="373"/>
                  </a:lnTo>
                  <a:lnTo>
                    <a:pt x="21487" y="470"/>
                  </a:lnTo>
                  <a:lnTo>
                    <a:pt x="21600" y="310"/>
                  </a:lnTo>
                  <a:close/>
                  <a:moveTo>
                    <a:pt x="21487" y="373"/>
                  </a:moveTo>
                  <a:lnTo>
                    <a:pt x="21330" y="151"/>
                  </a:lnTo>
                  <a:lnTo>
                    <a:pt x="21330" y="373"/>
                  </a:lnTo>
                  <a:lnTo>
                    <a:pt x="21487" y="373"/>
                  </a:lnTo>
                  <a:close/>
                  <a:moveTo>
                    <a:pt x="21600" y="21290"/>
                  </a:moveTo>
                  <a:lnTo>
                    <a:pt x="21600" y="310"/>
                  </a:lnTo>
                  <a:lnTo>
                    <a:pt x="21330" y="692"/>
                  </a:lnTo>
                  <a:lnTo>
                    <a:pt x="21330" y="20908"/>
                  </a:lnTo>
                  <a:lnTo>
                    <a:pt x="21600" y="21290"/>
                  </a:lnTo>
                  <a:close/>
                  <a:moveTo>
                    <a:pt x="21487" y="21449"/>
                  </a:moveTo>
                  <a:lnTo>
                    <a:pt x="21487" y="21219"/>
                  </a:lnTo>
                  <a:lnTo>
                    <a:pt x="21330" y="21440"/>
                  </a:lnTo>
                  <a:lnTo>
                    <a:pt x="21330" y="21529"/>
                  </a:lnTo>
                  <a:lnTo>
                    <a:pt x="21380" y="21600"/>
                  </a:lnTo>
                  <a:lnTo>
                    <a:pt x="21487" y="2144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22" name="object 16"/>
          <p:cNvSpPr/>
          <p:nvPr/>
        </p:nvSpPr>
        <p:spPr>
          <a:xfrm>
            <a:off x="1529976" y="5737411"/>
            <a:ext cx="2677460" cy="1143001"/>
          </a:xfrm>
          <a:prstGeom prst="rect">
            <a:avLst/>
          </a:prstGeom>
          <a:solidFill>
            <a:srgbClr val="90946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449" marR="200012" indent="-71904" algn="l" defTabSz="1147482">
              <a:spcBef>
                <a:spcPts val="1600"/>
              </a:spcBef>
              <a:defRPr b="1" spc="-6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Ma</a:t>
            </a:r>
            <a:r>
              <a:rPr spc="25"/>
              <a:t>r</a:t>
            </a:r>
            <a:r>
              <a:rPr spc="-81"/>
              <a:t>k</a:t>
            </a:r>
            <a:r>
              <a:t>eting  </a:t>
            </a:r>
            <a:r>
              <a:rPr spc="12"/>
              <a:t>Strategy</a:t>
            </a:r>
          </a:p>
        </p:txBody>
      </p:sp>
      <p:sp>
        <p:nvSpPr>
          <p:cNvPr id="223" name="object 17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52068">
              <a:defRPr spc="-122"/>
            </a:pPr>
            <a:r>
              <a:t>Step 1: Normality</a:t>
            </a:r>
            <a:r>
              <a:rPr spc="0"/>
              <a:t> </a:t>
            </a:r>
            <a:r>
              <a:t>test</a:t>
            </a:r>
          </a:p>
        </p:txBody>
      </p:sp>
      <p:sp>
        <p:nvSpPr>
          <p:cNvPr id="226" name="object 3"/>
          <p:cNvSpPr/>
          <p:nvPr/>
        </p:nvSpPr>
        <p:spPr>
          <a:xfrm>
            <a:off x="1145888" y="1636436"/>
            <a:ext cx="33022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859018" indent="12700"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Ho: Data are normal  Ha: Data are not</a:t>
            </a:r>
            <a:r>
              <a:rPr spc="-81"/>
              <a:t> </a:t>
            </a:r>
            <a:r>
              <a:t>normal</a:t>
            </a:r>
          </a:p>
          <a:p>
            <a:pPr algn="l" defTabSz="1147482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Check Anderson-Darling</a:t>
            </a:r>
            <a:r>
              <a:rPr spc="-106"/>
              <a:t> </a:t>
            </a:r>
            <a:r>
              <a:t>p-value</a:t>
            </a:r>
          </a:p>
        </p:txBody>
      </p:sp>
      <p:sp>
        <p:nvSpPr>
          <p:cNvPr id="227" name="object 4"/>
          <p:cNvSpPr/>
          <p:nvPr/>
        </p:nvSpPr>
        <p:spPr>
          <a:xfrm>
            <a:off x="7649882" y="764988"/>
            <a:ext cx="4124241" cy="2390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8" name="object 5"/>
          <p:cNvSpPr/>
          <p:nvPr/>
        </p:nvSpPr>
        <p:spPr>
          <a:xfrm>
            <a:off x="1051858" y="3251199"/>
            <a:ext cx="10722268" cy="51875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object 6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/>
          <a:p>
            <a:pPr indent="52068">
              <a:defRPr spc="-122"/>
            </a:pPr>
            <a:r>
              <a:t>Step 2: 2 Variances</a:t>
            </a:r>
            <a:r>
              <a:rPr spc="0"/>
              <a:t> </a:t>
            </a:r>
            <a:r>
              <a:t>test</a:t>
            </a:r>
          </a:p>
        </p:txBody>
      </p:sp>
      <p:sp>
        <p:nvSpPr>
          <p:cNvPr id="232" name="object 3"/>
          <p:cNvSpPr/>
          <p:nvPr/>
        </p:nvSpPr>
        <p:spPr>
          <a:xfrm>
            <a:off x="1181267" y="1528381"/>
            <a:ext cx="4369997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Ho: Variance </a:t>
            </a:r>
            <a:r>
              <a:rPr spc="0"/>
              <a:t>(A)  = </a:t>
            </a:r>
            <a:r>
              <a:t>Variance</a:t>
            </a:r>
            <a:r>
              <a:rPr spc="-112"/>
              <a:t> </a:t>
            </a:r>
            <a:r>
              <a:rPr spc="0"/>
              <a:t>(B)</a:t>
            </a:r>
          </a:p>
          <a:p>
            <a:pPr indent="12700" algn="l" defTabSz="1147482">
              <a:tabLst>
                <a:tab pos="1854200" algn="l"/>
              </a:tabLst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Ha:</a:t>
            </a:r>
            <a:r>
              <a:rPr spc="6"/>
              <a:t> </a:t>
            </a:r>
            <a:r>
              <a:t>Variance</a:t>
            </a:r>
            <a:r>
              <a:rPr spc="12"/>
              <a:t> </a:t>
            </a:r>
            <a:r>
              <a:rPr spc="0"/>
              <a:t>(A)	</a:t>
            </a:r>
            <a:r>
              <a:t>not </a:t>
            </a:r>
            <a:r>
              <a:rPr spc="0"/>
              <a:t>equal to </a:t>
            </a:r>
            <a:r>
              <a:t>Variance</a:t>
            </a:r>
            <a:r>
              <a:rPr spc="-137"/>
              <a:t> </a:t>
            </a:r>
            <a:r>
              <a:rPr spc="0"/>
              <a:t>(B)</a:t>
            </a:r>
          </a:p>
          <a:p>
            <a:pPr algn="l" defTabSz="1147482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Check </a:t>
            </a:r>
            <a:r>
              <a:rPr spc="0"/>
              <a:t>for Bonett test</a:t>
            </a:r>
            <a:r>
              <a:rPr spc="-162"/>
              <a:t> </a:t>
            </a:r>
            <a:r>
              <a:t>p-Value</a:t>
            </a:r>
          </a:p>
          <a:p>
            <a:pPr indent="12700" algn="l" defTabSz="1147482">
              <a:defRPr b="1"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Basic Statistics -&gt; </a:t>
            </a:r>
            <a:r>
              <a:rPr spc="0"/>
              <a:t>2</a:t>
            </a:r>
            <a:r>
              <a:rPr spc="-56"/>
              <a:t> </a:t>
            </a:r>
            <a:r>
              <a:t>Variances</a:t>
            </a:r>
          </a:p>
        </p:txBody>
      </p:sp>
      <p:sp>
        <p:nvSpPr>
          <p:cNvPr id="233" name="object 4"/>
          <p:cNvSpPr/>
          <p:nvPr/>
        </p:nvSpPr>
        <p:spPr>
          <a:xfrm>
            <a:off x="2277751" y="3625088"/>
            <a:ext cx="8450251" cy="46262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object 5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bject 2"/>
          <p:cNvSpPr/>
          <p:nvPr>
            <p:ph type="title"/>
          </p:nvPr>
        </p:nvSpPr>
        <p:spPr>
          <a:xfrm>
            <a:off x="774867" y="684664"/>
            <a:ext cx="5290373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Step 3: 2-Sample </a:t>
            </a:r>
            <a:r>
              <a:rPr spc="0"/>
              <a:t>t</a:t>
            </a:r>
            <a:r>
              <a:t> test</a:t>
            </a:r>
          </a:p>
        </p:txBody>
      </p:sp>
      <p:sp>
        <p:nvSpPr>
          <p:cNvPr id="237" name="object 3"/>
          <p:cNvSpPr/>
          <p:nvPr/>
        </p:nvSpPr>
        <p:spPr>
          <a:xfrm>
            <a:off x="1180948" y="6884894"/>
            <a:ext cx="10612620" cy="1401234"/>
          </a:xfrm>
          <a:prstGeom prst="rect">
            <a:avLst/>
          </a:prstGeom>
          <a:solidFill>
            <a:srgbClr val="DFF7A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1147482">
              <a:lnSpc>
                <a:spcPts val="2100"/>
              </a:lnSpc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Ho: Mu(A) </a:t>
            </a:r>
            <a:r>
              <a:rPr spc="0"/>
              <a:t>=</a:t>
            </a:r>
            <a:r>
              <a:rPr spc="-100"/>
              <a:t> </a:t>
            </a:r>
            <a:r>
              <a:t>Mu(B)</a:t>
            </a:r>
          </a:p>
          <a:p>
            <a:pPr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Ha: Mu(A) not </a:t>
            </a:r>
            <a:r>
              <a:rPr spc="0"/>
              <a:t>equal</a:t>
            </a:r>
            <a:r>
              <a:rPr spc="-100"/>
              <a:t> </a:t>
            </a:r>
            <a:r>
              <a:t>Mu(B)</a:t>
            </a:r>
          </a:p>
          <a:p>
            <a:pPr algn="l" defTabSz="1147482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1147482">
              <a:defRPr b="1"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Stat -&gt; Basic Statistics -&gt; S-Sample</a:t>
            </a:r>
            <a:r>
              <a:rPr spc="-56"/>
              <a:t> </a:t>
            </a:r>
            <a:r>
              <a:rPr spc="0"/>
              <a:t>t</a:t>
            </a:r>
          </a:p>
          <a:p>
            <a:pPr algn="l" defTabSz="1147482">
              <a:defRPr spc="-6" sz="2000">
                <a:latin typeface="Garamond"/>
                <a:ea typeface="Garamond"/>
                <a:cs typeface="Garamond"/>
                <a:sym typeface="Garamond"/>
              </a:defRPr>
            </a:pPr>
            <a:r>
              <a:t>Check </a:t>
            </a:r>
            <a:r>
              <a:rPr spc="0"/>
              <a:t>“Assume equal variances” </a:t>
            </a:r>
            <a:r>
              <a:t>based on Bonett-test </a:t>
            </a:r>
            <a:r>
              <a:rPr spc="0"/>
              <a:t>&amp; check t-test</a:t>
            </a:r>
            <a:r>
              <a:rPr spc="-131"/>
              <a:t> </a:t>
            </a:r>
            <a:r>
              <a:t>p-value</a:t>
            </a:r>
          </a:p>
        </p:txBody>
      </p:sp>
      <p:sp>
        <p:nvSpPr>
          <p:cNvPr id="238" name="object 4"/>
          <p:cNvSpPr/>
          <p:nvPr/>
        </p:nvSpPr>
        <p:spPr>
          <a:xfrm>
            <a:off x="1051858" y="1529976"/>
            <a:ext cx="10901084" cy="50680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" name="object 5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"/>
          <p:cNvSpPr/>
          <p:nvPr>
            <p:ph type="title"/>
          </p:nvPr>
        </p:nvSpPr>
        <p:spPr>
          <a:xfrm>
            <a:off x="867622" y="649282"/>
            <a:ext cx="5290373" cy="702037"/>
          </a:xfrm>
          <a:prstGeom prst="rect">
            <a:avLst/>
          </a:prstGeom>
        </p:spPr>
        <p:txBody>
          <a:bodyPr/>
          <a:lstStyle/>
          <a:p>
            <a:pPr indent="12700">
              <a:defRPr spc="-122"/>
            </a:pPr>
            <a:r>
              <a:t>Step 3: 2-Sample </a:t>
            </a:r>
            <a:r>
              <a:rPr spc="0"/>
              <a:t>t</a:t>
            </a:r>
            <a:r>
              <a:t> test</a:t>
            </a:r>
          </a:p>
        </p:txBody>
      </p:sp>
      <p:sp>
        <p:nvSpPr>
          <p:cNvPr id="242" name="object 3"/>
          <p:cNvSpPr/>
          <p:nvPr/>
        </p:nvSpPr>
        <p:spPr>
          <a:xfrm>
            <a:off x="860611" y="1625599"/>
            <a:ext cx="5091954" cy="65024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object 4"/>
          <p:cNvSpPr/>
          <p:nvPr/>
        </p:nvSpPr>
        <p:spPr>
          <a:xfrm>
            <a:off x="6406776" y="3538070"/>
            <a:ext cx="5641789" cy="32521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7374" tIns="57374" rIns="57374" bIns="57374"/>
          <a:lstStyle/>
          <a:p>
            <a:pPr algn="l" defTabSz="1147482"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" name="object 5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bject 2"/>
          <p:cNvSpPr/>
          <p:nvPr>
            <p:ph type="title"/>
          </p:nvPr>
        </p:nvSpPr>
        <p:spPr>
          <a:xfrm>
            <a:off x="1085644" y="589040"/>
            <a:ext cx="10833510" cy="1228762"/>
          </a:xfrm>
          <a:prstGeom prst="rect">
            <a:avLst/>
          </a:prstGeom>
        </p:spPr>
        <p:txBody>
          <a:bodyPr/>
          <a:lstStyle>
            <a:lvl1pPr>
              <a:defRPr spc="-122"/>
            </a:lvl1pPr>
          </a:lstStyle>
          <a:p>
            <a:pPr/>
            <a:r>
              <a:t>Doubts answered!</a:t>
            </a:r>
          </a:p>
        </p:txBody>
      </p:sp>
      <p:grpSp>
        <p:nvGrpSpPr>
          <p:cNvPr id="249" name="object 3"/>
          <p:cNvGrpSpPr/>
          <p:nvPr/>
        </p:nvGrpSpPr>
        <p:grpSpPr>
          <a:xfrm>
            <a:off x="1133137" y="1751821"/>
            <a:ext cx="10664893" cy="6613325"/>
            <a:chOff x="0" y="0"/>
            <a:chExt cx="10664892" cy="6613323"/>
          </a:xfrm>
        </p:grpSpPr>
        <p:sp>
          <p:nvSpPr>
            <p:cNvPr id="247" name="Shape"/>
            <p:cNvSpPr/>
            <p:nvPr/>
          </p:nvSpPr>
          <p:spPr>
            <a:xfrm>
              <a:off x="0" y="0"/>
              <a:ext cx="10664893" cy="661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72"/>
                  </a:moveTo>
                  <a:lnTo>
                    <a:pt x="21600" y="25"/>
                  </a:lnTo>
                  <a:lnTo>
                    <a:pt x="21585" y="0"/>
                  </a:lnTo>
                  <a:lnTo>
                    <a:pt x="15" y="0"/>
                  </a:lnTo>
                  <a:lnTo>
                    <a:pt x="0" y="25"/>
                  </a:lnTo>
                  <a:lnTo>
                    <a:pt x="0" y="21572"/>
                  </a:lnTo>
                  <a:lnTo>
                    <a:pt x="15" y="21600"/>
                  </a:lnTo>
                  <a:lnTo>
                    <a:pt x="37" y="21600"/>
                  </a:lnTo>
                  <a:lnTo>
                    <a:pt x="37" y="116"/>
                  </a:lnTo>
                  <a:lnTo>
                    <a:pt x="74" y="59"/>
                  </a:lnTo>
                  <a:lnTo>
                    <a:pt x="74" y="116"/>
                  </a:lnTo>
                  <a:lnTo>
                    <a:pt x="21528" y="116"/>
                  </a:lnTo>
                  <a:lnTo>
                    <a:pt x="21528" y="59"/>
                  </a:lnTo>
                  <a:lnTo>
                    <a:pt x="21565" y="116"/>
                  </a:lnTo>
                  <a:lnTo>
                    <a:pt x="21565" y="21600"/>
                  </a:lnTo>
                  <a:lnTo>
                    <a:pt x="21585" y="21600"/>
                  </a:lnTo>
                  <a:lnTo>
                    <a:pt x="21600" y="215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Shape"/>
            <p:cNvSpPr/>
            <p:nvPr/>
          </p:nvSpPr>
          <p:spPr>
            <a:xfrm>
              <a:off x="18168" y="18168"/>
              <a:ext cx="10629513" cy="659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" y="56"/>
                  </a:moveTo>
                  <a:lnTo>
                    <a:pt x="37" y="0"/>
                  </a:lnTo>
                  <a:lnTo>
                    <a:pt x="0" y="56"/>
                  </a:lnTo>
                  <a:lnTo>
                    <a:pt x="37" y="56"/>
                  </a:lnTo>
                  <a:close/>
                  <a:moveTo>
                    <a:pt x="37" y="21481"/>
                  </a:moveTo>
                  <a:lnTo>
                    <a:pt x="37" y="56"/>
                  </a:lnTo>
                  <a:lnTo>
                    <a:pt x="0" y="56"/>
                  </a:lnTo>
                  <a:lnTo>
                    <a:pt x="0" y="21481"/>
                  </a:lnTo>
                  <a:lnTo>
                    <a:pt x="37" y="21481"/>
                  </a:lnTo>
                  <a:close/>
                  <a:moveTo>
                    <a:pt x="21600" y="21481"/>
                  </a:moveTo>
                  <a:lnTo>
                    <a:pt x="0" y="21481"/>
                  </a:lnTo>
                  <a:lnTo>
                    <a:pt x="37" y="21540"/>
                  </a:lnTo>
                  <a:lnTo>
                    <a:pt x="37" y="21600"/>
                  </a:lnTo>
                  <a:lnTo>
                    <a:pt x="21563" y="21600"/>
                  </a:lnTo>
                  <a:lnTo>
                    <a:pt x="21563" y="21540"/>
                  </a:lnTo>
                  <a:lnTo>
                    <a:pt x="21600" y="21481"/>
                  </a:lnTo>
                  <a:close/>
                  <a:moveTo>
                    <a:pt x="37" y="21600"/>
                  </a:moveTo>
                  <a:lnTo>
                    <a:pt x="37" y="21540"/>
                  </a:lnTo>
                  <a:lnTo>
                    <a:pt x="0" y="21481"/>
                  </a:lnTo>
                  <a:lnTo>
                    <a:pt x="0" y="21600"/>
                  </a:lnTo>
                  <a:lnTo>
                    <a:pt x="37" y="21600"/>
                  </a:lnTo>
                  <a:close/>
                  <a:moveTo>
                    <a:pt x="21600" y="56"/>
                  </a:moveTo>
                  <a:lnTo>
                    <a:pt x="21563" y="0"/>
                  </a:lnTo>
                  <a:lnTo>
                    <a:pt x="21563" y="56"/>
                  </a:lnTo>
                  <a:lnTo>
                    <a:pt x="21600" y="56"/>
                  </a:lnTo>
                  <a:close/>
                  <a:moveTo>
                    <a:pt x="21600" y="21481"/>
                  </a:moveTo>
                  <a:lnTo>
                    <a:pt x="21600" y="56"/>
                  </a:lnTo>
                  <a:lnTo>
                    <a:pt x="21563" y="56"/>
                  </a:lnTo>
                  <a:lnTo>
                    <a:pt x="21563" y="21481"/>
                  </a:lnTo>
                  <a:lnTo>
                    <a:pt x="21600" y="21481"/>
                  </a:lnTo>
                  <a:close/>
                  <a:moveTo>
                    <a:pt x="21600" y="21600"/>
                  </a:moveTo>
                  <a:lnTo>
                    <a:pt x="21600" y="21481"/>
                  </a:lnTo>
                  <a:lnTo>
                    <a:pt x="21563" y="21540"/>
                  </a:lnTo>
                  <a:lnTo>
                    <a:pt x="21563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7374" tIns="57374" rIns="57374" bIns="57374" numCol="1" anchor="t">
              <a:noAutofit/>
            </a:bodyPr>
            <a:lstStyle/>
            <a:p>
              <a:pPr algn="l" defTabSz="1147482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50" name="object 4"/>
          <p:cNvSpPr/>
          <p:nvPr/>
        </p:nvSpPr>
        <p:spPr>
          <a:xfrm>
            <a:off x="1151619" y="1742896"/>
            <a:ext cx="10642103" cy="393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defRPr b="1" spc="-12" sz="2400">
                <a:latin typeface="Garamond"/>
                <a:ea typeface="Garamond"/>
                <a:cs typeface="Garamond"/>
                <a:sym typeface="Garamond"/>
              </a:defRPr>
            </a:pPr>
            <a:r>
              <a:t>Why</a:t>
            </a:r>
            <a:r>
              <a:rPr spc="6"/>
              <a:t> </a:t>
            </a:r>
            <a:r>
              <a:rPr spc="12"/>
              <a:t>do</a:t>
            </a:r>
            <a:r>
              <a:rPr spc="-96"/>
              <a:t> </a:t>
            </a:r>
            <a:r>
              <a:rPr spc="18"/>
              <a:t>we</a:t>
            </a:r>
            <a:r>
              <a:rPr spc="-72"/>
              <a:t> </a:t>
            </a:r>
            <a:r>
              <a:rPr spc="53"/>
              <a:t>check</a:t>
            </a:r>
            <a:r>
              <a:rPr spc="-197"/>
              <a:t> </a:t>
            </a:r>
            <a:r>
              <a:rPr spc="6"/>
              <a:t>whether</a:t>
            </a:r>
            <a:r>
              <a:rPr spc="-168"/>
              <a:t> </a:t>
            </a:r>
            <a:r>
              <a:rPr spc="24"/>
              <a:t>the</a:t>
            </a:r>
            <a:r>
              <a:rPr spc="-66"/>
              <a:t> </a:t>
            </a:r>
            <a:r>
              <a:rPr spc="30"/>
              <a:t>data</a:t>
            </a:r>
            <a:r>
              <a:rPr spc="-180"/>
              <a:t> </a:t>
            </a:r>
            <a:r>
              <a:t>follows</a:t>
            </a:r>
            <a:r>
              <a:rPr spc="-136"/>
              <a:t> </a:t>
            </a:r>
            <a:r>
              <a:rPr spc="18"/>
              <a:t>normaldistribution?</a:t>
            </a:r>
          </a:p>
          <a:p>
            <a:pPr marL="341884" marR="65341" indent="-329184" algn="just" defTabSz="1147482">
              <a:lnSpc>
                <a:spcPct val="79000"/>
              </a:lnSpc>
              <a:spcBef>
                <a:spcPts val="800"/>
              </a:spcBef>
              <a:buSzPct val="100000"/>
              <a:buFont typeface="Times New Roman"/>
              <a:buChar char="•"/>
              <a:tabLst>
                <a:tab pos="342900" algn="l"/>
              </a:tabLst>
              <a:defRPr spc="-36" sz="2400">
                <a:latin typeface="Garamond"/>
                <a:ea typeface="Garamond"/>
                <a:cs typeface="Garamond"/>
                <a:sym typeface="Garamond"/>
              </a:defRPr>
            </a:pPr>
            <a:r>
              <a:t>2- </a:t>
            </a:r>
            <a:r>
              <a:rPr spc="-6"/>
              <a:t>independent </a:t>
            </a:r>
            <a:r>
              <a:rPr spc="-18"/>
              <a:t>sample </a:t>
            </a:r>
            <a:r>
              <a:rPr spc="-24"/>
              <a:t>t-test </a:t>
            </a:r>
            <a:r>
              <a:rPr spc="-18"/>
              <a:t>assumes that </a:t>
            </a:r>
            <a:r>
              <a:rPr spc="-12"/>
              <a:t>the </a:t>
            </a:r>
            <a:r>
              <a:rPr spc="-18"/>
              <a:t>data </a:t>
            </a:r>
            <a:r>
              <a:rPr spc="-6"/>
              <a:t>follows </a:t>
            </a:r>
            <a:r>
              <a:rPr spc="0"/>
              <a:t>normal </a:t>
            </a:r>
            <a:r>
              <a:rPr spc="-18"/>
              <a:t>distribution </a:t>
            </a:r>
            <a:r>
              <a:rPr spc="-6"/>
              <a:t>and  therefore we </a:t>
            </a:r>
            <a:r>
              <a:rPr spc="12"/>
              <a:t>carry </a:t>
            </a:r>
            <a:r>
              <a:rPr spc="18"/>
              <a:t>out </a:t>
            </a:r>
            <a:r>
              <a:rPr spc="-12"/>
              <a:t>normality </a:t>
            </a:r>
            <a:r>
              <a:t>test. </a:t>
            </a:r>
            <a:r>
              <a:rPr spc="-252"/>
              <a:t>We </a:t>
            </a:r>
            <a:r>
              <a:t>may </a:t>
            </a:r>
            <a:r>
              <a:rPr spc="12"/>
              <a:t>carry </a:t>
            </a:r>
            <a:r>
              <a:rPr spc="18"/>
              <a:t>out </a:t>
            </a:r>
            <a:r>
              <a:rPr spc="-30"/>
              <a:t>Anderson-Darling</a:t>
            </a:r>
            <a:r>
              <a:rPr spc="-395"/>
              <a:t> </a:t>
            </a:r>
            <a:r>
              <a:rPr spc="-12"/>
              <a:t>normality  </a:t>
            </a:r>
            <a:r>
              <a:rPr spc="-30"/>
              <a:t>test</a:t>
            </a:r>
            <a:r>
              <a:rPr spc="-6"/>
              <a:t> </a:t>
            </a:r>
            <a:r>
              <a:rPr spc="12"/>
              <a:t>and</a:t>
            </a:r>
            <a:r>
              <a:rPr spc="-78"/>
              <a:t> </a:t>
            </a:r>
            <a:r>
              <a:rPr spc="-24"/>
              <a:t>if</a:t>
            </a:r>
            <a:r>
              <a:rPr spc="304"/>
              <a:t> </a:t>
            </a:r>
            <a:r>
              <a:rPr spc="12"/>
              <a:t>p-value</a:t>
            </a:r>
            <a:r>
              <a:rPr spc="-136"/>
              <a:t> </a:t>
            </a:r>
            <a:r>
              <a:rPr spc="-24"/>
              <a:t>is</a:t>
            </a:r>
            <a:r>
              <a:rPr spc="-53"/>
              <a:t> </a:t>
            </a:r>
            <a:r>
              <a:rPr spc="30"/>
              <a:t>more</a:t>
            </a:r>
            <a:r>
              <a:rPr spc="-156"/>
              <a:t> </a:t>
            </a:r>
            <a:r>
              <a:rPr spc="0"/>
              <a:t>than</a:t>
            </a:r>
            <a:r>
              <a:rPr spc="-72"/>
              <a:t> </a:t>
            </a:r>
            <a:r>
              <a:rPr spc="6"/>
              <a:t>alpha,</a:t>
            </a:r>
            <a:r>
              <a:rPr spc="-96"/>
              <a:t> </a:t>
            </a:r>
            <a:r>
              <a:rPr spc="12"/>
              <a:t>we</a:t>
            </a:r>
            <a:r>
              <a:rPr spc="-60"/>
              <a:t> </a:t>
            </a:r>
            <a:r>
              <a:rPr spc="12"/>
              <a:t>consider</a:t>
            </a:r>
            <a:r>
              <a:rPr spc="-96"/>
              <a:t> </a:t>
            </a:r>
            <a:r>
              <a:rPr spc="0"/>
              <a:t>that</a:t>
            </a:r>
            <a:r>
              <a:rPr spc="-60"/>
              <a:t> </a:t>
            </a:r>
            <a:r>
              <a:rPr spc="0"/>
              <a:t>data</a:t>
            </a:r>
            <a:r>
              <a:rPr spc="-60"/>
              <a:t> </a:t>
            </a:r>
            <a:r>
              <a:rPr spc="18"/>
              <a:t>are</a:t>
            </a:r>
            <a:r>
              <a:rPr spc="-120"/>
              <a:t> </a:t>
            </a:r>
            <a:r>
              <a:rPr spc="24"/>
              <a:t>normal</a:t>
            </a:r>
          </a:p>
          <a:p>
            <a:pPr algn="l" defTabSz="1147482">
              <a:buSzPct val="100000"/>
              <a:buFont typeface="Times New Roman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b="1" spc="-18" sz="2400">
                <a:latin typeface="Garamond"/>
                <a:ea typeface="Garamond"/>
                <a:cs typeface="Garamond"/>
                <a:sym typeface="Garamond"/>
              </a:defRPr>
            </a:pPr>
            <a:r>
              <a:t>What </a:t>
            </a:r>
            <a:r>
              <a:rPr spc="-84"/>
              <a:t>is </a:t>
            </a:r>
            <a:r>
              <a:rPr spc="30"/>
              <a:t>Bonett-test</a:t>
            </a:r>
            <a:r>
              <a:rPr spc="-120"/>
              <a:t> </a:t>
            </a:r>
            <a:r>
              <a:rPr spc="0"/>
              <a:t>for?</a:t>
            </a:r>
          </a:p>
          <a:p>
            <a:pPr marL="341884" marR="6374" indent="-329184" algn="l" defTabSz="1147482">
              <a:lnSpc>
                <a:spcPct val="79000"/>
              </a:lnSpc>
              <a:spcBef>
                <a:spcPts val="700"/>
              </a:spcBef>
              <a:buSzPct val="100000"/>
              <a:buFont typeface="Times New Roman"/>
              <a:buChar char="•"/>
              <a:tabLst>
                <a:tab pos="342900" algn="l"/>
                <a:tab pos="6134100" algn="l"/>
              </a:tabLst>
              <a:defRPr spc="-12" sz="2400">
                <a:latin typeface="Garamond"/>
                <a:ea typeface="Garamond"/>
                <a:cs typeface="Garamond"/>
                <a:sym typeface="Garamond"/>
              </a:defRPr>
            </a:pPr>
            <a:r>
              <a:t>Bonett-test  </a:t>
            </a:r>
            <a:r>
              <a:rPr spc="-30"/>
              <a:t>is  </a:t>
            </a:r>
            <a:r>
              <a:t>used  </a:t>
            </a:r>
            <a:r>
              <a:rPr spc="-66"/>
              <a:t>to  </a:t>
            </a:r>
            <a:r>
              <a:rPr spc="-6"/>
              <a:t>compare</a:t>
            </a:r>
            <a:r>
              <a:rPr spc="-48"/>
              <a:t> </a:t>
            </a:r>
            <a:r>
              <a:rPr spc="-24"/>
              <a:t>variances</a:t>
            </a:r>
            <a:r>
              <a:rPr spc="450"/>
              <a:t> </a:t>
            </a:r>
            <a:r>
              <a:rPr spc="12"/>
              <a:t>of	</a:t>
            </a:r>
            <a:r>
              <a:rPr spc="-30"/>
              <a:t>two  </a:t>
            </a:r>
            <a:r>
              <a:rPr spc="-6"/>
              <a:t>groups.  </a:t>
            </a:r>
            <a:r>
              <a:rPr spc="6"/>
              <a:t>It  </a:t>
            </a:r>
            <a:r>
              <a:rPr spc="-36"/>
              <a:t>tests</a:t>
            </a:r>
            <a:r>
              <a:rPr spc="-78"/>
              <a:t> </a:t>
            </a:r>
            <a:r>
              <a:t>the</a:t>
            </a:r>
            <a:r>
              <a:rPr spc="414"/>
              <a:t> </a:t>
            </a:r>
            <a:r>
              <a:rPr spc="-18"/>
              <a:t>hypothesis </a:t>
            </a:r>
            <a:r>
              <a:rPr spc="-6"/>
              <a:t> </a:t>
            </a:r>
            <a:r>
              <a:t>whether</a:t>
            </a:r>
            <a:r>
              <a:rPr spc="-215"/>
              <a:t> </a:t>
            </a:r>
            <a:r>
              <a:t>there</a:t>
            </a:r>
            <a:r>
              <a:rPr spc="-192"/>
              <a:t> </a:t>
            </a:r>
            <a:r>
              <a:rPr spc="-30"/>
              <a:t>is</a:t>
            </a:r>
            <a:r>
              <a:rPr spc="-90"/>
              <a:t> </a:t>
            </a:r>
            <a:r>
              <a:t>any</a:t>
            </a:r>
            <a:r>
              <a:rPr spc="84"/>
              <a:t> </a:t>
            </a:r>
            <a:r>
              <a:t>difference</a:t>
            </a:r>
            <a:r>
              <a:rPr spc="-168"/>
              <a:t> </a:t>
            </a:r>
            <a:r>
              <a:rPr spc="-24"/>
              <a:t>between</a:t>
            </a:r>
            <a:r>
              <a:rPr spc="-197"/>
              <a:t> </a:t>
            </a:r>
            <a:r>
              <a:rPr spc="-36"/>
              <a:t>two</a:t>
            </a:r>
            <a:r>
              <a:rPr spc="-126"/>
              <a:t> </a:t>
            </a:r>
            <a:r>
              <a:rPr spc="-18"/>
              <a:t>population</a:t>
            </a:r>
            <a:r>
              <a:rPr spc="-107"/>
              <a:t> </a:t>
            </a:r>
            <a:r>
              <a:rPr spc="-24"/>
              <a:t>variances</a:t>
            </a:r>
          </a:p>
          <a:p>
            <a:pPr marL="341884" marR="361775" indent="-329184" algn="l" defTabSz="1147482">
              <a:lnSpc>
                <a:spcPct val="76000"/>
              </a:lnSpc>
              <a:spcBef>
                <a:spcPts val="800"/>
              </a:spcBef>
              <a:buSzPct val="102500"/>
              <a:buFont typeface="Times New Roman"/>
              <a:buChar char="•"/>
              <a:tabLst>
                <a:tab pos="342900" algn="l"/>
              </a:tabLst>
              <a:defRPr spc="18" sz="2400">
                <a:latin typeface="Garamond"/>
                <a:ea typeface="Garamond"/>
                <a:cs typeface="Garamond"/>
                <a:sym typeface="Garamond"/>
              </a:defRPr>
            </a:pPr>
            <a:r>
              <a:t>Bonett-test</a:t>
            </a:r>
            <a:r>
              <a:rPr spc="-78"/>
              <a:t> </a:t>
            </a:r>
            <a:r>
              <a:rPr spc="0"/>
              <a:t>results</a:t>
            </a:r>
            <a:r>
              <a:rPr spc="-42"/>
              <a:t> </a:t>
            </a:r>
            <a:r>
              <a:rPr spc="6"/>
              <a:t>help</a:t>
            </a:r>
            <a:r>
              <a:rPr spc="-78"/>
              <a:t> </a:t>
            </a:r>
            <a:r>
              <a:t>us</a:t>
            </a:r>
            <a:r>
              <a:rPr spc="-42"/>
              <a:t> </a:t>
            </a:r>
            <a:r>
              <a:t>determine</a:t>
            </a:r>
            <a:r>
              <a:rPr spc="-78"/>
              <a:t> </a:t>
            </a:r>
            <a:r>
              <a:t>whether</a:t>
            </a:r>
            <a:r>
              <a:rPr spc="-90"/>
              <a:t> </a:t>
            </a:r>
            <a:r>
              <a:rPr spc="12"/>
              <a:t>we</a:t>
            </a:r>
            <a:r>
              <a:rPr spc="-84"/>
              <a:t> </a:t>
            </a:r>
            <a:r>
              <a:rPr spc="24"/>
              <a:t>should</a:t>
            </a:r>
            <a:r>
              <a:rPr spc="-78"/>
              <a:t> </a:t>
            </a:r>
            <a:r>
              <a:rPr spc="12"/>
              <a:t>assume</a:t>
            </a:r>
            <a:r>
              <a:rPr spc="-96"/>
              <a:t> </a:t>
            </a:r>
            <a:r>
              <a:rPr spc="12"/>
              <a:t>equal</a:t>
            </a:r>
            <a:r>
              <a:rPr spc="-102"/>
              <a:t> </a:t>
            </a:r>
            <a:r>
              <a:rPr spc="-6"/>
              <a:t>variances  </a:t>
            </a:r>
            <a:r>
              <a:rPr spc="24"/>
              <a:t>or</a:t>
            </a:r>
            <a:r>
              <a:rPr spc="-114"/>
              <a:t> </a:t>
            </a:r>
            <a:r>
              <a:rPr spc="30"/>
              <a:t>not</a:t>
            </a:r>
            <a:r>
              <a:rPr spc="-162"/>
              <a:t> </a:t>
            </a:r>
            <a:r>
              <a:rPr spc="6"/>
              <a:t>while</a:t>
            </a:r>
            <a:r>
              <a:rPr spc="53"/>
              <a:t> </a:t>
            </a:r>
            <a:r>
              <a:rPr spc="-6"/>
              <a:t>carrying</a:t>
            </a:r>
            <a:r>
              <a:rPr spc="-114"/>
              <a:t> </a:t>
            </a:r>
            <a:r>
              <a:rPr spc="12"/>
              <a:t>out</a:t>
            </a:r>
            <a:r>
              <a:rPr spc="-209"/>
              <a:t> </a:t>
            </a:r>
            <a:r>
              <a:rPr spc="-18"/>
              <a:t>2-independent</a:t>
            </a:r>
            <a:r>
              <a:rPr spc="24"/>
              <a:t> </a:t>
            </a:r>
            <a:r>
              <a:rPr spc="-24"/>
              <a:t>sample</a:t>
            </a:r>
            <a:r>
              <a:rPr spc="-192"/>
              <a:t> </a:t>
            </a:r>
            <a:r>
              <a:rPr spc="-6"/>
              <a:t>t</a:t>
            </a:r>
            <a:r>
              <a:rPr spc="-120"/>
              <a:t> </a:t>
            </a:r>
            <a:r>
              <a:rPr spc="-30"/>
              <a:t>test</a:t>
            </a:r>
          </a:p>
          <a:p>
            <a:pPr algn="l" defTabSz="1147482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 algn="l" defTabSz="1147482">
              <a:defRPr b="1" spc="-18" sz="2400">
                <a:latin typeface="Garamond"/>
                <a:ea typeface="Garamond"/>
                <a:cs typeface="Garamond"/>
                <a:sym typeface="Garamond"/>
              </a:defRPr>
            </a:pPr>
            <a:r>
              <a:t>What </a:t>
            </a:r>
            <a:r>
              <a:rPr spc="-84"/>
              <a:t>is </a:t>
            </a:r>
            <a:r>
              <a:rPr spc="-24"/>
              <a:t>2-independent </a:t>
            </a:r>
            <a:r>
              <a:rPr spc="-36"/>
              <a:t>sample </a:t>
            </a:r>
            <a:r>
              <a:rPr spc="-6"/>
              <a:t>t-test</a:t>
            </a:r>
            <a:r>
              <a:rPr spc="-342"/>
              <a:t> </a:t>
            </a:r>
            <a:r>
              <a:rPr spc="0"/>
              <a:t>for?</a:t>
            </a:r>
          </a:p>
        </p:txBody>
      </p:sp>
      <p:sp>
        <p:nvSpPr>
          <p:cNvPr id="251" name="object 10"/>
          <p:cNvSpPr/>
          <p:nvPr>
            <p:ph type="sldNum" sz="quarter" idx="4294967295"/>
          </p:nvPr>
        </p:nvSpPr>
        <p:spPr>
          <a:xfrm>
            <a:off x="1040073" y="8605469"/>
            <a:ext cx="184623" cy="2915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indent="25400" algn="l" defTabSz="1147482">
              <a:lnSpc>
                <a:spcPts val="22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object 5"/>
          <p:cNvSpPr/>
          <p:nvPr/>
        </p:nvSpPr>
        <p:spPr>
          <a:xfrm>
            <a:off x="5409011" y="6134886"/>
            <a:ext cx="624820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defRPr spc="18" sz="2400">
                <a:latin typeface="Garamond"/>
                <a:ea typeface="Garamond"/>
                <a:cs typeface="Garamond"/>
                <a:sym typeface="Garamond"/>
              </a:defRPr>
            </a:pPr>
            <a:r>
              <a:t>compares  </a:t>
            </a:r>
            <a:r>
              <a:rPr spc="12"/>
              <a:t>and  </a:t>
            </a:r>
            <a:r>
              <a:rPr spc="-12"/>
              <a:t>tests  </a:t>
            </a:r>
            <a:r>
              <a:rPr spc="6"/>
              <a:t>the  </a:t>
            </a:r>
            <a:r>
              <a:t>difference  </a:t>
            </a:r>
            <a:r>
              <a:rPr spc="6"/>
              <a:t>between</a:t>
            </a:r>
            <a:r>
              <a:rPr spc="66"/>
              <a:t> </a:t>
            </a:r>
            <a:r>
              <a:rPr spc="6"/>
              <a:t>the</a:t>
            </a:r>
          </a:p>
        </p:txBody>
      </p:sp>
      <p:sp>
        <p:nvSpPr>
          <p:cNvPr id="253" name="object 6"/>
          <p:cNvSpPr/>
          <p:nvPr/>
        </p:nvSpPr>
        <p:spPr>
          <a:xfrm>
            <a:off x="1151624" y="6134886"/>
            <a:ext cx="3992284" cy="92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1884" indent="-329184" algn="l" defTabSz="1147482">
              <a:buSzPct val="102500"/>
              <a:buFont typeface="Times New Roman"/>
              <a:buChar char="•"/>
              <a:tabLst>
                <a:tab pos="342900" algn="l"/>
              </a:tabLst>
              <a:defRPr spc="12" sz="2400">
                <a:latin typeface="Garamond"/>
                <a:ea typeface="Garamond"/>
                <a:cs typeface="Garamond"/>
                <a:sym typeface="Garamond"/>
              </a:defRPr>
            </a:pPr>
            <a:r>
              <a:t>2-independent  </a:t>
            </a:r>
            <a:r>
              <a:rPr spc="6"/>
              <a:t>sample</a:t>
            </a:r>
            <a:r>
              <a:rPr spc="425"/>
              <a:t> </a:t>
            </a:r>
            <a:r>
              <a:rPr spc="-6"/>
              <a:t>t-test</a:t>
            </a:r>
          </a:p>
          <a:p>
            <a:pPr indent="12700" algn="l" defTabSz="1147482">
              <a:spcBef>
                <a:spcPts val="2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</a:t>
            </a:r>
          </a:p>
        </p:txBody>
      </p:sp>
      <p:sp>
        <p:nvSpPr>
          <p:cNvPr id="254" name="object 7"/>
          <p:cNvSpPr/>
          <p:nvPr/>
        </p:nvSpPr>
        <p:spPr>
          <a:xfrm>
            <a:off x="6337511" y="6792776"/>
            <a:ext cx="54330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tabLst>
                <a:tab pos="635000" algn="l"/>
                <a:tab pos="1447800" algn="l"/>
                <a:tab pos="2070100" algn="l"/>
                <a:tab pos="2578100" algn="l"/>
                <a:tab pos="3644900" algn="l"/>
                <a:tab pos="4279900" algn="l"/>
                <a:tab pos="4762500" algn="l"/>
              </a:tabLst>
              <a:defRPr spc="-30" sz="2400">
                <a:latin typeface="Garamond"/>
                <a:ea typeface="Garamond"/>
                <a:cs typeface="Garamond"/>
                <a:sym typeface="Garamond"/>
              </a:defRPr>
            </a:pPr>
            <a:r>
              <a:t>t</a:t>
            </a:r>
            <a:r>
              <a:rPr spc="0"/>
              <a:t>w</a:t>
            </a:r>
            <a:r>
              <a:rPr spc="-6"/>
              <a:t>o</a:t>
            </a:r>
            <a:r>
              <a:rPr spc="0"/>
              <a:t>	</a:t>
            </a:r>
            <a:r>
              <a:rPr spc="-36"/>
              <a:t>t</a:t>
            </a:r>
            <a:r>
              <a:t>y</a:t>
            </a:r>
            <a:r>
              <a:rPr spc="53"/>
              <a:t>p</a:t>
            </a:r>
            <a:r>
              <a:rPr spc="-12"/>
              <a:t>e</a:t>
            </a:r>
            <a:r>
              <a:rPr spc="-6"/>
              <a:t>s</a:t>
            </a:r>
            <a:r>
              <a:rPr spc="0"/>
              <a:t>	</a:t>
            </a:r>
            <a:r>
              <a:rPr spc="-12"/>
              <a:t>a</a:t>
            </a:r>
            <a:r>
              <a:rPr spc="42"/>
              <a:t>n</a:t>
            </a:r>
            <a:r>
              <a:rPr spc="-6"/>
              <a:t>d</a:t>
            </a:r>
            <a:r>
              <a:rPr spc="0"/>
              <a:t>	</a:t>
            </a:r>
            <a:r>
              <a:rPr spc="30"/>
              <a:t>w</a:t>
            </a:r>
            <a:r>
              <a:rPr spc="-6"/>
              <a:t>e</a:t>
            </a:r>
            <a:r>
              <a:rPr spc="0"/>
              <a:t>	</a:t>
            </a:r>
            <a:r>
              <a:rPr spc="-36"/>
              <a:t>c</a:t>
            </a:r>
            <a:r>
              <a:rPr spc="53"/>
              <a:t>hoo</a:t>
            </a:r>
            <a:r>
              <a:rPr spc="6"/>
              <a:t>s</a:t>
            </a:r>
            <a:r>
              <a:rPr spc="-6"/>
              <a:t>e</a:t>
            </a:r>
            <a:r>
              <a:rPr spc="0"/>
              <a:t>	</a:t>
            </a:r>
            <a:r>
              <a:rPr spc="53"/>
              <a:t>on</a:t>
            </a:r>
            <a:r>
              <a:rPr spc="-6"/>
              <a:t>e</a:t>
            </a:r>
            <a:r>
              <a:rPr spc="0"/>
              <a:t>	</a:t>
            </a:r>
            <a:r>
              <a:rPr spc="53"/>
              <a:t>o</a:t>
            </a:r>
            <a:r>
              <a:rPr spc="-6"/>
              <a:t>f</a:t>
            </a:r>
            <a:r>
              <a:rPr spc="0"/>
              <a:t>	</a:t>
            </a:r>
            <a:r>
              <a:t>t</a:t>
            </a:r>
            <a:r>
              <a:rPr spc="53"/>
              <a:t>h</a:t>
            </a:r>
            <a:r>
              <a:rPr spc="-6"/>
              <a:t>em</a:t>
            </a:r>
          </a:p>
        </p:txBody>
      </p:sp>
      <p:sp>
        <p:nvSpPr>
          <p:cNvPr id="255" name="object 8"/>
          <p:cNvSpPr/>
          <p:nvPr/>
        </p:nvSpPr>
        <p:spPr>
          <a:xfrm>
            <a:off x="1495870" y="6425577"/>
            <a:ext cx="4845722" cy="10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l" defTabSz="1147482">
              <a:lnSpc>
                <a:spcPts val="2800"/>
              </a:lnSpc>
              <a:defRPr spc="12" sz="2400">
                <a:latin typeface="Garamond"/>
                <a:ea typeface="Garamond"/>
                <a:cs typeface="Garamond"/>
                <a:sym typeface="Garamond"/>
              </a:defRPr>
            </a:pPr>
            <a:r>
              <a:t>means </a:t>
            </a:r>
            <a:r>
              <a:rPr spc="24"/>
              <a:t>of </a:t>
            </a:r>
            <a:r>
              <a:rPr spc="-12"/>
              <a:t>two </a:t>
            </a:r>
            <a:r>
              <a:rPr spc="-6"/>
              <a:t>independent</a:t>
            </a:r>
            <a:r>
              <a:rPr spc="-60"/>
              <a:t> </a:t>
            </a:r>
            <a:r>
              <a:rPr spc="-24"/>
              <a:t>populations</a:t>
            </a:r>
          </a:p>
          <a:p>
            <a:pPr marR="176903" indent="12700" algn="l" defTabSz="1147482">
              <a:lnSpc>
                <a:spcPct val="75000"/>
              </a:lnSpc>
              <a:spcBef>
                <a:spcPts val="600"/>
              </a:spcBef>
              <a:tabLst>
                <a:tab pos="2006600" algn="l"/>
                <a:tab pos="3035300" algn="l"/>
                <a:tab pos="3822700" algn="l"/>
                <a:tab pos="4356100" algn="l"/>
              </a:tabLst>
              <a:defRPr sz="2400">
                <a:latin typeface="Garamond"/>
                <a:ea typeface="Garamond"/>
                <a:cs typeface="Garamond"/>
                <a:sym typeface="Garamond"/>
              </a:defRPr>
            </a:pPr>
            <a:r>
              <a:t>2</a:t>
            </a:r>
            <a:r>
              <a:rPr spc="36"/>
              <a:t>-</a:t>
            </a:r>
            <a:r>
              <a:rPr spc="-30"/>
              <a:t>i</a:t>
            </a:r>
            <a:r>
              <a:rPr spc="42"/>
              <a:t>n</a:t>
            </a:r>
            <a:r>
              <a:rPr spc="53"/>
              <a:t>d</a:t>
            </a:r>
            <a:r>
              <a:rPr spc="24"/>
              <a:t>e</a:t>
            </a:r>
            <a:r>
              <a:rPr spc="53"/>
              <a:t>p</a:t>
            </a:r>
            <a:r>
              <a:rPr spc="-6"/>
              <a:t>e</a:t>
            </a:r>
            <a:r>
              <a:rPr spc="53"/>
              <a:t>n</a:t>
            </a:r>
            <a:r>
              <a:rPr spc="-42"/>
              <a:t>d</a:t>
            </a:r>
            <a:r>
              <a:rPr spc="-6"/>
              <a:t>e</a:t>
            </a:r>
            <a:r>
              <a:rPr spc="53"/>
              <a:t>n</a:t>
            </a:r>
            <a:r>
              <a:rPr spc="-6"/>
              <a:t>t</a:t>
            </a:r>
            <a:r>
              <a:t>	s</a:t>
            </a:r>
            <a:r>
              <a:rPr spc="-18"/>
              <a:t>a</a:t>
            </a:r>
            <a:r>
              <a:rPr spc="30"/>
              <a:t>m</a:t>
            </a:r>
            <a:r>
              <a:rPr spc="53"/>
              <a:t>p</a:t>
            </a:r>
            <a:r>
              <a:rPr spc="-30"/>
              <a:t>l</a:t>
            </a:r>
            <a:r>
              <a:rPr spc="-6"/>
              <a:t>e</a:t>
            </a:r>
            <a:r>
              <a:t>	</a:t>
            </a:r>
            <a:r>
              <a:rPr spc="-36"/>
              <a:t>t</a:t>
            </a:r>
            <a:r>
              <a:t>-</a:t>
            </a:r>
            <a:r>
              <a:rPr spc="-30"/>
              <a:t>t</a:t>
            </a:r>
            <a:r>
              <a:rPr spc="-12"/>
              <a:t>e</a:t>
            </a:r>
            <a:r>
              <a:t>s</a:t>
            </a:r>
            <a:r>
              <a:rPr spc="-6"/>
              <a:t>t</a:t>
            </a:r>
            <a:r>
              <a:t>	</a:t>
            </a:r>
            <a:r>
              <a:rPr spc="-18"/>
              <a:t>a</a:t>
            </a:r>
            <a:r>
              <a:rPr spc="36"/>
              <a:t>r</a:t>
            </a:r>
            <a:r>
              <a:rPr spc="-6"/>
              <a:t>e</a:t>
            </a:r>
            <a:r>
              <a:t>	</a:t>
            </a:r>
            <a:r>
              <a:rPr spc="53"/>
              <a:t>of  </a:t>
            </a:r>
            <a:r>
              <a:rPr spc="24"/>
              <a:t>depending on </a:t>
            </a:r>
            <a:r>
              <a:rPr spc="12"/>
              <a:t>Bonett-test</a:t>
            </a:r>
            <a:r>
              <a:rPr spc="-288"/>
              <a:t> </a:t>
            </a:r>
            <a:r>
              <a:t>results</a:t>
            </a:r>
          </a:p>
        </p:txBody>
      </p:sp>
      <p:sp>
        <p:nvSpPr>
          <p:cNvPr id="256" name="object 9"/>
          <p:cNvSpPr/>
          <p:nvPr/>
        </p:nvSpPr>
        <p:spPr>
          <a:xfrm>
            <a:off x="1151621" y="7476484"/>
            <a:ext cx="72028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4451" indent="-301751" algn="l" defTabSz="1147482">
              <a:buSzPct val="102500"/>
              <a:buFont typeface="Times New Roman"/>
              <a:buChar char="•"/>
              <a:tabLst>
                <a:tab pos="317500" algn="l"/>
              </a:tabLst>
              <a:defRPr spc="12" sz="2400">
                <a:latin typeface="Garamond"/>
                <a:ea typeface="Garamond"/>
                <a:cs typeface="Garamond"/>
                <a:sym typeface="Garamond"/>
              </a:defRPr>
            </a:pPr>
            <a:r>
              <a:t>2-independent</a:t>
            </a:r>
            <a:r>
              <a:rPr spc="48"/>
              <a:t> </a:t>
            </a:r>
            <a:r>
              <a:rPr spc="6"/>
              <a:t>sample</a:t>
            </a:r>
            <a:r>
              <a:rPr spc="-144"/>
              <a:t> </a:t>
            </a:r>
            <a:r>
              <a:rPr spc="-6"/>
              <a:t>t-test</a:t>
            </a:r>
            <a:r>
              <a:rPr spc="-168"/>
              <a:t> </a:t>
            </a:r>
            <a:r>
              <a:t>assuming</a:t>
            </a:r>
            <a:r>
              <a:rPr spc="-168"/>
              <a:t> </a:t>
            </a:r>
            <a:r>
              <a:t>equal</a:t>
            </a:r>
            <a:r>
              <a:rPr spc="-180"/>
              <a:t> </a:t>
            </a:r>
            <a:r>
              <a:rPr spc="0"/>
              <a:t>variances</a:t>
            </a:r>
          </a:p>
          <a:p>
            <a:pPr marL="306069" indent="-293369" algn="l" defTabSz="1147482">
              <a:buSzPct val="100000"/>
              <a:buFont typeface="Times New Roman"/>
              <a:buChar char="•"/>
              <a:tabLst>
                <a:tab pos="317500" algn="l"/>
              </a:tabLst>
              <a:defRPr spc="-12" sz="2400">
                <a:latin typeface="Garamond"/>
                <a:ea typeface="Garamond"/>
                <a:cs typeface="Garamond"/>
                <a:sym typeface="Garamond"/>
              </a:defRPr>
            </a:pPr>
            <a:r>
              <a:t>2-independent sample </a:t>
            </a:r>
            <a:r>
              <a:rPr spc="-6"/>
              <a:t>t-test </a:t>
            </a:r>
            <a:r>
              <a:t>assuming unequal</a:t>
            </a:r>
            <a:r>
              <a:rPr spc="107"/>
              <a:t> </a:t>
            </a:r>
            <a:r>
              <a:rPr spc="-24"/>
              <a:t>variances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