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9" r:id="rId7"/>
    <p:sldId id="275" r:id="rId8"/>
    <p:sldId id="276" r:id="rId9"/>
    <p:sldId id="291" r:id="rId10"/>
    <p:sldId id="290" r:id="rId11"/>
    <p:sldId id="289" r:id="rId12"/>
    <p:sldId id="288" r:id="rId13"/>
    <p:sldId id="262" r:id="rId14"/>
    <p:sldId id="293" r:id="rId15"/>
    <p:sldId id="26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5"/>
        <p:guide pos="389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65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image" Target="../media/image1.png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7" Type="http://schemas.openxmlformats.org/officeDocument/2006/relationships/tags" Target="../tags/tag144.xml"/><Relationship Id="rId16" Type="http://schemas.openxmlformats.org/officeDocument/2006/relationships/tags" Target="../tags/tag143.xml"/><Relationship Id="rId15" Type="http://schemas.openxmlformats.org/officeDocument/2006/relationships/tags" Target="../tags/tag142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8" Type="http://schemas.openxmlformats.org/officeDocument/2006/relationships/tags" Target="../tags/tag178.xml"/><Relationship Id="rId17" Type="http://schemas.openxmlformats.org/officeDocument/2006/relationships/tags" Target="../tags/tag177.xml"/><Relationship Id="rId16" Type="http://schemas.openxmlformats.org/officeDocument/2006/relationships/tags" Target="../tags/tag176.xml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8" Type="http://schemas.openxmlformats.org/officeDocument/2006/relationships/tags" Target="../tags/tag195.xml"/><Relationship Id="rId17" Type="http://schemas.openxmlformats.org/officeDocument/2006/relationships/tags" Target="../tags/tag194.xml"/><Relationship Id="rId16" Type="http://schemas.openxmlformats.org/officeDocument/2006/relationships/tags" Target="../tags/tag193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image" Target="../media/image1.png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7" Type="http://schemas.openxmlformats.org/officeDocument/2006/relationships/tags" Target="../tags/tag222.xml"/><Relationship Id="rId16" Type="http://schemas.openxmlformats.org/officeDocument/2006/relationships/tags" Target="../tags/tag221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1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image" Target="../media/image1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image" Target="../media/image1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1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>
            <p:custDataLst>
              <p:tags r:id="rId2"/>
            </p:custDataLst>
          </p:nvPr>
        </p:nvGrpSpPr>
        <p:grpSpPr>
          <a:xfrm>
            <a:off x="-12065" y="0"/>
            <a:ext cx="12203430" cy="6874510"/>
            <a:chOff x="-19" y="0"/>
            <a:chExt cx="19218" cy="10826"/>
          </a:xfrm>
        </p:grpSpPr>
        <p:grpSp>
          <p:nvGrpSpPr>
            <p:cNvPr id="59" name="组合 58"/>
            <p:cNvGrpSpPr/>
            <p:nvPr>
              <p:custDataLst>
                <p:tags r:id="rId3"/>
              </p:custDataLst>
            </p:nvPr>
          </p:nvGrpSpPr>
          <p:grpSpPr>
            <a:xfrm>
              <a:off x="12249" y="0"/>
              <a:ext cx="6951" cy="5511"/>
              <a:chOff x="7778078" y="0"/>
              <a:chExt cx="4413923" cy="3499502"/>
            </a:xfrm>
          </p:grpSpPr>
          <p:sp>
            <p:nvSpPr>
              <p:cNvPr id="42" name="任意多边形: 形状 41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7778078" y="1"/>
                <a:ext cx="4413922" cy="3499501"/>
              </a:xfrm>
              <a:custGeom>
                <a:avLst/>
                <a:gdLst>
                  <a:gd name="connsiteX0" fmla="*/ 0 w 4413922"/>
                  <a:gd name="connsiteY0" fmla="*/ 0 h 3499501"/>
                  <a:gd name="connsiteX1" fmla="*/ 4413922 w 4413922"/>
                  <a:gd name="connsiteY1" fmla="*/ 0 h 3499501"/>
                  <a:gd name="connsiteX2" fmla="*/ 4413922 w 4413922"/>
                  <a:gd name="connsiteY2" fmla="*/ 3499501 h 349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922" h="3499501">
                    <a:moveTo>
                      <a:pt x="0" y="0"/>
                    </a:moveTo>
                    <a:lnTo>
                      <a:pt x="4413922" y="0"/>
                    </a:lnTo>
                    <a:lnTo>
                      <a:pt x="4413922" y="349950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3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0" name="任意多边形: 形状 39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7821128" y="0"/>
                <a:ext cx="4370872" cy="2993432"/>
              </a:xfrm>
              <a:custGeom>
                <a:avLst/>
                <a:gdLst>
                  <a:gd name="connsiteX0" fmla="*/ 0 w 4370872"/>
                  <a:gd name="connsiteY0" fmla="*/ 0 h 2993432"/>
                  <a:gd name="connsiteX1" fmla="*/ 4370872 w 4370872"/>
                  <a:gd name="connsiteY1" fmla="*/ 0 h 2993432"/>
                  <a:gd name="connsiteX2" fmla="*/ 4370872 w 4370872"/>
                  <a:gd name="connsiteY2" fmla="*/ 2993432 h 299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70872" h="2993432">
                    <a:moveTo>
                      <a:pt x="0" y="0"/>
                    </a:moveTo>
                    <a:lnTo>
                      <a:pt x="4370872" y="0"/>
                    </a:lnTo>
                    <a:lnTo>
                      <a:pt x="4370872" y="299343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8" name="任意多边形: 形状 37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7889890" y="1"/>
                <a:ext cx="4302111" cy="2419939"/>
              </a:xfrm>
              <a:custGeom>
                <a:avLst/>
                <a:gdLst>
                  <a:gd name="connsiteX0" fmla="*/ 0 w 4302111"/>
                  <a:gd name="connsiteY0" fmla="*/ 0 h 2419939"/>
                  <a:gd name="connsiteX1" fmla="*/ 4302111 w 4302111"/>
                  <a:gd name="connsiteY1" fmla="*/ 0 h 2419939"/>
                  <a:gd name="connsiteX2" fmla="*/ 4302111 w 4302111"/>
                  <a:gd name="connsiteY2" fmla="*/ 2419939 h 2419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2111" h="2419939">
                    <a:moveTo>
                      <a:pt x="0" y="0"/>
                    </a:moveTo>
                    <a:lnTo>
                      <a:pt x="4302111" y="0"/>
                    </a:lnTo>
                    <a:lnTo>
                      <a:pt x="4302111" y="241993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6" name="任意多边形: 形状 3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7985356" y="0"/>
                <a:ext cx="4206644" cy="1895952"/>
              </a:xfrm>
              <a:custGeom>
                <a:avLst/>
                <a:gdLst>
                  <a:gd name="connsiteX0" fmla="*/ 0 w 4206644"/>
                  <a:gd name="connsiteY0" fmla="*/ 0 h 1895952"/>
                  <a:gd name="connsiteX1" fmla="*/ 4206644 w 4206644"/>
                  <a:gd name="connsiteY1" fmla="*/ 0 h 1895952"/>
                  <a:gd name="connsiteX2" fmla="*/ 4206644 w 4206644"/>
                  <a:gd name="connsiteY2" fmla="*/ 1895952 h 189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06644" h="1895952">
                    <a:moveTo>
                      <a:pt x="0" y="0"/>
                    </a:moveTo>
                    <a:lnTo>
                      <a:pt x="4206644" y="0"/>
                    </a:lnTo>
                    <a:lnTo>
                      <a:pt x="4206644" y="1895952"/>
                    </a:lnTo>
                    <a:close/>
                  </a:path>
                </a:pathLst>
              </a:custGeom>
              <a:solidFill>
                <a:schemeClr val="accent1">
                  <a:alpha val="7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>
              <p:custDataLst>
                <p:tags r:id="rId8"/>
              </p:custDataLst>
            </p:nvPr>
          </p:nvGrpSpPr>
          <p:grpSpPr>
            <a:xfrm>
              <a:off x="-19" y="7576"/>
              <a:ext cx="19219" cy="3250"/>
              <a:chOff x="-12088" y="4794394"/>
              <a:chExt cx="12204089" cy="2063607"/>
            </a:xfrm>
          </p:grpSpPr>
          <p:sp>
            <p:nvSpPr>
              <p:cNvPr id="52" name="任意多边形: 形状 51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54582" y="4942832"/>
                <a:ext cx="11637418" cy="1915168"/>
              </a:xfrm>
              <a:custGeom>
                <a:avLst/>
                <a:gdLst>
                  <a:gd name="connsiteX0" fmla="*/ 8612903 w 11637418"/>
                  <a:gd name="connsiteY0" fmla="*/ 0 h 1915168"/>
                  <a:gd name="connsiteX1" fmla="*/ 11637418 w 11637418"/>
                  <a:gd name="connsiteY1" fmla="*/ 1581105 h 1915168"/>
                  <a:gd name="connsiteX2" fmla="*/ 11637418 w 11637418"/>
                  <a:gd name="connsiteY2" fmla="*/ 1915168 h 1915168"/>
                  <a:gd name="connsiteX3" fmla="*/ 0 w 11637418"/>
                  <a:gd name="connsiteY3" fmla="*/ 1915168 h 1915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37418" h="1915168">
                    <a:moveTo>
                      <a:pt x="8612903" y="0"/>
                    </a:moveTo>
                    <a:lnTo>
                      <a:pt x="11637418" y="1581105"/>
                    </a:lnTo>
                    <a:lnTo>
                      <a:pt x="11637418" y="1915168"/>
                    </a:lnTo>
                    <a:lnTo>
                      <a:pt x="0" y="1915168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3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4" name="任意多边形: 形状 53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35096" y="4794394"/>
                <a:ext cx="11856904" cy="2063607"/>
              </a:xfrm>
              <a:custGeom>
                <a:avLst/>
                <a:gdLst>
                  <a:gd name="connsiteX0" fmla="*/ 7128328 w 11856904"/>
                  <a:gd name="connsiteY0" fmla="*/ 0 h 2063607"/>
                  <a:gd name="connsiteX1" fmla="*/ 11856904 w 11856904"/>
                  <a:gd name="connsiteY1" fmla="*/ 1832069 h 2063607"/>
                  <a:gd name="connsiteX2" fmla="*/ 11856904 w 11856904"/>
                  <a:gd name="connsiteY2" fmla="*/ 2063607 h 2063607"/>
                  <a:gd name="connsiteX3" fmla="*/ 0 w 11856904"/>
                  <a:gd name="connsiteY3" fmla="*/ 2063607 h 206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56904" h="2063607">
                    <a:moveTo>
                      <a:pt x="7128328" y="0"/>
                    </a:moveTo>
                    <a:lnTo>
                      <a:pt x="11856904" y="1832069"/>
                    </a:lnTo>
                    <a:lnTo>
                      <a:pt x="11856904" y="2063607"/>
                    </a:lnTo>
                    <a:lnTo>
                      <a:pt x="0" y="2063607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4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6" name="任意多边形: 形状 55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139320" y="4847832"/>
                <a:ext cx="12052680" cy="2010168"/>
              </a:xfrm>
              <a:custGeom>
                <a:avLst/>
                <a:gdLst>
                  <a:gd name="connsiteX0" fmla="*/ 5073792 w 12052680"/>
                  <a:gd name="connsiteY0" fmla="*/ 0 h 2010168"/>
                  <a:gd name="connsiteX1" fmla="*/ 12052680 w 12052680"/>
                  <a:gd name="connsiteY1" fmla="*/ 1869250 h 2010168"/>
                  <a:gd name="connsiteX2" fmla="*/ 12052680 w 12052680"/>
                  <a:gd name="connsiteY2" fmla="*/ 2010168 h 2010168"/>
                  <a:gd name="connsiteX3" fmla="*/ 0 w 12052680"/>
                  <a:gd name="connsiteY3" fmla="*/ 2010168 h 2010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52680" h="2010168">
                    <a:moveTo>
                      <a:pt x="5073792" y="0"/>
                    </a:moveTo>
                    <a:lnTo>
                      <a:pt x="12052680" y="1869250"/>
                    </a:lnTo>
                    <a:lnTo>
                      <a:pt x="12052680" y="2010168"/>
                    </a:lnTo>
                    <a:lnTo>
                      <a:pt x="0" y="20101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58" name="任意多边形: 形状 57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-12088" y="5275332"/>
                <a:ext cx="12204089" cy="1582668"/>
              </a:xfrm>
              <a:custGeom>
                <a:avLst/>
                <a:gdLst>
                  <a:gd name="connsiteX0" fmla="*/ 2856139 w 12204089"/>
                  <a:gd name="connsiteY0" fmla="*/ 0 h 1582668"/>
                  <a:gd name="connsiteX1" fmla="*/ 12204089 w 12204089"/>
                  <a:gd name="connsiteY1" fmla="*/ 1521377 h 1582668"/>
                  <a:gd name="connsiteX2" fmla="*/ 12204089 w 12204089"/>
                  <a:gd name="connsiteY2" fmla="*/ 1582668 h 1582668"/>
                  <a:gd name="connsiteX3" fmla="*/ 0 w 12204089"/>
                  <a:gd name="connsiteY3" fmla="*/ 1582668 h 1582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04089" h="1582668">
                    <a:moveTo>
                      <a:pt x="2856139" y="0"/>
                    </a:moveTo>
                    <a:lnTo>
                      <a:pt x="12204089" y="1521377"/>
                    </a:lnTo>
                    <a:lnTo>
                      <a:pt x="12204089" y="1582668"/>
                    </a:lnTo>
                    <a:lnTo>
                      <a:pt x="0" y="1582668"/>
                    </a:lnTo>
                    <a:close/>
                  </a:path>
                </a:pathLst>
              </a:custGeom>
              <a:solidFill>
                <a:schemeClr val="accent1">
                  <a:alpha val="7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zh-CN" altLang="en-US" baseline="0" dirty="0"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660399" y="3368788"/>
            <a:ext cx="6245226" cy="642000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l">
              <a:lnSpc>
                <a:spcPct val="9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660398" y="2087287"/>
            <a:ext cx="8356090" cy="1200329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lnSpc>
                <a:spcPct val="90000"/>
              </a:lnSpc>
              <a:defRPr sz="7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>
            <p:custDataLst>
              <p:tags r:id="rId2"/>
            </p:custDataLst>
          </p:nvPr>
        </p:nvGrpSpPr>
        <p:grpSpPr>
          <a:xfrm>
            <a:off x="-2" y="0"/>
            <a:ext cx="12192001" cy="6867831"/>
            <a:chOff x="-2" y="0"/>
            <a:chExt cx="12192001" cy="6867831"/>
          </a:xfrm>
        </p:grpSpPr>
        <p:sp>
          <p:nvSpPr>
            <p:cNvPr id="27" name="矩形 26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 userDrawn="1">
              <p:custDataLst>
                <p:tags r:id="rId4"/>
              </p:custDataLst>
            </p:nvPr>
          </p:nvGrpSpPr>
          <p:grpSpPr>
            <a:xfrm flipH="1">
              <a:off x="-2" y="0"/>
              <a:ext cx="1425389" cy="1130095"/>
              <a:chOff x="7778078" y="0"/>
              <a:chExt cx="4413923" cy="3499502"/>
            </a:xfrm>
          </p:grpSpPr>
          <p:sp>
            <p:nvSpPr>
              <p:cNvPr id="34" name="任意多边形: 形状 33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7778078" y="1"/>
                <a:ext cx="4413922" cy="3499501"/>
              </a:xfrm>
              <a:custGeom>
                <a:avLst/>
                <a:gdLst>
                  <a:gd name="connsiteX0" fmla="*/ 0 w 4413922"/>
                  <a:gd name="connsiteY0" fmla="*/ 0 h 3499501"/>
                  <a:gd name="connsiteX1" fmla="*/ 4413922 w 4413922"/>
                  <a:gd name="connsiteY1" fmla="*/ 0 h 3499501"/>
                  <a:gd name="connsiteX2" fmla="*/ 4413922 w 4413922"/>
                  <a:gd name="connsiteY2" fmla="*/ 3499501 h 349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922" h="3499501">
                    <a:moveTo>
                      <a:pt x="0" y="0"/>
                    </a:moveTo>
                    <a:lnTo>
                      <a:pt x="4413922" y="0"/>
                    </a:lnTo>
                    <a:lnTo>
                      <a:pt x="4413922" y="349950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3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5" name="任意多边形: 形状 34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7821128" y="0"/>
                <a:ext cx="4370872" cy="2993432"/>
              </a:xfrm>
              <a:custGeom>
                <a:avLst/>
                <a:gdLst>
                  <a:gd name="connsiteX0" fmla="*/ 0 w 4370872"/>
                  <a:gd name="connsiteY0" fmla="*/ 0 h 2993432"/>
                  <a:gd name="connsiteX1" fmla="*/ 4370872 w 4370872"/>
                  <a:gd name="connsiteY1" fmla="*/ 0 h 2993432"/>
                  <a:gd name="connsiteX2" fmla="*/ 4370872 w 4370872"/>
                  <a:gd name="connsiteY2" fmla="*/ 2993432 h 299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70872" h="2993432">
                    <a:moveTo>
                      <a:pt x="0" y="0"/>
                    </a:moveTo>
                    <a:lnTo>
                      <a:pt x="4370872" y="0"/>
                    </a:lnTo>
                    <a:lnTo>
                      <a:pt x="4370872" y="299343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6" name="任意多边形: 形状 3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7889890" y="1"/>
                <a:ext cx="4302111" cy="2419939"/>
              </a:xfrm>
              <a:custGeom>
                <a:avLst/>
                <a:gdLst>
                  <a:gd name="connsiteX0" fmla="*/ 0 w 4302111"/>
                  <a:gd name="connsiteY0" fmla="*/ 0 h 2419939"/>
                  <a:gd name="connsiteX1" fmla="*/ 4302111 w 4302111"/>
                  <a:gd name="connsiteY1" fmla="*/ 0 h 2419939"/>
                  <a:gd name="connsiteX2" fmla="*/ 4302111 w 4302111"/>
                  <a:gd name="connsiteY2" fmla="*/ 2419939 h 2419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2111" h="2419939">
                    <a:moveTo>
                      <a:pt x="0" y="0"/>
                    </a:moveTo>
                    <a:lnTo>
                      <a:pt x="4302111" y="0"/>
                    </a:lnTo>
                    <a:lnTo>
                      <a:pt x="4302111" y="241993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7" name="任意多边形: 形状 36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7985356" y="0"/>
                <a:ext cx="4206644" cy="1895952"/>
              </a:xfrm>
              <a:custGeom>
                <a:avLst/>
                <a:gdLst>
                  <a:gd name="connsiteX0" fmla="*/ 0 w 4206644"/>
                  <a:gd name="connsiteY0" fmla="*/ 0 h 1895952"/>
                  <a:gd name="connsiteX1" fmla="*/ 4206644 w 4206644"/>
                  <a:gd name="connsiteY1" fmla="*/ 0 h 1895952"/>
                  <a:gd name="connsiteX2" fmla="*/ 4206644 w 4206644"/>
                  <a:gd name="connsiteY2" fmla="*/ 1895952 h 189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06644" h="1895952">
                    <a:moveTo>
                      <a:pt x="0" y="0"/>
                    </a:moveTo>
                    <a:lnTo>
                      <a:pt x="4206644" y="0"/>
                    </a:lnTo>
                    <a:lnTo>
                      <a:pt x="4206644" y="1895952"/>
                    </a:lnTo>
                    <a:close/>
                  </a:path>
                </a:pathLst>
              </a:custGeom>
              <a:solidFill>
                <a:schemeClr val="accent1">
                  <a:alpha val="7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 userDrawn="1">
              <p:custDataLst>
                <p:tags r:id="rId9"/>
              </p:custDataLst>
            </p:nvPr>
          </p:nvGrpSpPr>
          <p:grpSpPr>
            <a:xfrm rot="10800000" flipH="1">
              <a:off x="10766610" y="5737736"/>
              <a:ext cx="1425389" cy="1130095"/>
              <a:chOff x="7778078" y="0"/>
              <a:chExt cx="4413923" cy="3499502"/>
            </a:xfrm>
          </p:grpSpPr>
          <p:sp>
            <p:nvSpPr>
              <p:cNvPr id="30" name="任意多边形: 形状 29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7778078" y="1"/>
                <a:ext cx="4413922" cy="3499501"/>
              </a:xfrm>
              <a:custGeom>
                <a:avLst/>
                <a:gdLst>
                  <a:gd name="connsiteX0" fmla="*/ 0 w 4413922"/>
                  <a:gd name="connsiteY0" fmla="*/ 0 h 3499501"/>
                  <a:gd name="connsiteX1" fmla="*/ 4413922 w 4413922"/>
                  <a:gd name="connsiteY1" fmla="*/ 0 h 3499501"/>
                  <a:gd name="connsiteX2" fmla="*/ 4413922 w 4413922"/>
                  <a:gd name="connsiteY2" fmla="*/ 3499501 h 349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922" h="3499501">
                    <a:moveTo>
                      <a:pt x="0" y="0"/>
                    </a:moveTo>
                    <a:lnTo>
                      <a:pt x="4413922" y="0"/>
                    </a:lnTo>
                    <a:lnTo>
                      <a:pt x="4413922" y="349950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3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任意多边形: 形状 30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7821128" y="0"/>
                <a:ext cx="4370872" cy="2993432"/>
              </a:xfrm>
              <a:custGeom>
                <a:avLst/>
                <a:gdLst>
                  <a:gd name="connsiteX0" fmla="*/ 0 w 4370872"/>
                  <a:gd name="connsiteY0" fmla="*/ 0 h 2993432"/>
                  <a:gd name="connsiteX1" fmla="*/ 4370872 w 4370872"/>
                  <a:gd name="connsiteY1" fmla="*/ 0 h 2993432"/>
                  <a:gd name="connsiteX2" fmla="*/ 4370872 w 4370872"/>
                  <a:gd name="connsiteY2" fmla="*/ 2993432 h 299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70872" h="2993432">
                    <a:moveTo>
                      <a:pt x="0" y="0"/>
                    </a:moveTo>
                    <a:lnTo>
                      <a:pt x="4370872" y="0"/>
                    </a:lnTo>
                    <a:lnTo>
                      <a:pt x="4370872" y="299343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2" name="任意多边形: 形状 31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7889890" y="1"/>
                <a:ext cx="4302111" cy="2419939"/>
              </a:xfrm>
              <a:custGeom>
                <a:avLst/>
                <a:gdLst>
                  <a:gd name="connsiteX0" fmla="*/ 0 w 4302111"/>
                  <a:gd name="connsiteY0" fmla="*/ 0 h 2419939"/>
                  <a:gd name="connsiteX1" fmla="*/ 4302111 w 4302111"/>
                  <a:gd name="connsiteY1" fmla="*/ 0 h 2419939"/>
                  <a:gd name="connsiteX2" fmla="*/ 4302111 w 4302111"/>
                  <a:gd name="connsiteY2" fmla="*/ 2419939 h 2419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2111" h="2419939">
                    <a:moveTo>
                      <a:pt x="0" y="0"/>
                    </a:moveTo>
                    <a:lnTo>
                      <a:pt x="4302111" y="0"/>
                    </a:lnTo>
                    <a:lnTo>
                      <a:pt x="4302111" y="241993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3" name="任意多边形: 形状 32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7985356" y="0"/>
                <a:ext cx="4206644" cy="1895952"/>
              </a:xfrm>
              <a:custGeom>
                <a:avLst/>
                <a:gdLst>
                  <a:gd name="connsiteX0" fmla="*/ 0 w 4206644"/>
                  <a:gd name="connsiteY0" fmla="*/ 0 h 1895952"/>
                  <a:gd name="connsiteX1" fmla="*/ 4206644 w 4206644"/>
                  <a:gd name="connsiteY1" fmla="*/ 0 h 1895952"/>
                  <a:gd name="connsiteX2" fmla="*/ 4206644 w 4206644"/>
                  <a:gd name="connsiteY2" fmla="*/ 1895952 h 189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06644" h="1895952">
                    <a:moveTo>
                      <a:pt x="0" y="0"/>
                    </a:moveTo>
                    <a:lnTo>
                      <a:pt x="4206644" y="0"/>
                    </a:lnTo>
                    <a:lnTo>
                      <a:pt x="4206644" y="1895952"/>
                    </a:lnTo>
                    <a:close/>
                  </a:path>
                </a:pathLst>
              </a:custGeom>
              <a:solidFill>
                <a:schemeClr val="accent1">
                  <a:alpha val="7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 flipH="1">
            <a:off x="-1" y="0"/>
            <a:ext cx="3893927" cy="3087232"/>
            <a:chOff x="7778078" y="0"/>
            <a:chExt cx="4413923" cy="3499502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1" name="任意多边形: 形状 20"/>
            <p:cNvSpPr/>
            <p:nvPr>
              <p:custDataLst>
                <p:tags r:id="rId5"/>
              </p:custDataLst>
            </p:nvPr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4" name="任意多边形: 形状 23"/>
            <p:cNvSpPr/>
            <p:nvPr>
              <p:custDataLst>
                <p:tags r:id="rId6"/>
              </p:custDataLst>
            </p:nvPr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7"/>
            </p:custDataLst>
          </p:nvPr>
        </p:nvGrpSpPr>
        <p:grpSpPr>
          <a:xfrm flipH="1">
            <a:off x="-12089" y="4291344"/>
            <a:ext cx="12204089" cy="2566658"/>
            <a:chOff x="-12088" y="4794394"/>
            <a:chExt cx="12204089" cy="2063607"/>
          </a:xfrm>
        </p:grpSpPr>
        <p:sp>
          <p:nvSpPr>
            <p:cNvPr id="26" name="任意多边形: 形状 25"/>
            <p:cNvSpPr/>
            <p:nvPr>
              <p:custDataLst>
                <p:tags r:id="rId8"/>
              </p:custDataLst>
            </p:nvPr>
          </p:nvSpPr>
          <p:spPr bwMode="auto">
            <a:xfrm>
              <a:off x="554582" y="4942832"/>
              <a:ext cx="11637418" cy="1915168"/>
            </a:xfrm>
            <a:custGeom>
              <a:avLst/>
              <a:gdLst>
                <a:gd name="connsiteX0" fmla="*/ 8612903 w 11637418"/>
                <a:gd name="connsiteY0" fmla="*/ 0 h 1915168"/>
                <a:gd name="connsiteX1" fmla="*/ 11637418 w 11637418"/>
                <a:gd name="connsiteY1" fmla="*/ 1581105 h 1915168"/>
                <a:gd name="connsiteX2" fmla="*/ 11637418 w 11637418"/>
                <a:gd name="connsiteY2" fmla="*/ 1915168 h 1915168"/>
                <a:gd name="connsiteX3" fmla="*/ 0 w 11637418"/>
                <a:gd name="connsiteY3" fmla="*/ 1915168 h 19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37418" h="1915168">
                  <a:moveTo>
                    <a:pt x="8612903" y="0"/>
                  </a:moveTo>
                  <a:lnTo>
                    <a:pt x="11637418" y="1581105"/>
                  </a:lnTo>
                  <a:lnTo>
                    <a:pt x="11637418" y="1915168"/>
                  </a:lnTo>
                  <a:lnTo>
                    <a:pt x="0" y="191516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7" name="任意多边形: 形状 26"/>
            <p:cNvSpPr/>
            <p:nvPr>
              <p:custDataLst>
                <p:tags r:id="rId9"/>
              </p:custDataLst>
            </p:nvPr>
          </p:nvSpPr>
          <p:spPr bwMode="auto">
            <a:xfrm>
              <a:off x="335096" y="4794394"/>
              <a:ext cx="11856904" cy="2063607"/>
            </a:xfrm>
            <a:custGeom>
              <a:avLst/>
              <a:gdLst>
                <a:gd name="connsiteX0" fmla="*/ 7128328 w 11856904"/>
                <a:gd name="connsiteY0" fmla="*/ 0 h 2063607"/>
                <a:gd name="connsiteX1" fmla="*/ 11856904 w 11856904"/>
                <a:gd name="connsiteY1" fmla="*/ 1832069 h 2063607"/>
                <a:gd name="connsiteX2" fmla="*/ 11856904 w 11856904"/>
                <a:gd name="connsiteY2" fmla="*/ 2063607 h 2063607"/>
                <a:gd name="connsiteX3" fmla="*/ 0 w 11856904"/>
                <a:gd name="connsiteY3" fmla="*/ 2063607 h 206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6904" h="2063607">
                  <a:moveTo>
                    <a:pt x="7128328" y="0"/>
                  </a:moveTo>
                  <a:lnTo>
                    <a:pt x="11856904" y="1832069"/>
                  </a:lnTo>
                  <a:lnTo>
                    <a:pt x="11856904" y="2063607"/>
                  </a:lnTo>
                  <a:lnTo>
                    <a:pt x="0" y="206360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4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10"/>
              </p:custDataLst>
            </p:nvPr>
          </p:nvSpPr>
          <p:spPr bwMode="auto">
            <a:xfrm>
              <a:off x="139320" y="4847832"/>
              <a:ext cx="12052680" cy="2010168"/>
            </a:xfrm>
            <a:custGeom>
              <a:avLst/>
              <a:gdLst>
                <a:gd name="connsiteX0" fmla="*/ 5073792 w 12052680"/>
                <a:gd name="connsiteY0" fmla="*/ 0 h 2010168"/>
                <a:gd name="connsiteX1" fmla="*/ 12052680 w 12052680"/>
                <a:gd name="connsiteY1" fmla="*/ 1869250 h 2010168"/>
                <a:gd name="connsiteX2" fmla="*/ 12052680 w 12052680"/>
                <a:gd name="connsiteY2" fmla="*/ 2010168 h 2010168"/>
                <a:gd name="connsiteX3" fmla="*/ 0 w 12052680"/>
                <a:gd name="connsiteY3" fmla="*/ 2010168 h 201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2680" h="2010168">
                  <a:moveTo>
                    <a:pt x="5073792" y="0"/>
                  </a:moveTo>
                  <a:lnTo>
                    <a:pt x="12052680" y="1869250"/>
                  </a:lnTo>
                  <a:lnTo>
                    <a:pt x="12052680" y="2010168"/>
                  </a:lnTo>
                  <a:lnTo>
                    <a:pt x="0" y="20101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9" name="任意多边形: 形状 28"/>
            <p:cNvSpPr/>
            <p:nvPr>
              <p:custDataLst>
                <p:tags r:id="rId11"/>
              </p:custDataLst>
            </p:nvPr>
          </p:nvSpPr>
          <p:spPr bwMode="auto">
            <a:xfrm>
              <a:off x="-12088" y="5275332"/>
              <a:ext cx="12204089" cy="1582668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baseline="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3579742" y="2073991"/>
            <a:ext cx="6531128" cy="1731964"/>
          </a:xfrm>
        </p:spPr>
        <p:txBody>
          <a:bodyPr lIns="90000" tIns="46800" rIns="90000" bIns="46800" anchor="ctr">
            <a:normAutofit/>
          </a:bodyPr>
          <a:lstStyle>
            <a:lvl1pPr marL="0" indent="0" algn="r">
              <a:lnSpc>
                <a:spcPct val="90000"/>
              </a:lnSpc>
              <a:buFont typeface="Arial" panose="020B0604020202020204" pitchFamily="34" charset="0"/>
              <a:buNone/>
              <a:defRPr sz="7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5391785"/>
            <a:ext cx="12192000" cy="1466215"/>
          </a:xfrm>
          <a:prstGeom prst="rect">
            <a:avLst/>
          </a:prstGeom>
        </p:spPr>
      </p:pic>
      <p:sp>
        <p:nvSpPr>
          <p:cNvPr id="13" name="任意多边形: 形状 28"/>
          <p:cNvSpPr/>
          <p:nvPr userDrawn="1">
            <p:custDataLst>
              <p:tags r:id="rId4"/>
            </p:custDataLst>
          </p:nvPr>
        </p:nvSpPr>
        <p:spPr bwMode="auto">
          <a:xfrm rot="10800000" flipH="1">
            <a:off x="0" y="-17780"/>
            <a:ext cx="1730375" cy="278765"/>
          </a:xfrm>
          <a:custGeom>
            <a:avLst/>
            <a:gdLst>
              <a:gd name="connsiteX0" fmla="*/ 2856139 w 12204089"/>
              <a:gd name="connsiteY0" fmla="*/ 0 h 1582668"/>
              <a:gd name="connsiteX1" fmla="*/ 12204089 w 12204089"/>
              <a:gd name="connsiteY1" fmla="*/ 1521377 h 1582668"/>
              <a:gd name="connsiteX2" fmla="*/ 12204089 w 12204089"/>
              <a:gd name="connsiteY2" fmla="*/ 1582668 h 1582668"/>
              <a:gd name="connsiteX3" fmla="*/ 0 w 12204089"/>
              <a:gd name="connsiteY3" fmla="*/ 1582668 h 158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4089" h="1582668">
                <a:moveTo>
                  <a:pt x="2856139" y="0"/>
                </a:moveTo>
                <a:lnTo>
                  <a:pt x="12204089" y="1521377"/>
                </a:lnTo>
                <a:lnTo>
                  <a:pt x="12204089" y="1582668"/>
                </a:lnTo>
                <a:lnTo>
                  <a:pt x="0" y="1582668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lIns="100800" tIns="39600" rIns="75600" bIns="39600">
            <a:no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0" flipH="1">
            <a:off x="0" y="0"/>
            <a:ext cx="1425575" cy="1130300"/>
            <a:chOff x="7778078" y="0"/>
            <a:chExt cx="4413923" cy="3499502"/>
          </a:xfrm>
        </p:grpSpPr>
        <p:sp>
          <p:nvSpPr>
            <p:cNvPr id="15" name="任意多边形: 形状 14"/>
            <p:cNvSpPr/>
            <p:nvPr>
              <p:custDataLst>
                <p:tags r:id="rId4"/>
              </p:custDataLst>
            </p:nvPr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5"/>
              </p:custDataLst>
            </p:nvPr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6"/>
              </p:custDataLst>
            </p:nvPr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8" name="任意多边形: 形状 17"/>
            <p:cNvSpPr/>
            <p:nvPr>
              <p:custDataLst>
                <p:tags r:id="rId7"/>
              </p:custDataLst>
            </p:nvPr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 userDrawn="1">
            <p:custDataLst>
              <p:tags r:id="rId8"/>
            </p:custDataLst>
          </p:nvPr>
        </p:nvGrpSpPr>
        <p:grpSpPr>
          <a:xfrm rot="10800000" flipH="1">
            <a:off x="10766425" y="5737860"/>
            <a:ext cx="1425575" cy="1130300"/>
            <a:chOff x="7778078" y="0"/>
            <a:chExt cx="4413923" cy="3499502"/>
          </a:xfrm>
        </p:grpSpPr>
        <p:sp>
          <p:nvSpPr>
            <p:cNvPr id="20" name="任意多边形: 形状 19"/>
            <p:cNvSpPr/>
            <p:nvPr>
              <p:custDataLst>
                <p:tags r:id="rId9"/>
              </p:custDataLst>
            </p:nvPr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1" name="任意多边形: 形状 20"/>
            <p:cNvSpPr/>
            <p:nvPr>
              <p:custDataLst>
                <p:tags r:id="rId10"/>
              </p:custDataLst>
            </p:nvPr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>
              <p:custDataLst>
                <p:tags r:id="rId11"/>
              </p:custDataLst>
            </p:nvPr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3" name="任意多边形: 形状 22"/>
            <p:cNvSpPr/>
            <p:nvPr>
              <p:custDataLst>
                <p:tags r:id="rId12"/>
              </p:custDataLst>
            </p:nvPr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100800" tIns="39600" rIns="75600" bIns="39600" anchor="ctr">
            <a:noAutofit/>
          </a:bodyPr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4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100800" tIns="0" rIns="82800" bIns="0"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 userDrawn="1">
            <p:ph type="dt" sz="half" idx="14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 userDrawn="1">
            <p:ph type="ftr" sz="quarter" idx="15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 userDrawn="1">
            <p:ph type="sldNum" sz="quarter" idx="16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 rot="0" flipH="1">
            <a:off x="0" y="0"/>
            <a:ext cx="1425575" cy="1130300"/>
            <a:chOff x="7778078" y="0"/>
            <a:chExt cx="4413923" cy="3499502"/>
          </a:xfrm>
        </p:grpSpPr>
        <p:sp>
          <p:nvSpPr>
            <p:cNvPr id="13" name="任意多边形: 形状 12"/>
            <p:cNvSpPr/>
            <p:nvPr>
              <p:custDataLst>
                <p:tags r:id="rId4"/>
              </p:custDataLst>
            </p:nvPr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5"/>
              </p:custDataLst>
            </p:nvPr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6"/>
              </p:custDataLst>
            </p:nvPr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 userDrawn="1">
            <p:custDataLst>
              <p:tags r:id="rId8"/>
            </p:custDataLst>
          </p:nvPr>
        </p:nvGrpSpPr>
        <p:grpSpPr>
          <a:xfrm rot="10800000" flipH="1">
            <a:off x="10766425" y="5727700"/>
            <a:ext cx="1425575" cy="1130300"/>
            <a:chOff x="7778078" y="0"/>
            <a:chExt cx="4413923" cy="3499502"/>
          </a:xfrm>
        </p:grpSpPr>
        <p:sp>
          <p:nvSpPr>
            <p:cNvPr id="18" name="任意多边形: 形状 17"/>
            <p:cNvSpPr/>
            <p:nvPr>
              <p:custDataLst>
                <p:tags r:id="rId9"/>
              </p:custDataLst>
            </p:nvPr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>
              <p:custDataLst>
                <p:tags r:id="rId10"/>
              </p:custDataLst>
            </p:nvPr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0" name="任意多边形: 形状 19"/>
            <p:cNvSpPr/>
            <p:nvPr>
              <p:custDataLst>
                <p:tags r:id="rId11"/>
              </p:custDataLst>
            </p:nvPr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1" name="任意多边形: 形状 20"/>
            <p:cNvSpPr/>
            <p:nvPr>
              <p:custDataLst>
                <p:tags r:id="rId12"/>
              </p:custDataLst>
            </p:nvPr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100800" tIns="39600" rIns="75600" bIns="39600" anchor="ctr">
            <a:noAutofit/>
          </a:bodyPr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100800" tIns="0" rIns="82800" bIns="0"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100800" tIns="0" rIns="82800" bIns="0"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组合 17"/>
          <p:cNvGrpSpPr/>
          <p:nvPr userDrawn="1">
            <p:custDataLst>
              <p:tags r:id="rId3"/>
            </p:custDataLst>
          </p:nvPr>
        </p:nvGrpSpPr>
        <p:grpSpPr>
          <a:xfrm rot="0" flipH="1">
            <a:off x="0" y="0"/>
            <a:ext cx="1425575" cy="1130300"/>
            <a:chOff x="7778078" y="0"/>
            <a:chExt cx="4413923" cy="3499502"/>
          </a:xfrm>
        </p:grpSpPr>
        <p:sp>
          <p:nvSpPr>
            <p:cNvPr id="24" name="任意多边形: 形状 23"/>
            <p:cNvSpPr/>
            <p:nvPr>
              <p:custDataLst>
                <p:tags r:id="rId4"/>
              </p:custDataLst>
            </p:nvPr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5"/>
              </p:custDataLst>
            </p:nvPr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6" name="任意多边形: 形状 25"/>
            <p:cNvSpPr/>
            <p:nvPr>
              <p:custDataLst>
                <p:tags r:id="rId6"/>
              </p:custDataLst>
            </p:nvPr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7" name="任意多边形: 形状 26"/>
            <p:cNvSpPr/>
            <p:nvPr>
              <p:custDataLst>
                <p:tags r:id="rId7"/>
              </p:custDataLst>
            </p:nvPr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 userDrawn="1">
            <p:custDataLst>
              <p:tags r:id="rId8"/>
            </p:custDataLst>
          </p:nvPr>
        </p:nvGrpSpPr>
        <p:grpSpPr>
          <a:xfrm rot="10800000" flipH="1">
            <a:off x="10766425" y="5727700"/>
            <a:ext cx="1425575" cy="1130300"/>
            <a:chOff x="7778078" y="0"/>
            <a:chExt cx="4413923" cy="3499502"/>
          </a:xfrm>
        </p:grpSpPr>
        <p:sp>
          <p:nvSpPr>
            <p:cNvPr id="20" name="任意多边形: 形状 19"/>
            <p:cNvSpPr/>
            <p:nvPr>
              <p:custDataLst>
                <p:tags r:id="rId9"/>
              </p:custDataLst>
            </p:nvPr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1" name="任意多边形: 形状 20"/>
            <p:cNvSpPr/>
            <p:nvPr>
              <p:custDataLst>
                <p:tags r:id="rId10"/>
              </p:custDataLst>
            </p:nvPr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>
              <p:custDataLst>
                <p:tags r:id="rId11"/>
              </p:custDataLst>
            </p:nvPr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3" name="任意多边形: 形状 22"/>
            <p:cNvSpPr/>
            <p:nvPr>
              <p:custDataLst>
                <p:tags r:id="rId12"/>
              </p:custDataLst>
            </p:nvPr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100800" tIns="39600" rIns="75600" bIns="39600" anchor="ctr">
            <a:noAutofit/>
          </a:bodyPr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100800" tIns="0" rIns="82800" bIns="0">
            <a:normAutofit/>
          </a:bodyPr>
          <a:lstStyle>
            <a:lvl1pPr marL="0" indent="0" algn="ctr">
              <a:buNone/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100800" tIns="0" rIns="82800" bIns="0"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 rot="0" flipH="1">
            <a:off x="0" y="0"/>
            <a:ext cx="1425575" cy="1130300"/>
            <a:chOff x="7778078" y="0"/>
            <a:chExt cx="4413923" cy="3499502"/>
          </a:xfrm>
        </p:grpSpPr>
        <p:sp>
          <p:nvSpPr>
            <p:cNvPr id="19" name="任意多边形: 形状 18"/>
            <p:cNvSpPr/>
            <p:nvPr>
              <p:custDataLst>
                <p:tags r:id="rId4"/>
              </p:custDataLst>
            </p:nvPr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0" name="任意多边形: 形状 19"/>
            <p:cNvSpPr/>
            <p:nvPr>
              <p:custDataLst>
                <p:tags r:id="rId5"/>
              </p:custDataLst>
            </p:nvPr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1" name="任意多边形: 形状 20"/>
            <p:cNvSpPr/>
            <p:nvPr>
              <p:custDataLst>
                <p:tags r:id="rId6"/>
              </p:custDataLst>
            </p:nvPr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2" name="任意多边形: 形状 21"/>
            <p:cNvSpPr/>
            <p:nvPr>
              <p:custDataLst>
                <p:tags r:id="rId7"/>
              </p:custDataLst>
            </p:nvPr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 flipH="1">
            <a:off x="10766425" y="5727700"/>
            <a:ext cx="1425575" cy="1130300"/>
            <a:chOff x="7778078" y="0"/>
            <a:chExt cx="4413923" cy="3499502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10"/>
              </p:custDataLst>
            </p:nvPr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11"/>
              </p:custDataLst>
            </p:nvPr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8" name="任意多边形: 形状 17"/>
            <p:cNvSpPr/>
            <p:nvPr>
              <p:custDataLst>
                <p:tags r:id="rId12"/>
              </p:custDataLst>
            </p:nvPr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100800" tIns="39600" rIns="75600" bIns="39600" anchor="ctr">
            <a:noAutofit/>
          </a:bodyPr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100800" tIns="0" rIns="82800" bIns="0"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100800" tIns="0" rIns="82800" bIns="0">
            <a:normAutofit/>
          </a:bodyPr>
          <a:lstStyle>
            <a:lvl1pPr marL="0" indent="0">
              <a:buNone/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0" y="5391785"/>
            <a:ext cx="12192000" cy="1466215"/>
          </a:xfrm>
          <a:prstGeom prst="rect">
            <a:avLst/>
          </a:prstGeom>
        </p:spPr>
      </p:pic>
      <p:sp>
        <p:nvSpPr>
          <p:cNvPr id="16" name="任意多边形: 形状 28"/>
          <p:cNvSpPr/>
          <p:nvPr userDrawn="1">
            <p:custDataLst>
              <p:tags r:id="rId5"/>
            </p:custDataLst>
          </p:nvPr>
        </p:nvSpPr>
        <p:spPr bwMode="auto">
          <a:xfrm rot="10800000" flipH="1">
            <a:off x="0" y="-17780"/>
            <a:ext cx="1730375" cy="278765"/>
          </a:xfrm>
          <a:custGeom>
            <a:avLst/>
            <a:gdLst>
              <a:gd name="connsiteX0" fmla="*/ 2856139 w 12204089"/>
              <a:gd name="connsiteY0" fmla="*/ 0 h 1582668"/>
              <a:gd name="connsiteX1" fmla="*/ 12204089 w 12204089"/>
              <a:gd name="connsiteY1" fmla="*/ 1521377 h 1582668"/>
              <a:gd name="connsiteX2" fmla="*/ 12204089 w 12204089"/>
              <a:gd name="connsiteY2" fmla="*/ 1582668 h 1582668"/>
              <a:gd name="connsiteX3" fmla="*/ 0 w 12204089"/>
              <a:gd name="connsiteY3" fmla="*/ 1582668 h 158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4089" h="1582668">
                <a:moveTo>
                  <a:pt x="2856139" y="0"/>
                </a:moveTo>
                <a:lnTo>
                  <a:pt x="12204089" y="1521377"/>
                </a:lnTo>
                <a:lnTo>
                  <a:pt x="12204089" y="1582668"/>
                </a:lnTo>
                <a:lnTo>
                  <a:pt x="0" y="1582668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zh-CN" altLang="en-US" baseline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100800" tIns="39600" rIns="75600" bIns="39600">
            <a:no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100800" tIns="0" rIns="82800" bIns="0"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100800" tIns="0" rIns="82800" bIns="0"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100800" tIns="0" rIns="82800" bIns="0">
            <a:normAutofit/>
          </a:bodyPr>
          <a:lstStyle>
            <a:lvl1pPr marL="0" indent="0">
              <a:buNone/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100800" tIns="0" rIns="82800" bIns="0">
            <a:normAutofit/>
          </a:bodyPr>
          <a:lstStyle>
            <a:lvl1pPr marL="0" indent="0">
              <a:buNone/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0" flipH="1">
            <a:off x="0" y="0"/>
            <a:ext cx="3893820" cy="3087370"/>
            <a:chOff x="7778078" y="0"/>
            <a:chExt cx="4413923" cy="3499502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5"/>
              </p:custDataLst>
            </p:nvPr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6"/>
              </p:custDataLst>
            </p:nvPr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7"/>
              </p:custDataLst>
            </p:nvPr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 userDrawn="1">
            <p:custDataLst>
              <p:tags r:id="rId8"/>
            </p:custDataLst>
          </p:nvPr>
        </p:nvGrpSpPr>
        <p:grpSpPr>
          <a:xfrm rot="10800000" flipH="1">
            <a:off x="8298180" y="3780790"/>
            <a:ext cx="3893820" cy="3087370"/>
            <a:chOff x="7778078" y="0"/>
            <a:chExt cx="4413923" cy="3499502"/>
          </a:xfrm>
        </p:grpSpPr>
        <p:sp>
          <p:nvSpPr>
            <p:cNvPr id="22" name="任意多边形: 形状 21"/>
            <p:cNvSpPr/>
            <p:nvPr>
              <p:custDataLst>
                <p:tags r:id="rId9"/>
              </p:custDataLst>
            </p:nvPr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3" name="任意多边形: 形状 22"/>
            <p:cNvSpPr/>
            <p:nvPr>
              <p:custDataLst>
                <p:tags r:id="rId10"/>
              </p:custDataLst>
            </p:nvPr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4" name="任意多边形: 形状 23"/>
            <p:cNvSpPr/>
            <p:nvPr>
              <p:custDataLst>
                <p:tags r:id="rId11"/>
              </p:custDataLst>
            </p:nvPr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25" name="任意多边形: 形状 24"/>
            <p:cNvSpPr/>
            <p:nvPr>
              <p:custDataLst>
                <p:tags r:id="rId12"/>
              </p:custDataLst>
            </p:nvPr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100800" tIns="39600" rIns="75600" bIns="39600" anchor="b">
            <a:noAutofit/>
          </a:bodyPr>
          <a:lstStyle>
            <a:lvl1pPr algn="ctr"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100800" tIns="0" rIns="82800" bIns="0">
            <a:normAutofit/>
          </a:bodyPr>
          <a:lstStyle>
            <a:lvl1pPr marL="0" indent="0" algn="ctr">
              <a:buNone/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 userDrawn="1">
            <p:ph type="dt" sz="half" idx="14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 userDrawn="1">
            <p:ph type="ftr" sz="quarter" idx="15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 userDrawn="1">
            <p:ph type="sldNum" sz="quarter" idx="16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-1" y="-17930"/>
            <a:ext cx="12192001" cy="6875929"/>
            <a:chOff x="-1" y="-17930"/>
            <a:chExt cx="12192001" cy="6875929"/>
          </a:xfrm>
        </p:grpSpPr>
        <p:pic>
          <p:nvPicPr>
            <p:cNvPr id="20" name="图片 19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-1" y="5391806"/>
              <a:ext cx="12192001" cy="1466193"/>
            </a:xfrm>
            <a:prstGeom prst="rect">
              <a:avLst/>
            </a:prstGeom>
          </p:spPr>
        </p:pic>
        <p:sp>
          <p:nvSpPr>
            <p:cNvPr id="21" name="任意多边形: 形状 28"/>
            <p:cNvSpPr/>
            <p:nvPr>
              <p:custDataLst>
                <p:tags r:id="rId5"/>
              </p:custDataLst>
            </p:nvPr>
          </p:nvSpPr>
          <p:spPr bwMode="auto">
            <a:xfrm rot="10800000" flipH="1">
              <a:off x="0" y="-17930"/>
              <a:ext cx="1730188" cy="279074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 flipV="1">
            <a:off x="8256760" y="3644"/>
            <a:ext cx="3935241" cy="6874019"/>
            <a:chOff x="7778078" y="0"/>
            <a:chExt cx="4413923" cy="3499502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4"/>
              </p:custDataLst>
            </p:nvPr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2" name="任意多边形: 形状 11"/>
            <p:cNvSpPr/>
            <p:nvPr>
              <p:custDataLst>
                <p:tags r:id="rId5"/>
              </p:custDataLst>
            </p:nvPr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069325" y="2209948"/>
            <a:ext cx="6115246" cy="1219052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5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1069325" y="3500859"/>
            <a:ext cx="6115246" cy="1015623"/>
          </a:xfrm>
        </p:spPr>
        <p:txBody>
          <a:bodyPr lIns="90000" tIns="46800" rIns="90000" bIns="46800" anchor="t">
            <a:normAutofit/>
          </a:bodyPr>
          <a:lstStyle>
            <a:lvl1pPr marL="0" indent="0" algn="l"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" y="-17930"/>
            <a:ext cx="12192001" cy="6875929"/>
            <a:chOff x="-1" y="-17930"/>
            <a:chExt cx="12192001" cy="6875929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-1" y="5391806"/>
              <a:ext cx="12192001" cy="1466193"/>
            </a:xfrm>
            <a:prstGeom prst="rect">
              <a:avLst/>
            </a:prstGeom>
          </p:spPr>
        </p:pic>
        <p:sp>
          <p:nvSpPr>
            <p:cNvPr id="17" name="任意多边形: 形状 28"/>
            <p:cNvSpPr/>
            <p:nvPr>
              <p:custDataLst>
                <p:tags r:id="rId5"/>
              </p:custDataLst>
            </p:nvPr>
          </p:nvSpPr>
          <p:spPr bwMode="auto">
            <a:xfrm rot="10800000" flipH="1">
              <a:off x="0" y="-17930"/>
              <a:ext cx="1730188" cy="279074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1" y="-17930"/>
            <a:ext cx="12192001" cy="6875929"/>
            <a:chOff x="-1" y="-17930"/>
            <a:chExt cx="12192001" cy="6875929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-1" y="5391806"/>
              <a:ext cx="12192001" cy="1466193"/>
            </a:xfrm>
            <a:prstGeom prst="rect">
              <a:avLst/>
            </a:prstGeom>
          </p:spPr>
        </p:pic>
        <p:sp>
          <p:nvSpPr>
            <p:cNvPr id="15" name="任意多边形: 形状 28"/>
            <p:cNvSpPr/>
            <p:nvPr>
              <p:custDataLst>
                <p:tags r:id="rId5"/>
              </p:custDataLst>
            </p:nvPr>
          </p:nvSpPr>
          <p:spPr bwMode="auto">
            <a:xfrm rot="10800000" flipH="1">
              <a:off x="0" y="-17930"/>
              <a:ext cx="1730188" cy="279074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7778078" y="0"/>
            <a:ext cx="4413923" cy="3499502"/>
            <a:chOff x="7778078" y="0"/>
            <a:chExt cx="4413923" cy="3499502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 bwMode="auto">
            <a:xfrm>
              <a:off x="7778078" y="1"/>
              <a:ext cx="4413922" cy="3499501"/>
            </a:xfrm>
            <a:custGeom>
              <a:avLst/>
              <a:gdLst>
                <a:gd name="connsiteX0" fmla="*/ 0 w 4413922"/>
                <a:gd name="connsiteY0" fmla="*/ 0 h 3499501"/>
                <a:gd name="connsiteX1" fmla="*/ 4413922 w 4413922"/>
                <a:gd name="connsiteY1" fmla="*/ 0 h 3499501"/>
                <a:gd name="connsiteX2" fmla="*/ 4413922 w 4413922"/>
                <a:gd name="connsiteY2" fmla="*/ 3499501 h 349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922" h="3499501">
                  <a:moveTo>
                    <a:pt x="0" y="0"/>
                  </a:moveTo>
                  <a:lnTo>
                    <a:pt x="4413922" y="0"/>
                  </a:lnTo>
                  <a:lnTo>
                    <a:pt x="4413922" y="349950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 bwMode="auto">
            <a:xfrm>
              <a:off x="7821128" y="0"/>
              <a:ext cx="4370872" cy="2993432"/>
            </a:xfrm>
            <a:custGeom>
              <a:avLst/>
              <a:gdLst>
                <a:gd name="connsiteX0" fmla="*/ 0 w 4370872"/>
                <a:gd name="connsiteY0" fmla="*/ 0 h 2993432"/>
                <a:gd name="connsiteX1" fmla="*/ 4370872 w 4370872"/>
                <a:gd name="connsiteY1" fmla="*/ 0 h 2993432"/>
                <a:gd name="connsiteX2" fmla="*/ 4370872 w 4370872"/>
                <a:gd name="connsiteY2" fmla="*/ 2993432 h 299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0872" h="2993432">
                  <a:moveTo>
                    <a:pt x="0" y="0"/>
                  </a:moveTo>
                  <a:lnTo>
                    <a:pt x="4370872" y="0"/>
                  </a:lnTo>
                  <a:lnTo>
                    <a:pt x="4370872" y="299343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 bwMode="auto">
            <a:xfrm>
              <a:off x="7889890" y="1"/>
              <a:ext cx="4302111" cy="2419939"/>
            </a:xfrm>
            <a:custGeom>
              <a:avLst/>
              <a:gdLst>
                <a:gd name="connsiteX0" fmla="*/ 0 w 4302111"/>
                <a:gd name="connsiteY0" fmla="*/ 0 h 2419939"/>
                <a:gd name="connsiteX1" fmla="*/ 4302111 w 4302111"/>
                <a:gd name="connsiteY1" fmla="*/ 0 h 2419939"/>
                <a:gd name="connsiteX2" fmla="*/ 4302111 w 4302111"/>
                <a:gd name="connsiteY2" fmla="*/ 2419939 h 241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2111" h="2419939">
                  <a:moveTo>
                    <a:pt x="0" y="0"/>
                  </a:moveTo>
                  <a:lnTo>
                    <a:pt x="4302111" y="0"/>
                  </a:lnTo>
                  <a:lnTo>
                    <a:pt x="4302111" y="241993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 bwMode="auto">
            <a:xfrm>
              <a:off x="7985356" y="0"/>
              <a:ext cx="4206644" cy="1895952"/>
            </a:xfrm>
            <a:custGeom>
              <a:avLst/>
              <a:gdLst>
                <a:gd name="connsiteX0" fmla="*/ 0 w 4206644"/>
                <a:gd name="connsiteY0" fmla="*/ 0 h 1895952"/>
                <a:gd name="connsiteX1" fmla="*/ 4206644 w 4206644"/>
                <a:gd name="connsiteY1" fmla="*/ 0 h 1895952"/>
                <a:gd name="connsiteX2" fmla="*/ 4206644 w 4206644"/>
                <a:gd name="connsiteY2" fmla="*/ 1895952 h 189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44" h="1895952">
                  <a:moveTo>
                    <a:pt x="0" y="0"/>
                  </a:moveTo>
                  <a:lnTo>
                    <a:pt x="4206644" y="0"/>
                  </a:lnTo>
                  <a:lnTo>
                    <a:pt x="4206644" y="1895952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baseline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>
            <a:off x="-1" y="-17930"/>
            <a:ext cx="12192001" cy="6875929"/>
            <a:chOff x="-1" y="-17930"/>
            <a:chExt cx="12192001" cy="6875929"/>
          </a:xfrm>
        </p:grpSpPr>
        <p:pic>
          <p:nvPicPr>
            <p:cNvPr id="16" name="图片 15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-1" y="5391806"/>
              <a:ext cx="12192001" cy="1466193"/>
            </a:xfrm>
            <a:prstGeom prst="rect">
              <a:avLst/>
            </a:prstGeom>
          </p:spPr>
        </p:pic>
        <p:sp>
          <p:nvSpPr>
            <p:cNvPr id="17" name="任意多边形: 形状 28"/>
            <p:cNvSpPr/>
            <p:nvPr>
              <p:custDataLst>
                <p:tags r:id="rId5"/>
              </p:custDataLst>
            </p:nvPr>
          </p:nvSpPr>
          <p:spPr bwMode="auto">
            <a:xfrm rot="10800000" flipH="1">
              <a:off x="0" y="-17930"/>
              <a:ext cx="1730188" cy="279074"/>
            </a:xfrm>
            <a:custGeom>
              <a:avLst/>
              <a:gdLst>
                <a:gd name="connsiteX0" fmla="*/ 2856139 w 12204089"/>
                <a:gd name="connsiteY0" fmla="*/ 0 h 1582668"/>
                <a:gd name="connsiteX1" fmla="*/ 12204089 w 12204089"/>
                <a:gd name="connsiteY1" fmla="*/ 1521377 h 1582668"/>
                <a:gd name="connsiteX2" fmla="*/ 12204089 w 12204089"/>
                <a:gd name="connsiteY2" fmla="*/ 1582668 h 1582668"/>
                <a:gd name="connsiteX3" fmla="*/ 0 w 12204089"/>
                <a:gd name="connsiteY3" fmla="*/ 1582668 h 158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4089" h="1582668">
                  <a:moveTo>
                    <a:pt x="2856139" y="0"/>
                  </a:moveTo>
                  <a:lnTo>
                    <a:pt x="12204089" y="1521377"/>
                  </a:lnTo>
                  <a:lnTo>
                    <a:pt x="12204089" y="1582668"/>
                  </a:lnTo>
                  <a:lnTo>
                    <a:pt x="0" y="1582668"/>
                  </a:lnTo>
                  <a:close/>
                </a:path>
              </a:pathLst>
            </a:custGeom>
            <a:solidFill>
              <a:schemeClr val="accent1">
                <a:alpha val="71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 baseline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>
            <p:custDataLst>
              <p:tags r:id="rId2"/>
            </p:custDataLst>
          </p:nvPr>
        </p:nvGrpSpPr>
        <p:grpSpPr>
          <a:xfrm>
            <a:off x="-2" y="0"/>
            <a:ext cx="12192001" cy="6867831"/>
            <a:chOff x="-2" y="0"/>
            <a:chExt cx="12192001" cy="6867831"/>
          </a:xfrm>
        </p:grpSpPr>
        <p:sp>
          <p:nvSpPr>
            <p:cNvPr id="27" name="矩形 26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 userDrawn="1">
              <p:custDataLst>
                <p:tags r:id="rId4"/>
              </p:custDataLst>
            </p:nvPr>
          </p:nvGrpSpPr>
          <p:grpSpPr>
            <a:xfrm flipH="1">
              <a:off x="-2" y="0"/>
              <a:ext cx="1425389" cy="1130095"/>
              <a:chOff x="7778078" y="0"/>
              <a:chExt cx="4413923" cy="3499502"/>
            </a:xfrm>
          </p:grpSpPr>
          <p:sp>
            <p:nvSpPr>
              <p:cNvPr id="34" name="任意多边形: 形状 33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7778078" y="1"/>
                <a:ext cx="4413922" cy="3499501"/>
              </a:xfrm>
              <a:custGeom>
                <a:avLst/>
                <a:gdLst>
                  <a:gd name="connsiteX0" fmla="*/ 0 w 4413922"/>
                  <a:gd name="connsiteY0" fmla="*/ 0 h 3499501"/>
                  <a:gd name="connsiteX1" fmla="*/ 4413922 w 4413922"/>
                  <a:gd name="connsiteY1" fmla="*/ 0 h 3499501"/>
                  <a:gd name="connsiteX2" fmla="*/ 4413922 w 4413922"/>
                  <a:gd name="connsiteY2" fmla="*/ 3499501 h 349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922" h="3499501">
                    <a:moveTo>
                      <a:pt x="0" y="0"/>
                    </a:moveTo>
                    <a:lnTo>
                      <a:pt x="4413922" y="0"/>
                    </a:lnTo>
                    <a:lnTo>
                      <a:pt x="4413922" y="349950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3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5" name="任意多边形: 形状 34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7821128" y="0"/>
                <a:ext cx="4370872" cy="2993432"/>
              </a:xfrm>
              <a:custGeom>
                <a:avLst/>
                <a:gdLst>
                  <a:gd name="connsiteX0" fmla="*/ 0 w 4370872"/>
                  <a:gd name="connsiteY0" fmla="*/ 0 h 2993432"/>
                  <a:gd name="connsiteX1" fmla="*/ 4370872 w 4370872"/>
                  <a:gd name="connsiteY1" fmla="*/ 0 h 2993432"/>
                  <a:gd name="connsiteX2" fmla="*/ 4370872 w 4370872"/>
                  <a:gd name="connsiteY2" fmla="*/ 2993432 h 299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70872" h="2993432">
                    <a:moveTo>
                      <a:pt x="0" y="0"/>
                    </a:moveTo>
                    <a:lnTo>
                      <a:pt x="4370872" y="0"/>
                    </a:lnTo>
                    <a:lnTo>
                      <a:pt x="4370872" y="299343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6" name="任意多边形: 形状 35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7889890" y="1"/>
                <a:ext cx="4302111" cy="2419939"/>
              </a:xfrm>
              <a:custGeom>
                <a:avLst/>
                <a:gdLst>
                  <a:gd name="connsiteX0" fmla="*/ 0 w 4302111"/>
                  <a:gd name="connsiteY0" fmla="*/ 0 h 2419939"/>
                  <a:gd name="connsiteX1" fmla="*/ 4302111 w 4302111"/>
                  <a:gd name="connsiteY1" fmla="*/ 0 h 2419939"/>
                  <a:gd name="connsiteX2" fmla="*/ 4302111 w 4302111"/>
                  <a:gd name="connsiteY2" fmla="*/ 2419939 h 2419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2111" h="2419939">
                    <a:moveTo>
                      <a:pt x="0" y="0"/>
                    </a:moveTo>
                    <a:lnTo>
                      <a:pt x="4302111" y="0"/>
                    </a:lnTo>
                    <a:lnTo>
                      <a:pt x="4302111" y="241993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7" name="任意多边形: 形状 36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7985356" y="0"/>
                <a:ext cx="4206644" cy="1895952"/>
              </a:xfrm>
              <a:custGeom>
                <a:avLst/>
                <a:gdLst>
                  <a:gd name="connsiteX0" fmla="*/ 0 w 4206644"/>
                  <a:gd name="connsiteY0" fmla="*/ 0 h 1895952"/>
                  <a:gd name="connsiteX1" fmla="*/ 4206644 w 4206644"/>
                  <a:gd name="connsiteY1" fmla="*/ 0 h 1895952"/>
                  <a:gd name="connsiteX2" fmla="*/ 4206644 w 4206644"/>
                  <a:gd name="connsiteY2" fmla="*/ 1895952 h 189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06644" h="1895952">
                    <a:moveTo>
                      <a:pt x="0" y="0"/>
                    </a:moveTo>
                    <a:lnTo>
                      <a:pt x="4206644" y="0"/>
                    </a:lnTo>
                    <a:lnTo>
                      <a:pt x="4206644" y="1895952"/>
                    </a:lnTo>
                    <a:close/>
                  </a:path>
                </a:pathLst>
              </a:custGeom>
              <a:solidFill>
                <a:schemeClr val="accent1">
                  <a:alpha val="7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 userDrawn="1">
              <p:custDataLst>
                <p:tags r:id="rId9"/>
              </p:custDataLst>
            </p:nvPr>
          </p:nvGrpSpPr>
          <p:grpSpPr>
            <a:xfrm rot="10800000" flipH="1">
              <a:off x="10766610" y="5737736"/>
              <a:ext cx="1425389" cy="1130095"/>
              <a:chOff x="7778078" y="0"/>
              <a:chExt cx="4413923" cy="3499502"/>
            </a:xfrm>
          </p:grpSpPr>
          <p:sp>
            <p:nvSpPr>
              <p:cNvPr id="30" name="任意多边形: 形状 29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7778078" y="1"/>
                <a:ext cx="4413922" cy="3499501"/>
              </a:xfrm>
              <a:custGeom>
                <a:avLst/>
                <a:gdLst>
                  <a:gd name="connsiteX0" fmla="*/ 0 w 4413922"/>
                  <a:gd name="connsiteY0" fmla="*/ 0 h 3499501"/>
                  <a:gd name="connsiteX1" fmla="*/ 4413922 w 4413922"/>
                  <a:gd name="connsiteY1" fmla="*/ 0 h 3499501"/>
                  <a:gd name="connsiteX2" fmla="*/ 4413922 w 4413922"/>
                  <a:gd name="connsiteY2" fmla="*/ 3499501 h 349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922" h="3499501">
                    <a:moveTo>
                      <a:pt x="0" y="0"/>
                    </a:moveTo>
                    <a:lnTo>
                      <a:pt x="4413922" y="0"/>
                    </a:lnTo>
                    <a:lnTo>
                      <a:pt x="4413922" y="349950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3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任意多边形: 形状 30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7821128" y="0"/>
                <a:ext cx="4370872" cy="2993432"/>
              </a:xfrm>
              <a:custGeom>
                <a:avLst/>
                <a:gdLst>
                  <a:gd name="connsiteX0" fmla="*/ 0 w 4370872"/>
                  <a:gd name="connsiteY0" fmla="*/ 0 h 2993432"/>
                  <a:gd name="connsiteX1" fmla="*/ 4370872 w 4370872"/>
                  <a:gd name="connsiteY1" fmla="*/ 0 h 2993432"/>
                  <a:gd name="connsiteX2" fmla="*/ 4370872 w 4370872"/>
                  <a:gd name="connsiteY2" fmla="*/ 2993432 h 299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70872" h="2993432">
                    <a:moveTo>
                      <a:pt x="0" y="0"/>
                    </a:moveTo>
                    <a:lnTo>
                      <a:pt x="4370872" y="0"/>
                    </a:lnTo>
                    <a:lnTo>
                      <a:pt x="4370872" y="299343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2" name="任意多边形: 形状 31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7889890" y="1"/>
                <a:ext cx="4302111" cy="2419939"/>
              </a:xfrm>
              <a:custGeom>
                <a:avLst/>
                <a:gdLst>
                  <a:gd name="connsiteX0" fmla="*/ 0 w 4302111"/>
                  <a:gd name="connsiteY0" fmla="*/ 0 h 2419939"/>
                  <a:gd name="connsiteX1" fmla="*/ 4302111 w 4302111"/>
                  <a:gd name="connsiteY1" fmla="*/ 0 h 2419939"/>
                  <a:gd name="connsiteX2" fmla="*/ 4302111 w 4302111"/>
                  <a:gd name="connsiteY2" fmla="*/ 2419939 h 2419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02111" h="2419939">
                    <a:moveTo>
                      <a:pt x="0" y="0"/>
                    </a:moveTo>
                    <a:lnTo>
                      <a:pt x="4302111" y="0"/>
                    </a:lnTo>
                    <a:lnTo>
                      <a:pt x="4302111" y="241993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3" name="任意多边形: 形状 32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7985356" y="0"/>
                <a:ext cx="4206644" cy="1895952"/>
              </a:xfrm>
              <a:custGeom>
                <a:avLst/>
                <a:gdLst>
                  <a:gd name="connsiteX0" fmla="*/ 0 w 4206644"/>
                  <a:gd name="connsiteY0" fmla="*/ 0 h 1895952"/>
                  <a:gd name="connsiteX1" fmla="*/ 4206644 w 4206644"/>
                  <a:gd name="connsiteY1" fmla="*/ 0 h 1895952"/>
                  <a:gd name="connsiteX2" fmla="*/ 4206644 w 4206644"/>
                  <a:gd name="connsiteY2" fmla="*/ 1895952 h 1895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06644" h="1895952">
                    <a:moveTo>
                      <a:pt x="0" y="0"/>
                    </a:moveTo>
                    <a:lnTo>
                      <a:pt x="4206644" y="0"/>
                    </a:lnTo>
                    <a:lnTo>
                      <a:pt x="4206644" y="1895952"/>
                    </a:lnTo>
                    <a:close/>
                  </a:path>
                </a:pathLst>
              </a:custGeom>
              <a:solidFill>
                <a:schemeClr val="accent1">
                  <a:alpha val="7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 baseline="0"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0800" tIns="0" rIns="8280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58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25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60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25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262.xml"/><Relationship Id="rId2" Type="http://schemas.openxmlformats.org/officeDocument/2006/relationships/image" Target="../media/image19.png"/><Relationship Id="rId1" Type="http://schemas.openxmlformats.org/officeDocument/2006/relationships/tags" Target="../tags/tag26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1.xml"/><Relationship Id="rId3" Type="http://schemas.openxmlformats.org/officeDocument/2006/relationships/themeOverride" Target="../theme/themeOverride7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3.xml"/><Relationship Id="rId5" Type="http://schemas.openxmlformats.org/officeDocument/2006/relationships/tags" Target="../tags/tag239.xml"/><Relationship Id="rId4" Type="http://schemas.openxmlformats.org/officeDocument/2006/relationships/image" Target="../media/image2.png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242.xml"/><Relationship Id="rId3" Type="http://schemas.openxmlformats.org/officeDocument/2006/relationships/image" Target="../media/image3.png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5.xml"/><Relationship Id="rId5" Type="http://schemas.openxmlformats.org/officeDocument/2006/relationships/tags" Target="../tags/tag24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6.xml"/><Relationship Id="rId6" Type="http://schemas.openxmlformats.org/officeDocument/2006/relationships/tags" Target="../tags/tag248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25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5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5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56.xml"/><Relationship Id="rId3" Type="http://schemas.openxmlformats.org/officeDocument/2006/relationships/image" Target="../media/image14.png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2022.01.</a:t>
            </a:r>
            <a:r>
              <a:rPr lang="en-US" altLang="zh-CN">
                <a:sym typeface="Arial" panose="020B0604020202020204" pitchFamily="34" charset="0"/>
              </a:rPr>
              <a:t>13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假期进展汇报（</a:t>
            </a:r>
            <a:r>
              <a:rPr lang="zh-CN" altLang="en-US">
                <a:sym typeface="Arial" panose="020B0604020202020204" pitchFamily="34" charset="0"/>
              </a:rPr>
              <a:t>二）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60400" y="4010430"/>
            <a:ext cx="3121200" cy="3996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ym typeface="Arial" panose="020B0604020202020204" pitchFamily="34" charset="0"/>
              </a:rPr>
              <a:t>姜新寅</a:t>
            </a:r>
            <a:endParaRPr lang="zh-CN" altLang="en-US"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262890"/>
            <a:ext cx="3526155" cy="716915"/>
          </a:xfrm>
        </p:spPr>
        <p:txBody>
          <a:bodyPr>
            <a:noAutofit/>
          </a:bodyPr>
          <a:p>
            <a:r>
              <a:rPr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Experiments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949450"/>
            <a:ext cx="5301615" cy="16675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93190" y="4586605"/>
            <a:ext cx="94056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i="1" spc="200">
                <a:solidFill>
                  <a:srgbClr val="FF0000"/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prediction accuracy depends on infor</a:t>
            </a:r>
            <a:r>
              <a:rPr lang="en-US" altLang="zh-CN" sz="1600" b="1" i="1" spc="200">
                <a:solidFill>
                  <a:srgbClr val="FF0000"/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 </a:t>
            </a:r>
            <a:r>
              <a:rPr lang="zh-CN" altLang="en-US" sz="1600" b="1" i="1" spc="200">
                <a:solidFill>
                  <a:srgbClr val="FF0000"/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mation about local word co-occurrence, but not</a:t>
            </a:r>
            <a:r>
              <a:rPr lang="en-US" altLang="zh-CN" sz="1600" b="1" i="1" spc="200">
                <a:solidFill>
                  <a:srgbClr val="FF0000"/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 </a:t>
            </a:r>
            <a:r>
              <a:rPr lang="zh-CN" altLang="en-US" sz="1600" b="1" i="1" spc="200">
                <a:solidFill>
                  <a:srgbClr val="FF0000"/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fine-grained word order or global position.</a:t>
            </a:r>
            <a:endParaRPr lang="zh-CN" altLang="en-US" sz="1600" b="1" i="1" spc="200">
              <a:solidFill>
                <a:srgbClr val="FF0000"/>
              </a:solidFill>
              <a:uFillTx/>
              <a:latin typeface="Century" panose="02040604050505020304" charset="0"/>
              <a:ea typeface="微软雅黑" panose="020B0503020204020204" pitchFamily="34" charset="-122"/>
              <a:cs typeface="Century" panose="020406040505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30" y="1949450"/>
            <a:ext cx="4924425" cy="16675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262890"/>
            <a:ext cx="3526155" cy="716915"/>
          </a:xfrm>
        </p:spPr>
        <p:txBody>
          <a:bodyPr>
            <a:noAutofit/>
          </a:bodyPr>
          <a:p>
            <a:r>
              <a:rPr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Experiments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" y="978535"/>
            <a:ext cx="5716800" cy="38146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5" y="979805"/>
            <a:ext cx="5421343" cy="3816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11145" y="5037455"/>
            <a:ext cx="660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i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Figure: Effect of word identity on usable information.</a:t>
            </a:r>
            <a:endParaRPr lang="zh-CN" altLang="en-US" sz="1600" b="1" i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Century" panose="02040604050505020304" charset="0"/>
              <a:ea typeface="微软雅黑" panose="020B0503020204020204" pitchFamily="34" charset="-122"/>
              <a:cs typeface="Century" panose="020406040505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425" y="5616575"/>
            <a:ext cx="112325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i="1" spc="200">
                <a:solidFill>
                  <a:srgbClr val="FF0000"/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Long-range context is not simply a source of topic information: earlier text on the same theme is in some cases nearly as uninformative as no text at all.</a:t>
            </a:r>
            <a:endParaRPr lang="zh-CN" altLang="en-US" sz="1600" b="1" i="1" spc="200">
              <a:solidFill>
                <a:srgbClr val="FF0000"/>
              </a:solidFill>
              <a:uFillTx/>
              <a:latin typeface="Century" panose="02040604050505020304" charset="0"/>
              <a:ea typeface="微软雅黑" panose="020B0503020204020204" pitchFamily="34" charset="-122"/>
              <a:cs typeface="Century" panose="020406040505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9925" y="254635"/>
            <a:ext cx="3526155" cy="716915"/>
          </a:xfrm>
          <a:prstGeom prst="rect">
            <a:avLst/>
          </a:prstGeom>
        </p:spPr>
        <p:txBody>
          <a:bodyPr vert="horz" lIns="100800" tIns="39600" rIns="75600" bIns="39600" rtlCol="0" anchor="t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C</a:t>
            </a:r>
            <a:r>
              <a:rPr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onclusion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40" y="1169035"/>
            <a:ext cx="7488555" cy="4503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8305" y="3000375"/>
            <a:ext cx="9651365" cy="428625"/>
          </a:xfrm>
        </p:spPr>
        <p:txBody>
          <a:bodyPr>
            <a:noAutofit/>
          </a:bodyPr>
          <a:lstStyle/>
          <a:p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cs typeface="Century" panose="02040604050505020304" charset="0"/>
              </a:rPr>
              <a:t>What Context Features Can Transformer Language Models Use?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cs typeface="Century" panose="0204060405050502030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08305" y="3635375"/>
            <a:ext cx="9206865" cy="542925"/>
          </a:xfrm>
        </p:spPr>
        <p:txBody>
          <a:bodyPr>
            <a:normAutofit/>
          </a:bodyPr>
          <a:lstStyle/>
          <a:p>
            <a:pPr lvl="0"/>
            <a:r>
              <a:rPr lang="zh-CN" altLang="en-US" sz="1600" dirty="0"/>
              <a:t>本文试图回答</a:t>
            </a:r>
            <a:r>
              <a:rPr lang="zh-CN" altLang="en-US" sz="1600" dirty="0"/>
              <a:t>长文本中的哪些信息对Transformer为基础的语言模型有效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262890"/>
            <a:ext cx="2765425" cy="716915"/>
          </a:xfrm>
        </p:spPr>
        <p:txBody>
          <a:bodyPr>
            <a:noAutofit/>
          </a:bodyPr>
          <a:lstStyle/>
          <a:p>
            <a:r>
              <a:rPr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Approach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25" y="1229360"/>
            <a:ext cx="10852150" cy="51117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entury" panose="02040604050505020304" charset="0"/>
                <a:cs typeface="Century" panose="02040604050505020304" charset="0"/>
              </a:rPr>
              <a:t>Most</a:t>
            </a:r>
            <a:r>
              <a:rPr lang="en-US" altLang="zh-CN" dirty="0">
                <a:latin typeface="Century" panose="02040604050505020304" charset="0"/>
                <a:cs typeface="Century" panose="02040604050505020304" charset="0"/>
              </a:rPr>
              <a:t> </a:t>
            </a:r>
            <a:r>
              <a:rPr lang="zh-CN" altLang="en-US" dirty="0">
                <a:latin typeface="Century" panose="02040604050505020304" charset="0"/>
                <a:cs typeface="Century" panose="02040604050505020304" charset="0"/>
              </a:rPr>
              <a:t>learned LMs do so by decomposing </a:t>
            </a:r>
            <a:r>
              <a:rPr lang="zh-CN" altLang="en-US" i="1" dirty="0">
                <a:latin typeface="Century" panose="02040604050505020304" charset="0"/>
                <a:cs typeface="Century" panose="02040604050505020304" charset="0"/>
              </a:rPr>
              <a:t>p(x)</a:t>
            </a:r>
            <a:r>
              <a:rPr lang="zh-CN" altLang="en-US" dirty="0">
                <a:latin typeface="Century" panose="02040604050505020304" charset="0"/>
                <a:cs typeface="Century" panose="02040604050505020304" charset="0"/>
              </a:rPr>
              <a:t> according</a:t>
            </a:r>
            <a:r>
              <a:rPr lang="en-US" altLang="zh-CN" dirty="0">
                <a:latin typeface="Century" panose="02040604050505020304" charset="0"/>
                <a:cs typeface="Century" panose="02040604050505020304" charset="0"/>
              </a:rPr>
              <a:t> </a:t>
            </a:r>
            <a:r>
              <a:rPr lang="zh-CN" altLang="en-US" dirty="0">
                <a:latin typeface="Century" panose="02040604050505020304" charset="0"/>
                <a:cs typeface="Century" panose="02040604050505020304" charset="0"/>
              </a:rPr>
              <a:t>to the chain rule and modeling the conditional distribution over a single target token given a (fixedor variable-length) context of previous tokens：</a:t>
            </a:r>
            <a:endParaRPr lang="zh-CN" altLang="en-US" dirty="0">
              <a:latin typeface="Century" panose="02040604050505020304" charset="0"/>
              <a:cs typeface="Century" panose="02040604050505020304" charset="0"/>
            </a:endParaRPr>
          </a:p>
          <a:p>
            <a:pPr marL="0" indent="0">
              <a:buNone/>
            </a:pPr>
            <a:endParaRPr lang="zh-CN" altLang="en-US" dirty="0">
              <a:latin typeface="Century" panose="02040604050505020304" charset="0"/>
              <a:cs typeface="Century" panose="02040604050505020304" charset="0"/>
            </a:endParaRPr>
          </a:p>
          <a:p>
            <a:pPr marL="0" indent="0">
              <a:buNone/>
            </a:pPr>
            <a:endParaRPr lang="zh-CN" altLang="en-US" dirty="0">
              <a:latin typeface="Century" panose="02040604050505020304" charset="0"/>
              <a:cs typeface="Century" panose="02040604050505020304" charset="0"/>
            </a:endParaRPr>
          </a:p>
          <a:p>
            <a:pPr marL="0" indent="0">
              <a:buNone/>
            </a:pPr>
            <a:endParaRPr lang="zh-CN" altLang="en-US" dirty="0">
              <a:latin typeface="Century" panose="02040604050505020304" charset="0"/>
              <a:cs typeface="Century" panose="020406040505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Century" panose="02040604050505020304" charset="0"/>
                <a:cs typeface="Century" panose="02040604050505020304" charset="0"/>
              </a:rPr>
              <a:t>In transformer language models, this conditional</a:t>
            </a:r>
            <a:r>
              <a:rPr lang="en-US" altLang="zh-CN" dirty="0">
                <a:latin typeface="Century" panose="02040604050505020304" charset="0"/>
                <a:cs typeface="Century" panose="02040604050505020304" charset="0"/>
              </a:rPr>
              <a:t> </a:t>
            </a:r>
            <a:r>
              <a:rPr lang="zh-CN" altLang="en-US" dirty="0">
                <a:latin typeface="Century" panose="02040604050505020304" charset="0"/>
                <a:cs typeface="Century" panose="02040604050505020304" charset="0"/>
              </a:rPr>
              <a:t>distribution is modeled via a sequence of alternating neural feed-forward layers and self-attention</a:t>
            </a:r>
            <a:r>
              <a:rPr lang="en-US" altLang="zh-CN" dirty="0">
                <a:latin typeface="Century" panose="02040604050505020304" charset="0"/>
                <a:cs typeface="Century" panose="02040604050505020304" charset="0"/>
              </a:rPr>
              <a:t> </a:t>
            </a:r>
            <a:r>
              <a:rPr lang="zh-CN" altLang="en-US" dirty="0">
                <a:latin typeface="Century" panose="02040604050505020304" charset="0"/>
                <a:cs typeface="Century" panose="02040604050505020304" charset="0"/>
              </a:rPr>
              <a:t>layers</a:t>
            </a:r>
            <a:endParaRPr lang="zh-CN" altLang="en-US" dirty="0">
              <a:latin typeface="Century" panose="02040604050505020304" charset="0"/>
              <a:cs typeface="Century" panose="020406040505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10990" y="2655570"/>
            <a:ext cx="3969385" cy="7029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262890"/>
            <a:ext cx="2765425" cy="716915"/>
          </a:xfrm>
        </p:spPr>
        <p:txBody>
          <a:bodyPr>
            <a:noAutofit/>
          </a:bodyPr>
          <a:lstStyle/>
          <a:p>
            <a:r>
              <a:rPr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Approach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25" y="1229360"/>
            <a:ext cx="10852150" cy="5111750"/>
          </a:xfrm>
        </p:spPr>
        <p:txBody>
          <a:bodyPr/>
          <a:lstStyle/>
          <a:p>
            <a:pPr marL="0" indent="0">
              <a:buNone/>
            </a:pPr>
            <a:r>
              <a:rPr>
                <a:latin typeface="Century" panose="02040604050505020304" charset="0"/>
                <a:cs typeface="Century" panose="02040604050505020304" charset="0"/>
                <a:sym typeface="+mn-ea"/>
              </a:rPr>
              <a:t>we wish to understand when (and why) increasing the size of the context improves model predictions.</a:t>
            </a:r>
            <a:endParaRPr lang="zh-CN" altLang="en-US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Century" panose="02040604050505020304" charset="0"/>
              <a:ea typeface="微软雅黑" panose="020B0503020204020204" pitchFamily="34" charset="-122"/>
              <a:cs typeface="Century" panose="02040604050505020304" charset="0"/>
              <a:sym typeface="+mn-ea"/>
            </a:endParaRPr>
          </a:p>
          <a:p>
            <a:pPr marL="0" indent="0">
              <a:buNone/>
            </a:pPr>
            <a:endParaRPr lang="zh-CN" altLang="en-US" b="1" i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Century" panose="02040604050505020304" charset="0"/>
              <a:ea typeface="微软雅黑" panose="020B0503020204020204" pitchFamily="34" charset="-122"/>
              <a:cs typeface="Century" panose="02040604050505020304" charset="0"/>
              <a:sym typeface="+mn-ea"/>
            </a:endParaRPr>
          </a:p>
          <a:p>
            <a:pPr marL="0" indent="0">
              <a:buNone/>
            </a:pPr>
            <a:r>
              <a:rPr lang="zh-CN" altLang="en-US" b="1" dirty="0">
                <a:latin typeface="Century" panose="02040604050505020304" charset="0"/>
                <a:cs typeface="Century" panose="02040604050505020304" charset="0"/>
              </a:rPr>
              <a:t>Definition 1</a:t>
            </a:r>
            <a:r>
              <a:rPr lang="zh-CN" altLang="en-US" dirty="0">
                <a:latin typeface="Century" panose="02040604050505020304" charset="0"/>
                <a:cs typeface="Century" panose="02040604050505020304" charset="0"/>
              </a:rPr>
              <a:t>. The usable predictive information(formally, predictive </a:t>
            </a:r>
            <a:r>
              <a:rPr lang="zh-CN" altLang="en-US" b="1" i="1" dirty="0">
                <a:latin typeface="Century" panose="02040604050505020304" charset="0"/>
                <a:cs typeface="Century" panose="02040604050505020304" charset="0"/>
              </a:rPr>
              <a:t>V-information</a:t>
            </a:r>
            <a:r>
              <a:rPr lang="zh-CN" altLang="en-US" dirty="0">
                <a:latin typeface="Century" panose="02040604050505020304" charset="0"/>
                <a:cs typeface="Century" panose="02040604050505020304" charset="0"/>
              </a:rPr>
              <a:t>) from a random variable </a:t>
            </a:r>
            <a:r>
              <a:rPr lang="zh-CN" altLang="en-US" b="1" i="1" dirty="0">
                <a:latin typeface="Century" panose="02040604050505020304" charset="0"/>
                <a:cs typeface="Century" panose="02040604050505020304" charset="0"/>
              </a:rPr>
              <a:t>X</a:t>
            </a:r>
            <a:r>
              <a:rPr lang="zh-CN" altLang="en-US" dirty="0">
                <a:latin typeface="Century" panose="02040604050505020304" charset="0"/>
                <a:cs typeface="Century" panose="02040604050505020304" charset="0"/>
              </a:rPr>
              <a:t> to a random variable </a:t>
            </a:r>
            <a:r>
              <a:rPr lang="zh-CN" altLang="en-US" b="1" i="1" dirty="0">
                <a:latin typeface="Century" panose="02040604050505020304" charset="0"/>
                <a:cs typeface="Century" panose="02040604050505020304" charset="0"/>
              </a:rPr>
              <a:t>Y</a:t>
            </a:r>
            <a:r>
              <a:rPr lang="zh-CN" altLang="en-US" dirty="0">
                <a:latin typeface="Century" panose="02040604050505020304" charset="0"/>
                <a:cs typeface="Century" panose="02040604050505020304" charset="0"/>
              </a:rPr>
              <a:t> as：</a:t>
            </a:r>
            <a:endParaRPr lang="zh-CN" altLang="en-US" dirty="0">
              <a:latin typeface="Century" panose="02040604050505020304" charset="0"/>
              <a:cs typeface="Century" panose="020406040505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40" y="3473450"/>
            <a:ext cx="6370320" cy="14154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262890"/>
            <a:ext cx="2765425" cy="716915"/>
          </a:xfrm>
        </p:spPr>
        <p:txBody>
          <a:bodyPr>
            <a:noAutofit/>
          </a:bodyPr>
          <a:lstStyle/>
          <a:p>
            <a:r>
              <a:rPr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Approach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25" y="1229360"/>
            <a:ext cx="10852150" cy="834390"/>
          </a:xfrm>
        </p:spPr>
        <p:txBody>
          <a:bodyPr/>
          <a:lstStyle/>
          <a:p>
            <a:pPr marL="0" indent="0">
              <a:buNone/>
            </a:pPr>
            <a:r>
              <a:rPr>
                <a:latin typeface="Century" panose="02040604050505020304" charset="0"/>
                <a:cs typeface="Century" panose="02040604050505020304" charset="0"/>
                <a:sym typeface="+mn-ea"/>
              </a:rPr>
              <a:t>let us hypothesize</a:t>
            </a:r>
            <a:r>
              <a:rPr lang="en-US" altLang="zh-CN">
                <a:latin typeface="Century" panose="02040604050505020304" charset="0"/>
                <a:cs typeface="Century" panose="02040604050505020304" charset="0"/>
                <a:sym typeface="+mn-ea"/>
              </a:rPr>
              <a:t> </a:t>
            </a:r>
            <a:r>
              <a:rPr lang="zh-CN" altLang="en-US" dirty="0">
                <a:latin typeface="Century" panose="02040604050505020304" charset="0"/>
                <a:cs typeface="Century" panose="02040604050505020304" charset="0"/>
              </a:rPr>
              <a:t>that more than five tokens away from the target,models are only able to extract usable information</a:t>
            </a:r>
            <a:r>
              <a:rPr lang="en-US" altLang="zh-CN" dirty="0">
                <a:latin typeface="Century" panose="02040604050505020304" charset="0"/>
                <a:cs typeface="Century" panose="02040604050505020304" charset="0"/>
              </a:rPr>
              <a:t> </a:t>
            </a:r>
            <a:r>
              <a:rPr lang="zh-CN" altLang="en-US" dirty="0">
                <a:latin typeface="Century" panose="02040604050505020304" charset="0"/>
                <a:cs typeface="Century" panose="02040604050505020304" charset="0"/>
              </a:rPr>
              <a:t>from nouns.</a:t>
            </a:r>
            <a:endParaRPr lang="zh-CN" altLang="en-US" dirty="0">
              <a:latin typeface="Century" panose="02040604050505020304" charset="0"/>
              <a:cs typeface="Century" panose="020406040505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175510"/>
            <a:ext cx="4528185" cy="3219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25" y="3399790"/>
            <a:ext cx="4057650" cy="771525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5198110" y="3785235"/>
            <a:ext cx="2266315" cy="6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262890"/>
            <a:ext cx="2765425" cy="716915"/>
          </a:xfrm>
        </p:spPr>
        <p:txBody>
          <a:bodyPr>
            <a:noAutofit/>
          </a:bodyPr>
          <a:lstStyle/>
          <a:p>
            <a:r>
              <a:rPr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Approach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25" y="1229360"/>
            <a:ext cx="10852150" cy="5111750"/>
          </a:xfrm>
        </p:spPr>
        <p:txBody>
          <a:bodyPr/>
          <a:lstStyle/>
          <a:p>
            <a:pPr marL="0" indent="0">
              <a:buNone/>
            </a:pPr>
            <a:r>
              <a:rPr b="1">
                <a:latin typeface="Century" panose="02040604050505020304" charset="0"/>
                <a:cs typeface="Century" panose="02040604050505020304" charset="0"/>
                <a:sym typeface="+mn-ea"/>
              </a:rPr>
              <a:t>ablated context：</a:t>
            </a:r>
            <a:endParaRPr b="1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0" indent="0">
              <a:buNone/>
            </a:pPr>
            <a:endParaRPr b="1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0" indent="0">
              <a:buNone/>
            </a:pPr>
            <a:r>
              <a:rPr b="1">
                <a:latin typeface="Century" panose="02040604050505020304" charset="0"/>
                <a:cs typeface="Century" panose="02040604050505020304" charset="0"/>
                <a:sym typeface="+mn-ea"/>
              </a:rPr>
              <a:t>ablated negative log-likelihood：</a:t>
            </a:r>
            <a:endParaRPr b="1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0" indent="0">
              <a:buNone/>
            </a:pPr>
            <a:endParaRPr b="1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0" indent="0">
              <a:buNone/>
            </a:pPr>
            <a:endParaRPr b="1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0" indent="0">
              <a:buNone/>
            </a:pPr>
            <a:r>
              <a:rPr b="1">
                <a:latin typeface="Century" panose="02040604050505020304" charset="0"/>
                <a:cs typeface="Century" panose="02040604050505020304" charset="0"/>
                <a:sym typeface="+mn-ea"/>
              </a:rPr>
              <a:t>Definition 2. The ablated information due to an</a:t>
            </a:r>
            <a:r>
              <a:rPr lang="en-US" altLang="zh-CN" b="1">
                <a:latin typeface="Century" panose="02040604050505020304" charset="0"/>
                <a:cs typeface="Century" panose="02040604050505020304" charset="0"/>
                <a:sym typeface="+mn-ea"/>
              </a:rPr>
              <a:t> </a:t>
            </a:r>
            <a:r>
              <a:rPr b="1">
                <a:latin typeface="Century" panose="02040604050505020304" charset="0"/>
                <a:cs typeface="Century" panose="02040604050505020304" charset="0"/>
                <a:sym typeface="+mn-ea"/>
              </a:rPr>
              <a:t>ablation </a:t>
            </a:r>
            <a:r>
              <a:rPr b="1" i="1">
                <a:latin typeface="Century" panose="02040604050505020304" charset="0"/>
                <a:cs typeface="Century" panose="02040604050505020304" charset="0"/>
                <a:sym typeface="+mn-ea"/>
              </a:rPr>
              <a:t>f</a:t>
            </a:r>
            <a:r>
              <a:rPr b="1">
                <a:latin typeface="Century" panose="02040604050505020304" charset="0"/>
                <a:cs typeface="Century" panose="02040604050505020304" charset="0"/>
                <a:sym typeface="+mn-ea"/>
              </a:rPr>
              <a:t> at an offset </a:t>
            </a:r>
            <a:r>
              <a:rPr b="1" i="1">
                <a:latin typeface="Century" panose="02040604050505020304" charset="0"/>
                <a:cs typeface="Century" panose="02040604050505020304" charset="0"/>
                <a:sym typeface="+mn-ea"/>
              </a:rPr>
              <a:t>k</a:t>
            </a:r>
            <a:r>
              <a:rPr b="1">
                <a:latin typeface="Century" panose="02040604050505020304" charset="0"/>
                <a:cs typeface="Century" panose="02040604050505020304" charset="0"/>
                <a:sym typeface="+mn-ea"/>
              </a:rPr>
              <a:t> is:</a:t>
            </a:r>
            <a:endParaRPr b="1">
              <a:latin typeface="Century" panose="02040604050505020304" charset="0"/>
              <a:cs typeface="Century" panose="020406040505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395" y="1600835"/>
            <a:ext cx="3547110" cy="565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835" y="2766695"/>
            <a:ext cx="3600450" cy="5219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650" y="3888740"/>
            <a:ext cx="4020185" cy="13735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262890"/>
            <a:ext cx="3526155" cy="716915"/>
          </a:xfrm>
        </p:spPr>
        <p:txBody>
          <a:bodyPr>
            <a:noAutofit/>
          </a:bodyPr>
          <a:p>
            <a:r>
              <a:rPr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Experiments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25" y="1229360"/>
            <a:ext cx="2954655" cy="588010"/>
          </a:xfrm>
        </p:spPr>
        <p:txBody>
          <a:bodyPr>
            <a:normAutofit/>
          </a:bodyPr>
          <a:p>
            <a:pPr marL="0" indent="0">
              <a:buNone/>
            </a:pPr>
            <a:r>
              <a:rPr b="1" i="1">
                <a:latin typeface="Century" panose="02040604050505020304" charset="0"/>
                <a:cs typeface="Century" panose="02040604050505020304" charset="0"/>
                <a:sym typeface="+mn-ea"/>
              </a:rPr>
              <a:t>Does order matter?</a:t>
            </a:r>
            <a:endParaRPr b="1" i="1">
              <a:latin typeface="Century" panose="02040604050505020304" charset="0"/>
              <a:cs typeface="Century" panose="02040604050505020304" charset="0"/>
              <a:sym typeface="+mn-ea"/>
            </a:endParaRPr>
          </a:p>
          <a:p>
            <a:pPr marL="0" indent="0">
              <a:buNone/>
            </a:pPr>
            <a:endParaRPr b="1" i="1">
              <a:latin typeface="Century" panose="02040604050505020304" charset="0"/>
              <a:cs typeface="Century" panose="020406040505050203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730" y="1987550"/>
            <a:ext cx="5300345" cy="2883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1987550"/>
            <a:ext cx="5318125" cy="16395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90" y="3867785"/>
            <a:ext cx="5318760" cy="12655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98700" y="5374005"/>
            <a:ext cx="8005445" cy="41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 b="1" i="1" spc="200">
                <a:solidFill>
                  <a:srgbClr val="FF0000"/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ordering information is important even very far from the target</a:t>
            </a:r>
            <a:endParaRPr lang="zh-CN" altLang="en-US" sz="1600" b="1" i="1" spc="200">
              <a:solidFill>
                <a:srgbClr val="FF0000"/>
              </a:solidFill>
              <a:uFillTx/>
              <a:latin typeface="Century" panose="02040604050505020304" charset="0"/>
              <a:ea typeface="微软雅黑" panose="020B0503020204020204" pitchFamily="34" charset="-122"/>
              <a:cs typeface="Century" panose="020406040505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17015" y="5897880"/>
            <a:ext cx="95688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i="1" spc="200">
                <a:solidFill>
                  <a:srgbClr val="FF0000"/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local co-occurrence statistics carry a significant amount of usable information.</a:t>
            </a:r>
            <a:endParaRPr lang="zh-CN" altLang="en-US" sz="1600" b="1" i="1" spc="200">
              <a:solidFill>
                <a:srgbClr val="FF0000"/>
              </a:solidFill>
              <a:uFillTx/>
              <a:latin typeface="Century" panose="02040604050505020304" charset="0"/>
              <a:ea typeface="微软雅黑" panose="020B0503020204020204" pitchFamily="34" charset="-122"/>
              <a:cs typeface="Century" panose="020406040505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54285" y="1692275"/>
            <a:ext cx="1367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mid:41%</a:t>
            </a:r>
            <a:endParaRPr lang="en-US" altLang="zh-CN"/>
          </a:p>
          <a:p>
            <a:r>
              <a:rPr lang="en-US" altLang="zh-CN"/>
              <a:t>long:84%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154285" y="4871085"/>
            <a:ext cx="1367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mid:31%</a:t>
            </a:r>
            <a:endParaRPr lang="en-US" altLang="zh-CN"/>
          </a:p>
          <a:p>
            <a:r>
              <a:rPr lang="en-US" altLang="zh-CN"/>
              <a:t>long:50%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262890"/>
            <a:ext cx="3526155" cy="716915"/>
          </a:xfrm>
        </p:spPr>
        <p:txBody>
          <a:bodyPr>
            <a:noAutofit/>
          </a:bodyPr>
          <a:p>
            <a:r>
              <a:rPr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Experiments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2083"/>
          <a:stretch>
            <a:fillRect/>
          </a:stretch>
        </p:blipFill>
        <p:spPr>
          <a:xfrm>
            <a:off x="6187440" y="1581785"/>
            <a:ext cx="5453132" cy="3693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2890" y="5541645"/>
            <a:ext cx="6189980" cy="41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600" b="1" i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Figure</a:t>
            </a:r>
            <a:r>
              <a:rPr lang="en-US" altLang="zh-CN" sz="1600" b="1" i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:</a:t>
            </a:r>
            <a:r>
              <a:rPr lang="zh-CN" altLang="en-US" sz="1600" b="1" i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Effect of word order on usable information.</a:t>
            </a:r>
            <a:endParaRPr lang="zh-CN" altLang="en-US" sz="1600" b="1" i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Century" panose="02040604050505020304" charset="0"/>
              <a:ea typeface="微软雅黑" panose="020B0503020204020204" pitchFamily="34" charset="-122"/>
              <a:cs typeface="Century" panose="020406040505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t="700"/>
          <a:stretch>
            <a:fillRect/>
          </a:stretch>
        </p:blipFill>
        <p:spPr>
          <a:xfrm>
            <a:off x="471805" y="1590675"/>
            <a:ext cx="5715635" cy="3693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98975" y="4682490"/>
            <a:ext cx="42151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The </a:t>
            </a:r>
            <a:r>
              <a:rPr lang="zh-CN" altLang="en-US" sz="1400" b="1" i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x</a:t>
            </a:r>
            <a:r>
              <a:rPr lang="zh-CN" altLang="en-US" sz="14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 axis shows ablated likelihood.</a:t>
            </a:r>
            <a:endParaRPr lang="zh-CN" altLang="en-US" sz="14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Century" panose="02040604050505020304" charset="0"/>
              <a:ea typeface="微软雅黑" panose="020B0503020204020204" pitchFamily="34" charset="-122"/>
              <a:cs typeface="Century" panose="020406040505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262890"/>
            <a:ext cx="3526155" cy="716915"/>
          </a:xfrm>
        </p:spPr>
        <p:txBody>
          <a:bodyPr>
            <a:noAutofit/>
          </a:bodyPr>
          <a:p>
            <a:r>
              <a:rPr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charset="0"/>
                <a:ea typeface="汉仪旗黑-85S" panose="00020600040101010101" pitchFamily="18" charset="-122"/>
                <a:cs typeface="Century" panose="02040604050505020304" charset="0"/>
              </a:rPr>
              <a:t>Experiments</a:t>
            </a:r>
            <a:endParaRPr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charset="0"/>
              <a:ea typeface="汉仪旗黑-85S" panose="00020600040101010101" pitchFamily="18" charset="-122"/>
              <a:cs typeface="Century" panose="020406040505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925" y="979805"/>
            <a:ext cx="5260340" cy="4200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31560" y="1723390"/>
            <a:ext cx="4902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a uniform random</a:t>
            </a:r>
            <a:r>
              <a:rPr lang="en-US" altLang="zh-CN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 </a:t>
            </a:r>
            <a:r>
              <a:rPr lang="zh-CN" altLang="en-US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permutation of all the words in the sentence</a:t>
            </a:r>
            <a:endParaRPr lang="zh-CN" altLang="en-US" sz="16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Century" panose="02040604050505020304" charset="0"/>
              <a:ea typeface="微软雅黑" panose="020B0503020204020204" pitchFamily="34" charset="-122"/>
              <a:cs typeface="Century" panose="020406040505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84265" y="3013710"/>
            <a:ext cx="53054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  <a:sym typeface="+mn-ea"/>
              </a:rPr>
              <a:t>a uniform random</a:t>
            </a:r>
            <a:r>
              <a:rPr lang="en-US" altLang="zh-CN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  <a:sym typeface="+mn-ea"/>
              </a:rPr>
              <a:t> </a:t>
            </a:r>
            <a:r>
              <a:rPr lang="zh-CN" altLang="en-US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  <a:sym typeface="+mn-ea"/>
              </a:rPr>
              <a:t>permutation</a:t>
            </a:r>
            <a:r>
              <a:rPr lang="en-US" altLang="zh-CN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  <a:sym typeface="+mn-ea"/>
              </a:rPr>
              <a:t> </a:t>
            </a:r>
            <a:r>
              <a:rPr lang="zh-CN" altLang="en-US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  <a:sym typeface="+mn-ea"/>
              </a:rPr>
              <a:t>of the words within each non-overlapping trigram</a:t>
            </a:r>
            <a:r>
              <a:rPr lang="en-US" altLang="zh-CN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  <a:sym typeface="+mn-ea"/>
              </a:rPr>
              <a:t> </a:t>
            </a:r>
            <a:r>
              <a:rPr lang="zh-CN" altLang="en-US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  <a:sym typeface="+mn-ea"/>
              </a:rPr>
              <a:t>in the sentence </a:t>
            </a:r>
            <a:endParaRPr lang="zh-CN" altLang="en-US" sz="16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Century" panose="02040604050505020304" charset="0"/>
              <a:ea typeface="微软雅黑" panose="020B0503020204020204" pitchFamily="34" charset="-122"/>
              <a:cs typeface="Century" panose="020406040505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1560" y="4279265"/>
            <a:ext cx="53581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  <a:sym typeface="+mn-ea"/>
              </a:rPr>
              <a:t> a</a:t>
            </a:r>
            <a:r>
              <a:rPr lang="en-US" altLang="zh-CN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  <a:sym typeface="+mn-ea"/>
              </a:rPr>
              <a:t> </a:t>
            </a:r>
            <a:r>
              <a:rPr lang="zh-CN" altLang="en-US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  <a:sym typeface="+mn-ea"/>
              </a:rPr>
              <a:t>uniform random permutation of the</a:t>
            </a:r>
            <a:r>
              <a:rPr lang="en-US" altLang="zh-CN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  <a:sym typeface="+mn-ea"/>
              </a:rPr>
              <a:t> </a:t>
            </a:r>
            <a:r>
              <a:rPr lang="zh-CN" altLang="en-US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  <a:sym typeface="+mn-ea"/>
              </a:rPr>
              <a:t>order of the</a:t>
            </a:r>
            <a:r>
              <a:rPr lang="en-US" altLang="zh-CN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  <a:sym typeface="+mn-ea"/>
              </a:rPr>
              <a:t> </a:t>
            </a:r>
            <a:r>
              <a:rPr lang="zh-CN" altLang="en-US" sz="16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  <a:sym typeface="+mn-ea"/>
              </a:rPr>
              <a:t>trigrams within the sentence</a:t>
            </a:r>
            <a:endParaRPr lang="zh-CN" altLang="en-US" sz="16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Century" panose="02040604050505020304" charset="0"/>
              <a:ea typeface="微软雅黑" panose="020B0503020204020204" pitchFamily="34" charset="-122"/>
              <a:cs typeface="Century" panose="020406040505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1430" y="5615940"/>
            <a:ext cx="96291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i="1" spc="200">
                <a:solidFill>
                  <a:srgbClr val="FF0000"/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Usable information is decreased only slightly</a:t>
            </a:r>
            <a:r>
              <a:rPr lang="en-US" altLang="zh-CN" sz="1600" b="1" i="1" spc="200">
                <a:solidFill>
                  <a:srgbClr val="FF0000"/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 </a:t>
            </a:r>
            <a:r>
              <a:rPr lang="zh-CN" altLang="en-US" sz="1600" b="1" i="1" spc="200">
                <a:solidFill>
                  <a:srgbClr val="FF0000"/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by ablations that preserve local co-occurrence</a:t>
            </a:r>
            <a:r>
              <a:rPr lang="en-US" altLang="zh-CN" sz="1600" b="1" i="1" spc="200">
                <a:solidFill>
                  <a:srgbClr val="FF0000"/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 </a:t>
            </a:r>
            <a:r>
              <a:rPr lang="zh-CN" altLang="en-US" sz="1600" b="1" i="1" spc="200">
                <a:solidFill>
                  <a:srgbClr val="FF0000"/>
                </a:solidFill>
                <a:uFillTx/>
                <a:latin typeface="Century" panose="02040604050505020304" charset="0"/>
                <a:ea typeface="微软雅黑" panose="020B0503020204020204" pitchFamily="34" charset="-122"/>
                <a:cs typeface="Century" panose="02040604050505020304" charset="0"/>
              </a:rPr>
              <a:t>statistics and/or linear information flow.</a:t>
            </a:r>
            <a:endParaRPr lang="zh-CN" altLang="en-US" sz="1600" b="1" i="1" spc="200">
              <a:solidFill>
                <a:srgbClr val="FF0000"/>
              </a:solidFill>
              <a:uFillTx/>
              <a:latin typeface="Century" panose="02040604050505020304" charset="0"/>
              <a:ea typeface="微软雅黑" panose="020B0503020204020204" pitchFamily="34" charset="-122"/>
              <a:cs typeface="Century" panose="020406040505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TYPE" val="frame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TYPE" val="frame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TYPE" val="leftRight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TYPE" val="leftRight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TYPE" val="topBottom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TYPE" val="topBottom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TYPE" val="bottomTop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TYPE" val="bottomTop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TYPE" val="belt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TYPE" val="belt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579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579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CATEGORY" val="custom"/>
  <p:tag name="KSO_WM_TEMPLATE_INDEX" val="20186579"/>
  <p:tag name="KSO_WM_TAG_VERSION" val="1.0"/>
  <p:tag name="KSO_WM_TEMPLATE_THUMBS_INDEX" val="1、5、6、7、8、10、13、14、16、17、18、19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229.xml><?xml version="1.0" encoding="utf-8"?>
<p:tagLst xmlns:p="http://schemas.openxmlformats.org/presentationml/2006/main">
  <p:tag name="KSO_WM_TEMPLATE_CATEGORY" val="custom"/>
  <p:tag name="KSO_WM_TEMPLATE_INDEX" val="20186579"/>
  <p:tag name="KSO_WM_TAG_VERSION" val="1.0"/>
  <p:tag name="KSO_WM_UNIT_TYPE" val="b"/>
  <p:tag name="KSO_WM_UNIT_INDEX" val="1"/>
  <p:tag name="KSO_WM_UNIT_ID" val="custom20186579_1*b*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单击此处添加副标题"/>
  <p:tag name="KSO_WM_UNIT_NOCLEAR" val="0"/>
  <p:tag name="KSO_WM_UNIT_DIAGRAM_ISNUMVISUAL" val="0"/>
  <p:tag name="KSO_WM_UNIT_DIAGRAM_ISREFERUNIT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CATEGORY" val="custom"/>
  <p:tag name="KSO_WM_TEMPLATE_INDEX" val="20186579"/>
  <p:tag name="KSO_WM_TAG_VERSION" val="1.0"/>
  <p:tag name="KSO_WM_UNIT_TYPE" val="a"/>
  <p:tag name="KSO_WM_UNIT_INDEX" val="1"/>
  <p:tag name="KSO_WM_UNIT_ID" val="custom20186579_1*a*1"/>
  <p:tag name="KSO_WM_UNIT_LAYERLEVEL" val="1"/>
  <p:tag name="KSO_WM_UNIT_VALUE" val="22"/>
  <p:tag name="KSO_WM_UNIT_ISCONTENTSTITLE" val="0"/>
  <p:tag name="KSO_WM_UNIT_HIGHLIGHT" val="0"/>
  <p:tag name="KSO_WM_UNIT_COMPATIBLE" val="0"/>
  <p:tag name="KSO_WM_BEAUTIFY_FLAG" val="#wm#"/>
  <p:tag name="KSO_WM_UNIT_PRESET_TEXT" val="团队季度总结报告"/>
  <p:tag name="KSO_WM_UNIT_NOCLEAR" val="0"/>
  <p:tag name="KSO_WM_UNIT_DIAGRAM_ISNUMVISUAL" val="0"/>
  <p:tag name="KSO_WM_UNIT_DIAGRAM_ISREFERUNIT" val="0"/>
</p:tagLst>
</file>

<file path=ppt/tags/tag231.xml><?xml version="1.0" encoding="utf-8"?>
<p:tagLst xmlns:p="http://schemas.openxmlformats.org/presentationml/2006/main">
  <p:tag name="KSO_WM_UNIT_SUBTYPE" val="b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366_1*f*1"/>
  <p:tag name="KSO_WM_TEMPLATE_CATEGORY" val="custom"/>
  <p:tag name="KSO_WM_TEMPLATE_INDEX" val="20218366"/>
  <p:tag name="KSO_WM_UNIT_LAYERLEVEL" val="1"/>
  <p:tag name="KSO_WM_TAG_VERSION" val="1.0"/>
  <p:tag name="KSO_WM_BEAUTIFY_FLAG" val="#wm#"/>
  <p:tag name="KSO_WM_UNIT_PRESET_TEXT" val="商业产品部"/>
</p:tagLst>
</file>

<file path=ppt/tags/tag232.xml><?xml version="1.0" encoding="utf-8"?>
<p:tagLst xmlns:p="http://schemas.openxmlformats.org/presentationml/2006/main">
  <p:tag name="KSO_WM_TEMPLATE_CATEGORY" val="custom"/>
  <p:tag name="KSO_WM_TEMPLATE_INDEX" val="20186579"/>
  <p:tag name="KSO_WM_TAG_VERSION" val="1.0"/>
  <p:tag name="KSO_WM_SLIDE_ID" val="custom20186579_1"/>
  <p:tag name="KSO_WM_SLIDE_INDEX" val="1"/>
  <p:tag name="KSO_WM_SLIDE_ITEM_CNT" val="0"/>
  <p:tag name="KSO_WM_SLIDE_LAYOUT" val="a_b"/>
  <p:tag name="KSO_WM_SLIDE_LAYOUT_CNT" val="1_1"/>
  <p:tag name="KSO_WM_SLIDE_TYPE" val="title"/>
  <p:tag name="KSO_WM_SLIDE_SUBTYPE" val="pureTxt"/>
  <p:tag name="KSO_WM_TEMPLATE_THUMBS_INDEX" val="1、5、6、7、8、10、13、14、16、17、18、19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SUBCATEGORY" val="0"/>
  <p:tag name="KSO_WM_TEMPLATE_MASTER_TYPE" val="1"/>
  <p:tag name="KSO_WM_TEMPLATE_COLOR_TYPE" val="1"/>
  <p:tag name="KSO_WM_TEMPLATE_MASTER_THUMB_INDEX" val="12"/>
  <p:tag name="KSO_WM_SPECIAL_SOURCE" val="bdnull"/>
</p:tagLst>
</file>

<file path=ppt/tags/tag233.xml><?xml version="1.0" encoding="utf-8"?>
<p:tagLst xmlns:p="http://schemas.openxmlformats.org/presentationml/2006/main">
  <p:tag name="KSO_WM_TEMPLATE_CATEGORY" val="custom"/>
  <p:tag name="KSO_WM_TEMPLATE_INDEX" val="20186579"/>
  <p:tag name="KSO_WM_TAG_VERSION" val="1.0"/>
  <p:tag name="KSO_WM_UNIT_TYPE" val="a"/>
  <p:tag name="KSO_WM_UNIT_INDEX" val="1"/>
  <p:tag name="KSO_WM_UNIT_ID" val="custom20186579_7*a*1"/>
  <p:tag name="KSO_WM_UNIT_LAYERLEVEL" val="1"/>
  <p:tag name="KSO_WM_UNIT_VALUE" val="15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34.xml><?xml version="1.0" encoding="utf-8"?>
<p:tagLst xmlns:p="http://schemas.openxmlformats.org/presentationml/2006/main">
  <p:tag name="KSO_WM_TEMPLATE_CATEGORY" val="custom"/>
  <p:tag name="KSO_WM_TEMPLATE_INDEX" val="20186579"/>
  <p:tag name="KSO_WM_TAG_VERSION" val="1.0"/>
  <p:tag name="KSO_WM_UNIT_TYPE" val="b"/>
  <p:tag name="KSO_WM_UNIT_INDEX" val="1"/>
  <p:tag name="KSO_WM_UNIT_ID" val="custom20186579_7*b*1"/>
  <p:tag name="KSO_WM_UNIT_LAYERLEVEL" val="1"/>
  <p:tag name="KSO_WM_UNIT_VALUE" val="81"/>
  <p:tag name="KSO_WM_UNIT_ISCONTENTSTITLE" val="0"/>
  <p:tag name="KSO_WM_UNIT_HIGHLIGHT" val="0"/>
  <p:tag name="KSO_WM_UNIT_COMPATIBLE" val="0"/>
  <p:tag name="KSO_WM_BEAUTIFY_FLAG" val="#wm#"/>
  <p:tag name="KSO_WM_UNIT_PRESET_TEXT" val="单击此处添加文本具体内容"/>
  <p:tag name="KSO_WM_UNIT_NOCLEAR" val="0"/>
  <p:tag name="KSO_WM_UNIT_DIAGRAM_ISNUMVISUAL" val="0"/>
  <p:tag name="KSO_WM_UNIT_DIAGRAM_ISREFERUNIT" val="0"/>
</p:tagLst>
</file>

<file path=ppt/tags/tag235.xml><?xml version="1.0" encoding="utf-8"?>
<p:tagLst xmlns:p="http://schemas.openxmlformats.org/presentationml/2006/main">
  <p:tag name="KSO_WM_TEMPLATE_CATEGORY" val="custom"/>
  <p:tag name="KSO_WM_TEMPLATE_INDEX" val="20186579"/>
  <p:tag name="KSO_WM_TAG_VERSION" val="1.0"/>
  <p:tag name="KSO_WM_SLIDE_ID" val="custom20186579_7"/>
  <p:tag name="KSO_WM_SLIDE_INDEX" val="7"/>
  <p:tag name="KSO_WM_SLIDE_ITEM_CNT" val="0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TEMPLATE_MASTER_TYPE" val="1"/>
  <p:tag name="KSO_WM_TEMPLATE_COLOR_TYPE" val="1"/>
  <p:tag name="KSO_WM_SPECIAL_SOURCE" val="bdnull"/>
</p:tagLst>
</file>

<file path=ppt/tags/tag23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3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429"/>
  <p:tag name="KSO_WM_UNIT_HIGHLIGHT" val="0"/>
  <p:tag name="KSO_WM_UNIT_COMPATIBLE" val="0"/>
  <p:tag name="KSO_WM_UNIT_TYPE" val="f"/>
  <p:tag name="KSO_WM_UNIT_INDEX" val="1"/>
  <p:tag name="KSO_WM_UNIT_ID" val="custom20186579_8*f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38.xml><?xml version="1.0" encoding="utf-8"?>
<p:tagLst xmlns:p="http://schemas.openxmlformats.org/presentationml/2006/main">
  <p:tag name="KSO_WM_UNIT_PLACING_PICTURE_USER_VIEWPORT" val="{&quot;height&quot;:2250,&quot;width&quot;:12705}"/>
</p:tagLst>
</file>

<file path=ppt/tags/tag239.xml><?xml version="1.0" encoding="utf-8"?>
<p:tagLst xmlns:p="http://schemas.openxmlformats.org/presentationml/2006/main">
  <p:tag name="KSO_WM_SLIDE_ID" val="custom20186579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  <p:tag name="KSO_WM_TEMPLATE_MASTER_TYPE" val="1"/>
  <p:tag name="KSO_WM_TEMPLATE_COLOR_TYPE" val="1"/>
  <p:tag name="KSO_WM_SPECIAL_SOURCE" val="bdnul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4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429"/>
  <p:tag name="KSO_WM_UNIT_HIGHLIGHT" val="0"/>
  <p:tag name="KSO_WM_UNIT_COMPATIBLE" val="0"/>
  <p:tag name="KSO_WM_UNIT_TYPE" val="f"/>
  <p:tag name="KSO_WM_UNIT_INDEX" val="1"/>
  <p:tag name="KSO_WM_UNIT_ID" val="custom20186579_8*f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42.xml><?xml version="1.0" encoding="utf-8"?>
<p:tagLst xmlns:p="http://schemas.openxmlformats.org/presentationml/2006/main">
  <p:tag name="KSO_WM_SLIDE_ID" val="custom20186579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  <p:tag name="KSO_WM_TEMPLATE_MASTER_TYPE" val="1"/>
  <p:tag name="KSO_WM_TEMPLATE_COLOR_TYPE" val="1"/>
  <p:tag name="KSO_WM_SPECIAL_SOURCE" val="bdnull"/>
</p:tagLst>
</file>

<file path=ppt/tags/tag2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429"/>
  <p:tag name="KSO_WM_UNIT_HIGHLIGHT" val="0"/>
  <p:tag name="KSO_WM_UNIT_COMPATIBLE" val="0"/>
  <p:tag name="KSO_WM_UNIT_TYPE" val="f"/>
  <p:tag name="KSO_WM_UNIT_INDEX" val="1"/>
  <p:tag name="KSO_WM_UNIT_ID" val="custom20186579_8*f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45.xml><?xml version="1.0" encoding="utf-8"?>
<p:tagLst xmlns:p="http://schemas.openxmlformats.org/presentationml/2006/main">
  <p:tag name="KSO_WM_SLIDE_ID" val="custom20186579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  <p:tag name="KSO_WM_TEMPLATE_MASTER_TYPE" val="1"/>
  <p:tag name="KSO_WM_TEMPLATE_COLOR_TYPE" val="1"/>
  <p:tag name="KSO_WM_SPECIAL_SOURCE" val="bdnull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4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429"/>
  <p:tag name="KSO_WM_UNIT_HIGHLIGHT" val="0"/>
  <p:tag name="KSO_WM_UNIT_COMPATIBLE" val="0"/>
  <p:tag name="KSO_WM_UNIT_TYPE" val="f"/>
  <p:tag name="KSO_WM_UNIT_INDEX" val="1"/>
  <p:tag name="KSO_WM_UNIT_ID" val="custom20186579_8*f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48.xml><?xml version="1.0" encoding="utf-8"?>
<p:tagLst xmlns:p="http://schemas.openxmlformats.org/presentationml/2006/main">
  <p:tag name="KSO_WM_SLIDE_ID" val="custom20186579_8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186579"/>
  <p:tag name="KSO_WM_SLIDE_LAYOUT" val="a_f"/>
  <p:tag name="KSO_WM_SLIDE_LAYOUT_CNT" val="1_1"/>
  <p:tag name="KSO_WM_SLIDE_TYPE" val="text"/>
  <p:tag name="KSO_WM_SLIDE_SUBTYPE" val="pureTxt"/>
  <p:tag name="KSO_WM_SLIDE_SIZE" val="854*465"/>
  <p:tag name="KSO_WM_SLIDE_POSITION" val="52*34"/>
  <p:tag name="KSO_WM_TEMPLATE_SUBCATEGORY" val="0"/>
  <p:tag name="KSO_WM_TEMPLATE_MASTER_TYPE" val="1"/>
  <p:tag name="KSO_WM_TEMPLATE_COLOR_TYPE" val="1"/>
  <p:tag name="KSO_WM_SPECIAL_SOURCE" val="bdnull"/>
</p:tagLst>
</file>

<file path=ppt/tags/tag24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429"/>
  <p:tag name="KSO_WM_UNIT_HIGHLIGHT" val="0"/>
  <p:tag name="KSO_WM_UNIT_COMPATIBLE" val="0"/>
  <p:tag name="KSO_WM_UNIT_TYPE" val="f"/>
  <p:tag name="KSO_WM_UNIT_INDEX" val="1"/>
  <p:tag name="KSO_WM_UNIT_ID" val="custom20186579_8*f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51.xml><?xml version="1.0" encoding="utf-8"?>
<p:tagLst xmlns:p="http://schemas.openxmlformats.org/presentationml/2006/main">
  <p:tag name="KSO_WM_BEAUTIFY_FLAG" val="#wm#"/>
  <p:tag name="KSO_WM_TEMPLATE_CATEGORY" val="custom"/>
  <p:tag name="KSO_WM_TEMPLATE_INDEX" val="20186579"/>
  <p:tag name="KSO_WM_SPECIAL_SOURCE" val="bdnull"/>
</p:tagLst>
</file>

<file path=ppt/tags/tag2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53.xml><?xml version="1.0" encoding="utf-8"?>
<p:tagLst xmlns:p="http://schemas.openxmlformats.org/presentationml/2006/main">
  <p:tag name="KSO_WM_BEAUTIFY_FLAG" val="#wm#"/>
  <p:tag name="KSO_WM_TEMPLATE_CATEGORY" val="custom"/>
  <p:tag name="KSO_WM_TEMPLATE_INDEX" val="20186579"/>
  <p:tag name="KSO_WM_SPECIAL_SOURCE" val="bdnull"/>
</p:tagLst>
</file>

<file path=ppt/tags/tag2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55.xml><?xml version="1.0" encoding="utf-8"?>
<p:tagLst xmlns:p="http://schemas.openxmlformats.org/presentationml/2006/main">
  <p:tag name="KSO_WM_UNIT_PLACING_PICTURE_USER_VIEWPORT" val="{&quot;height&quot;:11055,&quot;width&quot;:13845}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186579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186579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186579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44"/>
  <p:tag name="KSO_WM_UNIT_HIGHLIGHT" val="0"/>
  <p:tag name="KSO_WM_UNIT_COMPATIBLE" val="0"/>
  <p:tag name="KSO_WM_UNIT_TYPE" val="a"/>
  <p:tag name="KSO_WM_UNIT_INDEX" val="1"/>
  <p:tag name="KSO_WM_UNIT_ID" val="custom20186579_8*a*1"/>
  <p:tag name="KSO_WM_TEMPLATE_CATEGORY" val="custom"/>
  <p:tag name="KSO_WM_TEMPLATE_INDEX" val="20186579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NOCLEAR" val="0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186579"/>
  <p:tag name="KSO_WM_SPECIAL_SOURCE" val="bdnull"/>
</p:tagLst>
</file>

<file path=ppt/tags/tag263.xml><?xml version="1.0" encoding="utf-8"?>
<p:tagLst xmlns:p="http://schemas.openxmlformats.org/presentationml/2006/main">
  <p:tag name="KSO_WM_TEMPLATE_CATEGORY" val="custom"/>
  <p:tag name="KSO_WM_TEMPLATE_INDEX" val="20186579"/>
  <p:tag name="KSO_WM_TAG_VERSION" val="1.0"/>
  <p:tag name="KSO_WM_UNIT_TYPE" val="a"/>
  <p:tag name="KSO_WM_UNIT_INDEX" val="1"/>
  <p:tag name="KSO_WM_UNIT_ID" val="custom20186579_19*a*1"/>
  <p:tag name="KSO_WM_UNIT_LAYERLEVEL" val="1"/>
  <p:tag name="KSO_WM_UNIT_VALUE" val="26"/>
  <p:tag name="KSO_WM_UNIT_ISCONTENTSTITLE" val="0"/>
  <p:tag name="KSO_WM_UNIT_HIGHLIGHT" val="0"/>
  <p:tag name="KSO_WM_UNIT_COMPATIBLE" val="0"/>
  <p:tag name="KSO_WM_BEAUTIFY_FLAG" val="#wm#"/>
  <p:tag name="KSO_WM_UNIT_PRESET_TEXT" val="THANK YOU"/>
  <p:tag name="KSO_WM_UNIT_NOCLEAR" val="1"/>
  <p:tag name="KSO_WM_UNIT_DIAGRAM_ISNUMVISUAL" val="0"/>
  <p:tag name="KSO_WM_UNIT_DIAGRAM_ISREFERUNIT" val="0"/>
</p:tagLst>
</file>

<file path=ppt/tags/tag264.xml><?xml version="1.0" encoding="utf-8"?>
<p:tagLst xmlns:p="http://schemas.openxmlformats.org/presentationml/2006/main">
  <p:tag name="KSO_WM_TEMPLATE_CATEGORY" val="custom"/>
  <p:tag name="KSO_WM_TEMPLATE_INDEX" val="20186579"/>
  <p:tag name="KSO_WM_TAG_VERSION" val="1.0"/>
  <p:tag name="KSO_WM_SLIDE_ID" val="custom20186579_19"/>
  <p:tag name="KSO_WM_SLIDE_INDEX" val="19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  <p:tag name="KSO_WM_TEMPLATE_SUBCATEGORY" val="0"/>
  <p:tag name="KSO_WM_TEMPLATE_MASTER_TYPE" val="1"/>
  <p:tag name="KSO_WM_TEMPLATE_COLOR_TYPE" val="1"/>
  <p:tag name="KSO_WM_SPECIAL_SOURCE" val="bdnull"/>
</p:tagLst>
</file>

<file path=ppt/tags/tag265.xml><?xml version="1.0" encoding="utf-8"?>
<p:tagLst xmlns:p="http://schemas.openxmlformats.org/presentationml/2006/main">
  <p:tag name="KSO_DOCER_TEMPLATE_OPEN_ONCE_MARK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4">
      <a:dk1>
        <a:srgbClr val="000000"/>
      </a:dk1>
      <a:lt1>
        <a:srgbClr val="FFFFFF"/>
      </a:lt1>
      <a:dk2>
        <a:srgbClr val="DBE6F1"/>
      </a:dk2>
      <a:lt2>
        <a:srgbClr val="FFFFFF"/>
      </a:lt2>
      <a:accent1>
        <a:srgbClr val="4373A3"/>
      </a:accent1>
      <a:accent2>
        <a:srgbClr val="4B9DA4"/>
      </a:accent2>
      <a:accent3>
        <a:srgbClr val="4BA786"/>
      </a:accent3>
      <a:accent4>
        <a:srgbClr val="4CA560"/>
      </a:accent4>
      <a:accent5>
        <a:srgbClr val="53A646"/>
      </a:accent5>
      <a:accent6>
        <a:srgbClr val="75A445"/>
      </a:accent6>
      <a:hlink>
        <a:srgbClr val="658BD5"/>
      </a:hlink>
      <a:folHlink>
        <a:srgbClr val="9F69A3"/>
      </a:folHlink>
    </a:clrScheme>
    <a:fontScheme name="渐变、商务风、小清新、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DBE6F1"/>
    </a:dk2>
    <a:lt2>
      <a:srgbClr val="FFFFFF"/>
    </a:lt2>
    <a:accent1>
      <a:srgbClr val="4373A3"/>
    </a:accent1>
    <a:accent2>
      <a:srgbClr val="4B9DA4"/>
    </a:accent2>
    <a:accent3>
      <a:srgbClr val="4BA786"/>
    </a:accent3>
    <a:accent4>
      <a:srgbClr val="4CA560"/>
    </a:accent4>
    <a:accent5>
      <a:srgbClr val="53A646"/>
    </a:accent5>
    <a:accent6>
      <a:srgbClr val="75A445"/>
    </a:accent6>
    <a:hlink>
      <a:srgbClr val="658BD5"/>
    </a:hlink>
    <a:folHlink>
      <a:srgbClr val="9F69A3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DBE6F1"/>
    </a:dk2>
    <a:lt2>
      <a:srgbClr val="FFFFFF"/>
    </a:lt2>
    <a:accent1>
      <a:srgbClr val="4373A3"/>
    </a:accent1>
    <a:accent2>
      <a:srgbClr val="4B9DA4"/>
    </a:accent2>
    <a:accent3>
      <a:srgbClr val="4BA786"/>
    </a:accent3>
    <a:accent4>
      <a:srgbClr val="4CA560"/>
    </a:accent4>
    <a:accent5>
      <a:srgbClr val="53A646"/>
    </a:accent5>
    <a:accent6>
      <a:srgbClr val="75A445"/>
    </a:accent6>
    <a:hlink>
      <a:srgbClr val="658BD5"/>
    </a:hlink>
    <a:folHlink>
      <a:srgbClr val="9F69A3"/>
    </a:folHlink>
  </a:clrScheme>
</a:themeOverride>
</file>

<file path=ppt/theme/themeOverride3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DBE6F1"/>
    </a:dk2>
    <a:lt2>
      <a:srgbClr val="FFFFFF"/>
    </a:lt2>
    <a:accent1>
      <a:srgbClr val="4373A3"/>
    </a:accent1>
    <a:accent2>
      <a:srgbClr val="4B9DA4"/>
    </a:accent2>
    <a:accent3>
      <a:srgbClr val="4BA786"/>
    </a:accent3>
    <a:accent4>
      <a:srgbClr val="4CA560"/>
    </a:accent4>
    <a:accent5>
      <a:srgbClr val="53A646"/>
    </a:accent5>
    <a:accent6>
      <a:srgbClr val="75A445"/>
    </a:accent6>
    <a:hlink>
      <a:srgbClr val="658BD5"/>
    </a:hlink>
    <a:folHlink>
      <a:srgbClr val="9F69A3"/>
    </a:folHlink>
  </a:clrScheme>
</a:themeOverride>
</file>

<file path=ppt/theme/themeOverride4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DBE6F1"/>
    </a:dk2>
    <a:lt2>
      <a:srgbClr val="FFFFFF"/>
    </a:lt2>
    <a:accent1>
      <a:srgbClr val="4373A3"/>
    </a:accent1>
    <a:accent2>
      <a:srgbClr val="4B9DA4"/>
    </a:accent2>
    <a:accent3>
      <a:srgbClr val="4BA786"/>
    </a:accent3>
    <a:accent4>
      <a:srgbClr val="4CA560"/>
    </a:accent4>
    <a:accent5>
      <a:srgbClr val="53A646"/>
    </a:accent5>
    <a:accent6>
      <a:srgbClr val="75A445"/>
    </a:accent6>
    <a:hlink>
      <a:srgbClr val="658BD5"/>
    </a:hlink>
    <a:folHlink>
      <a:srgbClr val="9F69A3"/>
    </a:folHlink>
  </a:clrScheme>
</a:themeOverride>
</file>

<file path=ppt/theme/themeOverride5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DBE6F1"/>
    </a:dk2>
    <a:lt2>
      <a:srgbClr val="FFFFFF"/>
    </a:lt2>
    <a:accent1>
      <a:srgbClr val="4373A3"/>
    </a:accent1>
    <a:accent2>
      <a:srgbClr val="4B9DA4"/>
    </a:accent2>
    <a:accent3>
      <a:srgbClr val="4BA786"/>
    </a:accent3>
    <a:accent4>
      <a:srgbClr val="4CA560"/>
    </a:accent4>
    <a:accent5>
      <a:srgbClr val="53A646"/>
    </a:accent5>
    <a:accent6>
      <a:srgbClr val="75A445"/>
    </a:accent6>
    <a:hlink>
      <a:srgbClr val="658BD5"/>
    </a:hlink>
    <a:folHlink>
      <a:srgbClr val="9F69A3"/>
    </a:folHlink>
  </a:clrScheme>
</a:themeOverride>
</file>

<file path=ppt/theme/themeOverride6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DBE6F1"/>
    </a:dk2>
    <a:lt2>
      <a:srgbClr val="FFFFFF"/>
    </a:lt2>
    <a:accent1>
      <a:srgbClr val="4373A3"/>
    </a:accent1>
    <a:accent2>
      <a:srgbClr val="4B9DA4"/>
    </a:accent2>
    <a:accent3>
      <a:srgbClr val="4BA786"/>
    </a:accent3>
    <a:accent4>
      <a:srgbClr val="4CA560"/>
    </a:accent4>
    <a:accent5>
      <a:srgbClr val="53A646"/>
    </a:accent5>
    <a:accent6>
      <a:srgbClr val="75A445"/>
    </a:accent6>
    <a:hlink>
      <a:srgbClr val="658BD5"/>
    </a:hlink>
    <a:folHlink>
      <a:srgbClr val="9F69A3"/>
    </a:folHlink>
  </a:clrScheme>
</a:themeOverride>
</file>

<file path=ppt/theme/themeOverride7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DBE6F1"/>
    </a:dk2>
    <a:lt2>
      <a:srgbClr val="FFFFFF"/>
    </a:lt2>
    <a:accent1>
      <a:srgbClr val="4373A3"/>
    </a:accent1>
    <a:accent2>
      <a:srgbClr val="4B9DA4"/>
    </a:accent2>
    <a:accent3>
      <a:srgbClr val="4BA786"/>
    </a:accent3>
    <a:accent4>
      <a:srgbClr val="4CA560"/>
    </a:accent4>
    <a:accent5>
      <a:srgbClr val="53A646"/>
    </a:accent5>
    <a:accent6>
      <a:srgbClr val="75A445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2047</Words>
  <Application>WPS 演示</Application>
  <PresentationFormat>宽屏</PresentationFormat>
  <Paragraphs>82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汉仪旗黑-85S</vt:lpstr>
      <vt:lpstr>黑体</vt:lpstr>
      <vt:lpstr>Century</vt:lpstr>
      <vt:lpstr>Arial Unicode MS</vt:lpstr>
      <vt:lpstr>Calibri</vt:lpstr>
      <vt:lpstr>1_Office 主题​​</vt:lpstr>
      <vt:lpstr>假期进展汇报（二）</vt:lpstr>
      <vt:lpstr>What Context Features Can Transformer Language Models Use?</vt:lpstr>
      <vt:lpstr>Approach</vt:lpstr>
      <vt:lpstr>Approach</vt:lpstr>
      <vt:lpstr>Approach</vt:lpstr>
      <vt:lpstr>Approach</vt:lpstr>
      <vt:lpstr>Experiments</vt:lpstr>
      <vt:lpstr>Experiments</vt:lpstr>
      <vt:lpstr>Experiments</vt:lpstr>
      <vt:lpstr>Experiments</vt:lpstr>
      <vt:lpstr>Experiments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阿寅.</cp:lastModifiedBy>
  <cp:revision>186</cp:revision>
  <dcterms:created xsi:type="dcterms:W3CDTF">2019-06-19T02:08:00Z</dcterms:created>
  <dcterms:modified xsi:type="dcterms:W3CDTF">2022-01-13T11:40:48Z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D4750C6493434B41BF1FFDEAC795F596</vt:lpwstr>
  </property>
</Properties>
</file>