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F9B39C-1D18-4A24-A015-C06DFA708C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Utazó szerelő probléma </a:t>
            </a:r>
            <a:endParaRPr lang="en-US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30F2A85-473A-4902-A216-5FD50AFD41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Mészáros Viktor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195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79D5F2-ED6B-4188-8374-AA0C8C582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probléma leírása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EACADBB-EA80-44D6-9631-072DF6E6F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/>
              <a:t>Vegyünk egy személyt (server), aki egyenletes sebességgel halad</a:t>
            </a:r>
          </a:p>
          <a:p>
            <a:pPr algn="just"/>
            <a:r>
              <a:rPr lang="hu-HU" i="1" dirty="0"/>
              <a:t>n</a:t>
            </a:r>
            <a:r>
              <a:rPr lang="hu-HU" dirty="0"/>
              <a:t> darab hely, mindegyik helyhez adott egy p</a:t>
            </a:r>
            <a:r>
              <a:rPr lang="hu-HU" baseline="-25000" dirty="0"/>
              <a:t>i</a:t>
            </a:r>
            <a:r>
              <a:rPr lang="hu-HU" dirty="0"/>
              <a:t> profit, ahol 1 ≤ </a:t>
            </a:r>
            <a:r>
              <a:rPr lang="hu-HU" i="1" dirty="0"/>
              <a:t>i</a:t>
            </a:r>
            <a:r>
              <a:rPr lang="hu-HU" dirty="0"/>
              <a:t> ≤ </a:t>
            </a:r>
            <a:r>
              <a:rPr lang="hu-HU" i="1" dirty="0"/>
              <a:t>n</a:t>
            </a:r>
            <a:r>
              <a:rPr lang="hu-HU" dirty="0"/>
              <a:t> </a:t>
            </a:r>
          </a:p>
          <a:p>
            <a:pPr algn="just"/>
            <a:r>
              <a:rPr lang="hu-HU" i="1" dirty="0"/>
              <a:t>t</a:t>
            </a:r>
            <a:r>
              <a:rPr lang="hu-HU" dirty="0"/>
              <a:t> = 0 időpillanatban a server elindul</a:t>
            </a:r>
          </a:p>
          <a:p>
            <a:pPr algn="just"/>
            <a:r>
              <a:rPr lang="hu-HU" dirty="0"/>
              <a:t>Az </a:t>
            </a:r>
            <a:r>
              <a:rPr lang="hu-HU" i="1" dirty="0"/>
              <a:t>i </a:t>
            </a:r>
            <a:r>
              <a:rPr lang="hu-HU" dirty="0"/>
              <a:t>meglátogatott helyre (csúcsba) t</a:t>
            </a:r>
            <a:r>
              <a:rPr lang="hu-HU" baseline="-25000" dirty="0"/>
              <a:t>i </a:t>
            </a:r>
            <a:r>
              <a:rPr lang="hu-HU" dirty="0"/>
              <a:t>időpillanatban érkezik és begyűjt (</a:t>
            </a:r>
            <a:r>
              <a:rPr lang="hu-HU" i="1" dirty="0"/>
              <a:t>p</a:t>
            </a:r>
            <a:r>
              <a:rPr lang="hu-HU" i="1" baseline="-25000" dirty="0"/>
              <a:t>i </a:t>
            </a:r>
            <a:r>
              <a:rPr lang="hu-HU" i="1" dirty="0"/>
              <a:t>- t</a:t>
            </a:r>
            <a:r>
              <a:rPr lang="hu-HU" i="1" baseline="-25000" dirty="0"/>
              <a:t>i</a:t>
            </a:r>
            <a:r>
              <a:rPr lang="hu-HU" dirty="0"/>
              <a:t>) jutalmat</a:t>
            </a:r>
          </a:p>
          <a:p>
            <a:pPr algn="just"/>
            <a:r>
              <a:rPr lang="hu-HU" dirty="0"/>
              <a:t>Egy olyan útvonalat (csúcsok egy sorba rendezett részhalmazát) kell találni, amelyre a begyűjtött profit maximális lesz </a:t>
            </a:r>
            <a:r>
              <a:rPr lang="hu-HU" dirty="0">
                <a:sym typeface="Wingdings" panose="05000000000000000000" pitchFamily="2" charset="2"/>
              </a:rPr>
              <a:t> nem szükséges minden helyet meglátogatni.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47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3C9534-8DB3-4844-B2D6-77D7E5BD2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Motivációs példa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B68BB22-BD74-44FB-BB7E-9DEFDCF5C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Egy természeti katasztrófa után falvakba kell elvinni gyógyszereket</a:t>
            </a:r>
          </a:p>
          <a:p>
            <a:r>
              <a:rPr lang="hu-HU" dirty="0"/>
              <a:t>A lehető legtöbben éljék túl</a:t>
            </a:r>
          </a:p>
          <a:p>
            <a:r>
              <a:rPr lang="hu-HU" dirty="0"/>
              <a:t>Falvak </a:t>
            </a: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hu-HU" dirty="0"/>
              <a:t> meglátogatandó helyek</a:t>
            </a:r>
          </a:p>
          <a:p>
            <a:r>
              <a:rPr lang="hu-HU" dirty="0"/>
              <a:t>Az </a:t>
            </a:r>
            <a:r>
              <a:rPr lang="hu-HU" i="1" dirty="0"/>
              <a:t>i.</a:t>
            </a:r>
            <a:r>
              <a:rPr lang="hu-HU" dirty="0"/>
              <a:t> faluban p</a:t>
            </a:r>
            <a:r>
              <a:rPr lang="hu-HU" baseline="-25000" dirty="0"/>
              <a:t>i</a:t>
            </a:r>
            <a:r>
              <a:rPr lang="hu-HU" dirty="0"/>
              <a:t> embernek kell gyógyszer, minden időpillanatban meghal minden faluban egy-egy ember, t</a:t>
            </a:r>
            <a:r>
              <a:rPr lang="hu-HU" baseline="-25000" dirty="0"/>
              <a:t>i</a:t>
            </a:r>
            <a:r>
              <a:rPr lang="hu-HU" dirty="0"/>
              <a:t> időpillanatban érünk az </a:t>
            </a:r>
            <a:r>
              <a:rPr lang="hu-HU" i="1" dirty="0"/>
              <a:t>i.</a:t>
            </a:r>
            <a:r>
              <a:rPr lang="hu-HU" dirty="0"/>
              <a:t> faluba</a:t>
            </a:r>
          </a:p>
          <a:p>
            <a:r>
              <a:rPr lang="hu-HU" dirty="0"/>
              <a:t>Túlélők egy faluban </a:t>
            </a:r>
            <a:r>
              <a:rPr lang="hu-HU" i="1" dirty="0"/>
              <a:t>(p</a:t>
            </a:r>
            <a:r>
              <a:rPr lang="hu-HU" i="1" baseline="-25000" dirty="0"/>
              <a:t>i </a:t>
            </a:r>
            <a:r>
              <a:rPr lang="hu-HU" i="1" dirty="0"/>
              <a:t>– t</a:t>
            </a:r>
            <a:r>
              <a:rPr lang="hu-HU" i="1" baseline="-25000" dirty="0"/>
              <a:t>i</a:t>
            </a:r>
            <a:r>
              <a:rPr lang="hu-HU" dirty="0"/>
              <a:t>), minden falura, a falukra vett összeget kell maximalizálni</a:t>
            </a:r>
          </a:p>
          <a:p>
            <a:endParaRPr lang="hu-HU" baseline="-25000" dirty="0"/>
          </a:p>
        </p:txBody>
      </p:sp>
    </p:spTree>
    <p:extLst>
      <p:ext uri="{BB962C8B-B14F-4D97-AF65-F5344CB8AC3E}">
        <p14:creationId xmlns:p14="http://schemas.microsoft.com/office/powerpoint/2010/main" val="2693463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F2BE52-65D9-4DBB-B287-5AFD342CE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Matematikai modell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AF3289A-7161-48F4-B830-4C6E3B398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feladatot gráfként lehet reprezentálni</a:t>
            </a:r>
          </a:p>
          <a:p>
            <a:r>
              <a:rPr lang="hu-HU" dirty="0"/>
              <a:t>Csúcsok: meglátogatandó helyek + kiindulási pont, hozzájuk van rendelve az elérhető hasznon</a:t>
            </a:r>
          </a:p>
          <a:p>
            <a:r>
              <a:rPr lang="hu-HU" dirty="0"/>
              <a:t>Élek: települések közötti utak, mindhez hozzá van rendelve az utazási idő</a:t>
            </a:r>
          </a:p>
          <a:p>
            <a:endParaRPr lang="hu-HU" dirty="0"/>
          </a:p>
          <a:p>
            <a:r>
              <a:rPr lang="hu-HU" dirty="0"/>
              <a:t>Megadtak egy olyan matematikai modellt, ami megadja a maximális hasznot, ha fixen </a:t>
            </a:r>
            <a:r>
              <a:rPr lang="hu-HU" i="1" dirty="0"/>
              <a:t>k</a:t>
            </a:r>
            <a:r>
              <a:rPr lang="hu-HU" dirty="0"/>
              <a:t> darab csúcsot látogatunk meg, </a:t>
            </a:r>
            <a:r>
              <a:rPr lang="hu-HU" i="1" dirty="0"/>
              <a:t>k </a:t>
            </a:r>
            <a:r>
              <a:rPr lang="hu-HU" dirty="0"/>
              <a:t>lehet: 1,…, </a:t>
            </a:r>
            <a:r>
              <a:rPr lang="hu-HU" i="1" dirty="0"/>
              <a:t>n</a:t>
            </a:r>
            <a:r>
              <a:rPr lang="hu-HU" dirty="0"/>
              <a:t> (ennyi meglátogatható hely van a gráfban)</a:t>
            </a:r>
          </a:p>
          <a:p>
            <a:r>
              <a:rPr lang="hu-HU" dirty="0"/>
              <a:t>Ha meg akarjuk kapni a feladathoz tartozó optimális megoldást, akkor a modellt, </a:t>
            </a:r>
            <a:r>
              <a:rPr lang="hu-HU" i="1" dirty="0"/>
              <a:t>k </a:t>
            </a:r>
            <a:r>
              <a:rPr lang="hu-HU" dirty="0"/>
              <a:t>összes lehetséges értékére meg kell oldani, majd venni az egyes </a:t>
            </a:r>
            <a:r>
              <a:rPr lang="hu-HU" i="1" dirty="0"/>
              <a:t>k</a:t>
            </a:r>
            <a:r>
              <a:rPr lang="hu-HU" dirty="0"/>
              <a:t> értékekhez tartozó megoldások maximumát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48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C98429-43EB-4D95-BD06-3BE137AF8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Metaheurisztikus módszerek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60636F4-661C-437B-9CB3-8B4039171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37923"/>
          </a:xfrm>
        </p:spPr>
        <p:txBody>
          <a:bodyPr/>
          <a:lstStyle/>
          <a:p>
            <a:r>
              <a:rPr lang="hu-HU" dirty="0"/>
              <a:t>Saját módszer a kezdő megoldás megadására</a:t>
            </a:r>
          </a:p>
          <a:p>
            <a:r>
              <a:rPr lang="hu-HU" dirty="0"/>
              <a:t>Ez lesz a tabu keresés inputja</a:t>
            </a:r>
          </a:p>
          <a:p>
            <a:endParaRPr lang="hu-HU" dirty="0"/>
          </a:p>
          <a:p>
            <a:r>
              <a:rPr lang="hu-HU" dirty="0"/>
              <a:t>Tabu keresés</a:t>
            </a:r>
          </a:p>
          <a:p>
            <a:pPr lvl="1"/>
            <a:r>
              <a:rPr lang="hu-HU" dirty="0"/>
              <a:t>10 féle lépés valamelyikével lehet áttérni egy-egy szomszédos megoldásra, ezek közül választunk egyet</a:t>
            </a:r>
          </a:p>
          <a:p>
            <a:pPr lvl="1"/>
            <a:r>
              <a:rPr lang="hu-HU" dirty="0"/>
              <a:t>Kezdő megoldásból lokális optimumba kerülésig</a:t>
            </a:r>
          </a:p>
          <a:p>
            <a:pPr lvl="1"/>
            <a:r>
              <a:rPr lang="hu-HU" dirty="0"/>
              <a:t>Utána egy hatékonyabbá tételi (</a:t>
            </a:r>
            <a:r>
              <a:rPr lang="hu-HU" dirty="0" err="1"/>
              <a:t>intenzifikációs</a:t>
            </a:r>
            <a:r>
              <a:rPr lang="hu-HU" dirty="0"/>
              <a:t>) fázis jön</a:t>
            </a:r>
          </a:p>
          <a:p>
            <a:pPr lvl="1"/>
            <a:r>
              <a:rPr lang="hu-HU" dirty="0"/>
              <a:t>Utána egy diverzifikációs fázis jön</a:t>
            </a:r>
          </a:p>
          <a:p>
            <a:pPr lvl="2"/>
            <a:r>
              <a:rPr lang="hu-HU" dirty="0" err="1"/>
              <a:t>M</a:t>
            </a:r>
            <a:r>
              <a:rPr lang="hu-HU" baseline="-25000" dirty="0" err="1"/>
              <a:t>i,j</a:t>
            </a:r>
            <a:r>
              <a:rPr lang="hu-HU" baseline="-25000" dirty="0"/>
              <a:t> </a:t>
            </a:r>
            <a:r>
              <a:rPr lang="hu-HU" dirty="0"/>
              <a:t>tulajdonságmátrix, benne az egyes élek előfordulási gyakoriságával a lokális optimumban</a:t>
            </a:r>
          </a:p>
          <a:p>
            <a:pPr lvl="2"/>
            <a:r>
              <a:rPr lang="hu-HU" dirty="0"/>
              <a:t>A fázis végén kapott megoldások távol lesznek a megoldástérben az első megoldásoktól</a:t>
            </a:r>
          </a:p>
        </p:txBody>
      </p:sp>
    </p:spTree>
    <p:extLst>
      <p:ext uri="{BB962C8B-B14F-4D97-AF65-F5344CB8AC3E}">
        <p14:creationId xmlns:p14="http://schemas.microsoft.com/office/powerpoint/2010/main" val="100024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3553675-7155-401A-A0E3-353AECB90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Metaheurisztikus módszerek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4A29655-6389-431D-B684-A107D40FD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Felső korlát</a:t>
            </a:r>
          </a:p>
          <a:p>
            <a:pPr lvl="1"/>
            <a:r>
              <a:rPr lang="hu-HU" dirty="0"/>
              <a:t>Gráf k-minimális feszítőerdejének segítségével – élek élhossza * multiplicitás (1)</a:t>
            </a:r>
          </a:p>
          <a:p>
            <a:pPr lvl="1"/>
            <a:r>
              <a:rPr lang="hu-HU" dirty="0"/>
              <a:t>Gráf k legnagyobb profitú csúcsához tartozó profitok összege (2)</a:t>
            </a:r>
          </a:p>
          <a:p>
            <a:pPr lvl="1"/>
            <a:r>
              <a:rPr lang="hu-HU" dirty="0"/>
              <a:t>(2) – (1) felső határ a </a:t>
            </a:r>
            <a:r>
              <a:rPr lang="hu-HU" i="1" dirty="0"/>
              <a:t>k </a:t>
            </a:r>
            <a:r>
              <a:rPr lang="hu-HU" dirty="0"/>
              <a:t>esetre</a:t>
            </a:r>
          </a:p>
          <a:p>
            <a:pPr lvl="1"/>
            <a:r>
              <a:rPr lang="hu-HU" dirty="0"/>
              <a:t>Felső korlát: összes </a:t>
            </a:r>
            <a:r>
              <a:rPr lang="hu-HU" i="1" dirty="0"/>
              <a:t>k </a:t>
            </a:r>
            <a:r>
              <a:rPr lang="hu-HU" dirty="0"/>
              <a:t>eset maximuma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641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B728E3-B8A8-4678-897A-4C3DFC7D2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Eredmények</a:t>
            </a:r>
            <a:endParaRPr lang="en-US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96F8907-7F66-4E23-B584-8DD2C68E9F3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9476" y="2312360"/>
            <a:ext cx="9232384" cy="223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562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AF4D9AB-F7AC-4072-B464-D282BA622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Eredmények</a:t>
            </a:r>
            <a:endParaRPr lang="en-US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E9C01EAB-ED08-41FC-B885-07C6BF8B9DC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6233829" cy="316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850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D784A6-0A64-4957-B8A5-0B7F08A14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768600"/>
            <a:ext cx="8596668" cy="1320800"/>
          </a:xfrm>
        </p:spPr>
        <p:txBody>
          <a:bodyPr/>
          <a:lstStyle/>
          <a:p>
            <a:pPr algn="ctr"/>
            <a:r>
              <a:rPr lang="hu-HU" dirty="0"/>
              <a:t>Köszönöm a figyelmet!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266088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</TotalTime>
  <Words>372</Words>
  <Application>Microsoft Office PowerPoint</Application>
  <PresentationFormat>Szélesvásznú</PresentationFormat>
  <Paragraphs>41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Dimenzió</vt:lpstr>
      <vt:lpstr>Utazó szerelő probléma </vt:lpstr>
      <vt:lpstr>A probléma leírása</vt:lpstr>
      <vt:lpstr>Motivációs példa</vt:lpstr>
      <vt:lpstr>Matematikai modell</vt:lpstr>
      <vt:lpstr>Metaheurisztikus módszerek</vt:lpstr>
      <vt:lpstr>Metaheurisztikus módszerek</vt:lpstr>
      <vt:lpstr>Eredmények</vt:lpstr>
      <vt:lpstr>Eredmények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Utazó szerelő probléma</dc:title>
  <dc:creator>Viktor Mészáros</dc:creator>
  <cp:lastModifiedBy>Viktor Mészáros</cp:lastModifiedBy>
  <cp:revision>7</cp:revision>
  <dcterms:created xsi:type="dcterms:W3CDTF">2020-05-07T07:15:50Z</dcterms:created>
  <dcterms:modified xsi:type="dcterms:W3CDTF">2020-05-07T08:26:14Z</dcterms:modified>
</cp:coreProperties>
</file>