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notesMasterIdLst>
    <p:notesMasterId r:id="rId26"/>
  </p:notesMasterIdLst>
  <p:sldIdLst>
    <p:sldId id="256" r:id="rId2"/>
    <p:sldId id="321" r:id="rId3"/>
    <p:sldId id="332" r:id="rId4"/>
    <p:sldId id="335" r:id="rId5"/>
    <p:sldId id="334" r:id="rId6"/>
    <p:sldId id="342" r:id="rId7"/>
    <p:sldId id="336" r:id="rId8"/>
    <p:sldId id="344" r:id="rId9"/>
    <p:sldId id="338" r:id="rId10"/>
    <p:sldId id="339" r:id="rId11"/>
    <p:sldId id="345" r:id="rId12"/>
    <p:sldId id="346" r:id="rId13"/>
    <p:sldId id="348" r:id="rId14"/>
    <p:sldId id="340" r:id="rId15"/>
    <p:sldId id="349" r:id="rId16"/>
    <p:sldId id="350" r:id="rId17"/>
    <p:sldId id="351" r:id="rId18"/>
    <p:sldId id="352" r:id="rId19"/>
    <p:sldId id="353" r:id="rId20"/>
    <p:sldId id="354" r:id="rId21"/>
    <p:sldId id="355" r:id="rId22"/>
    <p:sldId id="341" r:id="rId23"/>
    <p:sldId id="356" r:id="rId24"/>
    <p:sldId id="30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 initials="H" lastIdx="2" clrIdx="0">
    <p:extLst>
      <p:ext uri="{19B8F6BF-5375-455C-9EA6-DF929625EA0E}">
        <p15:presenceInfo xmlns:p15="http://schemas.microsoft.com/office/powerpoint/2012/main" userId="bb53172ec4c782a0" providerId="Windows Live"/>
      </p:ext>
    </p:extLst>
  </p:cmAuthor>
  <p:cmAuthor id="2" name="Mohsen Dorraki" initials="MD" lastIdx="11" clrIdx="1">
    <p:extLst>
      <p:ext uri="{19B8F6BF-5375-455C-9EA6-DF929625EA0E}">
        <p15:presenceInfo xmlns:p15="http://schemas.microsoft.com/office/powerpoint/2012/main" userId="S-1-5-21-1390582872-192029990-4074164785-3815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138" autoAdjust="0"/>
  </p:normalViewPr>
  <p:slideViewPr>
    <p:cSldViewPr snapToGrid="0">
      <p:cViewPr>
        <p:scale>
          <a:sx n="66" d="100"/>
          <a:sy n="66" d="100"/>
        </p:scale>
        <p:origin x="54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vek\Desktop\MOLI-master\GDSC1_fitted_dose_response_25Feb2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vek\Desktop\MOLI-master\GDSC1_fitted_dose_response_25Feb20.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GDSC DATA</a:t>
            </a:r>
          </a:p>
        </c:rich>
      </c:tx>
      <c:layout>
        <c:manualLayout>
          <c:xMode val="edge"/>
          <c:yMode val="edge"/>
          <c:x val="0.39017879429964053"/>
          <c:y val="0.1611128745624661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Sheet1!$E$3</c:f>
              <c:strCache>
                <c:ptCount val="1"/>
                <c:pt idx="0">
                  <c:v>DRUGS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Sheet1!$D$4:$D$34</c:f>
              <c:strCache>
                <c:ptCount val="31"/>
                <c:pt idx="0">
                  <c:v>ACC</c:v>
                </c:pt>
                <c:pt idx="1">
                  <c:v>ALL</c:v>
                </c:pt>
                <c:pt idx="2">
                  <c:v>BLCA</c:v>
                </c:pt>
                <c:pt idx="3">
                  <c:v>BRCA</c:v>
                </c:pt>
                <c:pt idx="4">
                  <c:v>CESC</c:v>
                </c:pt>
                <c:pt idx="5">
                  <c:v>CLL</c:v>
                </c:pt>
                <c:pt idx="6">
                  <c:v>COREAD</c:v>
                </c:pt>
                <c:pt idx="7">
                  <c:v>DLBC</c:v>
                </c:pt>
                <c:pt idx="8">
                  <c:v>ESCA</c:v>
                </c:pt>
                <c:pt idx="9">
                  <c:v>GBM</c:v>
                </c:pt>
                <c:pt idx="10">
                  <c:v>HNSC</c:v>
                </c:pt>
                <c:pt idx="11">
                  <c:v>KIRC</c:v>
                </c:pt>
                <c:pt idx="12">
                  <c:v>LAML</c:v>
                </c:pt>
                <c:pt idx="13">
                  <c:v>LCML</c:v>
                </c:pt>
                <c:pt idx="14">
                  <c:v>LGG</c:v>
                </c:pt>
                <c:pt idx="15">
                  <c:v>LIHC</c:v>
                </c:pt>
                <c:pt idx="16">
                  <c:v>LUAD</c:v>
                </c:pt>
                <c:pt idx="17">
                  <c:v>LUSC</c:v>
                </c:pt>
                <c:pt idx="18">
                  <c:v>MB</c:v>
                </c:pt>
                <c:pt idx="19">
                  <c:v>MESO</c:v>
                </c:pt>
                <c:pt idx="20">
                  <c:v>MM</c:v>
                </c:pt>
                <c:pt idx="21">
                  <c:v>NB</c:v>
                </c:pt>
                <c:pt idx="22">
                  <c:v>OV</c:v>
                </c:pt>
                <c:pt idx="23">
                  <c:v>PAAD</c:v>
                </c:pt>
                <c:pt idx="24">
                  <c:v>PRAD</c:v>
                </c:pt>
                <c:pt idx="25">
                  <c:v>SCLC</c:v>
                </c:pt>
                <c:pt idx="26">
                  <c:v>SKCM</c:v>
                </c:pt>
                <c:pt idx="27">
                  <c:v>STAD</c:v>
                </c:pt>
                <c:pt idx="28">
                  <c:v>THCA</c:v>
                </c:pt>
                <c:pt idx="29">
                  <c:v>UCEC</c:v>
                </c:pt>
                <c:pt idx="30">
                  <c:v>UNCLASSIFIED</c:v>
                </c:pt>
              </c:strCache>
            </c:strRef>
          </c:cat>
          <c:val>
            <c:numRef>
              <c:f>Sheet1!$E$4:$E$34</c:f>
              <c:numCache>
                <c:formatCode>General</c:formatCode>
                <c:ptCount val="31"/>
                <c:pt idx="0">
                  <c:v>312</c:v>
                </c:pt>
                <c:pt idx="1">
                  <c:v>8561</c:v>
                </c:pt>
                <c:pt idx="2">
                  <c:v>6111</c:v>
                </c:pt>
                <c:pt idx="3">
                  <c:v>15803</c:v>
                </c:pt>
                <c:pt idx="4">
                  <c:v>4458</c:v>
                </c:pt>
                <c:pt idx="5">
                  <c:v>984</c:v>
                </c:pt>
                <c:pt idx="6">
                  <c:v>14775</c:v>
                </c:pt>
                <c:pt idx="7">
                  <c:v>10597</c:v>
                </c:pt>
                <c:pt idx="8">
                  <c:v>11179</c:v>
                </c:pt>
                <c:pt idx="9">
                  <c:v>11663</c:v>
                </c:pt>
                <c:pt idx="10">
                  <c:v>12880</c:v>
                </c:pt>
                <c:pt idx="11">
                  <c:v>10003</c:v>
                </c:pt>
                <c:pt idx="12">
                  <c:v>9168</c:v>
                </c:pt>
                <c:pt idx="13">
                  <c:v>3373</c:v>
                </c:pt>
                <c:pt idx="14">
                  <c:v>5860</c:v>
                </c:pt>
                <c:pt idx="15">
                  <c:v>5261</c:v>
                </c:pt>
                <c:pt idx="16">
                  <c:v>19704</c:v>
                </c:pt>
                <c:pt idx="17">
                  <c:v>4715</c:v>
                </c:pt>
                <c:pt idx="18">
                  <c:v>1341</c:v>
                </c:pt>
                <c:pt idx="19">
                  <c:v>6531</c:v>
                </c:pt>
                <c:pt idx="20">
                  <c:v>5455</c:v>
                </c:pt>
                <c:pt idx="21">
                  <c:v>10408</c:v>
                </c:pt>
                <c:pt idx="22">
                  <c:v>9924</c:v>
                </c:pt>
                <c:pt idx="23">
                  <c:v>9349</c:v>
                </c:pt>
                <c:pt idx="24">
                  <c:v>1881</c:v>
                </c:pt>
                <c:pt idx="25">
                  <c:v>18960</c:v>
                </c:pt>
                <c:pt idx="26">
                  <c:v>17303</c:v>
                </c:pt>
                <c:pt idx="27">
                  <c:v>6946</c:v>
                </c:pt>
                <c:pt idx="28">
                  <c:v>5114</c:v>
                </c:pt>
                <c:pt idx="29">
                  <c:v>2959</c:v>
                </c:pt>
                <c:pt idx="30">
                  <c:v>59283</c:v>
                </c:pt>
              </c:numCache>
            </c:numRef>
          </c:val>
          <c:extLst>
            <c:ext xmlns:c16="http://schemas.microsoft.com/office/drawing/2014/chart" uri="{C3380CC4-5D6E-409C-BE32-E72D297353CC}">
              <c16:uniqueId val="{00000000-7A85-4EF3-9D03-9224D2C9F91A}"/>
            </c:ext>
          </c:extLst>
        </c:ser>
        <c:dLbls>
          <c:showLegendKey val="0"/>
          <c:showVal val="0"/>
          <c:showCatName val="0"/>
          <c:showSerName val="0"/>
          <c:showPercent val="0"/>
          <c:showBubbleSize val="0"/>
        </c:dLbls>
        <c:gapWidth val="219"/>
        <c:axId val="824225424"/>
        <c:axId val="824222800"/>
      </c:barChart>
      <c:lineChart>
        <c:grouping val="standard"/>
        <c:varyColors val="0"/>
        <c:ser>
          <c:idx val="1"/>
          <c:order val="1"/>
          <c:tx>
            <c:strRef>
              <c:f>Sheet1!$F$3</c:f>
              <c:strCache>
                <c:ptCount val="1"/>
                <c:pt idx="0">
                  <c:v>CELL LINES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Sheet1!$D$4:$D$34</c:f>
              <c:strCache>
                <c:ptCount val="31"/>
                <c:pt idx="0">
                  <c:v>ACC</c:v>
                </c:pt>
                <c:pt idx="1">
                  <c:v>ALL</c:v>
                </c:pt>
                <c:pt idx="2">
                  <c:v>BLCA</c:v>
                </c:pt>
                <c:pt idx="3">
                  <c:v>BRCA</c:v>
                </c:pt>
                <c:pt idx="4">
                  <c:v>CESC</c:v>
                </c:pt>
                <c:pt idx="5">
                  <c:v>CLL</c:v>
                </c:pt>
                <c:pt idx="6">
                  <c:v>COREAD</c:v>
                </c:pt>
                <c:pt idx="7">
                  <c:v>DLBC</c:v>
                </c:pt>
                <c:pt idx="8">
                  <c:v>ESCA</c:v>
                </c:pt>
                <c:pt idx="9">
                  <c:v>GBM</c:v>
                </c:pt>
                <c:pt idx="10">
                  <c:v>HNSC</c:v>
                </c:pt>
                <c:pt idx="11">
                  <c:v>KIRC</c:v>
                </c:pt>
                <c:pt idx="12">
                  <c:v>LAML</c:v>
                </c:pt>
                <c:pt idx="13">
                  <c:v>LCML</c:v>
                </c:pt>
                <c:pt idx="14">
                  <c:v>LGG</c:v>
                </c:pt>
                <c:pt idx="15">
                  <c:v>LIHC</c:v>
                </c:pt>
                <c:pt idx="16">
                  <c:v>LUAD</c:v>
                </c:pt>
                <c:pt idx="17">
                  <c:v>LUSC</c:v>
                </c:pt>
                <c:pt idx="18">
                  <c:v>MB</c:v>
                </c:pt>
                <c:pt idx="19">
                  <c:v>MESO</c:v>
                </c:pt>
                <c:pt idx="20">
                  <c:v>MM</c:v>
                </c:pt>
                <c:pt idx="21">
                  <c:v>NB</c:v>
                </c:pt>
                <c:pt idx="22">
                  <c:v>OV</c:v>
                </c:pt>
                <c:pt idx="23">
                  <c:v>PAAD</c:v>
                </c:pt>
                <c:pt idx="24">
                  <c:v>PRAD</c:v>
                </c:pt>
                <c:pt idx="25">
                  <c:v>SCLC</c:v>
                </c:pt>
                <c:pt idx="26">
                  <c:v>SKCM</c:v>
                </c:pt>
                <c:pt idx="27">
                  <c:v>STAD</c:v>
                </c:pt>
                <c:pt idx="28">
                  <c:v>THCA</c:v>
                </c:pt>
                <c:pt idx="29">
                  <c:v>UCEC</c:v>
                </c:pt>
                <c:pt idx="30">
                  <c:v>UNCLASSIFIED</c:v>
                </c:pt>
              </c:strCache>
            </c:strRef>
          </c:cat>
          <c:val>
            <c:numRef>
              <c:f>Sheet1!$F$4:$F$34</c:f>
              <c:numCache>
                <c:formatCode>General</c:formatCode>
                <c:ptCount val="31"/>
                <c:pt idx="0">
                  <c:v>1</c:v>
                </c:pt>
                <c:pt idx="1">
                  <c:v>24</c:v>
                </c:pt>
                <c:pt idx="2">
                  <c:v>19</c:v>
                </c:pt>
                <c:pt idx="3">
                  <c:v>48</c:v>
                </c:pt>
                <c:pt idx="4">
                  <c:v>14</c:v>
                </c:pt>
                <c:pt idx="5">
                  <c:v>3</c:v>
                </c:pt>
                <c:pt idx="6">
                  <c:v>37</c:v>
                </c:pt>
                <c:pt idx="7">
                  <c:v>29</c:v>
                </c:pt>
                <c:pt idx="8">
                  <c:v>27</c:v>
                </c:pt>
                <c:pt idx="9">
                  <c:v>35</c:v>
                </c:pt>
                <c:pt idx="10">
                  <c:v>41</c:v>
                </c:pt>
                <c:pt idx="11">
                  <c:v>24</c:v>
                </c:pt>
                <c:pt idx="12">
                  <c:v>26</c:v>
                </c:pt>
                <c:pt idx="13">
                  <c:v>9</c:v>
                </c:pt>
                <c:pt idx="14">
                  <c:v>17</c:v>
                </c:pt>
                <c:pt idx="15">
                  <c:v>17</c:v>
                </c:pt>
                <c:pt idx="16">
                  <c:v>58</c:v>
                </c:pt>
                <c:pt idx="17">
                  <c:v>14</c:v>
                </c:pt>
                <c:pt idx="18">
                  <c:v>4</c:v>
                </c:pt>
                <c:pt idx="19">
                  <c:v>20</c:v>
                </c:pt>
                <c:pt idx="20">
                  <c:v>14</c:v>
                </c:pt>
                <c:pt idx="21">
                  <c:v>31</c:v>
                </c:pt>
                <c:pt idx="22">
                  <c:v>20</c:v>
                </c:pt>
                <c:pt idx="23">
                  <c:v>30</c:v>
                </c:pt>
                <c:pt idx="24">
                  <c:v>5</c:v>
                </c:pt>
                <c:pt idx="25">
                  <c:v>57</c:v>
                </c:pt>
                <c:pt idx="26">
                  <c:v>52</c:v>
                </c:pt>
                <c:pt idx="27">
                  <c:v>19</c:v>
                </c:pt>
                <c:pt idx="28">
                  <c:v>16</c:v>
                </c:pt>
                <c:pt idx="29">
                  <c:v>9</c:v>
                </c:pt>
                <c:pt idx="30">
                  <c:v>174</c:v>
                </c:pt>
              </c:numCache>
            </c:numRef>
          </c:val>
          <c:smooth val="0"/>
          <c:extLst>
            <c:ext xmlns:c16="http://schemas.microsoft.com/office/drawing/2014/chart" uri="{C3380CC4-5D6E-409C-BE32-E72D297353CC}">
              <c16:uniqueId val="{00000001-7A85-4EF3-9D03-9224D2C9F91A}"/>
            </c:ext>
          </c:extLst>
        </c:ser>
        <c:dLbls>
          <c:showLegendKey val="0"/>
          <c:showVal val="0"/>
          <c:showCatName val="0"/>
          <c:showSerName val="0"/>
          <c:showPercent val="0"/>
          <c:showBubbleSize val="0"/>
        </c:dLbls>
        <c:marker val="1"/>
        <c:smooth val="0"/>
        <c:axId val="865057296"/>
        <c:axId val="868615664"/>
      </c:lineChart>
      <c:catAx>
        <c:axId val="824225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4222800"/>
        <c:crosses val="autoZero"/>
        <c:auto val="1"/>
        <c:lblAlgn val="ctr"/>
        <c:lblOffset val="100"/>
        <c:noMultiLvlLbl val="0"/>
      </c:catAx>
      <c:valAx>
        <c:axId val="8242228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4225424"/>
        <c:crosses val="autoZero"/>
        <c:crossBetween val="between"/>
      </c:valAx>
      <c:valAx>
        <c:axId val="86861566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5057296"/>
        <c:crosses val="max"/>
        <c:crossBetween val="between"/>
      </c:valAx>
      <c:catAx>
        <c:axId val="865057296"/>
        <c:scaling>
          <c:orientation val="minMax"/>
        </c:scaling>
        <c:delete val="1"/>
        <c:axPos val="b"/>
        <c:numFmt formatCode="General" sourceLinked="1"/>
        <c:majorTickMark val="none"/>
        <c:minorTickMark val="none"/>
        <c:tickLblPos val="nextTo"/>
        <c:crossAx val="868615664"/>
        <c:crosses val="autoZero"/>
        <c:auto val="1"/>
        <c:lblAlgn val="ctr"/>
        <c:lblOffset val="100"/>
        <c:noMultiLvlLbl val="0"/>
      </c:catAx>
      <c:spPr>
        <a:noFill/>
        <a:ln>
          <a:noFill/>
        </a:ln>
        <a:effectLst/>
      </c:spPr>
    </c:plotArea>
    <c:legend>
      <c:legendPos val="b"/>
      <c:layout>
        <c:manualLayout>
          <c:xMode val="edge"/>
          <c:yMode val="edge"/>
          <c:x val="0.16842013718591894"/>
          <c:y val="0.29928787311193633"/>
          <c:w val="0.34979395819702552"/>
          <c:h val="7.25274685307563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CCLE  DATA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Sheet5!$RE$4</c:f>
              <c:strCache>
                <c:ptCount val="1"/>
                <c:pt idx="0">
                  <c:v>No of Cell Lines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Sheet5!$RD$5:$RD$28</c:f>
              <c:strCache>
                <c:ptCount val="24"/>
                <c:pt idx="0">
                  <c:v>17-AAG</c:v>
                </c:pt>
                <c:pt idx="1">
                  <c:v>AEW541</c:v>
                </c:pt>
                <c:pt idx="2">
                  <c:v>AZD0530</c:v>
                </c:pt>
                <c:pt idx="3">
                  <c:v>AZD6244</c:v>
                </c:pt>
                <c:pt idx="4">
                  <c:v>Erlotinib</c:v>
                </c:pt>
                <c:pt idx="5">
                  <c:v>Irinotecan</c:v>
                </c:pt>
                <c:pt idx="6">
                  <c:v>L-685458</c:v>
                </c:pt>
                <c:pt idx="7">
                  <c:v>Lapatinib</c:v>
                </c:pt>
                <c:pt idx="8">
                  <c:v>LBW242</c:v>
                </c:pt>
                <c:pt idx="9">
                  <c:v>Nilotinib</c:v>
                </c:pt>
                <c:pt idx="10">
                  <c:v>Nutlin-3</c:v>
                </c:pt>
                <c:pt idx="11">
                  <c:v>Paclitaxel</c:v>
                </c:pt>
                <c:pt idx="12">
                  <c:v>Panobinostat</c:v>
                </c:pt>
                <c:pt idx="13">
                  <c:v>PD-0325901</c:v>
                </c:pt>
                <c:pt idx="14">
                  <c:v>PD-0332991</c:v>
                </c:pt>
                <c:pt idx="15">
                  <c:v>PF2341066</c:v>
                </c:pt>
                <c:pt idx="16">
                  <c:v>PHA-665752</c:v>
                </c:pt>
                <c:pt idx="17">
                  <c:v>PLX4720</c:v>
                </c:pt>
                <c:pt idx="18">
                  <c:v>RAF265</c:v>
                </c:pt>
                <c:pt idx="19">
                  <c:v>Sorafenib</c:v>
                </c:pt>
                <c:pt idx="20">
                  <c:v>TAE684</c:v>
                </c:pt>
                <c:pt idx="21">
                  <c:v>TKI258</c:v>
                </c:pt>
                <c:pt idx="22">
                  <c:v>Topotecan</c:v>
                </c:pt>
                <c:pt idx="23">
                  <c:v>ZD-6474</c:v>
                </c:pt>
              </c:strCache>
            </c:strRef>
          </c:cat>
          <c:val>
            <c:numRef>
              <c:f>Sheet5!$RE$5:$RE$28</c:f>
              <c:numCache>
                <c:formatCode>General</c:formatCode>
                <c:ptCount val="24"/>
                <c:pt idx="0">
                  <c:v>468</c:v>
                </c:pt>
                <c:pt idx="1">
                  <c:v>468</c:v>
                </c:pt>
                <c:pt idx="2">
                  <c:v>469</c:v>
                </c:pt>
                <c:pt idx="3">
                  <c:v>468</c:v>
                </c:pt>
                <c:pt idx="4">
                  <c:v>468</c:v>
                </c:pt>
                <c:pt idx="5">
                  <c:v>297</c:v>
                </c:pt>
                <c:pt idx="6">
                  <c:v>456</c:v>
                </c:pt>
                <c:pt idx="7">
                  <c:v>469</c:v>
                </c:pt>
                <c:pt idx="8">
                  <c:v>468</c:v>
                </c:pt>
                <c:pt idx="9">
                  <c:v>389</c:v>
                </c:pt>
                <c:pt idx="10">
                  <c:v>469</c:v>
                </c:pt>
                <c:pt idx="11">
                  <c:v>468</c:v>
                </c:pt>
                <c:pt idx="12">
                  <c:v>465</c:v>
                </c:pt>
                <c:pt idx="13">
                  <c:v>469</c:v>
                </c:pt>
                <c:pt idx="14">
                  <c:v>402</c:v>
                </c:pt>
                <c:pt idx="15">
                  <c:v>469</c:v>
                </c:pt>
                <c:pt idx="16">
                  <c:v>468</c:v>
                </c:pt>
                <c:pt idx="17">
                  <c:v>461</c:v>
                </c:pt>
                <c:pt idx="18">
                  <c:v>426</c:v>
                </c:pt>
                <c:pt idx="19">
                  <c:v>468</c:v>
                </c:pt>
                <c:pt idx="20">
                  <c:v>469</c:v>
                </c:pt>
                <c:pt idx="21">
                  <c:v>469</c:v>
                </c:pt>
                <c:pt idx="22">
                  <c:v>469</c:v>
                </c:pt>
                <c:pt idx="23">
                  <c:v>461</c:v>
                </c:pt>
              </c:numCache>
            </c:numRef>
          </c:val>
          <c:extLst>
            <c:ext xmlns:c16="http://schemas.microsoft.com/office/drawing/2014/chart" uri="{C3380CC4-5D6E-409C-BE32-E72D297353CC}">
              <c16:uniqueId val="{00000000-BD0A-44E3-B98E-B38E347EB7C9}"/>
            </c:ext>
          </c:extLst>
        </c:ser>
        <c:dLbls>
          <c:showLegendKey val="0"/>
          <c:showVal val="0"/>
          <c:showCatName val="0"/>
          <c:showSerName val="0"/>
          <c:showPercent val="0"/>
          <c:showBubbleSize val="0"/>
        </c:dLbls>
        <c:gapWidth val="115"/>
        <c:overlap val="-20"/>
        <c:axId val="814383632"/>
        <c:axId val="814380352"/>
      </c:barChart>
      <c:catAx>
        <c:axId val="8143836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4380352"/>
        <c:crosses val="autoZero"/>
        <c:auto val="1"/>
        <c:lblAlgn val="ctr"/>
        <c:lblOffset val="100"/>
        <c:noMultiLvlLbl val="0"/>
      </c:catAx>
      <c:valAx>
        <c:axId val="8143803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1438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42EF5-71F2-48DD-B4B9-550D8AEEA88B}"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59C16BDD-DE02-4E29-8A39-DF4A5484FC41}">
      <dgm:prSet/>
      <dgm:spPr/>
      <dgm:t>
        <a:bodyPr/>
        <a:lstStyle/>
        <a:p>
          <a:r>
            <a:rPr lang="en-AU" baseline="0" dirty="0"/>
            <a:t>Sai Vivek Kammari (A1807677)</a:t>
          </a:r>
          <a:endParaRPr lang="en-US" dirty="0"/>
        </a:p>
      </dgm:t>
    </dgm:pt>
    <dgm:pt modelId="{85B6AB35-DFD5-4DD4-BFD9-CABD331BE416}" type="parTrans" cxnId="{A6975DB0-2300-4988-B422-192080BA1F8C}">
      <dgm:prSet/>
      <dgm:spPr/>
      <dgm:t>
        <a:bodyPr/>
        <a:lstStyle/>
        <a:p>
          <a:endParaRPr lang="en-US"/>
        </a:p>
      </dgm:t>
    </dgm:pt>
    <dgm:pt modelId="{82F62146-C3BE-461D-AA9B-67450E6AB8C9}" type="sibTrans" cxnId="{A6975DB0-2300-4988-B422-192080BA1F8C}">
      <dgm:prSet/>
      <dgm:spPr/>
      <dgm:t>
        <a:bodyPr/>
        <a:lstStyle/>
        <a:p>
          <a:endParaRPr lang="en-US"/>
        </a:p>
      </dgm:t>
    </dgm:pt>
    <dgm:pt modelId="{5E78F95D-F264-4957-B6CC-9A486CD51065}">
      <dgm:prSet/>
      <dgm:spPr/>
      <dgm:t>
        <a:bodyPr/>
        <a:lstStyle/>
        <a:p>
          <a:r>
            <a:rPr lang="en-AU" baseline="0"/>
            <a:t>University Of Adelaide</a:t>
          </a:r>
          <a:endParaRPr lang="en-US"/>
        </a:p>
      </dgm:t>
    </dgm:pt>
    <dgm:pt modelId="{F0E50E92-4067-4B14-A99D-10526FE88620}" type="parTrans" cxnId="{3CC91752-4FE8-4F9E-ABC4-41259D247705}">
      <dgm:prSet/>
      <dgm:spPr/>
      <dgm:t>
        <a:bodyPr/>
        <a:lstStyle/>
        <a:p>
          <a:endParaRPr lang="en-US"/>
        </a:p>
      </dgm:t>
    </dgm:pt>
    <dgm:pt modelId="{04D3472D-10F0-489E-A9A1-45965B06DA79}" type="sibTrans" cxnId="{3CC91752-4FE8-4F9E-ABC4-41259D247705}">
      <dgm:prSet/>
      <dgm:spPr/>
      <dgm:t>
        <a:bodyPr/>
        <a:lstStyle/>
        <a:p>
          <a:endParaRPr lang="en-US"/>
        </a:p>
      </dgm:t>
    </dgm:pt>
    <dgm:pt modelId="{8A5AF67B-4EA3-4B5A-852A-DBFA620C394A}">
      <dgm:prSet/>
      <dgm:spPr/>
      <dgm:t>
        <a:bodyPr/>
        <a:lstStyle/>
        <a:p>
          <a:r>
            <a:rPr lang="en-AU" baseline="0" dirty="0"/>
            <a:t>Supervisors: </a:t>
          </a:r>
          <a:r>
            <a:rPr lang="en-US" baseline="0" dirty="0"/>
            <a:t>Mohsen Dorraki, Zhibin Liao, Johan Verjans.</a:t>
          </a:r>
          <a:endParaRPr lang="en-US" dirty="0"/>
        </a:p>
      </dgm:t>
    </dgm:pt>
    <dgm:pt modelId="{BE1C8BB6-3D15-4BCA-A3AC-992507E8418A}" type="parTrans" cxnId="{E5254A21-79BE-40D6-BE5E-A24201A1A88F}">
      <dgm:prSet/>
      <dgm:spPr/>
      <dgm:t>
        <a:bodyPr/>
        <a:lstStyle/>
        <a:p>
          <a:endParaRPr lang="en-US"/>
        </a:p>
      </dgm:t>
    </dgm:pt>
    <dgm:pt modelId="{B2054716-5DF0-40CD-8ECA-298A0A54C3E6}" type="sibTrans" cxnId="{E5254A21-79BE-40D6-BE5E-A24201A1A88F}">
      <dgm:prSet/>
      <dgm:spPr/>
      <dgm:t>
        <a:bodyPr/>
        <a:lstStyle/>
        <a:p>
          <a:endParaRPr lang="en-US"/>
        </a:p>
      </dgm:t>
    </dgm:pt>
    <dgm:pt modelId="{DF6E1267-9C24-410C-9FBB-BF1639997FD9}">
      <dgm:prSet/>
      <dgm:spPr/>
      <dgm:t>
        <a:bodyPr/>
        <a:lstStyle/>
        <a:p>
          <a:r>
            <a:rPr lang="en-AU" baseline="0" dirty="0"/>
            <a:t>Second Marker: Ehsan Abbasnejad. </a:t>
          </a:r>
          <a:endParaRPr lang="en-US" dirty="0"/>
        </a:p>
      </dgm:t>
    </dgm:pt>
    <dgm:pt modelId="{C29F41BC-5D46-4486-9252-4F70A74CC18A}" type="parTrans" cxnId="{A17629E2-B609-44CB-94E9-C99FA5F85C06}">
      <dgm:prSet/>
      <dgm:spPr/>
      <dgm:t>
        <a:bodyPr/>
        <a:lstStyle/>
        <a:p>
          <a:endParaRPr lang="en-US"/>
        </a:p>
      </dgm:t>
    </dgm:pt>
    <dgm:pt modelId="{457EED35-AF64-476D-BA1A-C5D43AC071E2}" type="sibTrans" cxnId="{A17629E2-B609-44CB-94E9-C99FA5F85C06}">
      <dgm:prSet/>
      <dgm:spPr/>
      <dgm:t>
        <a:bodyPr/>
        <a:lstStyle/>
        <a:p>
          <a:endParaRPr lang="en-US"/>
        </a:p>
      </dgm:t>
    </dgm:pt>
    <dgm:pt modelId="{A9801C84-50D2-45A8-A738-0FE022E5F21F}" type="pres">
      <dgm:prSet presAssocID="{B3142EF5-71F2-48DD-B4B9-550D8AEEA88B}" presName="vert0" presStyleCnt="0">
        <dgm:presLayoutVars>
          <dgm:dir/>
          <dgm:animOne val="branch"/>
          <dgm:animLvl val="lvl"/>
        </dgm:presLayoutVars>
      </dgm:prSet>
      <dgm:spPr/>
    </dgm:pt>
    <dgm:pt modelId="{F63AB884-83E3-4142-BFFE-9E42C4E952BB}" type="pres">
      <dgm:prSet presAssocID="{59C16BDD-DE02-4E29-8A39-DF4A5484FC41}" presName="thickLine" presStyleLbl="alignNode1" presStyleIdx="0" presStyleCnt="4"/>
      <dgm:spPr/>
    </dgm:pt>
    <dgm:pt modelId="{E6B4E992-F5E4-4111-895A-1A5A32B27531}" type="pres">
      <dgm:prSet presAssocID="{59C16BDD-DE02-4E29-8A39-DF4A5484FC41}" presName="horz1" presStyleCnt="0"/>
      <dgm:spPr/>
    </dgm:pt>
    <dgm:pt modelId="{D7804A63-9EF0-4F05-A1F6-817666795723}" type="pres">
      <dgm:prSet presAssocID="{59C16BDD-DE02-4E29-8A39-DF4A5484FC41}" presName="tx1" presStyleLbl="revTx" presStyleIdx="0" presStyleCnt="4"/>
      <dgm:spPr/>
    </dgm:pt>
    <dgm:pt modelId="{E04A90EA-2A78-49DE-896E-6DB79AEB0B85}" type="pres">
      <dgm:prSet presAssocID="{59C16BDD-DE02-4E29-8A39-DF4A5484FC41}" presName="vert1" presStyleCnt="0"/>
      <dgm:spPr/>
    </dgm:pt>
    <dgm:pt modelId="{1C9903AF-4EC4-47AF-80AA-ADC78B5E99BA}" type="pres">
      <dgm:prSet presAssocID="{5E78F95D-F264-4957-B6CC-9A486CD51065}" presName="thickLine" presStyleLbl="alignNode1" presStyleIdx="1" presStyleCnt="4"/>
      <dgm:spPr/>
    </dgm:pt>
    <dgm:pt modelId="{B7FF7129-C976-44B0-99B1-EFFC58D20220}" type="pres">
      <dgm:prSet presAssocID="{5E78F95D-F264-4957-B6CC-9A486CD51065}" presName="horz1" presStyleCnt="0"/>
      <dgm:spPr/>
    </dgm:pt>
    <dgm:pt modelId="{48621A8B-B300-407D-A720-59E479F1D365}" type="pres">
      <dgm:prSet presAssocID="{5E78F95D-F264-4957-B6CC-9A486CD51065}" presName="tx1" presStyleLbl="revTx" presStyleIdx="1" presStyleCnt="4"/>
      <dgm:spPr/>
    </dgm:pt>
    <dgm:pt modelId="{14CA9E2A-427B-4886-90BF-BCB3F3E45B79}" type="pres">
      <dgm:prSet presAssocID="{5E78F95D-F264-4957-B6CC-9A486CD51065}" presName="vert1" presStyleCnt="0"/>
      <dgm:spPr/>
    </dgm:pt>
    <dgm:pt modelId="{921B4204-57B6-421E-B3D3-042FD049B21E}" type="pres">
      <dgm:prSet presAssocID="{8A5AF67B-4EA3-4B5A-852A-DBFA620C394A}" presName="thickLine" presStyleLbl="alignNode1" presStyleIdx="2" presStyleCnt="4"/>
      <dgm:spPr/>
    </dgm:pt>
    <dgm:pt modelId="{A08ECA9A-6DB6-4929-9291-962B02DA0FE2}" type="pres">
      <dgm:prSet presAssocID="{8A5AF67B-4EA3-4B5A-852A-DBFA620C394A}" presName="horz1" presStyleCnt="0"/>
      <dgm:spPr/>
    </dgm:pt>
    <dgm:pt modelId="{EBB96E06-31BC-4B47-9F92-956D8C0F1A97}" type="pres">
      <dgm:prSet presAssocID="{8A5AF67B-4EA3-4B5A-852A-DBFA620C394A}" presName="tx1" presStyleLbl="revTx" presStyleIdx="2" presStyleCnt="4"/>
      <dgm:spPr/>
    </dgm:pt>
    <dgm:pt modelId="{596C4C59-A766-4373-9F0E-744E016BA6B2}" type="pres">
      <dgm:prSet presAssocID="{8A5AF67B-4EA3-4B5A-852A-DBFA620C394A}" presName="vert1" presStyleCnt="0"/>
      <dgm:spPr/>
    </dgm:pt>
    <dgm:pt modelId="{69045154-2202-4075-8506-573318F86201}" type="pres">
      <dgm:prSet presAssocID="{DF6E1267-9C24-410C-9FBB-BF1639997FD9}" presName="thickLine" presStyleLbl="alignNode1" presStyleIdx="3" presStyleCnt="4"/>
      <dgm:spPr/>
    </dgm:pt>
    <dgm:pt modelId="{5D46F6F3-58DD-4D10-8D21-BAEC4EBD503B}" type="pres">
      <dgm:prSet presAssocID="{DF6E1267-9C24-410C-9FBB-BF1639997FD9}" presName="horz1" presStyleCnt="0"/>
      <dgm:spPr/>
    </dgm:pt>
    <dgm:pt modelId="{A116768C-1885-42A7-80A5-D572FF6A6D73}" type="pres">
      <dgm:prSet presAssocID="{DF6E1267-9C24-410C-9FBB-BF1639997FD9}" presName="tx1" presStyleLbl="revTx" presStyleIdx="3" presStyleCnt="4"/>
      <dgm:spPr/>
    </dgm:pt>
    <dgm:pt modelId="{82F12BAD-CACB-49B5-A57A-8A82D4ADAB92}" type="pres">
      <dgm:prSet presAssocID="{DF6E1267-9C24-410C-9FBB-BF1639997FD9}" presName="vert1" presStyleCnt="0"/>
      <dgm:spPr/>
    </dgm:pt>
  </dgm:ptLst>
  <dgm:cxnLst>
    <dgm:cxn modelId="{E5254A21-79BE-40D6-BE5E-A24201A1A88F}" srcId="{B3142EF5-71F2-48DD-B4B9-550D8AEEA88B}" destId="{8A5AF67B-4EA3-4B5A-852A-DBFA620C394A}" srcOrd="2" destOrd="0" parTransId="{BE1C8BB6-3D15-4BCA-A3AC-992507E8418A}" sibTransId="{B2054716-5DF0-40CD-8ECA-298A0A54C3E6}"/>
    <dgm:cxn modelId="{E71F4A37-65D4-4192-8FEB-2BE86D794B78}" type="presOf" srcId="{DF6E1267-9C24-410C-9FBB-BF1639997FD9}" destId="{A116768C-1885-42A7-80A5-D572FF6A6D73}" srcOrd="0" destOrd="0" presId="urn:microsoft.com/office/officeart/2008/layout/LinedList"/>
    <dgm:cxn modelId="{B9A9376D-3C47-4B68-8378-479AFD7EE01B}" type="presOf" srcId="{B3142EF5-71F2-48DD-B4B9-550D8AEEA88B}" destId="{A9801C84-50D2-45A8-A738-0FE022E5F21F}" srcOrd="0" destOrd="0" presId="urn:microsoft.com/office/officeart/2008/layout/LinedList"/>
    <dgm:cxn modelId="{3CC91752-4FE8-4F9E-ABC4-41259D247705}" srcId="{B3142EF5-71F2-48DD-B4B9-550D8AEEA88B}" destId="{5E78F95D-F264-4957-B6CC-9A486CD51065}" srcOrd="1" destOrd="0" parTransId="{F0E50E92-4067-4B14-A99D-10526FE88620}" sibTransId="{04D3472D-10F0-489E-A9A1-45965B06DA79}"/>
    <dgm:cxn modelId="{F819EC53-8258-4ECA-A3BB-FD14E8633A53}" type="presOf" srcId="{5E78F95D-F264-4957-B6CC-9A486CD51065}" destId="{48621A8B-B300-407D-A720-59E479F1D365}" srcOrd="0" destOrd="0" presId="urn:microsoft.com/office/officeart/2008/layout/LinedList"/>
    <dgm:cxn modelId="{10175A8E-9B36-426A-B3AF-F7ECC431D772}" type="presOf" srcId="{59C16BDD-DE02-4E29-8A39-DF4A5484FC41}" destId="{D7804A63-9EF0-4F05-A1F6-817666795723}" srcOrd="0" destOrd="0" presId="urn:microsoft.com/office/officeart/2008/layout/LinedList"/>
    <dgm:cxn modelId="{A6975DB0-2300-4988-B422-192080BA1F8C}" srcId="{B3142EF5-71F2-48DD-B4B9-550D8AEEA88B}" destId="{59C16BDD-DE02-4E29-8A39-DF4A5484FC41}" srcOrd="0" destOrd="0" parTransId="{85B6AB35-DFD5-4DD4-BFD9-CABD331BE416}" sibTransId="{82F62146-C3BE-461D-AA9B-67450E6AB8C9}"/>
    <dgm:cxn modelId="{A17629E2-B609-44CB-94E9-C99FA5F85C06}" srcId="{B3142EF5-71F2-48DD-B4B9-550D8AEEA88B}" destId="{DF6E1267-9C24-410C-9FBB-BF1639997FD9}" srcOrd="3" destOrd="0" parTransId="{C29F41BC-5D46-4486-9252-4F70A74CC18A}" sibTransId="{457EED35-AF64-476D-BA1A-C5D43AC071E2}"/>
    <dgm:cxn modelId="{8A27DCFB-1211-4DB6-AF1D-86C64BD4696B}" type="presOf" srcId="{8A5AF67B-4EA3-4B5A-852A-DBFA620C394A}" destId="{EBB96E06-31BC-4B47-9F92-956D8C0F1A97}" srcOrd="0" destOrd="0" presId="urn:microsoft.com/office/officeart/2008/layout/LinedList"/>
    <dgm:cxn modelId="{131ADC98-4A81-4186-AB4B-D37B88176E4A}" type="presParOf" srcId="{A9801C84-50D2-45A8-A738-0FE022E5F21F}" destId="{F63AB884-83E3-4142-BFFE-9E42C4E952BB}" srcOrd="0" destOrd="0" presId="urn:microsoft.com/office/officeart/2008/layout/LinedList"/>
    <dgm:cxn modelId="{EED28565-19DB-44EC-887A-D237CDF6B137}" type="presParOf" srcId="{A9801C84-50D2-45A8-A738-0FE022E5F21F}" destId="{E6B4E992-F5E4-4111-895A-1A5A32B27531}" srcOrd="1" destOrd="0" presId="urn:microsoft.com/office/officeart/2008/layout/LinedList"/>
    <dgm:cxn modelId="{047E1233-DC2B-40B8-AC27-21323EA6441B}" type="presParOf" srcId="{E6B4E992-F5E4-4111-895A-1A5A32B27531}" destId="{D7804A63-9EF0-4F05-A1F6-817666795723}" srcOrd="0" destOrd="0" presId="urn:microsoft.com/office/officeart/2008/layout/LinedList"/>
    <dgm:cxn modelId="{02591925-31D6-41B6-95B5-C85D5C4C48A2}" type="presParOf" srcId="{E6B4E992-F5E4-4111-895A-1A5A32B27531}" destId="{E04A90EA-2A78-49DE-896E-6DB79AEB0B85}" srcOrd="1" destOrd="0" presId="urn:microsoft.com/office/officeart/2008/layout/LinedList"/>
    <dgm:cxn modelId="{9CCE81FC-2C9A-4DAC-B68E-CA3800857543}" type="presParOf" srcId="{A9801C84-50D2-45A8-A738-0FE022E5F21F}" destId="{1C9903AF-4EC4-47AF-80AA-ADC78B5E99BA}" srcOrd="2" destOrd="0" presId="urn:microsoft.com/office/officeart/2008/layout/LinedList"/>
    <dgm:cxn modelId="{5B4FE79E-3B38-4921-BF6F-82463912E65E}" type="presParOf" srcId="{A9801C84-50D2-45A8-A738-0FE022E5F21F}" destId="{B7FF7129-C976-44B0-99B1-EFFC58D20220}" srcOrd="3" destOrd="0" presId="urn:microsoft.com/office/officeart/2008/layout/LinedList"/>
    <dgm:cxn modelId="{07D01979-8FA2-4031-BB21-1ED0C138655C}" type="presParOf" srcId="{B7FF7129-C976-44B0-99B1-EFFC58D20220}" destId="{48621A8B-B300-407D-A720-59E479F1D365}" srcOrd="0" destOrd="0" presId="urn:microsoft.com/office/officeart/2008/layout/LinedList"/>
    <dgm:cxn modelId="{679E1E24-A6C2-4591-B55D-19B352CBD343}" type="presParOf" srcId="{B7FF7129-C976-44B0-99B1-EFFC58D20220}" destId="{14CA9E2A-427B-4886-90BF-BCB3F3E45B79}" srcOrd="1" destOrd="0" presId="urn:microsoft.com/office/officeart/2008/layout/LinedList"/>
    <dgm:cxn modelId="{05E9F9D9-B104-4B21-8AED-090D6F03215C}" type="presParOf" srcId="{A9801C84-50D2-45A8-A738-0FE022E5F21F}" destId="{921B4204-57B6-421E-B3D3-042FD049B21E}" srcOrd="4" destOrd="0" presId="urn:microsoft.com/office/officeart/2008/layout/LinedList"/>
    <dgm:cxn modelId="{591196E7-6259-4BF8-9DE6-3E6B2056F90B}" type="presParOf" srcId="{A9801C84-50D2-45A8-A738-0FE022E5F21F}" destId="{A08ECA9A-6DB6-4929-9291-962B02DA0FE2}" srcOrd="5" destOrd="0" presId="urn:microsoft.com/office/officeart/2008/layout/LinedList"/>
    <dgm:cxn modelId="{6F57ACE0-B429-4891-AEB6-1CEB62C519FF}" type="presParOf" srcId="{A08ECA9A-6DB6-4929-9291-962B02DA0FE2}" destId="{EBB96E06-31BC-4B47-9F92-956D8C0F1A97}" srcOrd="0" destOrd="0" presId="urn:microsoft.com/office/officeart/2008/layout/LinedList"/>
    <dgm:cxn modelId="{638623D8-DA75-441C-818F-47E934349987}" type="presParOf" srcId="{A08ECA9A-6DB6-4929-9291-962B02DA0FE2}" destId="{596C4C59-A766-4373-9F0E-744E016BA6B2}" srcOrd="1" destOrd="0" presId="urn:microsoft.com/office/officeart/2008/layout/LinedList"/>
    <dgm:cxn modelId="{E9254046-55AD-4F88-AD32-608326FD53D3}" type="presParOf" srcId="{A9801C84-50D2-45A8-A738-0FE022E5F21F}" destId="{69045154-2202-4075-8506-573318F86201}" srcOrd="6" destOrd="0" presId="urn:microsoft.com/office/officeart/2008/layout/LinedList"/>
    <dgm:cxn modelId="{39F0D9F2-E53F-4E29-94A5-411655FD800B}" type="presParOf" srcId="{A9801C84-50D2-45A8-A738-0FE022E5F21F}" destId="{5D46F6F3-58DD-4D10-8D21-BAEC4EBD503B}" srcOrd="7" destOrd="0" presId="urn:microsoft.com/office/officeart/2008/layout/LinedList"/>
    <dgm:cxn modelId="{E704FC46-29D9-4813-8FEA-01F593307B48}" type="presParOf" srcId="{5D46F6F3-58DD-4D10-8D21-BAEC4EBD503B}" destId="{A116768C-1885-42A7-80A5-D572FF6A6D73}" srcOrd="0" destOrd="0" presId="urn:microsoft.com/office/officeart/2008/layout/LinedList"/>
    <dgm:cxn modelId="{1BDB1DFA-D466-43D4-B1B5-5AC57E9EDE14}" type="presParOf" srcId="{5D46F6F3-58DD-4D10-8D21-BAEC4EBD503B}" destId="{82F12BAD-CACB-49B5-A57A-8A82D4ADAB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34F2C-88D0-45C1-9590-61C8AE49CB04}"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104A9588-BE58-4B4D-A519-563CD7F59B05}">
      <dgm:prSet custT="1"/>
      <dgm:spPr/>
      <dgm:t>
        <a:bodyPr/>
        <a:lstStyle/>
        <a:p>
          <a:pPr algn="just"/>
          <a:r>
            <a:rPr lang="en-US" sz="2000" dirty="0"/>
            <a:t>Drug efficacy can be defined as the maximal effect that a drug produces.</a:t>
          </a:r>
        </a:p>
      </dgm:t>
    </dgm:pt>
    <dgm:pt modelId="{23BCF413-066E-46C4-A044-6B82CF1894AA}" type="parTrans" cxnId="{93BE26DA-A234-49C2-A251-9BB1B1088CE1}">
      <dgm:prSet/>
      <dgm:spPr/>
      <dgm:t>
        <a:bodyPr/>
        <a:lstStyle/>
        <a:p>
          <a:endParaRPr lang="en-US" sz="2000"/>
        </a:p>
      </dgm:t>
    </dgm:pt>
    <dgm:pt modelId="{437DDF4F-18BF-4038-A503-0FEC5E2F95FE}" type="sibTrans" cxnId="{93BE26DA-A234-49C2-A251-9BB1B1088CE1}">
      <dgm:prSet/>
      <dgm:spPr/>
      <dgm:t>
        <a:bodyPr/>
        <a:lstStyle/>
        <a:p>
          <a:endParaRPr lang="en-US" sz="2000"/>
        </a:p>
      </dgm:t>
    </dgm:pt>
    <dgm:pt modelId="{BEB4F4A3-F6C8-4954-BBBE-C5168BCF17DD}">
      <dgm:prSet custT="1"/>
      <dgm:spPr/>
      <dgm:t>
        <a:bodyPr/>
        <a:lstStyle/>
        <a:p>
          <a:pPr algn="just"/>
          <a:r>
            <a:rPr lang="en-US" sz="2000" dirty="0"/>
            <a:t>For the prediction of drug response, many studies have found that the gene expression is the most  informative data.</a:t>
          </a:r>
        </a:p>
      </dgm:t>
    </dgm:pt>
    <dgm:pt modelId="{419C7442-5084-4C91-B3C4-44CA1BE48012}" type="parTrans" cxnId="{E06C213B-1A4B-4894-845D-17078E736A63}">
      <dgm:prSet/>
      <dgm:spPr/>
      <dgm:t>
        <a:bodyPr/>
        <a:lstStyle/>
        <a:p>
          <a:endParaRPr lang="en-US" sz="2000"/>
        </a:p>
      </dgm:t>
    </dgm:pt>
    <dgm:pt modelId="{7452A308-2A42-44BF-B0A5-5C01D9D0FC60}" type="sibTrans" cxnId="{E06C213B-1A4B-4894-845D-17078E736A63}">
      <dgm:prSet/>
      <dgm:spPr/>
      <dgm:t>
        <a:bodyPr/>
        <a:lstStyle/>
        <a:p>
          <a:endParaRPr lang="en-US" sz="2000"/>
        </a:p>
      </dgm:t>
    </dgm:pt>
    <dgm:pt modelId="{917F3887-AD42-42C9-BE1A-DCF3C08BA93C}">
      <dgm:prSet custT="1"/>
      <dgm:spPr/>
      <dgm:t>
        <a:bodyPr/>
        <a:lstStyle/>
        <a:p>
          <a:pPr algn="just"/>
          <a:r>
            <a:rPr lang="en-US" sz="2000" kern="1200" dirty="0">
              <a:solidFill>
                <a:schemeClr val="tx1"/>
              </a:solidFill>
              <a:latin typeface="+mn-lt"/>
              <a:ea typeface="+mn-ea"/>
              <a:cs typeface="+mn-cs"/>
            </a:rPr>
            <a:t>Drug chemical properties and compositions are the other crucial information sources for predicting the drug response.</a:t>
          </a:r>
        </a:p>
      </dgm:t>
    </dgm:pt>
    <dgm:pt modelId="{AA8A1A77-2C6C-4330-8CBA-A413A2A37BF3}" type="parTrans" cxnId="{AA01E32F-AE9D-45C8-B2C3-E6667144A17E}">
      <dgm:prSet/>
      <dgm:spPr/>
      <dgm:t>
        <a:bodyPr/>
        <a:lstStyle/>
        <a:p>
          <a:endParaRPr lang="en-US" sz="2000"/>
        </a:p>
      </dgm:t>
    </dgm:pt>
    <dgm:pt modelId="{5CB1FB57-9E5B-4326-9CE4-1A9BB94B50F4}" type="sibTrans" cxnId="{AA01E32F-AE9D-45C8-B2C3-E6667144A17E}">
      <dgm:prSet/>
      <dgm:spPr/>
      <dgm:t>
        <a:bodyPr/>
        <a:lstStyle/>
        <a:p>
          <a:endParaRPr lang="en-US" sz="2000"/>
        </a:p>
      </dgm:t>
    </dgm:pt>
    <dgm:pt modelId="{AE5FFAD5-DADA-4B49-A441-ABEFA9F63D61}">
      <dgm:prSet custT="1"/>
      <dgm:spPr/>
      <dgm:t>
        <a:bodyPr/>
        <a:lstStyle/>
        <a:p>
          <a:pPr algn="just"/>
          <a:r>
            <a:rPr lang="en-US" sz="2000" dirty="0"/>
            <a:t>IC50 (half-maximal inhibitory concentration) is the concentration of the drug required to reduce the biological process or component by 50%. </a:t>
          </a:r>
        </a:p>
      </dgm:t>
    </dgm:pt>
    <dgm:pt modelId="{157451F2-A9B7-445A-B986-F2DA0D933640}" type="parTrans" cxnId="{A116D7F6-F04C-433D-BC6A-E5CFCEFC15D8}">
      <dgm:prSet/>
      <dgm:spPr/>
      <dgm:t>
        <a:bodyPr/>
        <a:lstStyle/>
        <a:p>
          <a:endParaRPr lang="en-US" sz="2000"/>
        </a:p>
      </dgm:t>
    </dgm:pt>
    <dgm:pt modelId="{4A93533E-91E1-45A0-AF1E-3734B567C3A2}" type="sibTrans" cxnId="{A116D7F6-F04C-433D-BC6A-E5CFCEFC15D8}">
      <dgm:prSet/>
      <dgm:spPr/>
      <dgm:t>
        <a:bodyPr/>
        <a:lstStyle/>
        <a:p>
          <a:endParaRPr lang="en-US" sz="2000"/>
        </a:p>
      </dgm:t>
    </dgm:pt>
    <dgm:pt modelId="{D303C014-7006-4948-BB92-17083FF5846A}" type="pres">
      <dgm:prSet presAssocID="{23434F2C-88D0-45C1-9590-61C8AE49CB04}" presName="vert0" presStyleCnt="0">
        <dgm:presLayoutVars>
          <dgm:dir/>
          <dgm:animOne val="branch"/>
          <dgm:animLvl val="lvl"/>
        </dgm:presLayoutVars>
      </dgm:prSet>
      <dgm:spPr/>
    </dgm:pt>
    <dgm:pt modelId="{6F9AC1E0-38CB-4BA9-80E6-3D8E62FFA8D6}" type="pres">
      <dgm:prSet presAssocID="{104A9588-BE58-4B4D-A519-563CD7F59B05}" presName="thickLine" presStyleLbl="alignNode1" presStyleIdx="0" presStyleCnt="4"/>
      <dgm:spPr/>
    </dgm:pt>
    <dgm:pt modelId="{37EC060F-7DEB-4D59-9CBA-D48980229754}" type="pres">
      <dgm:prSet presAssocID="{104A9588-BE58-4B4D-A519-563CD7F59B05}" presName="horz1" presStyleCnt="0"/>
      <dgm:spPr/>
    </dgm:pt>
    <dgm:pt modelId="{AFEA264D-9109-4A4C-93D1-7067270A1868}" type="pres">
      <dgm:prSet presAssocID="{104A9588-BE58-4B4D-A519-563CD7F59B05}" presName="tx1" presStyleLbl="revTx" presStyleIdx="0" presStyleCnt="4"/>
      <dgm:spPr/>
    </dgm:pt>
    <dgm:pt modelId="{7814CCA0-87C6-4961-BB0B-48ECA5348406}" type="pres">
      <dgm:prSet presAssocID="{104A9588-BE58-4B4D-A519-563CD7F59B05}" presName="vert1" presStyleCnt="0"/>
      <dgm:spPr/>
    </dgm:pt>
    <dgm:pt modelId="{136ACEA3-BBFF-46E8-A5D3-E04CCE03607A}" type="pres">
      <dgm:prSet presAssocID="{AE5FFAD5-DADA-4B49-A441-ABEFA9F63D61}" presName="thickLine" presStyleLbl="alignNode1" presStyleIdx="1" presStyleCnt="4"/>
      <dgm:spPr/>
    </dgm:pt>
    <dgm:pt modelId="{3F1BE5DA-1F00-4AD9-AD31-645BED46DC7E}" type="pres">
      <dgm:prSet presAssocID="{AE5FFAD5-DADA-4B49-A441-ABEFA9F63D61}" presName="horz1" presStyleCnt="0"/>
      <dgm:spPr/>
    </dgm:pt>
    <dgm:pt modelId="{69611CEE-5547-4B03-B56D-59A04BDDDA07}" type="pres">
      <dgm:prSet presAssocID="{AE5FFAD5-DADA-4B49-A441-ABEFA9F63D61}" presName="tx1" presStyleLbl="revTx" presStyleIdx="1" presStyleCnt="4" custScaleY="190313" custLinFactNeighborY="11910"/>
      <dgm:spPr/>
    </dgm:pt>
    <dgm:pt modelId="{D0D3A0BB-A3CC-4C8A-AB66-979E4BA63295}" type="pres">
      <dgm:prSet presAssocID="{AE5FFAD5-DADA-4B49-A441-ABEFA9F63D61}" presName="vert1" presStyleCnt="0"/>
      <dgm:spPr/>
    </dgm:pt>
    <dgm:pt modelId="{576F7AC4-0A28-429B-8A11-A98701CA5B13}" type="pres">
      <dgm:prSet presAssocID="{BEB4F4A3-F6C8-4954-BBBE-C5168BCF17DD}" presName="thickLine" presStyleLbl="alignNode1" presStyleIdx="2" presStyleCnt="4"/>
      <dgm:spPr/>
    </dgm:pt>
    <dgm:pt modelId="{21176242-8C73-4B1F-AD8A-44137ADA165B}" type="pres">
      <dgm:prSet presAssocID="{BEB4F4A3-F6C8-4954-BBBE-C5168BCF17DD}" presName="horz1" presStyleCnt="0"/>
      <dgm:spPr/>
    </dgm:pt>
    <dgm:pt modelId="{9F359C34-0EA4-4493-97B6-5AADCF8FC6D2}" type="pres">
      <dgm:prSet presAssocID="{BEB4F4A3-F6C8-4954-BBBE-C5168BCF17DD}" presName="tx1" presStyleLbl="revTx" presStyleIdx="2" presStyleCnt="4" custScaleY="169592" custLinFactNeighborY="24123"/>
      <dgm:spPr/>
    </dgm:pt>
    <dgm:pt modelId="{87EB4BF7-6886-4B10-B268-6F42F80DD49B}" type="pres">
      <dgm:prSet presAssocID="{BEB4F4A3-F6C8-4954-BBBE-C5168BCF17DD}" presName="vert1" presStyleCnt="0"/>
      <dgm:spPr/>
    </dgm:pt>
    <dgm:pt modelId="{8ABFDE79-406A-4F61-A315-0A9F70A4C2DF}" type="pres">
      <dgm:prSet presAssocID="{917F3887-AD42-42C9-BE1A-DCF3C08BA93C}" presName="thickLine" presStyleLbl="alignNode1" presStyleIdx="3" presStyleCnt="4"/>
      <dgm:spPr/>
    </dgm:pt>
    <dgm:pt modelId="{B322CAF1-71B0-489F-9AD5-4FCB89C85C30}" type="pres">
      <dgm:prSet presAssocID="{917F3887-AD42-42C9-BE1A-DCF3C08BA93C}" presName="horz1" presStyleCnt="0"/>
      <dgm:spPr/>
    </dgm:pt>
    <dgm:pt modelId="{03C273D9-0110-4F4E-AA8D-049AA3057EAC}" type="pres">
      <dgm:prSet presAssocID="{917F3887-AD42-42C9-BE1A-DCF3C08BA93C}" presName="tx1" presStyleLbl="revTx" presStyleIdx="3" presStyleCnt="4" custLinFactNeighborY="2594"/>
      <dgm:spPr/>
    </dgm:pt>
    <dgm:pt modelId="{26977FA6-9951-445B-810E-D9CD0965C6BC}" type="pres">
      <dgm:prSet presAssocID="{917F3887-AD42-42C9-BE1A-DCF3C08BA93C}" presName="vert1" presStyleCnt="0"/>
      <dgm:spPr/>
    </dgm:pt>
  </dgm:ptLst>
  <dgm:cxnLst>
    <dgm:cxn modelId="{DCBBEE0C-46B8-49C0-981C-DC307F4F38F7}" type="presOf" srcId="{BEB4F4A3-F6C8-4954-BBBE-C5168BCF17DD}" destId="{9F359C34-0EA4-4493-97B6-5AADCF8FC6D2}" srcOrd="0" destOrd="0" presId="urn:microsoft.com/office/officeart/2008/layout/LinedList"/>
    <dgm:cxn modelId="{AA01E32F-AE9D-45C8-B2C3-E6667144A17E}" srcId="{23434F2C-88D0-45C1-9590-61C8AE49CB04}" destId="{917F3887-AD42-42C9-BE1A-DCF3C08BA93C}" srcOrd="3" destOrd="0" parTransId="{AA8A1A77-2C6C-4330-8CBA-A413A2A37BF3}" sibTransId="{5CB1FB57-9E5B-4326-9CE4-1A9BB94B50F4}"/>
    <dgm:cxn modelId="{E06C213B-1A4B-4894-845D-17078E736A63}" srcId="{23434F2C-88D0-45C1-9590-61C8AE49CB04}" destId="{BEB4F4A3-F6C8-4954-BBBE-C5168BCF17DD}" srcOrd="2" destOrd="0" parTransId="{419C7442-5084-4C91-B3C4-44CA1BE48012}" sibTransId="{7452A308-2A42-44BF-B0A5-5C01D9D0FC60}"/>
    <dgm:cxn modelId="{B5ECBA60-C826-473B-9C34-038D96AAAFE8}" type="presOf" srcId="{917F3887-AD42-42C9-BE1A-DCF3C08BA93C}" destId="{03C273D9-0110-4F4E-AA8D-049AA3057EAC}" srcOrd="0" destOrd="0" presId="urn:microsoft.com/office/officeart/2008/layout/LinedList"/>
    <dgm:cxn modelId="{D851F842-48F7-4003-9AA0-B532B86EAB74}" type="presOf" srcId="{104A9588-BE58-4B4D-A519-563CD7F59B05}" destId="{AFEA264D-9109-4A4C-93D1-7067270A1868}" srcOrd="0" destOrd="0" presId="urn:microsoft.com/office/officeart/2008/layout/LinedList"/>
    <dgm:cxn modelId="{93BE26DA-A234-49C2-A251-9BB1B1088CE1}" srcId="{23434F2C-88D0-45C1-9590-61C8AE49CB04}" destId="{104A9588-BE58-4B4D-A519-563CD7F59B05}" srcOrd="0" destOrd="0" parTransId="{23BCF413-066E-46C4-A044-6B82CF1894AA}" sibTransId="{437DDF4F-18BF-4038-A503-0FEC5E2F95FE}"/>
    <dgm:cxn modelId="{C0645BEE-5452-42B1-AD0E-5B84B2735B22}" type="presOf" srcId="{AE5FFAD5-DADA-4B49-A441-ABEFA9F63D61}" destId="{69611CEE-5547-4B03-B56D-59A04BDDDA07}" srcOrd="0" destOrd="0" presId="urn:microsoft.com/office/officeart/2008/layout/LinedList"/>
    <dgm:cxn modelId="{8D1278F0-0E32-479D-AA24-1C5C8C49B9B6}" type="presOf" srcId="{23434F2C-88D0-45C1-9590-61C8AE49CB04}" destId="{D303C014-7006-4948-BB92-17083FF5846A}" srcOrd="0" destOrd="0" presId="urn:microsoft.com/office/officeart/2008/layout/LinedList"/>
    <dgm:cxn modelId="{A116D7F6-F04C-433D-BC6A-E5CFCEFC15D8}" srcId="{23434F2C-88D0-45C1-9590-61C8AE49CB04}" destId="{AE5FFAD5-DADA-4B49-A441-ABEFA9F63D61}" srcOrd="1" destOrd="0" parTransId="{157451F2-A9B7-445A-B986-F2DA0D933640}" sibTransId="{4A93533E-91E1-45A0-AF1E-3734B567C3A2}"/>
    <dgm:cxn modelId="{4BF5BEC1-6E51-49CC-812C-BB797A29F8C3}" type="presParOf" srcId="{D303C014-7006-4948-BB92-17083FF5846A}" destId="{6F9AC1E0-38CB-4BA9-80E6-3D8E62FFA8D6}" srcOrd="0" destOrd="0" presId="urn:microsoft.com/office/officeart/2008/layout/LinedList"/>
    <dgm:cxn modelId="{F1E25DD1-ACCF-4855-9366-0BBDB4A6919E}" type="presParOf" srcId="{D303C014-7006-4948-BB92-17083FF5846A}" destId="{37EC060F-7DEB-4D59-9CBA-D48980229754}" srcOrd="1" destOrd="0" presId="urn:microsoft.com/office/officeart/2008/layout/LinedList"/>
    <dgm:cxn modelId="{DD7D65EE-EE15-4976-A0FD-547431228657}" type="presParOf" srcId="{37EC060F-7DEB-4D59-9CBA-D48980229754}" destId="{AFEA264D-9109-4A4C-93D1-7067270A1868}" srcOrd="0" destOrd="0" presId="urn:microsoft.com/office/officeart/2008/layout/LinedList"/>
    <dgm:cxn modelId="{1858D5A9-A9CC-4EB7-BC89-5F2C7BB5E054}" type="presParOf" srcId="{37EC060F-7DEB-4D59-9CBA-D48980229754}" destId="{7814CCA0-87C6-4961-BB0B-48ECA5348406}" srcOrd="1" destOrd="0" presId="urn:microsoft.com/office/officeart/2008/layout/LinedList"/>
    <dgm:cxn modelId="{1A885EFE-2D29-434E-8739-777AF699E672}" type="presParOf" srcId="{D303C014-7006-4948-BB92-17083FF5846A}" destId="{136ACEA3-BBFF-46E8-A5D3-E04CCE03607A}" srcOrd="2" destOrd="0" presId="urn:microsoft.com/office/officeart/2008/layout/LinedList"/>
    <dgm:cxn modelId="{BB5D4FB4-3C9E-48AE-A710-7A80DBE7363F}" type="presParOf" srcId="{D303C014-7006-4948-BB92-17083FF5846A}" destId="{3F1BE5DA-1F00-4AD9-AD31-645BED46DC7E}" srcOrd="3" destOrd="0" presId="urn:microsoft.com/office/officeart/2008/layout/LinedList"/>
    <dgm:cxn modelId="{52423C87-95E3-4DA9-A0FC-89CD222291EE}" type="presParOf" srcId="{3F1BE5DA-1F00-4AD9-AD31-645BED46DC7E}" destId="{69611CEE-5547-4B03-B56D-59A04BDDDA07}" srcOrd="0" destOrd="0" presId="urn:microsoft.com/office/officeart/2008/layout/LinedList"/>
    <dgm:cxn modelId="{B594991D-82DE-4E53-820C-95652CBD3643}" type="presParOf" srcId="{3F1BE5DA-1F00-4AD9-AD31-645BED46DC7E}" destId="{D0D3A0BB-A3CC-4C8A-AB66-979E4BA63295}" srcOrd="1" destOrd="0" presId="urn:microsoft.com/office/officeart/2008/layout/LinedList"/>
    <dgm:cxn modelId="{5CCB2AFA-B516-4014-AB55-3BBD28A7EDAA}" type="presParOf" srcId="{D303C014-7006-4948-BB92-17083FF5846A}" destId="{576F7AC4-0A28-429B-8A11-A98701CA5B13}" srcOrd="4" destOrd="0" presId="urn:microsoft.com/office/officeart/2008/layout/LinedList"/>
    <dgm:cxn modelId="{A806DC0E-A74E-440D-AF59-444AD714DB18}" type="presParOf" srcId="{D303C014-7006-4948-BB92-17083FF5846A}" destId="{21176242-8C73-4B1F-AD8A-44137ADA165B}" srcOrd="5" destOrd="0" presId="urn:microsoft.com/office/officeart/2008/layout/LinedList"/>
    <dgm:cxn modelId="{1C75EC2D-9827-4CFA-9AFD-71E0E2C775A1}" type="presParOf" srcId="{21176242-8C73-4B1F-AD8A-44137ADA165B}" destId="{9F359C34-0EA4-4493-97B6-5AADCF8FC6D2}" srcOrd="0" destOrd="0" presId="urn:microsoft.com/office/officeart/2008/layout/LinedList"/>
    <dgm:cxn modelId="{8B4A3435-0D14-4FCD-B9EF-C7A9EBD36999}" type="presParOf" srcId="{21176242-8C73-4B1F-AD8A-44137ADA165B}" destId="{87EB4BF7-6886-4B10-B268-6F42F80DD49B}" srcOrd="1" destOrd="0" presId="urn:microsoft.com/office/officeart/2008/layout/LinedList"/>
    <dgm:cxn modelId="{D1D51C94-9834-4428-A9C2-AA6B18FB0291}" type="presParOf" srcId="{D303C014-7006-4948-BB92-17083FF5846A}" destId="{8ABFDE79-406A-4F61-A315-0A9F70A4C2DF}" srcOrd="6" destOrd="0" presId="urn:microsoft.com/office/officeart/2008/layout/LinedList"/>
    <dgm:cxn modelId="{1E6A9287-0390-47BE-A390-62826CC6025F}" type="presParOf" srcId="{D303C014-7006-4948-BB92-17083FF5846A}" destId="{B322CAF1-71B0-489F-9AD5-4FCB89C85C30}" srcOrd="7" destOrd="0" presId="urn:microsoft.com/office/officeart/2008/layout/LinedList"/>
    <dgm:cxn modelId="{598A18C1-C6F9-4980-963E-20F4DF69A875}" type="presParOf" srcId="{B322CAF1-71B0-489F-9AD5-4FCB89C85C30}" destId="{03C273D9-0110-4F4E-AA8D-049AA3057EAC}" srcOrd="0" destOrd="0" presId="urn:microsoft.com/office/officeart/2008/layout/LinedList"/>
    <dgm:cxn modelId="{B91B0449-4221-4186-B431-82672D1980EE}" type="presParOf" srcId="{B322CAF1-71B0-489F-9AD5-4FCB89C85C30}" destId="{26977FA6-9951-445B-810E-D9CD0965C6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AB884-83E3-4142-BFFE-9E42C4E952BB}">
      <dsp:nvSpPr>
        <dsp:cNvPr id="0" name=""/>
        <dsp:cNvSpPr/>
      </dsp:nvSpPr>
      <dsp:spPr>
        <a:xfrm>
          <a:off x="0" y="0"/>
          <a:ext cx="6002110" cy="0"/>
        </a:xfrm>
        <a:prstGeom prst="lin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7804A63-9EF0-4F05-A1F6-817666795723}">
      <dsp:nvSpPr>
        <dsp:cNvPr id="0" name=""/>
        <dsp:cNvSpPr/>
      </dsp:nvSpPr>
      <dsp:spPr>
        <a:xfrm>
          <a:off x="0" y="0"/>
          <a:ext cx="6002110" cy="932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dirty="0"/>
            <a:t>Sai Vivek Kammari (A1807677)</a:t>
          </a:r>
          <a:endParaRPr lang="en-US" sz="2800" kern="1200" dirty="0"/>
        </a:p>
      </dsp:txBody>
      <dsp:txXfrm>
        <a:off x="0" y="0"/>
        <a:ext cx="6002110" cy="932258"/>
      </dsp:txXfrm>
    </dsp:sp>
    <dsp:sp modelId="{1C9903AF-4EC4-47AF-80AA-ADC78B5E99BA}">
      <dsp:nvSpPr>
        <dsp:cNvPr id="0" name=""/>
        <dsp:cNvSpPr/>
      </dsp:nvSpPr>
      <dsp:spPr>
        <a:xfrm>
          <a:off x="0" y="932258"/>
          <a:ext cx="6002110" cy="0"/>
        </a:xfrm>
        <a:prstGeom prst="line">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621A8B-B300-407D-A720-59E479F1D365}">
      <dsp:nvSpPr>
        <dsp:cNvPr id="0" name=""/>
        <dsp:cNvSpPr/>
      </dsp:nvSpPr>
      <dsp:spPr>
        <a:xfrm>
          <a:off x="0" y="932258"/>
          <a:ext cx="6002110" cy="932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a:t>University Of Adelaide</a:t>
          </a:r>
          <a:endParaRPr lang="en-US" sz="2800" kern="1200"/>
        </a:p>
      </dsp:txBody>
      <dsp:txXfrm>
        <a:off x="0" y="932258"/>
        <a:ext cx="6002110" cy="932258"/>
      </dsp:txXfrm>
    </dsp:sp>
    <dsp:sp modelId="{921B4204-57B6-421E-B3D3-042FD049B21E}">
      <dsp:nvSpPr>
        <dsp:cNvPr id="0" name=""/>
        <dsp:cNvSpPr/>
      </dsp:nvSpPr>
      <dsp:spPr>
        <a:xfrm>
          <a:off x="0" y="1864517"/>
          <a:ext cx="6002110" cy="0"/>
        </a:xfrm>
        <a:prstGeom prst="line">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BB96E06-31BC-4B47-9F92-956D8C0F1A97}">
      <dsp:nvSpPr>
        <dsp:cNvPr id="0" name=""/>
        <dsp:cNvSpPr/>
      </dsp:nvSpPr>
      <dsp:spPr>
        <a:xfrm>
          <a:off x="0" y="1864517"/>
          <a:ext cx="6002110" cy="932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dirty="0"/>
            <a:t>Supervisors: </a:t>
          </a:r>
          <a:r>
            <a:rPr lang="en-US" sz="2800" kern="1200" baseline="0" dirty="0"/>
            <a:t>Mohsen Dorraki, Zhibin Liao, Johan Verjans.</a:t>
          </a:r>
          <a:endParaRPr lang="en-US" sz="2800" kern="1200" dirty="0"/>
        </a:p>
      </dsp:txBody>
      <dsp:txXfrm>
        <a:off x="0" y="1864517"/>
        <a:ext cx="6002110" cy="932258"/>
      </dsp:txXfrm>
    </dsp:sp>
    <dsp:sp modelId="{69045154-2202-4075-8506-573318F86201}">
      <dsp:nvSpPr>
        <dsp:cNvPr id="0" name=""/>
        <dsp:cNvSpPr/>
      </dsp:nvSpPr>
      <dsp:spPr>
        <a:xfrm>
          <a:off x="0" y="2796775"/>
          <a:ext cx="6002110" cy="0"/>
        </a:xfrm>
        <a:prstGeom prst="line">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16768C-1885-42A7-80A5-D572FF6A6D73}">
      <dsp:nvSpPr>
        <dsp:cNvPr id="0" name=""/>
        <dsp:cNvSpPr/>
      </dsp:nvSpPr>
      <dsp:spPr>
        <a:xfrm>
          <a:off x="0" y="2796775"/>
          <a:ext cx="6002110" cy="932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baseline="0" dirty="0"/>
            <a:t>Second Marker: Ehsan Abbasnejad. </a:t>
          </a:r>
          <a:endParaRPr lang="en-US" sz="2800" kern="1200" dirty="0"/>
        </a:p>
      </dsp:txBody>
      <dsp:txXfrm>
        <a:off x="0" y="2796775"/>
        <a:ext cx="6002110" cy="932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AC1E0-38CB-4BA9-80E6-3D8E62FFA8D6}">
      <dsp:nvSpPr>
        <dsp:cNvPr id="0" name=""/>
        <dsp:cNvSpPr/>
      </dsp:nvSpPr>
      <dsp:spPr>
        <a:xfrm>
          <a:off x="0" y="1406"/>
          <a:ext cx="9997423"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EA264D-9109-4A4C-93D1-7067270A1868}">
      <dsp:nvSpPr>
        <dsp:cNvPr id="0" name=""/>
        <dsp:cNvSpPr/>
      </dsp:nvSpPr>
      <dsp:spPr>
        <a:xfrm>
          <a:off x="0" y="1406"/>
          <a:ext cx="9997423" cy="66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Drug efficacy can be defined as the maximal effect that a drug produces.</a:t>
          </a:r>
        </a:p>
      </dsp:txBody>
      <dsp:txXfrm>
        <a:off x="0" y="1406"/>
        <a:ext cx="9997423" cy="664746"/>
      </dsp:txXfrm>
    </dsp:sp>
    <dsp:sp modelId="{136ACEA3-BBFF-46E8-A5D3-E04CCE03607A}">
      <dsp:nvSpPr>
        <dsp:cNvPr id="0" name=""/>
        <dsp:cNvSpPr/>
      </dsp:nvSpPr>
      <dsp:spPr>
        <a:xfrm>
          <a:off x="0" y="666153"/>
          <a:ext cx="9997423"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611CEE-5547-4B03-B56D-59A04BDDDA07}">
      <dsp:nvSpPr>
        <dsp:cNvPr id="0" name=""/>
        <dsp:cNvSpPr/>
      </dsp:nvSpPr>
      <dsp:spPr>
        <a:xfrm>
          <a:off x="0" y="745324"/>
          <a:ext cx="9987659" cy="1265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IC50 (half-maximal inhibitory concentration) is the concentration of the drug required to reduce the biological process or component by 50%. </a:t>
          </a:r>
        </a:p>
      </dsp:txBody>
      <dsp:txXfrm>
        <a:off x="0" y="745324"/>
        <a:ext cx="9987659" cy="1265099"/>
      </dsp:txXfrm>
    </dsp:sp>
    <dsp:sp modelId="{576F7AC4-0A28-429B-8A11-A98701CA5B13}">
      <dsp:nvSpPr>
        <dsp:cNvPr id="0" name=""/>
        <dsp:cNvSpPr/>
      </dsp:nvSpPr>
      <dsp:spPr>
        <a:xfrm>
          <a:off x="0" y="1931252"/>
          <a:ext cx="9997423"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F359C34-0EA4-4493-97B6-5AADCF8FC6D2}">
      <dsp:nvSpPr>
        <dsp:cNvPr id="0" name=""/>
        <dsp:cNvSpPr/>
      </dsp:nvSpPr>
      <dsp:spPr>
        <a:xfrm>
          <a:off x="0" y="2091609"/>
          <a:ext cx="9987659" cy="1127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For the prediction of drug response, many studies have found that the gene expression is the most  informative data.</a:t>
          </a:r>
        </a:p>
      </dsp:txBody>
      <dsp:txXfrm>
        <a:off x="0" y="2091609"/>
        <a:ext cx="9987659" cy="1127356"/>
      </dsp:txXfrm>
    </dsp:sp>
    <dsp:sp modelId="{8ABFDE79-406A-4F61-A315-0A9F70A4C2DF}">
      <dsp:nvSpPr>
        <dsp:cNvPr id="0" name=""/>
        <dsp:cNvSpPr/>
      </dsp:nvSpPr>
      <dsp:spPr>
        <a:xfrm>
          <a:off x="0" y="3058609"/>
          <a:ext cx="9997423"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3C273D9-0110-4F4E-AA8D-049AA3057EAC}">
      <dsp:nvSpPr>
        <dsp:cNvPr id="0" name=""/>
        <dsp:cNvSpPr/>
      </dsp:nvSpPr>
      <dsp:spPr>
        <a:xfrm>
          <a:off x="0" y="3060016"/>
          <a:ext cx="9997423" cy="66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solidFill>
                <a:schemeClr val="tx1"/>
              </a:solidFill>
              <a:latin typeface="+mn-lt"/>
              <a:ea typeface="+mn-ea"/>
              <a:cs typeface="+mn-cs"/>
            </a:rPr>
            <a:t>Drug chemical properties and compositions are the other crucial information sources for predicting the drug response.</a:t>
          </a:r>
        </a:p>
      </dsp:txBody>
      <dsp:txXfrm>
        <a:off x="0" y="3060016"/>
        <a:ext cx="9997423" cy="6647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5BE5A-B6B9-49E0-B839-7C9E11DAE946}"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EAD23-1C0B-4CC9-B7BB-E186A62D4FDE}" type="slidenum">
              <a:rPr lang="en-US" smtClean="0"/>
              <a:t>‹#›</a:t>
            </a:fld>
            <a:endParaRPr lang="en-US"/>
          </a:p>
        </p:txBody>
      </p:sp>
    </p:spTree>
    <p:extLst>
      <p:ext uri="{BB962C8B-B14F-4D97-AF65-F5344CB8AC3E}">
        <p14:creationId xmlns:p14="http://schemas.microsoft.com/office/powerpoint/2010/main" val="409590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CEAD23-1C0B-4CC9-B7BB-E186A62D4FDE}" type="slidenum">
              <a:rPr lang="en-US" smtClean="0"/>
              <a:t>10</a:t>
            </a:fld>
            <a:endParaRPr lang="en-US"/>
          </a:p>
        </p:txBody>
      </p:sp>
    </p:spTree>
    <p:extLst>
      <p:ext uri="{BB962C8B-B14F-4D97-AF65-F5344CB8AC3E}">
        <p14:creationId xmlns:p14="http://schemas.microsoft.com/office/powerpoint/2010/main" val="3751700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395C5C9-164C-46B3-A87E-7660D39D3106}" type="datetime2">
              <a:rPr lang="en-US" smtClean="0"/>
              <a:t>Wednesday, October 27, 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748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963639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4324400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63142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81690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952640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372676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5494715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040434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641843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Wednesday, October 27, 2021</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1536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88910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8" name="Footer Placeholder 7"/>
          <p:cNvSpPr>
            <a:spLocks noGrp="1"/>
          </p:cNvSpPr>
          <p:nvPr>
            <p:ph type="ftr" sz="quarter" idx="11"/>
          </p:nvPr>
        </p:nvSpPr>
        <p:spPr/>
        <p:txBody>
          <a:bodyPr/>
          <a:lstStyle/>
          <a:p>
            <a:pPr algn="l"/>
            <a:r>
              <a:rPr lang="en-US"/>
              <a:t>Sample Footer Text</a:t>
            </a:r>
            <a:endParaRPr lang="en-US" dirty="0"/>
          </a:p>
        </p:txBody>
      </p:sp>
      <p:sp>
        <p:nvSpPr>
          <p:cNvPr id="9" name="Slide Number Placeholder 8"/>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1952153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Wednesday, October 27,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6020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Wednesday, October 27,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780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1353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Wednesday, October 27, 2021</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6901092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EA2CF1-0EB2-4673-802D-3371233E4A77}" type="datetime2">
              <a:rPr lang="en-US" smtClean="0"/>
              <a:t>Wednesday, October 27, 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261546120"/>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A7DD5A-671B-4EF5-96C6-4323D8D88B86}"/>
              </a:ext>
            </a:extLst>
          </p:cNvPr>
          <p:cNvSpPr>
            <a:spLocks noGrp="1"/>
          </p:cNvSpPr>
          <p:nvPr>
            <p:ph type="ctrTitle"/>
          </p:nvPr>
        </p:nvSpPr>
        <p:spPr>
          <a:xfrm>
            <a:off x="2296003" y="365760"/>
            <a:ext cx="9144000" cy="3063240"/>
          </a:xfrm>
        </p:spPr>
        <p:txBody>
          <a:bodyPr vert="horz" lIns="91440" tIns="45720" rIns="91440" bIns="45720" rtlCol="0" anchor="ctr">
            <a:normAutofit/>
          </a:bodyPr>
          <a:lstStyle/>
          <a:p>
            <a:r>
              <a:rPr lang="en-US" sz="3600" dirty="0"/>
              <a:t>Can Drug Efficacy Prediction Be   Achieved Via Machine Learning?</a:t>
            </a:r>
            <a:br>
              <a:rPr lang="en-US" sz="3600" dirty="0"/>
            </a:br>
            <a:br>
              <a:rPr lang="en-US" sz="3600" dirty="0"/>
            </a:br>
            <a:endParaRPr lang="en-US" sz="3600" dirty="0"/>
          </a:p>
        </p:txBody>
      </p:sp>
      <p:graphicFrame>
        <p:nvGraphicFramePr>
          <p:cNvPr id="7" name="Subtitle 2">
            <a:extLst>
              <a:ext uri="{FF2B5EF4-FFF2-40B4-BE49-F238E27FC236}">
                <a16:creationId xmlns:a16="http://schemas.microsoft.com/office/drawing/2014/main" id="{5A1A4FCB-9D7B-4784-ADB6-D868BBA3DCF3}"/>
              </a:ext>
            </a:extLst>
          </p:cNvPr>
          <p:cNvGraphicFramePr/>
          <p:nvPr>
            <p:extLst>
              <p:ext uri="{D42A27DB-BD31-4B8C-83A1-F6EECF244321}">
                <p14:modId xmlns:p14="http://schemas.microsoft.com/office/powerpoint/2010/main" val="1709758888"/>
              </p:ext>
            </p:extLst>
          </p:nvPr>
        </p:nvGraphicFramePr>
        <p:xfrm>
          <a:off x="2296003" y="3032864"/>
          <a:ext cx="6002110" cy="372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7805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 name="Group 12">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AC7171C6-EA46-47D6-AAE3-DD4CA0393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56099417-50E6-4D31-B3BC-8ECCF737F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5641C704-94B4-4083-8565-C79289F6FEF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itle 3">
            <a:extLst>
              <a:ext uri="{FF2B5EF4-FFF2-40B4-BE49-F238E27FC236}">
                <a16:creationId xmlns:a16="http://schemas.microsoft.com/office/drawing/2014/main" id="{7BAD5CEB-B949-4CA0-8B3E-27E3DEB6E728}"/>
              </a:ext>
            </a:extLst>
          </p:cNvPr>
          <p:cNvSpPr txBox="1">
            <a:spLocks/>
          </p:cNvSpPr>
          <p:nvPr/>
        </p:nvSpPr>
        <p:spPr>
          <a:xfrm>
            <a:off x="8188551" y="1093788"/>
            <a:ext cx="3156229"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sz="3400" dirty="0"/>
              <a:t>Exploratory Data Analysis GDSC Dataset Visualization</a:t>
            </a:r>
          </a:p>
          <a:p>
            <a:pPr>
              <a:spcAft>
                <a:spcPts val="600"/>
              </a:spcAft>
            </a:pPr>
            <a:endParaRPr lang="en-US" sz="3400" dirty="0"/>
          </a:p>
        </p:txBody>
      </p:sp>
      <p:pic>
        <p:nvPicPr>
          <p:cNvPr id="6" name="Picture 5" descr="Chart, treemap chart&#10;&#10;Description automatically generated">
            <a:extLst>
              <a:ext uri="{FF2B5EF4-FFF2-40B4-BE49-F238E27FC236}">
                <a16:creationId xmlns:a16="http://schemas.microsoft.com/office/drawing/2014/main" id="{CA15FB1F-2AF7-4DE7-917D-59B493B9DAF4}"/>
              </a:ext>
            </a:extLst>
          </p:cNvPr>
          <p:cNvPicPr/>
          <p:nvPr/>
        </p:nvPicPr>
        <p:blipFill rotWithShape="1">
          <a:blip r:embed="rId5">
            <a:extLst>
              <a:ext uri="{28A0092B-C50C-407E-A947-70E740481C1C}">
                <a14:useLocalDpi xmlns:a14="http://schemas.microsoft.com/office/drawing/2010/main" val="0"/>
              </a:ext>
            </a:extLst>
          </a:blip>
          <a:srcRect l="1358" r="-2" b="-2"/>
          <a:stretch/>
        </p:blipFill>
        <p:spPr bwMode="auto">
          <a:xfrm>
            <a:off x="-5597" y="10"/>
            <a:ext cx="8022698" cy="6857990"/>
          </a:xfrm>
          <a:prstGeom prst="rect">
            <a:avLst/>
          </a:prstGeom>
          <a:noFill/>
        </p:spPr>
      </p:pic>
      <p:grpSp>
        <p:nvGrpSpPr>
          <p:cNvPr id="73" name="Group 72">
            <a:extLst>
              <a:ext uri="{FF2B5EF4-FFF2-40B4-BE49-F238E27FC236}">
                <a16:creationId xmlns:a16="http://schemas.microsoft.com/office/drawing/2014/main" id="{1A7C43DF-6C62-45B8-95AA-FD5810A8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BDEB9B3F-C225-43E6-9726-04AF9C1A53C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6">
              <a:extLst>
                <a:ext uri="{FF2B5EF4-FFF2-40B4-BE49-F238E27FC236}">
                  <a16:creationId xmlns:a16="http://schemas.microsoft.com/office/drawing/2014/main" id="{4E61800F-DF6F-43CD-8C12-45DB0ED56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7">
              <a:extLst>
                <a:ext uri="{FF2B5EF4-FFF2-40B4-BE49-F238E27FC236}">
                  <a16:creationId xmlns:a16="http://schemas.microsoft.com/office/drawing/2014/main" id="{D183EED0-F5DA-44B0-9457-5D40010DA4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Rectangle 8">
              <a:extLst>
                <a:ext uri="{FF2B5EF4-FFF2-40B4-BE49-F238E27FC236}">
                  <a16:creationId xmlns:a16="http://schemas.microsoft.com/office/drawing/2014/main" id="{FDC5A0D4-B99A-485A-89FF-84497456833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0FE319C8-F4B9-4442-BD90-0519E429A8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0">
              <a:extLst>
                <a:ext uri="{FF2B5EF4-FFF2-40B4-BE49-F238E27FC236}">
                  <a16:creationId xmlns:a16="http://schemas.microsoft.com/office/drawing/2014/main" id="{3BB8B11B-3B31-4AFA-8E9F-1A34B6D09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1">
              <a:extLst>
                <a:ext uri="{FF2B5EF4-FFF2-40B4-BE49-F238E27FC236}">
                  <a16:creationId xmlns:a16="http://schemas.microsoft.com/office/drawing/2014/main" id="{539DB9EB-8B31-4642-A442-7EDEF64FD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2">
              <a:extLst>
                <a:ext uri="{FF2B5EF4-FFF2-40B4-BE49-F238E27FC236}">
                  <a16:creationId xmlns:a16="http://schemas.microsoft.com/office/drawing/2014/main" id="{F39533B1-CCEC-4EF1-829E-718CC4E93E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3">
              <a:extLst>
                <a:ext uri="{FF2B5EF4-FFF2-40B4-BE49-F238E27FC236}">
                  <a16:creationId xmlns:a16="http://schemas.microsoft.com/office/drawing/2014/main" id="{48712762-A8E5-45A2-B60F-3DA82DFC9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4">
              <a:extLst>
                <a:ext uri="{FF2B5EF4-FFF2-40B4-BE49-F238E27FC236}">
                  <a16:creationId xmlns:a16="http://schemas.microsoft.com/office/drawing/2014/main" id="{94B12164-83B1-49AC-9C1F-340008C1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5">
              <a:extLst>
                <a:ext uri="{FF2B5EF4-FFF2-40B4-BE49-F238E27FC236}">
                  <a16:creationId xmlns:a16="http://schemas.microsoft.com/office/drawing/2014/main" id="{C7DFAE75-1B9F-4753-8FA6-2B5ABD5E9D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6">
              <a:extLst>
                <a:ext uri="{FF2B5EF4-FFF2-40B4-BE49-F238E27FC236}">
                  <a16:creationId xmlns:a16="http://schemas.microsoft.com/office/drawing/2014/main" id="{49E7D20F-0504-4E85-8FD8-691101FDC6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7">
              <a:extLst>
                <a:ext uri="{FF2B5EF4-FFF2-40B4-BE49-F238E27FC236}">
                  <a16:creationId xmlns:a16="http://schemas.microsoft.com/office/drawing/2014/main" id="{B14F755D-AF63-4D99-8291-03149E5F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18">
              <a:extLst>
                <a:ext uri="{FF2B5EF4-FFF2-40B4-BE49-F238E27FC236}">
                  <a16:creationId xmlns:a16="http://schemas.microsoft.com/office/drawing/2014/main" id="{33C0DFAF-5A4B-420B-95DE-0D2C04AA34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19">
              <a:extLst>
                <a:ext uri="{FF2B5EF4-FFF2-40B4-BE49-F238E27FC236}">
                  <a16:creationId xmlns:a16="http://schemas.microsoft.com/office/drawing/2014/main" id="{96F54509-CFB7-4AF8-A899-904CC72C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0">
              <a:extLst>
                <a:ext uri="{FF2B5EF4-FFF2-40B4-BE49-F238E27FC236}">
                  <a16:creationId xmlns:a16="http://schemas.microsoft.com/office/drawing/2014/main" id="{384A2F41-8978-49E0-A927-D58750662E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1">
              <a:extLst>
                <a:ext uri="{FF2B5EF4-FFF2-40B4-BE49-F238E27FC236}">
                  <a16:creationId xmlns:a16="http://schemas.microsoft.com/office/drawing/2014/main" id="{07930ABC-E4F5-4079-A7FF-76DE9E78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2">
              <a:extLst>
                <a:ext uri="{FF2B5EF4-FFF2-40B4-BE49-F238E27FC236}">
                  <a16:creationId xmlns:a16="http://schemas.microsoft.com/office/drawing/2014/main" id="{FCD3C4A5-587C-432B-8F18-FA9EBEAF8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3">
              <a:extLst>
                <a:ext uri="{FF2B5EF4-FFF2-40B4-BE49-F238E27FC236}">
                  <a16:creationId xmlns:a16="http://schemas.microsoft.com/office/drawing/2014/main" id="{5F2BDFA3-A67E-4401-AA87-900456BFA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4">
              <a:extLst>
                <a:ext uri="{FF2B5EF4-FFF2-40B4-BE49-F238E27FC236}">
                  <a16:creationId xmlns:a16="http://schemas.microsoft.com/office/drawing/2014/main" id="{DFC87E89-90EB-42B2-BA68-CFC0EDA9B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5">
              <a:extLst>
                <a:ext uri="{FF2B5EF4-FFF2-40B4-BE49-F238E27FC236}">
                  <a16:creationId xmlns:a16="http://schemas.microsoft.com/office/drawing/2014/main" id="{826316A2-CD38-417D-9E5D-7E2C4E46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6">
              <a:extLst>
                <a:ext uri="{FF2B5EF4-FFF2-40B4-BE49-F238E27FC236}">
                  <a16:creationId xmlns:a16="http://schemas.microsoft.com/office/drawing/2014/main" id="{20EA31E1-79BA-4721-9993-BB4313D3DB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7">
              <a:extLst>
                <a:ext uri="{FF2B5EF4-FFF2-40B4-BE49-F238E27FC236}">
                  <a16:creationId xmlns:a16="http://schemas.microsoft.com/office/drawing/2014/main" id="{33BAEAF8-89EF-47F7-9AF4-42BF388D5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28">
              <a:extLst>
                <a:ext uri="{FF2B5EF4-FFF2-40B4-BE49-F238E27FC236}">
                  <a16:creationId xmlns:a16="http://schemas.microsoft.com/office/drawing/2014/main" id="{89190398-1BB4-4DF2-ACA4-34008058F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29">
              <a:extLst>
                <a:ext uri="{FF2B5EF4-FFF2-40B4-BE49-F238E27FC236}">
                  <a16:creationId xmlns:a16="http://schemas.microsoft.com/office/drawing/2014/main" id="{B6D40144-76DD-412F-87BD-7FB91D6F4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0">
              <a:extLst>
                <a:ext uri="{FF2B5EF4-FFF2-40B4-BE49-F238E27FC236}">
                  <a16:creationId xmlns:a16="http://schemas.microsoft.com/office/drawing/2014/main" id="{F97B6EF2-BF6F-4EF1-8E14-6EFDDAF9DF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1">
              <a:extLst>
                <a:ext uri="{FF2B5EF4-FFF2-40B4-BE49-F238E27FC236}">
                  <a16:creationId xmlns:a16="http://schemas.microsoft.com/office/drawing/2014/main" id="{0CEBC145-3BEC-40B8-9019-B499D5CA4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2">
              <a:extLst>
                <a:ext uri="{FF2B5EF4-FFF2-40B4-BE49-F238E27FC236}">
                  <a16:creationId xmlns:a16="http://schemas.microsoft.com/office/drawing/2014/main" id="{C005CE09-5CB1-4149-930C-0D4EEA9A4B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33">
              <a:extLst>
                <a:ext uri="{FF2B5EF4-FFF2-40B4-BE49-F238E27FC236}">
                  <a16:creationId xmlns:a16="http://schemas.microsoft.com/office/drawing/2014/main" id="{F08D8FC9-82D6-4D11-AB57-BF732BA2E1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D3850C8D-959A-46CA-9EDA-4950BAF2D6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5">
              <a:extLst>
                <a:ext uri="{FF2B5EF4-FFF2-40B4-BE49-F238E27FC236}">
                  <a16:creationId xmlns:a16="http://schemas.microsoft.com/office/drawing/2014/main" id="{824AD5DC-310B-45F8-B702-5D73B04DC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6">
              <a:extLst>
                <a:ext uri="{FF2B5EF4-FFF2-40B4-BE49-F238E27FC236}">
                  <a16:creationId xmlns:a16="http://schemas.microsoft.com/office/drawing/2014/main" id="{B03C1129-4F01-49CF-A5D4-DCFE93B8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7">
              <a:extLst>
                <a:ext uri="{FF2B5EF4-FFF2-40B4-BE49-F238E27FC236}">
                  <a16:creationId xmlns:a16="http://schemas.microsoft.com/office/drawing/2014/main" id="{E6C5106F-7014-4FF8-B0FC-8DD63E2A57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38">
              <a:extLst>
                <a:ext uri="{FF2B5EF4-FFF2-40B4-BE49-F238E27FC236}">
                  <a16:creationId xmlns:a16="http://schemas.microsoft.com/office/drawing/2014/main" id="{4BCE0F7C-0E64-458B-9353-848556B20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39">
              <a:extLst>
                <a:ext uri="{FF2B5EF4-FFF2-40B4-BE49-F238E27FC236}">
                  <a16:creationId xmlns:a16="http://schemas.microsoft.com/office/drawing/2014/main" id="{58D5D6FC-E890-4423-BB31-81F3D444E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0">
              <a:extLst>
                <a:ext uri="{FF2B5EF4-FFF2-40B4-BE49-F238E27FC236}">
                  <a16:creationId xmlns:a16="http://schemas.microsoft.com/office/drawing/2014/main" id="{347E3C13-5CA8-4EE5-BB16-81C50F72D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1">
              <a:extLst>
                <a:ext uri="{FF2B5EF4-FFF2-40B4-BE49-F238E27FC236}">
                  <a16:creationId xmlns:a16="http://schemas.microsoft.com/office/drawing/2014/main" id="{9037BA39-8C16-4305-9205-874625968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2">
              <a:extLst>
                <a:ext uri="{FF2B5EF4-FFF2-40B4-BE49-F238E27FC236}">
                  <a16:creationId xmlns:a16="http://schemas.microsoft.com/office/drawing/2014/main" id="{02601F0F-E0E0-4A6F-9487-9B5DC0FC60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3">
              <a:extLst>
                <a:ext uri="{FF2B5EF4-FFF2-40B4-BE49-F238E27FC236}">
                  <a16:creationId xmlns:a16="http://schemas.microsoft.com/office/drawing/2014/main" id="{8F0015F8-47CE-4D19-8F29-525DE7CE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4">
              <a:extLst>
                <a:ext uri="{FF2B5EF4-FFF2-40B4-BE49-F238E27FC236}">
                  <a16:creationId xmlns:a16="http://schemas.microsoft.com/office/drawing/2014/main" id="{461CFAD1-B826-42C6-9A20-77DA27D04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Rectangle 45">
              <a:extLst>
                <a:ext uri="{FF2B5EF4-FFF2-40B4-BE49-F238E27FC236}">
                  <a16:creationId xmlns:a16="http://schemas.microsoft.com/office/drawing/2014/main" id="{5C0DBEF4-5974-4FF8-8043-517C2178F6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C44AD8A0-5AAD-40E0-9382-4BB7CD3C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7">
              <a:extLst>
                <a:ext uri="{FF2B5EF4-FFF2-40B4-BE49-F238E27FC236}">
                  <a16:creationId xmlns:a16="http://schemas.microsoft.com/office/drawing/2014/main" id="{E69E7E91-7D80-4053-B776-390644F6A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48">
              <a:extLst>
                <a:ext uri="{FF2B5EF4-FFF2-40B4-BE49-F238E27FC236}">
                  <a16:creationId xmlns:a16="http://schemas.microsoft.com/office/drawing/2014/main" id="{9DCDCA0D-7DF0-458A-9F44-E279F8E4D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49">
              <a:extLst>
                <a:ext uri="{FF2B5EF4-FFF2-40B4-BE49-F238E27FC236}">
                  <a16:creationId xmlns:a16="http://schemas.microsoft.com/office/drawing/2014/main" id="{F5915D4C-1A03-4B6E-A0B7-F37365BDC5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0">
              <a:extLst>
                <a:ext uri="{FF2B5EF4-FFF2-40B4-BE49-F238E27FC236}">
                  <a16:creationId xmlns:a16="http://schemas.microsoft.com/office/drawing/2014/main" id="{6014BA40-1928-40CA-9AF1-66DC3D8D4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1">
              <a:extLst>
                <a:ext uri="{FF2B5EF4-FFF2-40B4-BE49-F238E27FC236}">
                  <a16:creationId xmlns:a16="http://schemas.microsoft.com/office/drawing/2014/main" id="{13C62284-3A4A-4D9B-A961-560CEEC69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2">
              <a:extLst>
                <a:ext uri="{FF2B5EF4-FFF2-40B4-BE49-F238E27FC236}">
                  <a16:creationId xmlns:a16="http://schemas.microsoft.com/office/drawing/2014/main" id="{455348FF-DF1A-4EEC-ADF1-6902F64B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3">
              <a:extLst>
                <a:ext uri="{FF2B5EF4-FFF2-40B4-BE49-F238E27FC236}">
                  <a16:creationId xmlns:a16="http://schemas.microsoft.com/office/drawing/2014/main" id="{4ABA1C18-42D0-449B-9906-A9CADF63B3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4">
              <a:extLst>
                <a:ext uri="{FF2B5EF4-FFF2-40B4-BE49-F238E27FC236}">
                  <a16:creationId xmlns:a16="http://schemas.microsoft.com/office/drawing/2014/main" id="{96A7F1AE-6B77-4E76-96FB-0E77DD668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5">
              <a:extLst>
                <a:ext uri="{FF2B5EF4-FFF2-40B4-BE49-F238E27FC236}">
                  <a16:creationId xmlns:a16="http://schemas.microsoft.com/office/drawing/2014/main" id="{88F9C65E-66A1-4E52-BB44-725429B73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6">
              <a:extLst>
                <a:ext uri="{FF2B5EF4-FFF2-40B4-BE49-F238E27FC236}">
                  <a16:creationId xmlns:a16="http://schemas.microsoft.com/office/drawing/2014/main" id="{903B539B-47B8-404F-B2D8-440E7A63C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57">
              <a:extLst>
                <a:ext uri="{FF2B5EF4-FFF2-40B4-BE49-F238E27FC236}">
                  <a16:creationId xmlns:a16="http://schemas.microsoft.com/office/drawing/2014/main" id="{E307E88A-4532-4AF5-9DD7-AC651A02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58">
              <a:extLst>
                <a:ext uri="{FF2B5EF4-FFF2-40B4-BE49-F238E27FC236}">
                  <a16:creationId xmlns:a16="http://schemas.microsoft.com/office/drawing/2014/main" id="{FBBB7833-3456-45AD-ADCE-FE8DA8773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D0D26923-EE65-4E57-B679-61B80FBCA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CCFEB195-EB36-44FF-8797-E3560DB15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3">
              <a:extLst>
                <a:ext uri="{FF2B5EF4-FFF2-40B4-BE49-F238E27FC236}">
                  <a16:creationId xmlns:a16="http://schemas.microsoft.com/office/drawing/2014/main" id="{F9DFB3B4-CAB4-464D-B98E-B1D631F83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4">
              <a:extLst>
                <a:ext uri="{FF2B5EF4-FFF2-40B4-BE49-F238E27FC236}">
                  <a16:creationId xmlns:a16="http://schemas.microsoft.com/office/drawing/2014/main" id="{AF9C413E-250B-480A-95EF-7530544E1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5">
              <a:extLst>
                <a:ext uri="{FF2B5EF4-FFF2-40B4-BE49-F238E27FC236}">
                  <a16:creationId xmlns:a16="http://schemas.microsoft.com/office/drawing/2014/main" id="{835624A6-4E96-4687-BA1D-79877D44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6">
              <a:extLst>
                <a:ext uri="{FF2B5EF4-FFF2-40B4-BE49-F238E27FC236}">
                  <a16:creationId xmlns:a16="http://schemas.microsoft.com/office/drawing/2014/main" id="{9FDC4B4C-B72D-4BF9-802F-8936D2BA3F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7">
              <a:extLst>
                <a:ext uri="{FF2B5EF4-FFF2-40B4-BE49-F238E27FC236}">
                  <a16:creationId xmlns:a16="http://schemas.microsoft.com/office/drawing/2014/main" id="{EA39328B-6796-4B68-AC37-D15A58FD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38">
              <a:extLst>
                <a:ext uri="{FF2B5EF4-FFF2-40B4-BE49-F238E27FC236}">
                  <a16:creationId xmlns:a16="http://schemas.microsoft.com/office/drawing/2014/main" id="{E183C829-3FB7-4A3A-BA25-4808539953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39">
              <a:extLst>
                <a:ext uri="{FF2B5EF4-FFF2-40B4-BE49-F238E27FC236}">
                  <a16:creationId xmlns:a16="http://schemas.microsoft.com/office/drawing/2014/main" id="{3432DC05-0F64-445E-9A04-28F38C318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40">
              <a:extLst>
                <a:ext uri="{FF2B5EF4-FFF2-40B4-BE49-F238E27FC236}">
                  <a16:creationId xmlns:a16="http://schemas.microsoft.com/office/drawing/2014/main" id="{84B73A47-61BF-41AA-88B2-8E886FE76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Rectangle 41">
              <a:extLst>
                <a:ext uri="{FF2B5EF4-FFF2-40B4-BE49-F238E27FC236}">
                  <a16:creationId xmlns:a16="http://schemas.microsoft.com/office/drawing/2014/main" id="{1598D14B-84D4-4984-9F52-076847DF34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140" name="TextBox 139">
            <a:extLst>
              <a:ext uri="{FF2B5EF4-FFF2-40B4-BE49-F238E27FC236}">
                <a16:creationId xmlns:a16="http://schemas.microsoft.com/office/drawing/2014/main" id="{E2CD52DE-1F3C-4670-9C24-C0472694FF68}"/>
              </a:ext>
            </a:extLst>
          </p:cNvPr>
          <p:cNvSpPr txBox="1"/>
          <p:nvPr/>
        </p:nvSpPr>
        <p:spPr>
          <a:xfrm>
            <a:off x="7751572" y="3652838"/>
            <a:ext cx="3989387" cy="2154436"/>
          </a:xfrm>
          <a:prstGeom prst="rect">
            <a:avLst/>
          </a:prstGeom>
          <a:noFill/>
        </p:spPr>
        <p:txBody>
          <a:bodyPr wrap="square">
            <a:spAutoFit/>
          </a:bodyPr>
          <a:lstStyle/>
          <a:p>
            <a:pPr marL="342900" indent="-342900" algn="just">
              <a:buFont typeface="Wingdings" panose="05000000000000000000" pitchFamily="2" charset="2"/>
              <a:buChar char="Ø"/>
            </a:pPr>
            <a:r>
              <a:rPr lang="en-AU" sz="2000" dirty="0">
                <a:solidFill>
                  <a:schemeClr val="tx1"/>
                </a:solidFill>
                <a:latin typeface="+mj-lt"/>
              </a:rPr>
              <a:t>correlation matrix is a tabular data representing the ‘correlations’ between pairs of variables in a given data.</a:t>
            </a:r>
          </a:p>
          <a:p>
            <a:pPr algn="just"/>
            <a:br>
              <a:rPr lang="en-AU" sz="1800" dirty="0">
                <a:solidFill>
                  <a:schemeClr val="tx1"/>
                </a:solidFill>
                <a:latin typeface="Bookman Old Style" panose="02050604050505020204" pitchFamily="18" charset="0"/>
              </a:rPr>
            </a:br>
            <a:br>
              <a:rPr lang="en-AU" sz="1800" dirty="0">
                <a:solidFill>
                  <a:schemeClr val="tx1"/>
                </a:solidFill>
                <a:latin typeface="Bookman Old Style" panose="02050604050505020204" pitchFamily="18" charset="0"/>
              </a:rPr>
            </a:br>
            <a:endParaRPr lang="en-US" dirty="0"/>
          </a:p>
        </p:txBody>
      </p:sp>
    </p:spTree>
    <p:extLst>
      <p:ext uri="{BB962C8B-B14F-4D97-AF65-F5344CB8AC3E}">
        <p14:creationId xmlns:p14="http://schemas.microsoft.com/office/powerpoint/2010/main" val="97848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1111514" y="275682"/>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Data Preparation</a:t>
            </a:r>
            <a:endParaRPr lang="en-US" dirty="0"/>
          </a:p>
        </p:txBody>
      </p:sp>
      <p:sp>
        <p:nvSpPr>
          <p:cNvPr id="6" name="TextBox 5">
            <a:extLst>
              <a:ext uri="{FF2B5EF4-FFF2-40B4-BE49-F238E27FC236}">
                <a16:creationId xmlns:a16="http://schemas.microsoft.com/office/drawing/2014/main" id="{F86AD428-A746-4CD8-8152-87B446F89539}"/>
              </a:ext>
            </a:extLst>
          </p:cNvPr>
          <p:cNvSpPr txBox="1"/>
          <p:nvPr/>
        </p:nvSpPr>
        <p:spPr>
          <a:xfrm>
            <a:off x="1111514" y="2009198"/>
            <a:ext cx="10480483" cy="3170099"/>
          </a:xfrm>
          <a:prstGeom prst="rect">
            <a:avLst/>
          </a:prstGeom>
          <a:noFill/>
        </p:spPr>
        <p:txBody>
          <a:bodyPr wrap="square">
            <a:spAutoFit/>
          </a:bodyPr>
          <a:lstStyle/>
          <a:p>
            <a:pPr algn="just"/>
            <a:r>
              <a:rPr lang="en-AU" sz="2000" dirty="0">
                <a:effectLst/>
                <a:latin typeface="+mj-lt"/>
                <a:ea typeface="Georgia" panose="02040502050405020303" pitchFamily="18" charset="0"/>
                <a:cs typeface="Times New Roman" panose="02020603050405020304" pitchFamily="18" charset="0"/>
              </a:rPr>
              <a:t>We have conducted four different experiments in our project. The first three experiments were conducted using the GDSC dataset and the fourth experiment was conducted using the CCLE dataset. </a:t>
            </a:r>
          </a:p>
          <a:p>
            <a:pPr marL="285750" indent="-285750" algn="just">
              <a:buFont typeface="Wingdings" panose="05000000000000000000" pitchFamily="2" charset="2"/>
              <a:buChar char="Ø"/>
            </a:pPr>
            <a:endParaRPr lang="en-AU" sz="2000" dirty="0">
              <a:latin typeface="+mj-lt"/>
              <a:cs typeface="Times New Roman" panose="02020603050405020304" pitchFamily="18" charset="0"/>
            </a:endParaRPr>
          </a:p>
          <a:p>
            <a:pPr marL="285750" indent="-285750" algn="just">
              <a:buFont typeface="Wingdings" panose="05000000000000000000" pitchFamily="2" charset="2"/>
              <a:buChar char="Ø"/>
            </a:pPr>
            <a:r>
              <a:rPr lang="en-AU" sz="2000" dirty="0">
                <a:latin typeface="+mj-lt"/>
                <a:cs typeface="Times New Roman" panose="02020603050405020304" pitchFamily="18" charset="0"/>
              </a:rPr>
              <a:t>Single Omics Dataset</a:t>
            </a:r>
          </a:p>
          <a:p>
            <a:pPr marL="285750" indent="-285750" algn="just">
              <a:buFont typeface="Wingdings" panose="05000000000000000000" pitchFamily="2" charset="2"/>
              <a:buChar char="Ø"/>
            </a:pPr>
            <a:endParaRPr lang="en-AU" sz="2000" dirty="0">
              <a:latin typeface="+mj-lt"/>
              <a:cs typeface="Times New Roman" panose="02020603050405020304" pitchFamily="18" charset="0"/>
            </a:endParaRPr>
          </a:p>
          <a:p>
            <a:pPr marL="285750" indent="-285750" algn="just">
              <a:buFont typeface="Wingdings" panose="05000000000000000000" pitchFamily="2" charset="2"/>
              <a:buChar char="Ø"/>
            </a:pPr>
            <a:r>
              <a:rPr lang="en-AU" sz="2000" dirty="0">
                <a:latin typeface="+mj-lt"/>
                <a:cs typeface="Times New Roman" panose="02020603050405020304" pitchFamily="18" charset="0"/>
              </a:rPr>
              <a:t>Multi Omics Dataset</a:t>
            </a:r>
          </a:p>
          <a:p>
            <a:pPr marL="285750" indent="-285750" algn="just">
              <a:buFont typeface="Wingdings" panose="05000000000000000000" pitchFamily="2" charset="2"/>
              <a:buChar char="Ø"/>
            </a:pPr>
            <a:endParaRPr lang="en-AU" sz="2000" dirty="0">
              <a:latin typeface="+mj-lt"/>
              <a:cs typeface="Times New Roman" panose="02020603050405020304" pitchFamily="18" charset="0"/>
            </a:endParaRPr>
          </a:p>
          <a:p>
            <a:pPr marL="285750" indent="-285750" algn="just">
              <a:buFont typeface="Wingdings" panose="05000000000000000000" pitchFamily="2" charset="2"/>
              <a:buChar char="Ø"/>
            </a:pPr>
            <a:r>
              <a:rPr lang="en-AU" sz="2000" dirty="0">
                <a:latin typeface="+mj-lt"/>
                <a:cs typeface="Times New Roman" panose="02020603050405020304" pitchFamily="18" charset="0"/>
              </a:rPr>
              <a:t>STR &amp; SNP Dataset</a:t>
            </a:r>
          </a:p>
          <a:p>
            <a:pPr marL="285750" indent="-285750" algn="just">
              <a:buFont typeface="Wingdings" panose="05000000000000000000" pitchFamily="2" charset="2"/>
              <a:buChar char="Ø"/>
            </a:pPr>
            <a:endParaRPr lang="en-AU" sz="2000" dirty="0">
              <a:latin typeface="+mj-lt"/>
              <a:cs typeface="Times New Roman" panose="02020603050405020304" pitchFamily="18" charset="0"/>
            </a:endParaRPr>
          </a:p>
          <a:p>
            <a:pPr marL="285750" indent="-285750" algn="just">
              <a:buFont typeface="Wingdings" panose="05000000000000000000" pitchFamily="2" charset="2"/>
              <a:buChar char="Ø"/>
            </a:pPr>
            <a:r>
              <a:rPr lang="en-AU" sz="2000" dirty="0">
                <a:latin typeface="+mj-lt"/>
                <a:cs typeface="Times New Roman" panose="02020603050405020304" pitchFamily="18" charset="0"/>
              </a:rPr>
              <a:t>CCLE Dataset</a:t>
            </a:r>
            <a:endParaRPr lang="en-US" sz="2000" dirty="0">
              <a:latin typeface="+mj-lt"/>
            </a:endParaRPr>
          </a:p>
        </p:txBody>
      </p:sp>
    </p:spTree>
    <p:extLst>
      <p:ext uri="{BB962C8B-B14F-4D97-AF65-F5344CB8AC3E}">
        <p14:creationId xmlns:p14="http://schemas.microsoft.com/office/powerpoint/2010/main" val="38934995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C162E14F-B421-4841-B7E9-0C4C2249E5A7}"/>
              </a:ext>
            </a:extLst>
          </p:cNvPr>
          <p:cNvSpPr txBox="1">
            <a:spLocks/>
          </p:cNvSpPr>
          <p:nvPr/>
        </p:nvSpPr>
        <p:spPr>
          <a:xfrm>
            <a:off x="1262273" y="275682"/>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Machine Learning Models</a:t>
            </a:r>
          </a:p>
        </p:txBody>
      </p:sp>
      <p:sp>
        <p:nvSpPr>
          <p:cNvPr id="2" name="TextBox 1">
            <a:extLst>
              <a:ext uri="{FF2B5EF4-FFF2-40B4-BE49-F238E27FC236}">
                <a16:creationId xmlns:a16="http://schemas.microsoft.com/office/drawing/2014/main" id="{2402BCF4-9B57-495B-9269-CD8D693C469E}"/>
              </a:ext>
            </a:extLst>
          </p:cNvPr>
          <p:cNvSpPr txBox="1"/>
          <p:nvPr/>
        </p:nvSpPr>
        <p:spPr>
          <a:xfrm>
            <a:off x="1023728" y="1420422"/>
            <a:ext cx="10420127" cy="6217087"/>
          </a:xfrm>
          <a:prstGeom prst="rect">
            <a:avLst/>
          </a:prstGeom>
          <a:noFill/>
        </p:spPr>
        <p:txBody>
          <a:bodyPr wrap="square" rtlCol="0">
            <a:spAutoFit/>
          </a:bodyPr>
          <a:lstStyle/>
          <a:p>
            <a:pPr algn="just"/>
            <a:r>
              <a:rPr lang="en-US" sz="2000" dirty="0"/>
              <a:t>Machine learning models implemented</a:t>
            </a:r>
          </a:p>
          <a:p>
            <a:pPr algn="just"/>
            <a:endParaRPr lang="en-US" sz="2000" dirty="0"/>
          </a:p>
          <a:p>
            <a:pPr marL="285750" indent="-285750" algn="just">
              <a:buFont typeface="Wingdings" panose="05000000000000000000" pitchFamily="2" charset="2"/>
              <a:buChar char="Ø"/>
            </a:pPr>
            <a:r>
              <a:rPr lang="en-US" sz="2000" dirty="0"/>
              <a:t>XGBoost</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LGB</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Cat Boost</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Averaged Model : Combined the predictions of XGB , Cat Boost and LGB by taking simple average.</a:t>
            </a:r>
          </a:p>
          <a:p>
            <a:pPr marL="0" marR="0" algn="just">
              <a:lnSpc>
                <a:spcPct val="150000"/>
              </a:lnSpc>
              <a:spcBef>
                <a:spcPts val="600"/>
              </a:spcBef>
              <a:spcAft>
                <a:spcPts val="600"/>
              </a:spcAft>
            </a:pPr>
            <a:r>
              <a:rPr lang="en-AU" sz="2000" dirty="0">
                <a:effectLst/>
                <a:latin typeface="Georgia" panose="02040502050405020303" pitchFamily="18" charset="0"/>
                <a:ea typeface="Georgia" panose="02040502050405020303" pitchFamily="18" charset="0"/>
                <a:cs typeface="Times New Roman" panose="02020603050405020304" pitchFamily="18" charset="0"/>
              </a:rPr>
              <a:t> 	</a:t>
            </a:r>
            <a:r>
              <a:rPr lang="en-AU" sz="2000" i="1" dirty="0">
                <a:effectLst/>
                <a:ea typeface="Georgia" panose="02040502050405020303" pitchFamily="18" charset="0"/>
                <a:cs typeface="Times New Roman" panose="02020603050405020304" pitchFamily="18" charset="0"/>
              </a:rPr>
              <a:t>Final Predictions = Average (XGB predictions, LGB predictions, </a:t>
            </a:r>
            <a:r>
              <a:rPr lang="en-US" sz="2000" i="1" dirty="0"/>
              <a:t>Cat Boost predictions</a:t>
            </a:r>
            <a:r>
              <a:rPr lang="en-AU" sz="2000" i="1" dirty="0">
                <a:effectLst/>
                <a:ea typeface="Georgia" panose="02040502050405020303" pitchFamily="18" charset="0"/>
                <a:cs typeface="Times New Roman" panose="02020603050405020304" pitchFamily="18" charset="0"/>
              </a:rPr>
              <a:t>)</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Stacking of XGB, Cat Boost and LGB : Combined the predictions of XGB and LGB using LASSO as Meta Learner.</a:t>
            </a:r>
            <a:endParaRPr lang="en-AU" sz="2000" i="1" dirty="0">
              <a:effectLst/>
              <a:latin typeface="Georgia" panose="02040502050405020303" pitchFamily="18" charset="0"/>
              <a:ea typeface="Georgia" panose="02040502050405020303" pitchFamily="18" charset="0"/>
              <a:cs typeface="Times New Roman" panose="02020603050405020304" pitchFamily="18" charset="0"/>
            </a:endParaRPr>
          </a:p>
          <a:p>
            <a:pPr algn="just">
              <a:lnSpc>
                <a:spcPct val="150000"/>
              </a:lnSpc>
              <a:spcBef>
                <a:spcPts val="600"/>
              </a:spcBef>
              <a:spcAft>
                <a:spcPts val="600"/>
              </a:spcAft>
            </a:pPr>
            <a:r>
              <a:rPr lang="en-AU" sz="2000" i="1" dirty="0">
                <a:cs typeface="Times New Roman" panose="02020603050405020304" pitchFamily="18" charset="0"/>
              </a:rPr>
              <a:t>	Final Predictions = LASSO (XGB predictions, LGB predictions, </a:t>
            </a:r>
            <a:r>
              <a:rPr lang="en-US" sz="2000" i="1" dirty="0"/>
              <a:t>Cat Boost predictions</a:t>
            </a:r>
            <a:r>
              <a:rPr lang="en-AU" sz="2000" i="1" dirty="0">
                <a:cs typeface="Times New Roman" panose="02020603050405020304" pitchFamily="18" charset="0"/>
              </a:rPr>
              <a:t>)</a:t>
            </a:r>
          </a:p>
          <a:p>
            <a:pPr marL="0" marR="0" algn="just">
              <a:lnSpc>
                <a:spcPct val="150000"/>
              </a:lnSpc>
              <a:spcBef>
                <a:spcPts val="600"/>
              </a:spcBef>
              <a:spcAft>
                <a:spcPts val="600"/>
              </a:spcAft>
            </a:pPr>
            <a:endParaRPr lang="en-US" sz="2000" dirty="0">
              <a:effectLst/>
              <a:ea typeface="Georgia" panose="02040502050405020303"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32927768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C162E14F-B421-4841-B7E9-0C4C2249E5A7}"/>
              </a:ext>
            </a:extLst>
          </p:cNvPr>
          <p:cNvSpPr txBox="1">
            <a:spLocks/>
          </p:cNvSpPr>
          <p:nvPr/>
        </p:nvSpPr>
        <p:spPr>
          <a:xfrm>
            <a:off x="1059073" y="4345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Model Architecture</a:t>
            </a:r>
          </a:p>
        </p:txBody>
      </p:sp>
      <p:sp>
        <p:nvSpPr>
          <p:cNvPr id="4" name="Rectangle 3">
            <a:extLst>
              <a:ext uri="{FF2B5EF4-FFF2-40B4-BE49-F238E27FC236}">
                <a16:creationId xmlns:a16="http://schemas.microsoft.com/office/drawing/2014/main" id="{AF632E51-5D4E-455A-9771-104ECF32A6CA}"/>
              </a:ext>
            </a:extLst>
          </p:cNvPr>
          <p:cNvSpPr>
            <a:spLocks noChangeArrowheads="1"/>
          </p:cNvSpPr>
          <p:nvPr/>
        </p:nvSpPr>
        <p:spPr bwMode="auto">
          <a:xfrm>
            <a:off x="319314" y="1509486"/>
            <a:ext cx="11698515" cy="5072831"/>
          </a:xfrm>
          <a:prstGeom prst="rect">
            <a:avLst/>
          </a:prstGeom>
          <a:blipFill dpi="0" rotWithShape="0">
            <a:blip r:embed="rId3"/>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Box 5">
            <a:extLst>
              <a:ext uri="{FF2B5EF4-FFF2-40B4-BE49-F238E27FC236}">
                <a16:creationId xmlns:a16="http://schemas.microsoft.com/office/drawing/2014/main" id="{75EF5729-0149-441A-A1E5-128402AE8486}"/>
              </a:ext>
            </a:extLst>
          </p:cNvPr>
          <p:cNvSpPr txBox="1"/>
          <p:nvPr/>
        </p:nvSpPr>
        <p:spPr>
          <a:xfrm>
            <a:off x="501214" y="1173753"/>
            <a:ext cx="6103256" cy="339580"/>
          </a:xfrm>
          <a:prstGeom prst="rect">
            <a:avLst/>
          </a:prstGeom>
          <a:noFill/>
        </p:spPr>
        <p:txBody>
          <a:bodyPr wrap="square">
            <a:spAutoFit/>
          </a:bodyPr>
          <a:lstStyle/>
          <a:p>
            <a:pPr marL="0" marR="0" algn="just">
              <a:lnSpc>
                <a:spcPct val="150000"/>
              </a:lnSpc>
              <a:spcBef>
                <a:spcPts val="600"/>
              </a:spcBef>
              <a:spcAft>
                <a:spcPts val="600"/>
              </a:spcAft>
            </a:pPr>
            <a:r>
              <a:rPr lang="en-AU" sz="1200" dirty="0">
                <a:effectLst/>
                <a:latin typeface="+mj-lt"/>
                <a:ea typeface="Georgia" panose="02040502050405020303" pitchFamily="18" charset="0"/>
                <a:cs typeface="Times New Roman" panose="02020603050405020304" pitchFamily="18" charset="0"/>
              </a:rPr>
              <a:t>Figure 7: </a:t>
            </a:r>
            <a:r>
              <a:rPr lang="en-AU" sz="1200" dirty="0">
                <a:latin typeface="+mj-lt"/>
                <a:cs typeface="Times New Roman" panose="02020603050405020304" pitchFamily="18" charset="0"/>
              </a:rPr>
              <a:t>The</a:t>
            </a:r>
            <a:r>
              <a:rPr lang="en-AU" sz="1200" dirty="0">
                <a:effectLst/>
                <a:latin typeface="+mj-lt"/>
                <a:ea typeface="Georgia" panose="02040502050405020303" pitchFamily="18" charset="0"/>
                <a:cs typeface="Times New Roman" panose="02020603050405020304" pitchFamily="18" charset="0"/>
              </a:rPr>
              <a:t> figure is a more granular view of the Multi omics prediction architecture.</a:t>
            </a:r>
            <a:endParaRPr lang="en-US" sz="12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7493563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Single Omics Dataset</a:t>
            </a:r>
            <a:endParaRPr lang="en-US" dirty="0"/>
          </a:p>
        </p:txBody>
      </p:sp>
      <p:graphicFrame>
        <p:nvGraphicFramePr>
          <p:cNvPr id="2" name="Table 1">
            <a:extLst>
              <a:ext uri="{FF2B5EF4-FFF2-40B4-BE49-F238E27FC236}">
                <a16:creationId xmlns:a16="http://schemas.microsoft.com/office/drawing/2014/main" id="{C0A6947D-9A7A-4C10-B59E-B3381DF2CDD7}"/>
              </a:ext>
            </a:extLst>
          </p:cNvPr>
          <p:cNvGraphicFramePr>
            <a:graphicFrameLocks noGrp="1"/>
          </p:cNvGraphicFramePr>
          <p:nvPr>
            <p:extLst>
              <p:ext uri="{D42A27DB-BD31-4B8C-83A1-F6EECF244321}">
                <p14:modId xmlns:p14="http://schemas.microsoft.com/office/powerpoint/2010/main" val="517096536"/>
              </p:ext>
            </p:extLst>
          </p:nvPr>
        </p:nvGraphicFramePr>
        <p:xfrm>
          <a:off x="1074058" y="3933742"/>
          <a:ext cx="10427341" cy="2469262"/>
        </p:xfrm>
        <a:graphic>
          <a:graphicData uri="http://schemas.openxmlformats.org/drawingml/2006/table">
            <a:tbl>
              <a:tblPr firstRow="1" firstCol="1" bandRow="1">
                <a:tableStyleId>{073A0DAA-6AF3-43AB-8588-CEC1D06C72B9}</a:tableStyleId>
              </a:tblPr>
              <a:tblGrid>
                <a:gridCol w="2061028">
                  <a:extLst>
                    <a:ext uri="{9D8B030D-6E8A-4147-A177-3AD203B41FA5}">
                      <a16:colId xmlns:a16="http://schemas.microsoft.com/office/drawing/2014/main" val="1369307428"/>
                    </a:ext>
                  </a:extLst>
                </a:gridCol>
                <a:gridCol w="962957">
                  <a:extLst>
                    <a:ext uri="{9D8B030D-6E8A-4147-A177-3AD203B41FA5}">
                      <a16:colId xmlns:a16="http://schemas.microsoft.com/office/drawing/2014/main" val="1751278828"/>
                    </a:ext>
                  </a:extLst>
                </a:gridCol>
                <a:gridCol w="1479111">
                  <a:extLst>
                    <a:ext uri="{9D8B030D-6E8A-4147-A177-3AD203B41FA5}">
                      <a16:colId xmlns:a16="http://schemas.microsoft.com/office/drawing/2014/main" val="2777574444"/>
                    </a:ext>
                  </a:extLst>
                </a:gridCol>
                <a:gridCol w="1479111">
                  <a:extLst>
                    <a:ext uri="{9D8B030D-6E8A-4147-A177-3AD203B41FA5}">
                      <a16:colId xmlns:a16="http://schemas.microsoft.com/office/drawing/2014/main" val="1594467462"/>
                    </a:ext>
                  </a:extLst>
                </a:gridCol>
                <a:gridCol w="1480225">
                  <a:extLst>
                    <a:ext uri="{9D8B030D-6E8A-4147-A177-3AD203B41FA5}">
                      <a16:colId xmlns:a16="http://schemas.microsoft.com/office/drawing/2014/main" val="893735079"/>
                    </a:ext>
                  </a:extLst>
                </a:gridCol>
                <a:gridCol w="1480225">
                  <a:extLst>
                    <a:ext uri="{9D8B030D-6E8A-4147-A177-3AD203B41FA5}">
                      <a16:colId xmlns:a16="http://schemas.microsoft.com/office/drawing/2014/main" val="1494871586"/>
                    </a:ext>
                  </a:extLst>
                </a:gridCol>
                <a:gridCol w="1484684">
                  <a:extLst>
                    <a:ext uri="{9D8B030D-6E8A-4147-A177-3AD203B41FA5}">
                      <a16:colId xmlns:a16="http://schemas.microsoft.com/office/drawing/2014/main" val="3011244795"/>
                    </a:ext>
                  </a:extLst>
                </a:gridCol>
              </a:tblGrid>
              <a:tr h="182445">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dirty="0">
                          <a:effectLst/>
                        </a:rPr>
                        <a:t>Five Fold Cross Validation Results (MSE)</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MSE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9881100"/>
                  </a:ext>
                </a:extLst>
              </a:tr>
              <a:tr h="301485">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dirty="0">
                          <a:effectLst/>
                        </a:rPr>
                        <a:t>1.195</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1.161</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1.193</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1.178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1.187</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1.183</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6616217"/>
                  </a:ext>
                </a:extLst>
              </a:tr>
              <a:tr h="308219">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1.235</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1.198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1.238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1.224</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1.227</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1.225</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8765763"/>
                  </a:ext>
                </a:extLst>
              </a:tr>
              <a:tr h="301485">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1.160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1.129</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1.163</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1.148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1.156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1.151</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47219220"/>
                  </a:ext>
                </a:extLst>
              </a:tr>
              <a:tr h="502475">
                <a:tc>
                  <a:txBody>
                    <a:bodyPr/>
                    <a:lstStyle/>
                    <a:p>
                      <a:pPr marL="0" marR="0" algn="just">
                        <a:lnSpc>
                          <a:spcPct val="150000"/>
                        </a:lnSpc>
                        <a:spcBef>
                          <a:spcPts val="600"/>
                        </a:spcBef>
                        <a:spcAft>
                          <a:spcPts val="600"/>
                        </a:spcAft>
                      </a:pPr>
                      <a:r>
                        <a:rPr lang="en-AU" sz="1800">
                          <a:effectLst/>
                        </a:rPr>
                        <a:t>Averaged Model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1.161</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1.127</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1.162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1.148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1.154</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1.151</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7789061"/>
                  </a:ext>
                </a:extLst>
              </a:tr>
              <a:tr h="50247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1.141</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1.108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1.138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1.129</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1.135</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1.130</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98975683"/>
                  </a:ext>
                </a:extLst>
              </a:tr>
            </a:tbl>
          </a:graphicData>
        </a:graphic>
      </p:graphicFrame>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752181122"/>
                  </p:ext>
                </p:extLst>
              </p:nvPr>
            </p:nvGraphicFramePr>
            <p:xfrm>
              <a:off x="1074057" y="1139122"/>
              <a:ext cx="10427342" cy="246714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27768">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a:effectLst/>
                            </a:rPr>
                            <a:t>Five Fold Cross Validation Results (</a:t>
                          </a:r>
                          <a14:m>
                            <m:oMath xmlns:m="http://schemas.openxmlformats.org/officeDocument/2006/math">
                              <m:sSup>
                                <m:sSupPr>
                                  <m:ctrlPr>
                                    <a:rPr lang="en-US" sz="1800">
                                      <a:effectLst/>
                                    </a:rPr>
                                  </m:ctrlPr>
                                </m:sSupPr>
                                <m:e>
                                  <m:r>
                                    <a:rPr lang="en-AU" sz="1800">
                                      <a:effectLst/>
                                    </a:rPr>
                                    <m:t>(</m:t>
                                  </m:r>
                                  <m:r>
                                    <a:rPr lang="en-AU" sz="1800">
                                      <a:effectLst/>
                                    </a:rPr>
                                    <m:t>𝑅</m:t>
                                  </m:r>
                                </m:e>
                                <m:sup>
                                  <m:r>
                                    <a:rPr lang="en-AU" sz="1800">
                                      <a:effectLst/>
                                    </a:rPr>
                                    <m:t>2</m:t>
                                  </m:r>
                                </m:sup>
                              </m:sSup>
                            </m:oMath>
                          </a14:m>
                          <a:r>
                            <a:rPr lang="en-AU" sz="1800">
                              <a:effectLst/>
                            </a:rPr>
                            <a: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a:t>
                          </a:r>
                          <a14:m>
                            <m:oMath xmlns:m="http://schemas.openxmlformats.org/officeDocument/2006/math">
                              <m:sSup>
                                <m:sSupPr>
                                  <m:ctrlPr>
                                    <a:rPr lang="en-US" sz="1800">
                                      <a:effectLst/>
                                    </a:rPr>
                                  </m:ctrlPr>
                                </m:sSupPr>
                                <m:e>
                                  <m:r>
                                    <a:rPr lang="en-AU" sz="1800">
                                      <a:effectLst/>
                                    </a:rPr>
                                    <m:t>𝑅</m:t>
                                  </m:r>
                                </m:e>
                                <m:sup>
                                  <m:r>
                                    <a:rPr lang="en-AU" sz="1800">
                                      <a:effectLst/>
                                    </a:rPr>
                                    <m:t>2</m:t>
                                  </m:r>
                                </m:sup>
                              </m:sSup>
                            </m:oMath>
                          </a14:m>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992349"/>
                      </a:ext>
                    </a:extLst>
                  </a:tr>
                  <a:tr h="321960">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dirty="0">
                              <a:effectLst/>
                            </a:rPr>
                            <a:t>0.842</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0.844</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0.844</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21960">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0.836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0.841</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0.836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0.838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0.838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21960">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0.851</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0.851</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0.850</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0.849</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0.853</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0.849</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0.853</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0.850</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0.851</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Choice>
        <mc:Fallback>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752181122"/>
                  </p:ext>
                </p:extLst>
              </p:nvPr>
            </p:nvGraphicFramePr>
            <p:xfrm>
              <a:off x="1074057" y="1139122"/>
              <a:ext cx="10427342" cy="246714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72682">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endParaRPr lang="en-US"/>
                        </a:p>
                      </a:txBody>
                      <a:tcPr marL="68580" marR="68580" marT="0" marB="0">
                        <a:blipFill>
                          <a:blip r:embed="rId2"/>
                          <a:stretch>
                            <a:fillRect l="-30756" t="-1639" r="-21778" b="-604918"/>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marL="68580" marR="68580" marT="0" marB="0">
                        <a:blipFill>
                          <a:blip r:embed="rId2"/>
                          <a:stretch>
                            <a:fillRect l="-610373" t="-1639" r="-1660" b="-604918"/>
                          </a:stretch>
                        </a:blipFill>
                      </a:tcPr>
                    </a:tc>
                    <a:extLst>
                      <a:ext uri="{0D108BD9-81ED-4DB2-BD59-A6C34878D82A}">
                        <a16:rowId xmlns:a16="http://schemas.microsoft.com/office/drawing/2014/main" val="288992349"/>
                      </a:ext>
                    </a:extLst>
                  </a:tr>
                  <a:tr h="366078">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dirty="0">
                              <a:effectLst/>
                            </a:rPr>
                            <a:t>0.842</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0.842</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0.844</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0.844</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66078">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0.836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0.841</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0.836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0.838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0.838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66078">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0.851</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0.850</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0.848</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0.846</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0.851</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0.846</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0.850</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0.848</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0.848</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a:effectLst/>
                            </a:rPr>
                            <a:t>0.849</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0.853</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a:effectLst/>
                            </a:rPr>
                            <a:t>0.849</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0.853</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dirty="0">
                              <a:effectLst/>
                            </a:rPr>
                            <a:t>0.850</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dirty="0">
                              <a:effectLst/>
                            </a:rPr>
                            <a:t>0.851</a:t>
                          </a:r>
                          <a:endParaRPr lang="en-US" sz="1800" b="1"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Fallback>
      </mc:AlternateContent>
    </p:spTree>
    <p:extLst>
      <p:ext uri="{BB962C8B-B14F-4D97-AF65-F5344CB8AC3E}">
        <p14:creationId xmlns:p14="http://schemas.microsoft.com/office/powerpoint/2010/main" val="14919984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Single Omics Dataset</a:t>
            </a:r>
            <a:endParaRPr lang="en-US" dirty="0"/>
          </a:p>
        </p:txBody>
      </p:sp>
      <p:pic>
        <p:nvPicPr>
          <p:cNvPr id="4" name="Picture 3" descr="Chart, scatter chart&#10;&#10;Description automatically generated">
            <a:extLst>
              <a:ext uri="{FF2B5EF4-FFF2-40B4-BE49-F238E27FC236}">
                <a16:creationId xmlns:a16="http://schemas.microsoft.com/office/drawing/2014/main" id="{CE056B11-35F6-4D48-A466-FB80430CE2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3429" y="1161142"/>
            <a:ext cx="10427342" cy="5428344"/>
          </a:xfrm>
          <a:prstGeom prst="rect">
            <a:avLst/>
          </a:prstGeom>
          <a:noFill/>
          <a:ln>
            <a:noFill/>
          </a:ln>
        </p:spPr>
      </p:pic>
      <p:sp>
        <p:nvSpPr>
          <p:cNvPr id="8" name="TextBox 7">
            <a:extLst>
              <a:ext uri="{FF2B5EF4-FFF2-40B4-BE49-F238E27FC236}">
                <a16:creationId xmlns:a16="http://schemas.microsoft.com/office/drawing/2014/main" id="{B2293A0C-44E7-4A77-A6E7-4CD66943DD07}"/>
              </a:ext>
            </a:extLst>
          </p:cNvPr>
          <p:cNvSpPr txBox="1"/>
          <p:nvPr/>
        </p:nvSpPr>
        <p:spPr>
          <a:xfrm>
            <a:off x="821229" y="821562"/>
            <a:ext cx="6103256" cy="339580"/>
          </a:xfrm>
          <a:prstGeom prst="rect">
            <a:avLst/>
          </a:prstGeom>
          <a:noFill/>
        </p:spPr>
        <p:txBody>
          <a:bodyPr wrap="square">
            <a:spAutoFit/>
          </a:bodyPr>
          <a:lstStyle/>
          <a:p>
            <a:pPr marL="0" marR="0" algn="just">
              <a:lnSpc>
                <a:spcPct val="150000"/>
              </a:lnSpc>
              <a:spcBef>
                <a:spcPts val="600"/>
              </a:spcBef>
              <a:spcAft>
                <a:spcPts val="600"/>
              </a:spcAft>
            </a:pPr>
            <a:r>
              <a:rPr lang="en-AU" sz="1200" dirty="0">
                <a:effectLst/>
                <a:latin typeface="+mj-lt"/>
                <a:ea typeface="Georgia" panose="02040502050405020303" pitchFamily="18" charset="0"/>
                <a:cs typeface="Times New Roman" panose="02020603050405020304" pitchFamily="18" charset="0"/>
              </a:rPr>
              <a:t>Figure 8: LN IC50 predictions using meta learner model using single omics data.</a:t>
            </a:r>
            <a:endParaRPr lang="en-US" sz="12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00827069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Multi Omics Dataset</a:t>
            </a:r>
            <a:endParaRPr lang="en-US" dirty="0"/>
          </a:p>
        </p:txBody>
      </p:sp>
      <p:graphicFrame>
        <p:nvGraphicFramePr>
          <p:cNvPr id="2" name="Table 1">
            <a:extLst>
              <a:ext uri="{FF2B5EF4-FFF2-40B4-BE49-F238E27FC236}">
                <a16:creationId xmlns:a16="http://schemas.microsoft.com/office/drawing/2014/main" id="{C0A6947D-9A7A-4C10-B59E-B3381DF2CDD7}"/>
              </a:ext>
            </a:extLst>
          </p:cNvPr>
          <p:cNvGraphicFramePr>
            <a:graphicFrameLocks noGrp="1"/>
          </p:cNvGraphicFramePr>
          <p:nvPr>
            <p:extLst>
              <p:ext uri="{D42A27DB-BD31-4B8C-83A1-F6EECF244321}">
                <p14:modId xmlns:p14="http://schemas.microsoft.com/office/powerpoint/2010/main" val="1778352842"/>
              </p:ext>
            </p:extLst>
          </p:nvPr>
        </p:nvGraphicFramePr>
        <p:xfrm>
          <a:off x="1074058" y="3933742"/>
          <a:ext cx="10427341" cy="2473072"/>
        </p:xfrm>
        <a:graphic>
          <a:graphicData uri="http://schemas.openxmlformats.org/drawingml/2006/table">
            <a:tbl>
              <a:tblPr firstRow="1" firstCol="1" bandRow="1">
                <a:tableStyleId>{073A0DAA-6AF3-43AB-8588-CEC1D06C72B9}</a:tableStyleId>
              </a:tblPr>
              <a:tblGrid>
                <a:gridCol w="2061028">
                  <a:extLst>
                    <a:ext uri="{9D8B030D-6E8A-4147-A177-3AD203B41FA5}">
                      <a16:colId xmlns:a16="http://schemas.microsoft.com/office/drawing/2014/main" val="1369307428"/>
                    </a:ext>
                  </a:extLst>
                </a:gridCol>
                <a:gridCol w="962957">
                  <a:extLst>
                    <a:ext uri="{9D8B030D-6E8A-4147-A177-3AD203B41FA5}">
                      <a16:colId xmlns:a16="http://schemas.microsoft.com/office/drawing/2014/main" val="1751278828"/>
                    </a:ext>
                  </a:extLst>
                </a:gridCol>
                <a:gridCol w="1479111">
                  <a:extLst>
                    <a:ext uri="{9D8B030D-6E8A-4147-A177-3AD203B41FA5}">
                      <a16:colId xmlns:a16="http://schemas.microsoft.com/office/drawing/2014/main" val="2777574444"/>
                    </a:ext>
                  </a:extLst>
                </a:gridCol>
                <a:gridCol w="1479111">
                  <a:extLst>
                    <a:ext uri="{9D8B030D-6E8A-4147-A177-3AD203B41FA5}">
                      <a16:colId xmlns:a16="http://schemas.microsoft.com/office/drawing/2014/main" val="1594467462"/>
                    </a:ext>
                  </a:extLst>
                </a:gridCol>
                <a:gridCol w="1480225">
                  <a:extLst>
                    <a:ext uri="{9D8B030D-6E8A-4147-A177-3AD203B41FA5}">
                      <a16:colId xmlns:a16="http://schemas.microsoft.com/office/drawing/2014/main" val="893735079"/>
                    </a:ext>
                  </a:extLst>
                </a:gridCol>
                <a:gridCol w="1480225">
                  <a:extLst>
                    <a:ext uri="{9D8B030D-6E8A-4147-A177-3AD203B41FA5}">
                      <a16:colId xmlns:a16="http://schemas.microsoft.com/office/drawing/2014/main" val="1494871586"/>
                    </a:ext>
                  </a:extLst>
                </a:gridCol>
                <a:gridCol w="1484684">
                  <a:extLst>
                    <a:ext uri="{9D8B030D-6E8A-4147-A177-3AD203B41FA5}">
                      <a16:colId xmlns:a16="http://schemas.microsoft.com/office/drawing/2014/main" val="3011244795"/>
                    </a:ext>
                  </a:extLst>
                </a:gridCol>
              </a:tblGrid>
              <a:tr h="182445">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dirty="0">
                          <a:effectLst/>
                        </a:rPr>
                        <a:t>Five Fold Cross Validation Results (MSE)</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MSE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9881100"/>
                  </a:ext>
                </a:extLst>
              </a:tr>
              <a:tr h="301485">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1.186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1.165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1.165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1.172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1.192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1.176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6616217"/>
                  </a:ext>
                </a:extLst>
              </a:tr>
              <a:tr h="308219">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1.231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1.203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1.222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1.221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1.233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1.222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8765763"/>
                  </a:ext>
                </a:extLst>
              </a:tr>
              <a:tr h="301485">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1.154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1.123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1.137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1.152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1.141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47219220"/>
                  </a:ext>
                </a:extLst>
              </a:tr>
              <a:tr h="502475">
                <a:tc>
                  <a:txBody>
                    <a:bodyPr/>
                    <a:lstStyle/>
                    <a:p>
                      <a:pPr marL="0" marR="0" algn="just">
                        <a:lnSpc>
                          <a:spcPct val="150000"/>
                        </a:lnSpc>
                        <a:spcBef>
                          <a:spcPts val="600"/>
                        </a:spcBef>
                        <a:spcAft>
                          <a:spcPts val="600"/>
                        </a:spcAft>
                      </a:pPr>
                      <a:r>
                        <a:rPr lang="en-AU" sz="1800">
                          <a:effectLst/>
                        </a:rPr>
                        <a:t>Averaged Model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1.155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1.128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1.143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1.157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1.144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7789061"/>
                  </a:ext>
                </a:extLst>
              </a:tr>
              <a:tr h="50247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1.134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1.115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1.117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1.126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1.119</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98975683"/>
                  </a:ext>
                </a:extLst>
              </a:tr>
            </a:tbl>
          </a:graphicData>
        </a:graphic>
      </p:graphicFrame>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1753050674"/>
                  </p:ext>
                </p:extLst>
              </p:nvPr>
            </p:nvGraphicFramePr>
            <p:xfrm>
              <a:off x="1074057" y="1139122"/>
              <a:ext cx="10427342" cy="247095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27768">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a:effectLst/>
                            </a:rPr>
                            <a:t>Five Fold Cross Validation Results (</a:t>
                          </a:r>
                          <a14:m>
                            <m:oMath xmlns:m="http://schemas.openxmlformats.org/officeDocument/2006/math">
                              <m:sSup>
                                <m:sSupPr>
                                  <m:ctrlPr>
                                    <a:rPr lang="en-US" sz="1800">
                                      <a:effectLst/>
                                    </a:rPr>
                                  </m:ctrlPr>
                                </m:sSupPr>
                                <m:e>
                                  <m:r>
                                    <a:rPr lang="en-AU" sz="1800">
                                      <a:effectLst/>
                                    </a:rPr>
                                    <m:t>(</m:t>
                                  </m:r>
                                  <m:r>
                                    <a:rPr lang="en-AU" sz="1800">
                                      <a:effectLst/>
                                    </a:rPr>
                                    <m:t>𝑅</m:t>
                                  </m:r>
                                </m:e>
                                <m:sup>
                                  <m:r>
                                    <a:rPr lang="en-AU" sz="1800">
                                      <a:effectLst/>
                                    </a:rPr>
                                    <m:t>2</m:t>
                                  </m:r>
                                </m:sup>
                              </m:sSup>
                            </m:oMath>
                          </a14:m>
                          <a:r>
                            <a:rPr lang="en-AU" sz="1800">
                              <a:effectLst/>
                            </a:rPr>
                            <a: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a:t>
                          </a:r>
                          <a14:m>
                            <m:oMath xmlns:m="http://schemas.openxmlformats.org/officeDocument/2006/math">
                              <m:sSup>
                                <m:sSupPr>
                                  <m:ctrlPr>
                                    <a:rPr lang="en-US" sz="1800">
                                      <a:effectLst/>
                                    </a:rPr>
                                  </m:ctrlPr>
                                </m:sSupPr>
                                <m:e>
                                  <m:r>
                                    <a:rPr lang="en-AU" sz="1800">
                                      <a:effectLst/>
                                    </a:rPr>
                                    <m:t>𝑅</m:t>
                                  </m:r>
                                </m:e>
                                <m:sup>
                                  <m:r>
                                    <a:rPr lang="en-AU" sz="1800">
                                      <a:effectLst/>
                                    </a:rPr>
                                    <m:t>2</m:t>
                                  </m:r>
                                </m:sup>
                              </m:sSup>
                            </m:oMath>
                          </a14:m>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992349"/>
                      </a:ext>
                    </a:extLst>
                  </a:tr>
                  <a:tr h="321960">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21960">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21960">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0.852</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Choice>
        <mc:Fallback>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1753050674"/>
                  </p:ext>
                </p:extLst>
              </p:nvPr>
            </p:nvGraphicFramePr>
            <p:xfrm>
              <a:off x="1074057" y="1139122"/>
              <a:ext cx="10427342" cy="247095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72682">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endParaRPr lang="en-US"/>
                        </a:p>
                      </a:txBody>
                      <a:tcPr marL="68580" marR="68580" marT="0" marB="0">
                        <a:blipFill>
                          <a:blip r:embed="rId3"/>
                          <a:stretch>
                            <a:fillRect l="-30756" t="-1639" r="-21778" b="-604918"/>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marL="68580" marR="68580" marT="0" marB="0">
                        <a:blipFill>
                          <a:blip r:embed="rId3"/>
                          <a:stretch>
                            <a:fillRect l="-610373" t="-1639" r="-1660" b="-604918"/>
                          </a:stretch>
                        </a:blipFill>
                      </a:tcPr>
                    </a:tc>
                    <a:extLst>
                      <a:ext uri="{0D108BD9-81ED-4DB2-BD59-A6C34878D82A}">
                        <a16:rowId xmlns:a16="http://schemas.microsoft.com/office/drawing/2014/main" val="288992349"/>
                      </a:ext>
                    </a:extLst>
                  </a:tr>
                  <a:tr h="367348">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67348">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0.838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67348">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0.848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0.852</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Fallback>
      </mc:AlternateContent>
    </p:spTree>
    <p:extLst>
      <p:ext uri="{BB962C8B-B14F-4D97-AF65-F5344CB8AC3E}">
        <p14:creationId xmlns:p14="http://schemas.microsoft.com/office/powerpoint/2010/main" val="34559870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Multi Omics Dataset</a:t>
            </a:r>
            <a:endParaRPr lang="en-US" dirty="0"/>
          </a:p>
        </p:txBody>
      </p:sp>
      <p:pic>
        <p:nvPicPr>
          <p:cNvPr id="4" name="Picture 3" descr="Chart, scatter chart&#10;&#10;Description automatically generated">
            <a:extLst>
              <a:ext uri="{FF2B5EF4-FFF2-40B4-BE49-F238E27FC236}">
                <a16:creationId xmlns:a16="http://schemas.microsoft.com/office/drawing/2014/main" id="{CE056B11-35F6-4D48-A466-FB80430CE2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3429" y="1161142"/>
            <a:ext cx="10427342" cy="5428344"/>
          </a:xfrm>
          <a:prstGeom prst="rect">
            <a:avLst/>
          </a:prstGeom>
          <a:noFill/>
          <a:ln>
            <a:noFill/>
          </a:ln>
        </p:spPr>
      </p:pic>
      <p:sp>
        <p:nvSpPr>
          <p:cNvPr id="5" name="TextBox 4">
            <a:extLst>
              <a:ext uri="{FF2B5EF4-FFF2-40B4-BE49-F238E27FC236}">
                <a16:creationId xmlns:a16="http://schemas.microsoft.com/office/drawing/2014/main" id="{4139F625-9A67-477C-85A5-B69E094ED0EE}"/>
              </a:ext>
            </a:extLst>
          </p:cNvPr>
          <p:cNvSpPr txBox="1"/>
          <p:nvPr/>
        </p:nvSpPr>
        <p:spPr>
          <a:xfrm>
            <a:off x="821229" y="821562"/>
            <a:ext cx="6103256" cy="339580"/>
          </a:xfrm>
          <a:prstGeom prst="rect">
            <a:avLst/>
          </a:prstGeom>
          <a:noFill/>
        </p:spPr>
        <p:txBody>
          <a:bodyPr wrap="square">
            <a:spAutoFit/>
          </a:bodyPr>
          <a:lstStyle/>
          <a:p>
            <a:pPr marL="0" marR="0" algn="just">
              <a:lnSpc>
                <a:spcPct val="150000"/>
              </a:lnSpc>
              <a:spcBef>
                <a:spcPts val="600"/>
              </a:spcBef>
              <a:spcAft>
                <a:spcPts val="600"/>
              </a:spcAft>
            </a:pPr>
            <a:r>
              <a:rPr lang="en-AU" sz="1200" dirty="0">
                <a:effectLst/>
                <a:latin typeface="+mj-lt"/>
                <a:ea typeface="Georgia" panose="02040502050405020303" pitchFamily="18" charset="0"/>
                <a:cs typeface="Times New Roman" panose="02020603050405020304" pitchFamily="18" charset="0"/>
              </a:rPr>
              <a:t>Figure 9: LN IC50 predictions using meta learner model using multi omics data.</a:t>
            </a:r>
            <a:endParaRPr lang="en-US" sz="12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29800485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STR &amp; SNP Dataset</a:t>
            </a:r>
            <a:endParaRPr lang="en-US" dirty="0"/>
          </a:p>
        </p:txBody>
      </p:sp>
      <p:graphicFrame>
        <p:nvGraphicFramePr>
          <p:cNvPr id="2" name="Table 1">
            <a:extLst>
              <a:ext uri="{FF2B5EF4-FFF2-40B4-BE49-F238E27FC236}">
                <a16:creationId xmlns:a16="http://schemas.microsoft.com/office/drawing/2014/main" id="{C0A6947D-9A7A-4C10-B59E-B3381DF2CDD7}"/>
              </a:ext>
            </a:extLst>
          </p:cNvPr>
          <p:cNvGraphicFramePr>
            <a:graphicFrameLocks noGrp="1"/>
          </p:cNvGraphicFramePr>
          <p:nvPr>
            <p:extLst>
              <p:ext uri="{D42A27DB-BD31-4B8C-83A1-F6EECF244321}">
                <p14:modId xmlns:p14="http://schemas.microsoft.com/office/powerpoint/2010/main" val="2909234005"/>
              </p:ext>
            </p:extLst>
          </p:nvPr>
        </p:nvGraphicFramePr>
        <p:xfrm>
          <a:off x="1074058" y="3933742"/>
          <a:ext cx="10427341" cy="2473072"/>
        </p:xfrm>
        <a:graphic>
          <a:graphicData uri="http://schemas.openxmlformats.org/drawingml/2006/table">
            <a:tbl>
              <a:tblPr firstRow="1" firstCol="1" bandRow="1">
                <a:tableStyleId>{073A0DAA-6AF3-43AB-8588-CEC1D06C72B9}</a:tableStyleId>
              </a:tblPr>
              <a:tblGrid>
                <a:gridCol w="2061028">
                  <a:extLst>
                    <a:ext uri="{9D8B030D-6E8A-4147-A177-3AD203B41FA5}">
                      <a16:colId xmlns:a16="http://schemas.microsoft.com/office/drawing/2014/main" val="1369307428"/>
                    </a:ext>
                  </a:extLst>
                </a:gridCol>
                <a:gridCol w="962957">
                  <a:extLst>
                    <a:ext uri="{9D8B030D-6E8A-4147-A177-3AD203B41FA5}">
                      <a16:colId xmlns:a16="http://schemas.microsoft.com/office/drawing/2014/main" val="1751278828"/>
                    </a:ext>
                  </a:extLst>
                </a:gridCol>
                <a:gridCol w="1479111">
                  <a:extLst>
                    <a:ext uri="{9D8B030D-6E8A-4147-A177-3AD203B41FA5}">
                      <a16:colId xmlns:a16="http://schemas.microsoft.com/office/drawing/2014/main" val="2777574444"/>
                    </a:ext>
                  </a:extLst>
                </a:gridCol>
                <a:gridCol w="1479111">
                  <a:extLst>
                    <a:ext uri="{9D8B030D-6E8A-4147-A177-3AD203B41FA5}">
                      <a16:colId xmlns:a16="http://schemas.microsoft.com/office/drawing/2014/main" val="1594467462"/>
                    </a:ext>
                  </a:extLst>
                </a:gridCol>
                <a:gridCol w="1480225">
                  <a:extLst>
                    <a:ext uri="{9D8B030D-6E8A-4147-A177-3AD203B41FA5}">
                      <a16:colId xmlns:a16="http://schemas.microsoft.com/office/drawing/2014/main" val="893735079"/>
                    </a:ext>
                  </a:extLst>
                </a:gridCol>
                <a:gridCol w="1480225">
                  <a:extLst>
                    <a:ext uri="{9D8B030D-6E8A-4147-A177-3AD203B41FA5}">
                      <a16:colId xmlns:a16="http://schemas.microsoft.com/office/drawing/2014/main" val="1494871586"/>
                    </a:ext>
                  </a:extLst>
                </a:gridCol>
                <a:gridCol w="1484684">
                  <a:extLst>
                    <a:ext uri="{9D8B030D-6E8A-4147-A177-3AD203B41FA5}">
                      <a16:colId xmlns:a16="http://schemas.microsoft.com/office/drawing/2014/main" val="3011244795"/>
                    </a:ext>
                  </a:extLst>
                </a:gridCol>
              </a:tblGrid>
              <a:tr h="182445">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dirty="0">
                          <a:effectLst/>
                        </a:rPr>
                        <a:t>Five Fold Cross Validation Results (MSE)</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MSE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9881100"/>
                  </a:ext>
                </a:extLst>
              </a:tr>
              <a:tr h="301485">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1.420</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1.449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1.418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1.421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1.426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1.427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6616217"/>
                  </a:ext>
                </a:extLst>
              </a:tr>
              <a:tr h="308219">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1.478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1.505</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1.483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1.487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1.491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1.489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8765763"/>
                  </a:ext>
                </a:extLst>
              </a:tr>
              <a:tr h="301485">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1.461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1.499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1.466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1.461</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1.469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1.471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47219220"/>
                  </a:ext>
                </a:extLst>
              </a:tr>
              <a:tr h="502475">
                <a:tc>
                  <a:txBody>
                    <a:bodyPr/>
                    <a:lstStyle/>
                    <a:p>
                      <a:pPr marL="0" marR="0" algn="just">
                        <a:lnSpc>
                          <a:spcPct val="150000"/>
                        </a:lnSpc>
                        <a:spcBef>
                          <a:spcPts val="600"/>
                        </a:spcBef>
                        <a:spcAft>
                          <a:spcPts val="600"/>
                        </a:spcAft>
                      </a:pPr>
                      <a:r>
                        <a:rPr lang="en-AU" sz="1800">
                          <a:effectLst/>
                        </a:rPr>
                        <a:t>Averaged Model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1.411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1.441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1.411</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1.419</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7789061"/>
                  </a:ext>
                </a:extLst>
              </a:tr>
              <a:tr h="50247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1.415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1.447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1.425</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1.425</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98975683"/>
                  </a:ext>
                </a:extLst>
              </a:tr>
            </a:tbl>
          </a:graphicData>
        </a:graphic>
      </p:graphicFrame>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1491815242"/>
                  </p:ext>
                </p:extLst>
              </p:nvPr>
            </p:nvGraphicFramePr>
            <p:xfrm>
              <a:off x="1074057" y="1139122"/>
              <a:ext cx="10427342" cy="246714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27768">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a:effectLst/>
                            </a:rPr>
                            <a:t>Five Fold Cross Validation Results (</a:t>
                          </a:r>
                          <a14:m>
                            <m:oMath xmlns:m="http://schemas.openxmlformats.org/officeDocument/2006/math">
                              <m:sSup>
                                <m:sSupPr>
                                  <m:ctrlPr>
                                    <a:rPr lang="en-US" sz="1800">
                                      <a:effectLst/>
                                    </a:rPr>
                                  </m:ctrlPr>
                                </m:sSupPr>
                                <m:e>
                                  <m:r>
                                    <a:rPr lang="en-AU" sz="1800">
                                      <a:effectLst/>
                                    </a:rPr>
                                    <m:t>(</m:t>
                                  </m:r>
                                  <m:r>
                                    <a:rPr lang="en-AU" sz="1800">
                                      <a:effectLst/>
                                    </a:rPr>
                                    <m:t>𝑅</m:t>
                                  </m:r>
                                </m:e>
                                <m:sup>
                                  <m:r>
                                    <a:rPr lang="en-AU" sz="1800">
                                      <a:effectLst/>
                                    </a:rPr>
                                    <m:t>2</m:t>
                                  </m:r>
                                </m:sup>
                              </m:sSup>
                            </m:oMath>
                          </a14:m>
                          <a:r>
                            <a:rPr lang="en-AU" sz="1800">
                              <a:effectLst/>
                            </a:rPr>
                            <a: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a:t>
                          </a:r>
                          <a14:m>
                            <m:oMath xmlns:m="http://schemas.openxmlformats.org/officeDocument/2006/math">
                              <m:sSup>
                                <m:sSupPr>
                                  <m:ctrlPr>
                                    <a:rPr lang="en-US" sz="1800">
                                      <a:effectLst/>
                                    </a:rPr>
                                  </m:ctrlPr>
                                </m:sSupPr>
                                <m:e>
                                  <m:r>
                                    <a:rPr lang="en-AU" sz="1800">
                                      <a:effectLst/>
                                    </a:rPr>
                                    <m:t>𝑅</m:t>
                                  </m:r>
                                </m:e>
                                <m:sup>
                                  <m:r>
                                    <a:rPr lang="en-AU" sz="1800">
                                      <a:effectLst/>
                                    </a:rPr>
                                    <m:t>2</m:t>
                                  </m:r>
                                </m:sup>
                              </m:sSup>
                            </m:oMath>
                          </a14:m>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992349"/>
                      </a:ext>
                    </a:extLst>
                  </a:tr>
                  <a:tr h="321960">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1664961"/>
                      </a:ext>
                    </a:extLst>
                  </a:tr>
                  <a:tr h="321960">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5247845"/>
                      </a:ext>
                    </a:extLst>
                  </a:tr>
                  <a:tr h="321960">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effectLst/>
                              <a:latin typeface="Georgia" panose="02040502050405020303" pitchFamily="18" charset="0"/>
                              <a:ea typeface="Georgia" panose="02040502050405020303" pitchFamily="18" charset="0"/>
                              <a:cs typeface="Times New Roman" panose="02020603050405020304" pitchFamily="18" charset="0"/>
                            </a:rPr>
                            <a:t>0.806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dirty="0">
                              <a:effectLst/>
                              <a:latin typeface="Georgia" panose="02040502050405020303" pitchFamily="18" charset="0"/>
                              <a:ea typeface="Georgia" panose="02040502050405020303" pitchFamily="18" charset="0"/>
                              <a:cs typeface="Times New Roman" panose="02020603050405020304" pitchFamily="18" charset="0"/>
                            </a:rPr>
                            <a:t>0.812</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938383"/>
                      </a:ext>
                    </a:extLst>
                  </a:tr>
                </a:tbl>
              </a:graphicData>
            </a:graphic>
          </p:graphicFrame>
        </mc:Choice>
        <mc:Fallback>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1491815242"/>
                  </p:ext>
                </p:extLst>
              </p:nvPr>
            </p:nvGraphicFramePr>
            <p:xfrm>
              <a:off x="1074057" y="1139122"/>
              <a:ext cx="10427342" cy="246714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72682">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endParaRPr lang="en-US"/>
                        </a:p>
                      </a:txBody>
                      <a:tcPr marL="68580" marR="68580" marT="0" marB="0">
                        <a:blipFill>
                          <a:blip r:embed="rId3"/>
                          <a:stretch>
                            <a:fillRect l="-30756" t="-1639" r="-21778" b="-56885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marL="68580" marR="68580" marT="0" marB="0">
                        <a:blipFill>
                          <a:blip r:embed="rId3"/>
                          <a:stretch>
                            <a:fillRect l="-610373" t="-1639" r="-1660" b="-568852"/>
                          </a:stretch>
                        </a:blipFill>
                      </a:tcPr>
                    </a:tc>
                    <a:extLst>
                      <a:ext uri="{0D108BD9-81ED-4DB2-BD59-A6C34878D82A}">
                        <a16:rowId xmlns:a16="http://schemas.microsoft.com/office/drawing/2014/main" val="288992349"/>
                      </a:ext>
                    </a:extLst>
                  </a:tr>
                  <a:tr h="366078">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1664961"/>
                      </a:ext>
                    </a:extLst>
                  </a:tr>
                  <a:tr h="366078">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0.803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5247845"/>
                      </a:ext>
                    </a:extLst>
                  </a:tr>
                  <a:tr h="366078">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0.806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effectLst/>
                              <a:latin typeface="Georgia" panose="02040502050405020303" pitchFamily="18" charset="0"/>
                              <a:ea typeface="Georgia" panose="02040502050405020303" pitchFamily="18" charset="0"/>
                              <a:cs typeface="Times New Roman" panose="02020603050405020304" pitchFamily="18" charset="0"/>
                            </a:rPr>
                            <a:t>0.806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0.812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0.813</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effectLst/>
                              <a:latin typeface="Georgia" panose="02040502050405020303" pitchFamily="18" charset="0"/>
                              <a:ea typeface="Georgia" panose="02040502050405020303" pitchFamily="18" charset="0"/>
                              <a:cs typeface="Times New Roman" panose="02020603050405020304" pitchFamily="18" charset="0"/>
                            </a:rPr>
                            <a:t>0.810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b="1" i="0" dirty="0">
                              <a:effectLst/>
                              <a:latin typeface="Georgia" panose="02040502050405020303" pitchFamily="18" charset="0"/>
                              <a:ea typeface="Georgia" panose="02040502050405020303" pitchFamily="18" charset="0"/>
                              <a:cs typeface="Times New Roman" panose="02020603050405020304" pitchFamily="18" charset="0"/>
                            </a:rPr>
                            <a:t>0.812</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938383"/>
                      </a:ext>
                    </a:extLst>
                  </a:tr>
                </a:tbl>
              </a:graphicData>
            </a:graphic>
          </p:graphicFrame>
        </mc:Fallback>
      </mc:AlternateContent>
    </p:spTree>
    <p:extLst>
      <p:ext uri="{BB962C8B-B14F-4D97-AF65-F5344CB8AC3E}">
        <p14:creationId xmlns:p14="http://schemas.microsoft.com/office/powerpoint/2010/main" val="170220031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STR &amp; SNP Dataset</a:t>
            </a:r>
            <a:endParaRPr lang="en-US" dirty="0"/>
          </a:p>
        </p:txBody>
      </p:sp>
      <p:pic>
        <p:nvPicPr>
          <p:cNvPr id="3" name="Picture 2" descr="Graphical user interface, chart, scatter chart&#10;&#10;Description automatically generated">
            <a:extLst>
              <a:ext uri="{FF2B5EF4-FFF2-40B4-BE49-F238E27FC236}">
                <a16:creationId xmlns:a16="http://schemas.microsoft.com/office/drawing/2014/main" id="{00D6B1EB-5474-4456-BFAE-64F24A743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29" y="1161142"/>
            <a:ext cx="10615987" cy="5602514"/>
          </a:xfrm>
          <a:prstGeom prst="rect">
            <a:avLst/>
          </a:prstGeom>
        </p:spPr>
      </p:pic>
      <p:sp>
        <p:nvSpPr>
          <p:cNvPr id="8" name="TextBox 7">
            <a:extLst>
              <a:ext uri="{FF2B5EF4-FFF2-40B4-BE49-F238E27FC236}">
                <a16:creationId xmlns:a16="http://schemas.microsoft.com/office/drawing/2014/main" id="{D822D36A-CA85-48D1-9B99-64CC4EEBF35F}"/>
              </a:ext>
            </a:extLst>
          </p:cNvPr>
          <p:cNvSpPr txBox="1"/>
          <p:nvPr/>
        </p:nvSpPr>
        <p:spPr>
          <a:xfrm>
            <a:off x="821229" y="821562"/>
            <a:ext cx="6103256" cy="339580"/>
          </a:xfrm>
          <a:prstGeom prst="rect">
            <a:avLst/>
          </a:prstGeom>
          <a:noFill/>
        </p:spPr>
        <p:txBody>
          <a:bodyPr wrap="square">
            <a:spAutoFit/>
          </a:bodyPr>
          <a:lstStyle/>
          <a:p>
            <a:pPr marL="0" marR="0" algn="just">
              <a:lnSpc>
                <a:spcPct val="150000"/>
              </a:lnSpc>
              <a:spcBef>
                <a:spcPts val="600"/>
              </a:spcBef>
              <a:spcAft>
                <a:spcPts val="600"/>
              </a:spcAft>
            </a:pPr>
            <a:r>
              <a:rPr lang="en-AU" sz="1200" dirty="0">
                <a:effectLst/>
                <a:latin typeface="+mj-lt"/>
                <a:ea typeface="Georgia" panose="02040502050405020303" pitchFamily="18" charset="0"/>
                <a:cs typeface="Times New Roman" panose="02020603050405020304" pitchFamily="18" charset="0"/>
              </a:rPr>
              <a:t>Figure 10 LN IC50 predictions using meta learner model using STR &amp; SNP omics data.</a:t>
            </a:r>
            <a:endParaRPr lang="en-US" sz="12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4948602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4E8E29-967C-4AB6-A88C-C9058046B5CD}"/>
              </a:ext>
            </a:extLst>
          </p:cNvPr>
          <p:cNvSpPr>
            <a:spLocks noGrp="1"/>
          </p:cNvSpPr>
          <p:nvPr>
            <p:ph type="title"/>
          </p:nvPr>
        </p:nvSpPr>
        <p:spPr>
          <a:xfrm>
            <a:off x="980984" y="246076"/>
            <a:ext cx="5671847" cy="1478570"/>
          </a:xfrm>
        </p:spPr>
        <p:txBody>
          <a:bodyPr vert="horz" lIns="91440" tIns="45720" rIns="91440" bIns="45720" rtlCol="0" anchor="ctr">
            <a:normAutofit/>
          </a:bodyPr>
          <a:lstStyle/>
          <a:p>
            <a:r>
              <a:rPr lang="en-US" dirty="0"/>
              <a:t>Introduction</a:t>
            </a:r>
          </a:p>
        </p:txBody>
      </p:sp>
      <p:sp>
        <p:nvSpPr>
          <p:cNvPr id="7" name="Title 1">
            <a:extLst>
              <a:ext uri="{FF2B5EF4-FFF2-40B4-BE49-F238E27FC236}">
                <a16:creationId xmlns:a16="http://schemas.microsoft.com/office/drawing/2014/main" id="{BF4AE2EE-8890-4747-AFEC-11A9A815F4AB}"/>
              </a:ext>
            </a:extLst>
          </p:cNvPr>
          <p:cNvSpPr txBox="1">
            <a:spLocks/>
          </p:cNvSpPr>
          <p:nvPr/>
        </p:nvSpPr>
        <p:spPr>
          <a:xfrm>
            <a:off x="1225819" y="-95715"/>
            <a:ext cx="907057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dirty="0"/>
          </a:p>
        </p:txBody>
      </p:sp>
      <p:graphicFrame>
        <p:nvGraphicFramePr>
          <p:cNvPr id="12" name="Content Placeholder 2">
            <a:extLst>
              <a:ext uri="{FF2B5EF4-FFF2-40B4-BE49-F238E27FC236}">
                <a16:creationId xmlns:a16="http://schemas.microsoft.com/office/drawing/2014/main" id="{7DE730DA-D1AD-4DDD-9557-10FD6283365C}"/>
              </a:ext>
            </a:extLst>
          </p:cNvPr>
          <p:cNvGraphicFramePr>
            <a:graphicFrameLocks/>
          </p:cNvGraphicFramePr>
          <p:nvPr>
            <p:extLst>
              <p:ext uri="{D42A27DB-BD31-4B8C-83A1-F6EECF244321}">
                <p14:modId xmlns:p14="http://schemas.microsoft.com/office/powerpoint/2010/main" val="2105832656"/>
              </p:ext>
            </p:extLst>
          </p:nvPr>
        </p:nvGraphicFramePr>
        <p:xfrm>
          <a:off x="980984" y="2066436"/>
          <a:ext cx="9997423" cy="3724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6131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CCLE Dataset</a:t>
            </a:r>
            <a:endParaRPr lang="en-US" dirty="0"/>
          </a:p>
        </p:txBody>
      </p:sp>
      <p:graphicFrame>
        <p:nvGraphicFramePr>
          <p:cNvPr id="2" name="Table 1">
            <a:extLst>
              <a:ext uri="{FF2B5EF4-FFF2-40B4-BE49-F238E27FC236}">
                <a16:creationId xmlns:a16="http://schemas.microsoft.com/office/drawing/2014/main" id="{C0A6947D-9A7A-4C10-B59E-B3381DF2CDD7}"/>
              </a:ext>
            </a:extLst>
          </p:cNvPr>
          <p:cNvGraphicFramePr>
            <a:graphicFrameLocks noGrp="1"/>
          </p:cNvGraphicFramePr>
          <p:nvPr>
            <p:extLst>
              <p:ext uri="{D42A27DB-BD31-4B8C-83A1-F6EECF244321}">
                <p14:modId xmlns:p14="http://schemas.microsoft.com/office/powerpoint/2010/main" val="3412038645"/>
              </p:ext>
            </p:extLst>
          </p:nvPr>
        </p:nvGraphicFramePr>
        <p:xfrm>
          <a:off x="1074058" y="3933742"/>
          <a:ext cx="10427341" cy="2473072"/>
        </p:xfrm>
        <a:graphic>
          <a:graphicData uri="http://schemas.openxmlformats.org/drawingml/2006/table">
            <a:tbl>
              <a:tblPr firstRow="1" firstCol="1" bandRow="1">
                <a:tableStyleId>{073A0DAA-6AF3-43AB-8588-CEC1D06C72B9}</a:tableStyleId>
              </a:tblPr>
              <a:tblGrid>
                <a:gridCol w="2061028">
                  <a:extLst>
                    <a:ext uri="{9D8B030D-6E8A-4147-A177-3AD203B41FA5}">
                      <a16:colId xmlns:a16="http://schemas.microsoft.com/office/drawing/2014/main" val="1369307428"/>
                    </a:ext>
                  </a:extLst>
                </a:gridCol>
                <a:gridCol w="962957">
                  <a:extLst>
                    <a:ext uri="{9D8B030D-6E8A-4147-A177-3AD203B41FA5}">
                      <a16:colId xmlns:a16="http://schemas.microsoft.com/office/drawing/2014/main" val="1751278828"/>
                    </a:ext>
                  </a:extLst>
                </a:gridCol>
                <a:gridCol w="1479111">
                  <a:extLst>
                    <a:ext uri="{9D8B030D-6E8A-4147-A177-3AD203B41FA5}">
                      <a16:colId xmlns:a16="http://schemas.microsoft.com/office/drawing/2014/main" val="2777574444"/>
                    </a:ext>
                  </a:extLst>
                </a:gridCol>
                <a:gridCol w="1479111">
                  <a:extLst>
                    <a:ext uri="{9D8B030D-6E8A-4147-A177-3AD203B41FA5}">
                      <a16:colId xmlns:a16="http://schemas.microsoft.com/office/drawing/2014/main" val="1594467462"/>
                    </a:ext>
                  </a:extLst>
                </a:gridCol>
                <a:gridCol w="1480225">
                  <a:extLst>
                    <a:ext uri="{9D8B030D-6E8A-4147-A177-3AD203B41FA5}">
                      <a16:colId xmlns:a16="http://schemas.microsoft.com/office/drawing/2014/main" val="893735079"/>
                    </a:ext>
                  </a:extLst>
                </a:gridCol>
                <a:gridCol w="1480225">
                  <a:extLst>
                    <a:ext uri="{9D8B030D-6E8A-4147-A177-3AD203B41FA5}">
                      <a16:colId xmlns:a16="http://schemas.microsoft.com/office/drawing/2014/main" val="1494871586"/>
                    </a:ext>
                  </a:extLst>
                </a:gridCol>
                <a:gridCol w="1484684">
                  <a:extLst>
                    <a:ext uri="{9D8B030D-6E8A-4147-A177-3AD203B41FA5}">
                      <a16:colId xmlns:a16="http://schemas.microsoft.com/office/drawing/2014/main" val="3011244795"/>
                    </a:ext>
                  </a:extLst>
                </a:gridCol>
              </a:tblGrid>
              <a:tr h="182445">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dirty="0">
                          <a:effectLst/>
                        </a:rPr>
                        <a:t>Five Fold Cross Validation Results (MSE)</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MSE</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9881100"/>
                  </a:ext>
                </a:extLst>
              </a:tr>
              <a:tr h="301485">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1.574</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1.535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1.629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1.540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1.565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6616217"/>
                  </a:ext>
                </a:extLst>
              </a:tr>
              <a:tr h="308219">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1.560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1.567</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1.597</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1.481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1.425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1.526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8765763"/>
                  </a:ext>
                </a:extLst>
              </a:tr>
              <a:tr h="301485">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1.251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1.325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1.331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1.237</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1.243</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1.277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47219220"/>
                  </a:ext>
                </a:extLst>
              </a:tr>
              <a:tr h="502475">
                <a:tc>
                  <a:txBody>
                    <a:bodyPr/>
                    <a:lstStyle/>
                    <a:p>
                      <a:pPr marL="0" marR="0" algn="just">
                        <a:lnSpc>
                          <a:spcPct val="150000"/>
                        </a:lnSpc>
                        <a:spcBef>
                          <a:spcPts val="600"/>
                        </a:spcBef>
                        <a:spcAft>
                          <a:spcPts val="600"/>
                        </a:spcAft>
                      </a:pPr>
                      <a:r>
                        <a:rPr lang="en-AU" sz="1800">
                          <a:effectLst/>
                        </a:rPr>
                        <a:t>Averaged Model</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1.455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1.359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1.347</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1.395</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7789061"/>
                  </a:ext>
                </a:extLst>
              </a:tr>
              <a:tr h="50247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1.217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1.274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1.291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1.221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1.194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1.239</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98975683"/>
                  </a:ext>
                </a:extLst>
              </a:tr>
            </a:tbl>
          </a:graphicData>
        </a:graphic>
      </p:graphicFrame>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2824886981"/>
                  </p:ext>
                </p:extLst>
              </p:nvPr>
            </p:nvGraphicFramePr>
            <p:xfrm>
              <a:off x="1074057" y="1139122"/>
              <a:ext cx="10427342" cy="247095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27768">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pPr marL="0" marR="0" algn="just">
                            <a:lnSpc>
                              <a:spcPct val="150000"/>
                            </a:lnSpc>
                            <a:spcBef>
                              <a:spcPts val="600"/>
                            </a:spcBef>
                            <a:spcAft>
                              <a:spcPts val="600"/>
                            </a:spcAft>
                          </a:pPr>
                          <a:r>
                            <a:rPr lang="en-AU" sz="1800">
                              <a:effectLst/>
                            </a:rPr>
                            <a:t>Five Fold Cross Validation Results (</a:t>
                          </a:r>
                          <a14:m>
                            <m:oMath xmlns:m="http://schemas.openxmlformats.org/officeDocument/2006/math">
                              <m:sSup>
                                <m:sSupPr>
                                  <m:ctrlPr>
                                    <a:rPr lang="en-US" sz="1800">
                                      <a:effectLst/>
                                    </a:rPr>
                                  </m:ctrlPr>
                                </m:sSupPr>
                                <m:e>
                                  <m:r>
                                    <a:rPr lang="en-AU" sz="1800">
                                      <a:effectLst/>
                                    </a:rPr>
                                    <m:t>(</m:t>
                                  </m:r>
                                  <m:r>
                                    <a:rPr lang="en-AU" sz="1800">
                                      <a:effectLst/>
                                    </a:rPr>
                                    <m:t>𝑅</m:t>
                                  </m:r>
                                </m:e>
                                <m:sup>
                                  <m:r>
                                    <a:rPr lang="en-AU" sz="1800">
                                      <a:effectLst/>
                                    </a:rPr>
                                    <m:t>2</m:t>
                                  </m:r>
                                </m:sup>
                              </m:sSup>
                            </m:oMath>
                          </a14:m>
                          <a:r>
                            <a:rPr lang="en-AU" sz="1800">
                              <a:effectLst/>
                            </a:rPr>
                            <a: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600"/>
                            </a:spcBef>
                            <a:spcAft>
                              <a:spcPts val="600"/>
                            </a:spcAft>
                          </a:pPr>
                          <a:r>
                            <a:rPr lang="en-AU" sz="1800">
                              <a:effectLst/>
                            </a:rPr>
                            <a:t>Mean </a:t>
                          </a:r>
                          <a14:m>
                            <m:oMath xmlns:m="http://schemas.openxmlformats.org/officeDocument/2006/math">
                              <m:sSup>
                                <m:sSupPr>
                                  <m:ctrlPr>
                                    <a:rPr lang="en-US" sz="1800">
                                      <a:effectLst/>
                                    </a:rPr>
                                  </m:ctrlPr>
                                </m:sSupPr>
                                <m:e>
                                  <m:r>
                                    <a:rPr lang="en-AU" sz="1800">
                                      <a:effectLst/>
                                    </a:rPr>
                                    <m:t>𝑅</m:t>
                                  </m:r>
                                </m:e>
                                <m:sup>
                                  <m:r>
                                    <a:rPr lang="en-AU" sz="1800">
                                      <a:effectLst/>
                                    </a:rPr>
                                    <m:t>2</m:t>
                                  </m:r>
                                </m:sup>
                              </m:sSup>
                            </m:oMath>
                          </a14:m>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992349"/>
                      </a:ext>
                    </a:extLst>
                  </a:tr>
                  <a:tr h="321960">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0.608</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0.601</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0.591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21960">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0.593</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0.611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0.587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0.602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21960">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0.656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0.640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0.666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0.646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0.669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0.686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0.674</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0.654</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Choice>
        <mc:Fallback>
          <p:graphicFrame>
            <p:nvGraphicFramePr>
              <p:cNvPr id="5" name="Table 4">
                <a:extLst>
                  <a:ext uri="{FF2B5EF4-FFF2-40B4-BE49-F238E27FC236}">
                    <a16:creationId xmlns:a16="http://schemas.microsoft.com/office/drawing/2014/main" id="{02B44D37-F251-4ECE-867A-103FD73637E8}"/>
                  </a:ext>
                </a:extLst>
              </p:cNvPr>
              <p:cNvGraphicFramePr>
                <a:graphicFrameLocks noGrp="1"/>
              </p:cNvGraphicFramePr>
              <p:nvPr>
                <p:extLst>
                  <p:ext uri="{D42A27DB-BD31-4B8C-83A1-F6EECF244321}">
                    <p14:modId xmlns:p14="http://schemas.microsoft.com/office/powerpoint/2010/main" val="2824886981"/>
                  </p:ext>
                </p:extLst>
              </p:nvPr>
            </p:nvGraphicFramePr>
            <p:xfrm>
              <a:off x="1074057" y="1139122"/>
              <a:ext cx="10427342" cy="2470956"/>
            </p:xfrm>
            <a:graphic>
              <a:graphicData uri="http://schemas.openxmlformats.org/drawingml/2006/table">
                <a:tbl>
                  <a:tblPr firstRow="1" firstCol="1" bandRow="1">
                    <a:tableStyleId>{073A0DAA-6AF3-43AB-8588-CEC1D06C72B9}</a:tableStyleId>
                  </a:tblPr>
                  <a:tblGrid>
                    <a:gridCol w="2104572">
                      <a:extLst>
                        <a:ext uri="{9D8B030D-6E8A-4147-A177-3AD203B41FA5}">
                          <a16:colId xmlns:a16="http://schemas.microsoft.com/office/drawing/2014/main" val="1171903459"/>
                        </a:ext>
                      </a:extLst>
                    </a:gridCol>
                    <a:gridCol w="994125">
                      <a:extLst>
                        <a:ext uri="{9D8B030D-6E8A-4147-A177-3AD203B41FA5}">
                          <a16:colId xmlns:a16="http://schemas.microsoft.com/office/drawing/2014/main" val="1580578944"/>
                        </a:ext>
                      </a:extLst>
                    </a:gridCol>
                    <a:gridCol w="1464184">
                      <a:extLst>
                        <a:ext uri="{9D8B030D-6E8A-4147-A177-3AD203B41FA5}">
                          <a16:colId xmlns:a16="http://schemas.microsoft.com/office/drawing/2014/main" val="3985987792"/>
                        </a:ext>
                      </a:extLst>
                    </a:gridCol>
                    <a:gridCol w="1464184">
                      <a:extLst>
                        <a:ext uri="{9D8B030D-6E8A-4147-A177-3AD203B41FA5}">
                          <a16:colId xmlns:a16="http://schemas.microsoft.com/office/drawing/2014/main" val="1790672160"/>
                        </a:ext>
                      </a:extLst>
                    </a:gridCol>
                    <a:gridCol w="1465288">
                      <a:extLst>
                        <a:ext uri="{9D8B030D-6E8A-4147-A177-3AD203B41FA5}">
                          <a16:colId xmlns:a16="http://schemas.microsoft.com/office/drawing/2014/main" val="614945261"/>
                        </a:ext>
                      </a:extLst>
                    </a:gridCol>
                    <a:gridCol w="1465288">
                      <a:extLst>
                        <a:ext uri="{9D8B030D-6E8A-4147-A177-3AD203B41FA5}">
                          <a16:colId xmlns:a16="http://schemas.microsoft.com/office/drawing/2014/main" val="900667126"/>
                        </a:ext>
                      </a:extLst>
                    </a:gridCol>
                    <a:gridCol w="1469701">
                      <a:extLst>
                        <a:ext uri="{9D8B030D-6E8A-4147-A177-3AD203B41FA5}">
                          <a16:colId xmlns:a16="http://schemas.microsoft.com/office/drawing/2014/main" val="3532372042"/>
                        </a:ext>
                      </a:extLst>
                    </a:gridCol>
                  </a:tblGrid>
                  <a:tr h="372682">
                    <a:tc>
                      <a:txBody>
                        <a:bodyPr/>
                        <a:lstStyle/>
                        <a:p>
                          <a:pPr marL="0" marR="0" algn="just">
                            <a:lnSpc>
                              <a:spcPct val="150000"/>
                            </a:lnSpc>
                            <a:spcBef>
                              <a:spcPts val="600"/>
                            </a:spcBef>
                            <a:spcAft>
                              <a:spcPts val="600"/>
                            </a:spcAft>
                          </a:pPr>
                          <a:r>
                            <a:rPr lang="en-AU" sz="1800" dirty="0">
                              <a:effectLst/>
                            </a:rPr>
                            <a:t>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gridSpan="5">
                      <a:txBody>
                        <a:bodyPr/>
                        <a:lstStyle/>
                        <a:p>
                          <a:endParaRPr lang="en-US"/>
                        </a:p>
                      </a:txBody>
                      <a:tcPr marL="68580" marR="68580" marT="0" marB="0">
                        <a:blipFill>
                          <a:blip r:embed="rId3"/>
                          <a:stretch>
                            <a:fillRect l="-30756" t="-1639" r="-21778" b="-604918"/>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marL="68580" marR="68580" marT="0" marB="0">
                        <a:blipFill>
                          <a:blip r:embed="rId3"/>
                          <a:stretch>
                            <a:fillRect l="-610373" t="-1639" r="-1660" b="-604918"/>
                          </a:stretch>
                        </a:blipFill>
                      </a:tcPr>
                    </a:tc>
                    <a:extLst>
                      <a:ext uri="{0D108BD9-81ED-4DB2-BD59-A6C34878D82A}">
                        <a16:rowId xmlns:a16="http://schemas.microsoft.com/office/drawing/2014/main" val="288992349"/>
                      </a:ext>
                    </a:extLst>
                  </a:tr>
                  <a:tr h="367348">
                    <a:tc>
                      <a:txBody>
                        <a:bodyPr/>
                        <a:lstStyle/>
                        <a:p>
                          <a:pPr marL="0" marR="0" algn="just">
                            <a:lnSpc>
                              <a:spcPct val="150000"/>
                            </a:lnSpc>
                            <a:spcBef>
                              <a:spcPts val="600"/>
                            </a:spcBef>
                            <a:spcAft>
                              <a:spcPts val="600"/>
                            </a:spcAft>
                          </a:pPr>
                          <a:r>
                            <a:rPr lang="en-AU" sz="1800">
                              <a:effectLst/>
                            </a:rPr>
                            <a:t>XGBoost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0.608</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0.601</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0.604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0.587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0.554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0.591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1664961"/>
                      </a:ext>
                    </a:extLst>
                  </a:tr>
                  <a:tr h="367348">
                    <a:tc>
                      <a:txBody>
                        <a:bodyPr/>
                        <a:lstStyle/>
                        <a:p>
                          <a:pPr marL="0" marR="0" algn="just">
                            <a:lnSpc>
                              <a:spcPct val="150000"/>
                            </a:lnSpc>
                            <a:spcBef>
                              <a:spcPts val="600"/>
                            </a:spcBef>
                            <a:spcAft>
                              <a:spcPts val="600"/>
                            </a:spcAft>
                          </a:pPr>
                          <a:r>
                            <a:rPr lang="en-AU" sz="1800">
                              <a:effectLst/>
                            </a:rPr>
                            <a:t>LGBoost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0.593</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0.611</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0.605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0.587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0.602</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25247845"/>
                      </a:ext>
                    </a:extLst>
                  </a:tr>
                  <a:tr h="367348">
                    <a:tc>
                      <a:txBody>
                        <a:bodyPr/>
                        <a:lstStyle/>
                        <a:p>
                          <a:pPr marL="0" marR="0" algn="just">
                            <a:lnSpc>
                              <a:spcPct val="150000"/>
                            </a:lnSpc>
                            <a:spcBef>
                              <a:spcPts val="600"/>
                            </a:spcBef>
                            <a:spcAft>
                              <a:spcPts val="600"/>
                            </a:spcAft>
                          </a:pPr>
                          <a:r>
                            <a:rPr lang="en-AU" sz="1800">
                              <a:effectLst/>
                            </a:rPr>
                            <a:t>CATBoost</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0.689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0.656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0.640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0.666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35007182"/>
                      </a:ext>
                    </a:extLst>
                  </a:tr>
                  <a:tr h="498115">
                    <a:tc>
                      <a:txBody>
                        <a:bodyPr/>
                        <a:lstStyle/>
                        <a:p>
                          <a:pPr marL="0" marR="0" algn="just">
                            <a:lnSpc>
                              <a:spcPct val="150000"/>
                            </a:lnSpc>
                            <a:spcBef>
                              <a:spcPts val="600"/>
                            </a:spcBef>
                            <a:spcAft>
                              <a:spcPts val="600"/>
                            </a:spcAft>
                          </a:pPr>
                          <a:r>
                            <a:rPr lang="en-AU" sz="1800" dirty="0">
                              <a:effectLst/>
                            </a:rPr>
                            <a:t>Averaged Model</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0.650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0.634</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0.646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0.638</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0.610</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0.635</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028745"/>
                      </a:ext>
                    </a:extLst>
                  </a:tr>
                  <a:tr h="498115">
                    <a:tc>
                      <a:txBody>
                        <a:bodyPr/>
                        <a:lstStyle/>
                        <a:p>
                          <a:pPr marL="0" marR="0" algn="just">
                            <a:lnSpc>
                              <a:spcPct val="150000"/>
                            </a:lnSpc>
                            <a:spcBef>
                              <a:spcPts val="600"/>
                            </a:spcBef>
                            <a:spcAft>
                              <a:spcPts val="600"/>
                            </a:spcAft>
                          </a:pPr>
                          <a:r>
                            <a:rPr lang="en-AU" sz="1800">
                              <a:effectLst/>
                            </a:rPr>
                            <a:t>Meta Learner</a:t>
                          </a:r>
                          <a:endParaRPr lang="en-US" sz="18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0.697</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0.669</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0.686</a:t>
                          </a:r>
                          <a:endParaRPr lang="en-US" sz="1800" i="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0.674</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0.654</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tc>
                      <a:txBody>
                        <a:bodyPr/>
                        <a:lstStyle/>
                        <a:p>
                          <a:pPr marL="0" marR="0" algn="just">
                            <a:lnSpc>
                              <a:spcPct val="150000"/>
                            </a:lnSpc>
                            <a:spcBef>
                              <a:spcPts val="600"/>
                            </a:spcBef>
                            <a:spcAft>
                              <a:spcPts val="600"/>
                            </a:spcAft>
                          </a:pPr>
                          <a:r>
                            <a:rPr lang="en-AU" sz="1800" b="1" i="0" dirty="0">
                              <a:solidFill>
                                <a:srgbClr val="000000"/>
                              </a:solidFill>
                              <a:effectLst/>
                              <a:latin typeface="Calibri" panose="020F0502020204030204" pitchFamily="34" charset="0"/>
                              <a:ea typeface="Georgia" panose="02040502050405020303" pitchFamily="18" charset="0"/>
                              <a:cs typeface="Times New Roman" panose="02020603050405020304" pitchFamily="18" charset="0"/>
                            </a:rPr>
                            <a:t>0.676</a:t>
                          </a:r>
                          <a:endParaRPr lang="en-US" sz="1800" i="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3938383"/>
                      </a:ext>
                    </a:extLst>
                  </a:tr>
                </a:tbl>
              </a:graphicData>
            </a:graphic>
          </p:graphicFrame>
        </mc:Fallback>
      </mc:AlternateContent>
    </p:spTree>
    <p:extLst>
      <p:ext uri="{BB962C8B-B14F-4D97-AF65-F5344CB8AC3E}">
        <p14:creationId xmlns:p14="http://schemas.microsoft.com/office/powerpoint/2010/main" val="303164387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43429" y="-15974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Results: CCLE Dataset</a:t>
            </a:r>
            <a:endParaRPr lang="en-US" dirty="0"/>
          </a:p>
        </p:txBody>
      </p:sp>
      <p:pic>
        <p:nvPicPr>
          <p:cNvPr id="5" name="Picture 4" descr="Chart, scatter chart&#10;&#10;Description automatically generated">
            <a:extLst>
              <a:ext uri="{FF2B5EF4-FFF2-40B4-BE49-F238E27FC236}">
                <a16:creationId xmlns:a16="http://schemas.microsoft.com/office/drawing/2014/main" id="{6E485AB8-5B51-4572-844E-9D6860FFF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3" y="1161142"/>
            <a:ext cx="10376264" cy="5486401"/>
          </a:xfrm>
          <a:prstGeom prst="rect">
            <a:avLst/>
          </a:prstGeom>
        </p:spPr>
      </p:pic>
      <p:sp>
        <p:nvSpPr>
          <p:cNvPr id="6" name="TextBox 5">
            <a:extLst>
              <a:ext uri="{FF2B5EF4-FFF2-40B4-BE49-F238E27FC236}">
                <a16:creationId xmlns:a16="http://schemas.microsoft.com/office/drawing/2014/main" id="{8B34C370-45A1-41EF-AC4F-6A0D92229050}"/>
              </a:ext>
            </a:extLst>
          </p:cNvPr>
          <p:cNvSpPr txBox="1"/>
          <p:nvPr/>
        </p:nvSpPr>
        <p:spPr>
          <a:xfrm>
            <a:off x="821229" y="821562"/>
            <a:ext cx="6103256" cy="339580"/>
          </a:xfrm>
          <a:prstGeom prst="rect">
            <a:avLst/>
          </a:prstGeom>
          <a:noFill/>
        </p:spPr>
        <p:txBody>
          <a:bodyPr wrap="square">
            <a:spAutoFit/>
          </a:bodyPr>
          <a:lstStyle/>
          <a:p>
            <a:pPr marL="0" marR="0" algn="just">
              <a:lnSpc>
                <a:spcPct val="150000"/>
              </a:lnSpc>
              <a:spcBef>
                <a:spcPts val="600"/>
              </a:spcBef>
              <a:spcAft>
                <a:spcPts val="600"/>
              </a:spcAft>
            </a:pPr>
            <a:r>
              <a:rPr lang="en-AU" sz="1200" dirty="0">
                <a:effectLst/>
                <a:latin typeface="+mj-lt"/>
                <a:ea typeface="Georgia" panose="02040502050405020303" pitchFamily="18" charset="0"/>
                <a:cs typeface="Times New Roman" panose="02020603050405020304" pitchFamily="18" charset="0"/>
              </a:rPr>
              <a:t>Figure 11: LN IC50 predictions using meta learner model using CCLE data.</a:t>
            </a:r>
            <a:endParaRPr lang="en-US" sz="1200" dirty="0">
              <a:effectLst/>
              <a:latin typeface="+mj-lt"/>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78105272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AEE4D04-DB88-4EFD-ADC3-A8A990D61989}"/>
              </a:ext>
            </a:extLst>
          </p:cNvPr>
          <p:cNvSpPr txBox="1"/>
          <p:nvPr/>
        </p:nvSpPr>
        <p:spPr>
          <a:xfrm>
            <a:off x="956603" y="1507880"/>
            <a:ext cx="10278794" cy="4974439"/>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Stacked XGB, LGB and Cat Boost with LASSO meta learner outperformed all the other models explored in all the experiments.</a:t>
            </a:r>
          </a:p>
          <a:p>
            <a:pPr marL="285750" marR="0" indent="-285750" algn="just">
              <a:lnSpc>
                <a:spcPct val="107000"/>
              </a:lnSpc>
              <a:spcBef>
                <a:spcPts val="0"/>
              </a:spcBef>
              <a:spcAft>
                <a:spcPts val="800"/>
              </a:spcAft>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Our experiments made it clear that the omics data present better information compared to the STR &amp; SNP profiles of cell lines and we can achieve better predictions using the omics representation of cell line.</a:t>
            </a:r>
          </a:p>
          <a:p>
            <a:pPr marL="285750" marR="0" indent="-285750" algn="just">
              <a:lnSpc>
                <a:spcPct val="107000"/>
              </a:lnSpc>
              <a:spcBef>
                <a:spcPts val="0"/>
              </a:spcBef>
              <a:spcAft>
                <a:spcPts val="800"/>
              </a:spcAft>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Furthermore;  Multi omics representation of cell lines gives better predictions of efficacy compared to single omics.</a:t>
            </a:r>
          </a:p>
          <a:p>
            <a:pPr marL="285750" marR="0" indent="-285750" algn="just">
              <a:lnSpc>
                <a:spcPct val="107000"/>
              </a:lnSpc>
              <a:spcBef>
                <a:spcPts val="0"/>
              </a:spcBef>
              <a:spcAft>
                <a:spcPts val="800"/>
              </a:spcAft>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In our project we have experimented using the single omics (mRNA expressions) and multi omics (mRNA expressions and copy number variations). However, the same architecture can be used for any number of omics datasets.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3">
            <a:extLst>
              <a:ext uri="{FF2B5EF4-FFF2-40B4-BE49-F238E27FC236}">
                <a16:creationId xmlns:a16="http://schemas.microsoft.com/office/drawing/2014/main" id="{3EAA3149-AF9A-4C16-8EE4-C25523FD7BB7}"/>
              </a:ext>
            </a:extLst>
          </p:cNvPr>
          <p:cNvSpPr txBox="1">
            <a:spLocks/>
          </p:cNvSpPr>
          <p:nvPr/>
        </p:nvSpPr>
        <p:spPr>
          <a:xfrm>
            <a:off x="925116" y="864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FFFFFF"/>
                </a:solidFill>
              </a:rPr>
              <a:t>Findings and conclusion</a:t>
            </a:r>
            <a:endParaRPr lang="en-US" dirty="0"/>
          </a:p>
        </p:txBody>
      </p:sp>
    </p:spTree>
    <p:extLst>
      <p:ext uri="{BB962C8B-B14F-4D97-AF65-F5344CB8AC3E}">
        <p14:creationId xmlns:p14="http://schemas.microsoft.com/office/powerpoint/2010/main" val="30970868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AEE4D04-DB88-4EFD-ADC3-A8A990D61989}"/>
              </a:ext>
            </a:extLst>
          </p:cNvPr>
          <p:cNvSpPr txBox="1"/>
          <p:nvPr/>
        </p:nvSpPr>
        <p:spPr>
          <a:xfrm>
            <a:off x="925116" y="-132235"/>
            <a:ext cx="10278794" cy="6984220"/>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REFERENCES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dirty="0"/>
              <a:t>[1] Kourou, K, </a:t>
            </a:r>
            <a:r>
              <a:rPr lang="en-US" dirty="0" err="1"/>
              <a:t>Exarchos</a:t>
            </a:r>
            <a:r>
              <a:rPr lang="en-US" dirty="0"/>
              <a:t>, TP, </a:t>
            </a:r>
            <a:r>
              <a:rPr lang="en-US" dirty="0" err="1"/>
              <a:t>Exarchos</a:t>
            </a:r>
            <a:r>
              <a:rPr lang="en-US" dirty="0"/>
              <a:t>, KP, </a:t>
            </a:r>
            <a:r>
              <a:rPr lang="en-US" dirty="0" err="1"/>
              <a:t>Karamouzis</a:t>
            </a:r>
            <a:r>
              <a:rPr lang="en-US" dirty="0"/>
              <a:t>, MV &amp; Fotiadis, DI 2015, ‘Machine    learning applications in cancer prognosis and prediction’, Computational and Structural    Biotechnology Journal, vol. 13, no. C, pp. 8–17</a:t>
            </a:r>
          </a:p>
          <a:p>
            <a:pPr marL="0" indent="0" algn="just">
              <a:buNone/>
            </a:pPr>
            <a:endParaRPr lang="en-US" dirty="0"/>
          </a:p>
          <a:p>
            <a:pPr marL="0" indent="0" algn="just">
              <a:buNone/>
            </a:pPr>
            <a:r>
              <a:rPr lang="en-US" dirty="0"/>
              <a:t>[2] Chang, Y, Park, H, Yang, H-J, Lee, S, Lee, K-Y, Kim, TS, … Shin, J-M 2018, ‘Cancer Drug Response Profile scan (</a:t>
            </a:r>
            <a:r>
              <a:rPr lang="en-US" dirty="0" err="1"/>
              <a:t>CDRscan</a:t>
            </a:r>
            <a:r>
              <a:rPr lang="en-US" dirty="0"/>
              <a:t>):       A Deep Learning Model That Predicts Drug Effectiveness from Cancer Genomic Signature’, Scientific Reports, vol. 8, no. 1, pp. 8857–11. </a:t>
            </a:r>
          </a:p>
          <a:p>
            <a:pPr marL="0" indent="0" algn="just">
              <a:buNone/>
            </a:pPr>
            <a:endParaRPr lang="en-US" dirty="0"/>
          </a:p>
          <a:p>
            <a:pPr marL="0" indent="0" algn="just">
              <a:buNone/>
            </a:pPr>
            <a:r>
              <a:rPr lang="en-US" dirty="0"/>
              <a:t>[3] Sharifi-</a:t>
            </a:r>
            <a:r>
              <a:rPr lang="en-US" dirty="0" err="1"/>
              <a:t>Noghabi</a:t>
            </a:r>
            <a:r>
              <a:rPr lang="en-US" dirty="0"/>
              <a:t>, H, </a:t>
            </a:r>
            <a:r>
              <a:rPr lang="en-US" dirty="0" err="1"/>
              <a:t>Zolotareva</a:t>
            </a:r>
            <a:r>
              <a:rPr lang="en-US" dirty="0"/>
              <a:t>, O, Collins, CC &amp; Ester, M 2019, ‘MOLI: multi-omics late integration with deep neural networks for drug response prediction’, Bioinformatics, vol. 35, no. 14, pp. i501–i509.</a:t>
            </a:r>
          </a:p>
          <a:p>
            <a:pPr marL="0" indent="0" algn="just">
              <a:buNone/>
            </a:pPr>
            <a:endParaRPr lang="en-US" dirty="0"/>
          </a:p>
          <a:p>
            <a:pPr marL="0" indent="0" algn="just">
              <a:buNone/>
            </a:pPr>
            <a:r>
              <a:rPr lang="en-US" dirty="0"/>
              <a:t>[4]Yang, W. et al. (2012) Genomics of Drug Sensitivity in Cancer (GDSC): a resource for therapeutic biomarker discovery in cancer cells. Nucleic Acids Res., 41, D955–D961.</a:t>
            </a:r>
          </a:p>
          <a:p>
            <a:pPr marL="0" indent="0" algn="just">
              <a:buNone/>
            </a:pPr>
            <a:endParaRPr lang="en-US" dirty="0"/>
          </a:p>
          <a:p>
            <a:pPr marL="0" indent="0" algn="just">
              <a:buNone/>
            </a:pPr>
            <a:r>
              <a:rPr lang="en-US" dirty="0"/>
              <a:t>[5] Gao, H. et al. (2015) High-throughput screening using patient-derived tumor xenografts to predict clinical trial drug response. Nat. Med., 21, 1318–132</a:t>
            </a:r>
          </a:p>
          <a:p>
            <a:pPr marL="0" indent="0" algn="just">
              <a:buNone/>
            </a:pPr>
            <a:endParaRPr lang="en-US" dirty="0"/>
          </a:p>
          <a:p>
            <a:pPr marL="0" indent="0" algn="just">
              <a:buNone/>
            </a:pPr>
            <a:r>
              <a:rPr lang="en-US" dirty="0"/>
              <a:t>[6] Ding, M.Q. et al. (2018) Precision oncology beyond targeted therapy: combining omics data with machine learning matches the majority of cancer cells to effective therapeutics. Mol. Cancer Res., 16, 269–278.</a:t>
            </a:r>
          </a:p>
          <a:p>
            <a:pPr marL="0" indent="0" algn="just">
              <a:buNone/>
            </a:pPr>
            <a:endParaRPr lang="en-US" dirty="0"/>
          </a:p>
          <a:p>
            <a:pPr marL="0" indent="0" algn="just">
              <a:buNone/>
            </a:pPr>
            <a:r>
              <a:rPr lang="en-US" dirty="0"/>
              <a:t>[7] Weinstein, J.N. et al. (2013) The Cancer Genome Atlas pan-cancer analysis project. Nature Genet., 45, 1113–1120.</a:t>
            </a:r>
          </a:p>
        </p:txBody>
      </p:sp>
    </p:spTree>
    <p:extLst>
      <p:ext uri="{BB962C8B-B14F-4D97-AF65-F5344CB8AC3E}">
        <p14:creationId xmlns:p14="http://schemas.microsoft.com/office/powerpoint/2010/main" val="79667826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phic 5" descr="Help">
            <a:extLst>
              <a:ext uri="{FF2B5EF4-FFF2-40B4-BE49-F238E27FC236}">
                <a16:creationId xmlns:a16="http://schemas.microsoft.com/office/drawing/2014/main" id="{8D647B78-E256-46D3-9500-763F85498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6617" y="1836950"/>
            <a:ext cx="3178638" cy="3178638"/>
          </a:xfrm>
          <a:prstGeom prst="rect">
            <a:avLst/>
          </a:prstGeom>
        </p:spPr>
      </p:pic>
      <p:sp>
        <p:nvSpPr>
          <p:cNvPr id="4" name="Content Placeholder 3">
            <a:extLst>
              <a:ext uri="{FF2B5EF4-FFF2-40B4-BE49-F238E27FC236}">
                <a16:creationId xmlns:a16="http://schemas.microsoft.com/office/drawing/2014/main" id="{0024F326-39D5-4D27-AE79-D08F29D6A793}"/>
              </a:ext>
            </a:extLst>
          </p:cNvPr>
          <p:cNvSpPr>
            <a:spLocks noGrp="1"/>
          </p:cNvSpPr>
          <p:nvPr>
            <p:ph idx="1"/>
          </p:nvPr>
        </p:nvSpPr>
        <p:spPr>
          <a:xfrm>
            <a:off x="5128643" y="2249487"/>
            <a:ext cx="6188402" cy="3541714"/>
          </a:xfrm>
        </p:spPr>
        <p:txBody>
          <a:bodyPr>
            <a:normAutofit/>
          </a:bodyPr>
          <a:lstStyle/>
          <a:p>
            <a:pPr marL="0" indent="0">
              <a:buNone/>
            </a:pPr>
            <a:r>
              <a:rPr lang="en-US" sz="4400" dirty="0">
                <a:solidFill>
                  <a:srgbClr val="FFFFFF"/>
                </a:solidFill>
                <a:latin typeface="Baskerville Old Face" panose="02020602080505020303" pitchFamily="18" charset="0"/>
              </a:rPr>
              <a:t>Thank you!</a:t>
            </a:r>
            <a:br>
              <a:rPr lang="en-US" sz="4400" dirty="0">
                <a:solidFill>
                  <a:srgbClr val="FFFFFF"/>
                </a:solidFill>
                <a:latin typeface="Baskerville Old Face" panose="02020602080505020303" pitchFamily="18" charset="0"/>
              </a:rPr>
            </a:br>
            <a:br>
              <a:rPr lang="en-US" sz="4400" dirty="0">
                <a:solidFill>
                  <a:srgbClr val="FFFFFF"/>
                </a:solidFill>
                <a:latin typeface="Baskerville Old Face" panose="02020602080505020303" pitchFamily="18" charset="0"/>
              </a:rPr>
            </a:br>
            <a:r>
              <a:rPr lang="en-US" sz="4400" dirty="0">
                <a:solidFill>
                  <a:srgbClr val="FFFFFF"/>
                </a:solidFill>
                <a:latin typeface="Baskerville Old Face" panose="02020602080505020303" pitchFamily="18" charset="0"/>
              </a:rPr>
              <a:t>Questions?</a:t>
            </a:r>
          </a:p>
        </p:txBody>
      </p:sp>
    </p:spTree>
    <p:extLst>
      <p:ext uri="{BB962C8B-B14F-4D97-AF65-F5344CB8AC3E}">
        <p14:creationId xmlns:p14="http://schemas.microsoft.com/office/powerpoint/2010/main" val="13817747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EC5C0DE-3838-40FC-8428-6899B10D4296}"/>
              </a:ext>
            </a:extLst>
          </p:cNvPr>
          <p:cNvSpPr txBox="1">
            <a:spLocks/>
          </p:cNvSpPr>
          <p:nvPr/>
        </p:nvSpPr>
        <p:spPr>
          <a:xfrm>
            <a:off x="945697" y="539103"/>
            <a:ext cx="9308646" cy="829817"/>
          </a:xfrm>
          <a:prstGeom prst="rect">
            <a:avLst/>
          </a:prstGeom>
        </p:spPr>
        <p:txBody>
          <a:bodyPr vert="horz" lIns="91440" tIns="45720" rIns="91440" bIns="45720" rtlCol="0" anchor="ctr">
            <a:normAutofit/>
          </a:bodyPr>
          <a:lstStyle>
            <a:lvl1pPr defTabSz="914400">
              <a:lnSpc>
                <a:spcPct val="90000"/>
              </a:lnSpc>
              <a:spcBef>
                <a:spcPct val="0"/>
              </a:spcBef>
              <a:buNone/>
              <a:defRPr sz="3600" cap="all" baseline="0">
                <a:latin typeface="+mj-lt"/>
                <a:ea typeface="+mj-ea"/>
                <a:cs typeface="+mj-cs"/>
              </a:defRPr>
            </a:lvl1pPr>
          </a:lstStyle>
          <a:p>
            <a:r>
              <a:rPr lang="en-US" dirty="0"/>
              <a:t>What is DNA, Gene &amp; Genome?</a:t>
            </a:r>
          </a:p>
        </p:txBody>
      </p:sp>
      <p:pic>
        <p:nvPicPr>
          <p:cNvPr id="1026" name="Picture 2" descr="What Is DNA? Structure, Function, Pictures &amp; Facts">
            <a:extLst>
              <a:ext uri="{FF2B5EF4-FFF2-40B4-BE49-F238E27FC236}">
                <a16:creationId xmlns:a16="http://schemas.microsoft.com/office/drawing/2014/main" id="{DE58281D-8B49-4ABF-9415-4B40FED55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36" y="1720806"/>
            <a:ext cx="5493428" cy="44343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B43EB7-A060-4837-B38F-C5A317C26B30}"/>
              </a:ext>
            </a:extLst>
          </p:cNvPr>
          <p:cNvSpPr txBox="1"/>
          <p:nvPr/>
        </p:nvSpPr>
        <p:spPr>
          <a:xfrm>
            <a:off x="6323464" y="1720806"/>
            <a:ext cx="5629214" cy="4062651"/>
          </a:xfrm>
          <a:prstGeom prst="rect">
            <a:avLst/>
          </a:prstGeom>
          <a:noFill/>
        </p:spPr>
        <p:txBody>
          <a:bodyPr wrap="square">
            <a:spAutoFit/>
          </a:bodyPr>
          <a:lstStyle/>
          <a:p>
            <a:pPr marL="342900" lvl="0" indent="-342900" algn="just">
              <a:buFont typeface="Wingdings" panose="05000000000000000000" pitchFamily="2" charset="2"/>
              <a:buChar char="Ø"/>
            </a:pPr>
            <a:r>
              <a:rPr lang="en-US" sz="2000" dirty="0"/>
              <a:t>DNA (deoxyribonucleic acid) is the basic structure in the nucleus of the cell (around 2m long).</a:t>
            </a:r>
          </a:p>
          <a:p>
            <a:pPr marL="342900" lvl="0" indent="-342900" algn="just">
              <a:buFont typeface="Wingdings" panose="05000000000000000000" pitchFamily="2" charset="2"/>
              <a:buChar char="Ø"/>
            </a:pPr>
            <a:endParaRPr lang="en-US" sz="2000" dirty="0"/>
          </a:p>
          <a:p>
            <a:pPr marL="342900" lvl="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Gene is the segment of DNA with a specific nucleotide sequence which quotes for specific protein or RNA.</a:t>
            </a:r>
          </a:p>
          <a:p>
            <a:pPr marL="342900" lvl="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Genome is all the DNA is an organism’s cell. In humans it is all the DNA present in nucleus and mitochondria. </a:t>
            </a:r>
          </a:p>
          <a:p>
            <a:pPr lvl="0"/>
            <a:endParaRPr lang="en-US" sz="1800" dirty="0"/>
          </a:p>
        </p:txBody>
      </p:sp>
      <p:sp>
        <p:nvSpPr>
          <p:cNvPr id="3" name="TextBox 2">
            <a:extLst>
              <a:ext uri="{FF2B5EF4-FFF2-40B4-BE49-F238E27FC236}">
                <a16:creationId xmlns:a16="http://schemas.microsoft.com/office/drawing/2014/main" id="{02288376-9135-4320-871A-59596A276B25}"/>
              </a:ext>
            </a:extLst>
          </p:cNvPr>
          <p:cNvSpPr txBox="1"/>
          <p:nvPr/>
        </p:nvSpPr>
        <p:spPr>
          <a:xfrm>
            <a:off x="830036" y="1390974"/>
            <a:ext cx="2559279" cy="307777"/>
          </a:xfrm>
          <a:prstGeom prst="rect">
            <a:avLst/>
          </a:prstGeom>
          <a:noFill/>
        </p:spPr>
        <p:txBody>
          <a:bodyPr wrap="square" rtlCol="0">
            <a:spAutoFit/>
          </a:bodyPr>
          <a:lstStyle/>
          <a:p>
            <a:r>
              <a:rPr lang="en-US" sz="1400" dirty="0"/>
              <a:t>Figure 1: DNA</a:t>
            </a:r>
          </a:p>
        </p:txBody>
      </p:sp>
    </p:spTree>
    <p:extLst>
      <p:ext uri="{BB962C8B-B14F-4D97-AF65-F5344CB8AC3E}">
        <p14:creationId xmlns:p14="http://schemas.microsoft.com/office/powerpoint/2010/main" val="40053916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668155-3488-46A5-A99A-74DBEB8DC198}"/>
              </a:ext>
            </a:extLst>
          </p:cNvPr>
          <p:cNvSpPr>
            <a:spLocks noGrp="1"/>
          </p:cNvSpPr>
          <p:nvPr>
            <p:ph type="title"/>
          </p:nvPr>
        </p:nvSpPr>
        <p:spPr>
          <a:xfrm>
            <a:off x="1014258" y="355099"/>
            <a:ext cx="9905998" cy="1478570"/>
          </a:xfrm>
        </p:spPr>
        <p:txBody>
          <a:bodyPr/>
          <a:lstStyle/>
          <a:p>
            <a:r>
              <a:rPr lang="en-US" dirty="0"/>
              <a:t>Motivation</a:t>
            </a:r>
            <a:br>
              <a:rPr lang="en-US" dirty="0"/>
            </a:br>
            <a:endParaRPr lang="en-US" dirty="0"/>
          </a:p>
        </p:txBody>
      </p:sp>
      <p:sp>
        <p:nvSpPr>
          <p:cNvPr id="5" name="TextBox 4">
            <a:extLst>
              <a:ext uri="{FF2B5EF4-FFF2-40B4-BE49-F238E27FC236}">
                <a16:creationId xmlns:a16="http://schemas.microsoft.com/office/drawing/2014/main" id="{B1B06CA9-D869-4DB0-AEC3-FEEB21ABB3DF}"/>
              </a:ext>
            </a:extLst>
          </p:cNvPr>
          <p:cNvSpPr txBox="1"/>
          <p:nvPr/>
        </p:nvSpPr>
        <p:spPr>
          <a:xfrm>
            <a:off x="1014258" y="1833669"/>
            <a:ext cx="10160307" cy="3477875"/>
          </a:xfrm>
          <a:prstGeom prst="rect">
            <a:avLst/>
          </a:prstGeom>
          <a:noFill/>
        </p:spPr>
        <p:txBody>
          <a:bodyPr wrap="square">
            <a:spAutoFit/>
          </a:bodyPr>
          <a:lstStyle/>
          <a:p>
            <a:pPr marL="342900" indent="-342900" algn="just">
              <a:lnSpc>
                <a:spcPct val="100000"/>
              </a:lnSpc>
              <a:buFont typeface="Wingdings" panose="05000000000000000000" pitchFamily="2" charset="2"/>
              <a:buChar char="Ø"/>
            </a:pPr>
            <a:r>
              <a:rPr lang="en-US" sz="2000" dirty="0">
                <a:latin typeface="+mj-lt"/>
              </a:rPr>
              <a:t>Remarkable progress has been made over the last couple of decades in the direction of cancer care and drug development </a:t>
            </a:r>
          </a:p>
          <a:p>
            <a:pPr marL="342900" indent="-342900" algn="just">
              <a:lnSpc>
                <a:spcPct val="100000"/>
              </a:lnSpc>
              <a:buFont typeface="Wingdings" panose="05000000000000000000" pitchFamily="2" charset="2"/>
              <a:buChar char="Ø"/>
            </a:pPr>
            <a:endParaRPr lang="en-US" sz="2000" dirty="0">
              <a:latin typeface="+mj-lt"/>
            </a:endParaRPr>
          </a:p>
          <a:p>
            <a:pPr marL="342900" indent="-342900" algn="just">
              <a:lnSpc>
                <a:spcPct val="100000"/>
              </a:lnSpc>
              <a:buFont typeface="Wingdings" panose="05000000000000000000" pitchFamily="2" charset="2"/>
              <a:buChar char="Ø"/>
            </a:pPr>
            <a:r>
              <a:rPr lang="en-US" sz="2000" dirty="0">
                <a:latin typeface="+mj-lt"/>
              </a:rPr>
              <a:t>Despite of such huge developments in the cancer care, the improvement in the overall patient survival rates of some of the most common cancers is not significant. Cancer drug resistance in patients is one of the prime reasons behind such a trend </a:t>
            </a: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endParaRPr lang="en-US" sz="2000" dirty="0">
              <a:latin typeface="+mj-lt"/>
            </a:endParaRPr>
          </a:p>
          <a:p>
            <a:pPr marL="342900" indent="-342900" algn="just">
              <a:buFont typeface="Wingdings" panose="05000000000000000000" pitchFamily="2" charset="2"/>
              <a:buChar char="Ø"/>
            </a:pPr>
            <a:r>
              <a:rPr lang="en-US" sz="2000" dirty="0">
                <a:latin typeface="+mj-lt"/>
              </a:rPr>
              <a:t>Unacceptable drug toxicity is one of the prime reasons why the drugs fail in the clinical trials or withdrawn from the market, this involves huge cost. Predicting the toxicity of a  drug in the pre-clinical set up will save a lot of time, effort and money.</a:t>
            </a:r>
          </a:p>
        </p:txBody>
      </p:sp>
    </p:spTree>
    <p:extLst>
      <p:ext uri="{BB962C8B-B14F-4D97-AF65-F5344CB8AC3E}">
        <p14:creationId xmlns:p14="http://schemas.microsoft.com/office/powerpoint/2010/main" val="250063214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928445" y="111909"/>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Review Of Previous Work</a:t>
            </a:r>
          </a:p>
        </p:txBody>
      </p:sp>
      <p:sp>
        <p:nvSpPr>
          <p:cNvPr id="2" name="TextBox 1">
            <a:extLst>
              <a:ext uri="{FF2B5EF4-FFF2-40B4-BE49-F238E27FC236}">
                <a16:creationId xmlns:a16="http://schemas.microsoft.com/office/drawing/2014/main" id="{030A5C27-BF11-444D-8BAE-140F15E08631}"/>
              </a:ext>
            </a:extLst>
          </p:cNvPr>
          <p:cNvSpPr txBox="1"/>
          <p:nvPr/>
        </p:nvSpPr>
        <p:spPr>
          <a:xfrm>
            <a:off x="1038070" y="1590479"/>
            <a:ext cx="10354404" cy="557075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Support vector machine (SVM’s) and semi supervised machine learning techniques are gaining traction in predicting the outcomes and modeling cancer survival [Biotechnology Journal, vol.]. The 2014 study also highlighted the need of research in the direction of constructing public database of cancer patients [1].</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In 2018, a study used a novel deep learning model dubbed Cancer Drug Response profile scan (</a:t>
            </a:r>
            <a:r>
              <a:rPr lang="en-US" sz="2000" dirty="0" err="1"/>
              <a:t>CDRscan</a:t>
            </a:r>
            <a:r>
              <a:rPr lang="en-US" sz="2000" dirty="0"/>
              <a:t>) to predict the drug outcomes or response. </a:t>
            </a:r>
            <a:r>
              <a:rPr lang="en-US" sz="2000" dirty="0" err="1"/>
              <a:t>CDRscan</a:t>
            </a:r>
            <a:r>
              <a:rPr lang="en-US" sz="2000" dirty="0"/>
              <a:t> is an ensemble of 5 CNN’s with different architecture and functionalities. The data used in the study is, structural profiles of 244 anticancer drugs and genomic profiles of 787 human cancer cell lines[2].</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A 2019 study has developed a deep neural network machine learning model dubbed as MOLI (multi-omics late integration) for the purpose of integrating gene expression data, somatic mutation, copy number aberration datasets and predicting the drug response. The study found that the MOLI predicted with more accuracy in six out of seven external validation datasets and outperformed in all the seven external validation datasets when compared with the early integration using NMF (non-negative matrix factorization) [3 ].</a:t>
            </a:r>
          </a:p>
          <a:p>
            <a:pPr algn="just"/>
            <a:endParaRPr lang="en-US" sz="1800" dirty="0"/>
          </a:p>
          <a:p>
            <a:endParaRPr lang="en-US" dirty="0"/>
          </a:p>
        </p:txBody>
      </p:sp>
    </p:spTree>
    <p:extLst>
      <p:ext uri="{BB962C8B-B14F-4D97-AF65-F5344CB8AC3E}">
        <p14:creationId xmlns:p14="http://schemas.microsoft.com/office/powerpoint/2010/main" val="21777499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1017740" y="13660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Project details</a:t>
            </a:r>
          </a:p>
        </p:txBody>
      </p:sp>
      <p:sp>
        <p:nvSpPr>
          <p:cNvPr id="2" name="TextBox 1">
            <a:extLst>
              <a:ext uri="{FF2B5EF4-FFF2-40B4-BE49-F238E27FC236}">
                <a16:creationId xmlns:a16="http://schemas.microsoft.com/office/drawing/2014/main" id="{030A5C27-BF11-444D-8BAE-140F15E08631}"/>
              </a:ext>
            </a:extLst>
          </p:cNvPr>
          <p:cNvSpPr txBox="1"/>
          <p:nvPr/>
        </p:nvSpPr>
        <p:spPr>
          <a:xfrm>
            <a:off x="816692" y="3836803"/>
            <a:ext cx="6059605" cy="3416320"/>
          </a:xfrm>
          <a:prstGeom prst="rect">
            <a:avLst/>
          </a:prstGeom>
          <a:noFill/>
        </p:spPr>
        <p:txBody>
          <a:bodyPr wrap="square" rtlCol="0">
            <a:spAutoFit/>
          </a:bodyPr>
          <a:lstStyle/>
          <a:p>
            <a:endParaRPr lang="en-US" sz="2000" dirty="0"/>
          </a:p>
          <a:p>
            <a:pPr algn="just"/>
            <a:r>
              <a:rPr lang="en-US" sz="2000" u="sng" dirty="0"/>
              <a:t>Datasets:</a:t>
            </a:r>
          </a:p>
          <a:p>
            <a:pPr algn="just"/>
            <a:endParaRPr lang="en-US" sz="2000" dirty="0"/>
          </a:p>
          <a:p>
            <a:pPr marL="342900" indent="-342900" algn="just">
              <a:buFont typeface="Wingdings" panose="05000000000000000000" pitchFamily="2" charset="2"/>
              <a:buChar char="Ø"/>
            </a:pPr>
            <a:r>
              <a:rPr lang="en-US" sz="2000" dirty="0"/>
              <a:t>GDS cell lines dataset</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CCLE: The Cancer Cell Line Encyclopedia Project</a:t>
            </a:r>
          </a:p>
          <a:p>
            <a:pPr algn="just"/>
            <a:endParaRPr lang="en-US" sz="2000" dirty="0"/>
          </a:p>
          <a:p>
            <a:pPr algn="just"/>
            <a:endParaRPr lang="en-US" sz="2000" dirty="0"/>
          </a:p>
          <a:p>
            <a:pPr algn="just"/>
            <a:endParaRPr lang="en-US" sz="2000" dirty="0"/>
          </a:p>
          <a:p>
            <a:pPr algn="just"/>
            <a:endParaRPr lang="en-US" dirty="0"/>
          </a:p>
          <a:p>
            <a:endParaRPr lang="en-US" dirty="0"/>
          </a:p>
        </p:txBody>
      </p:sp>
      <p:graphicFrame>
        <p:nvGraphicFramePr>
          <p:cNvPr id="5" name="Chart 4">
            <a:extLst>
              <a:ext uri="{FF2B5EF4-FFF2-40B4-BE49-F238E27FC236}">
                <a16:creationId xmlns:a16="http://schemas.microsoft.com/office/drawing/2014/main" id="{6D94902D-4809-4714-AC5D-4C3DF6E969DC}"/>
              </a:ext>
            </a:extLst>
          </p:cNvPr>
          <p:cNvGraphicFramePr>
            <a:graphicFrameLocks/>
          </p:cNvGraphicFramePr>
          <p:nvPr>
            <p:extLst>
              <p:ext uri="{D42A27DB-BD31-4B8C-83A1-F6EECF244321}">
                <p14:modId xmlns:p14="http://schemas.microsoft.com/office/powerpoint/2010/main" val="845698939"/>
              </p:ext>
            </p:extLst>
          </p:nvPr>
        </p:nvGraphicFramePr>
        <p:xfrm>
          <a:off x="6755641" y="539087"/>
          <a:ext cx="5436359" cy="31594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3A8038A-C396-4B99-9A92-E13F45BCDD7C}"/>
              </a:ext>
            </a:extLst>
          </p:cNvPr>
          <p:cNvGraphicFramePr>
            <a:graphicFrameLocks/>
          </p:cNvGraphicFramePr>
          <p:nvPr>
            <p:extLst>
              <p:ext uri="{D42A27DB-BD31-4B8C-83A1-F6EECF244321}">
                <p14:modId xmlns:p14="http://schemas.microsoft.com/office/powerpoint/2010/main" val="362293423"/>
              </p:ext>
            </p:extLst>
          </p:nvPr>
        </p:nvGraphicFramePr>
        <p:xfrm>
          <a:off x="6755640" y="3698544"/>
          <a:ext cx="5436359" cy="315945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36414F2-997C-4AE7-841C-C5CDC3CC471E}"/>
              </a:ext>
            </a:extLst>
          </p:cNvPr>
          <p:cNvSpPr txBox="1"/>
          <p:nvPr/>
        </p:nvSpPr>
        <p:spPr>
          <a:xfrm>
            <a:off x="6765452" y="233339"/>
            <a:ext cx="3204787" cy="307777"/>
          </a:xfrm>
          <a:prstGeom prst="rect">
            <a:avLst/>
          </a:prstGeom>
          <a:noFill/>
        </p:spPr>
        <p:txBody>
          <a:bodyPr wrap="square" rtlCol="0">
            <a:spAutoFit/>
          </a:bodyPr>
          <a:lstStyle/>
          <a:p>
            <a:r>
              <a:rPr lang="en-US" sz="1400" dirty="0"/>
              <a:t>Figure 2: a) GDSC Data b) CCLE Data</a:t>
            </a:r>
          </a:p>
        </p:txBody>
      </p:sp>
      <p:sp>
        <p:nvSpPr>
          <p:cNvPr id="8" name="Rectangle: Rounded Corners 7">
            <a:extLst>
              <a:ext uri="{FF2B5EF4-FFF2-40B4-BE49-F238E27FC236}">
                <a16:creationId xmlns:a16="http://schemas.microsoft.com/office/drawing/2014/main" id="{DFB43E30-AE24-40FE-839C-289043F85C7C}"/>
              </a:ext>
            </a:extLst>
          </p:cNvPr>
          <p:cNvSpPr/>
          <p:nvPr/>
        </p:nvSpPr>
        <p:spPr>
          <a:xfrm>
            <a:off x="816692" y="1424237"/>
            <a:ext cx="5154047" cy="1900816"/>
          </a:xfrm>
          <a:prstGeom prst="roundRect">
            <a:avLst/>
          </a:prstGeom>
          <a:gradFill rotWithShape="0">
            <a:gsLst>
              <a:gs pos="100000">
                <a:schemeClr val="bg2"/>
              </a:gs>
              <a:gs pos="10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gradFill>
        </p:spPr>
        <p:style>
          <a:lnRef idx="0">
            <a:schemeClr val="lt1">
              <a:hueOff val="0"/>
              <a:satOff val="0"/>
              <a:lumOff val="0"/>
              <a:alphaOff val="0"/>
            </a:schemeClr>
          </a:lnRef>
          <a:fillRef idx="3">
            <a:scrgbClr r="0" g="0" b="0"/>
          </a:fillRef>
          <a:effectRef idx="2">
            <a:schemeClr val="accent6">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D24EF7F9-CDC9-4338-93E5-BBBEC1B37086}"/>
              </a:ext>
            </a:extLst>
          </p:cNvPr>
          <p:cNvSpPr txBox="1"/>
          <p:nvPr/>
        </p:nvSpPr>
        <p:spPr>
          <a:xfrm>
            <a:off x="1017740" y="1872275"/>
            <a:ext cx="4671860" cy="1069147"/>
          </a:xfrm>
          <a:prstGeom prst="rect">
            <a:avLst/>
          </a:prstGeom>
          <a:noFill/>
        </p:spPr>
        <p:txBody>
          <a:bodyPr wrap="square">
            <a:spAutoFit/>
          </a:bodyPr>
          <a:lstStyle/>
          <a:p>
            <a:pPr defTabSz="889000">
              <a:lnSpc>
                <a:spcPct val="90000"/>
              </a:lnSpc>
              <a:spcBef>
                <a:spcPct val="0"/>
              </a:spcBef>
              <a:spcAft>
                <a:spcPct val="35000"/>
              </a:spcAft>
            </a:pPr>
            <a:r>
              <a:rPr lang="en-AU" sz="2000" b="1" dirty="0">
                <a:solidFill>
                  <a:schemeClr val="tx1"/>
                </a:solidFill>
              </a:rPr>
              <a:t>Research Purpose:</a:t>
            </a:r>
          </a:p>
          <a:p>
            <a:pPr defTabSz="889000">
              <a:lnSpc>
                <a:spcPct val="90000"/>
              </a:lnSpc>
              <a:spcBef>
                <a:spcPct val="0"/>
              </a:spcBef>
              <a:spcAft>
                <a:spcPct val="35000"/>
              </a:spcAft>
            </a:pPr>
            <a:r>
              <a:rPr lang="en-AU" sz="2000" b="1" dirty="0">
                <a:solidFill>
                  <a:schemeClr val="tx1"/>
                </a:solidFill>
              </a:rPr>
              <a:t>To develop a machine learning model to predict drug efficacy and sensitivity</a:t>
            </a:r>
            <a:endParaRPr lang="en-US" sz="2000" dirty="0">
              <a:solidFill>
                <a:schemeClr val="tx1"/>
              </a:solidFill>
            </a:endParaRPr>
          </a:p>
        </p:txBody>
      </p:sp>
    </p:spTree>
    <p:extLst>
      <p:ext uri="{BB962C8B-B14F-4D97-AF65-F5344CB8AC3E}">
        <p14:creationId xmlns:p14="http://schemas.microsoft.com/office/powerpoint/2010/main" val="22791364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C162E14F-B421-4841-B7E9-0C4C2249E5A7}"/>
              </a:ext>
            </a:extLst>
          </p:cNvPr>
          <p:cNvSpPr txBox="1">
            <a:spLocks/>
          </p:cNvSpPr>
          <p:nvPr/>
        </p:nvSpPr>
        <p:spPr>
          <a:xfrm>
            <a:off x="1023729" y="14505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Research design</a:t>
            </a:r>
            <a:endParaRPr lang="en-US" sz="4800" dirty="0">
              <a:solidFill>
                <a:srgbClr val="FFFF00"/>
              </a:solidFill>
            </a:endParaRPr>
          </a:p>
        </p:txBody>
      </p:sp>
      <p:sp>
        <p:nvSpPr>
          <p:cNvPr id="6" name="TextBox 5">
            <a:extLst>
              <a:ext uri="{FF2B5EF4-FFF2-40B4-BE49-F238E27FC236}">
                <a16:creationId xmlns:a16="http://schemas.microsoft.com/office/drawing/2014/main" id="{BE108F4C-0B1B-4512-A5A8-944FC40CCE19}"/>
              </a:ext>
            </a:extLst>
          </p:cNvPr>
          <p:cNvSpPr txBox="1"/>
          <p:nvPr/>
        </p:nvSpPr>
        <p:spPr>
          <a:xfrm>
            <a:off x="1251861" y="1693854"/>
            <a:ext cx="3204787" cy="307777"/>
          </a:xfrm>
          <a:prstGeom prst="rect">
            <a:avLst/>
          </a:prstGeom>
          <a:noFill/>
        </p:spPr>
        <p:txBody>
          <a:bodyPr wrap="square" rtlCol="0">
            <a:spAutoFit/>
          </a:bodyPr>
          <a:lstStyle/>
          <a:p>
            <a:r>
              <a:rPr lang="en-US" sz="1400" dirty="0"/>
              <a:t>Figure 3: Research Design</a:t>
            </a:r>
          </a:p>
        </p:txBody>
      </p:sp>
      <p:sp>
        <p:nvSpPr>
          <p:cNvPr id="3" name="Rectangle 2">
            <a:extLst>
              <a:ext uri="{FF2B5EF4-FFF2-40B4-BE49-F238E27FC236}">
                <a16:creationId xmlns:a16="http://schemas.microsoft.com/office/drawing/2014/main" id="{D5F7AEA6-FC1F-4A65-BBA8-328920C8307F}"/>
              </a:ext>
            </a:extLst>
          </p:cNvPr>
          <p:cNvSpPr/>
          <p:nvPr/>
        </p:nvSpPr>
        <p:spPr>
          <a:xfrm>
            <a:off x="3367315" y="2220686"/>
            <a:ext cx="1959429"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mRNA</a:t>
            </a:r>
          </a:p>
          <a:p>
            <a:pPr algn="ctr"/>
            <a:r>
              <a:rPr lang="en-US" b="1" dirty="0">
                <a:solidFill>
                  <a:schemeClr val="bg1"/>
                </a:solidFill>
              </a:rPr>
              <a:t>Copy Number</a:t>
            </a:r>
          </a:p>
          <a:p>
            <a:pPr algn="ctr"/>
            <a:r>
              <a:rPr lang="en-US" b="1" dirty="0">
                <a:solidFill>
                  <a:schemeClr val="bg1"/>
                </a:solidFill>
              </a:rPr>
              <a:t>Mutations</a:t>
            </a:r>
          </a:p>
        </p:txBody>
      </p:sp>
      <p:sp>
        <p:nvSpPr>
          <p:cNvPr id="7" name="Rectangle 6">
            <a:extLst>
              <a:ext uri="{FF2B5EF4-FFF2-40B4-BE49-F238E27FC236}">
                <a16:creationId xmlns:a16="http://schemas.microsoft.com/office/drawing/2014/main" id="{B985C0EB-31C8-4CE7-9BAE-2E8068A42C11}"/>
              </a:ext>
            </a:extLst>
          </p:cNvPr>
          <p:cNvSpPr/>
          <p:nvPr/>
        </p:nvSpPr>
        <p:spPr>
          <a:xfrm>
            <a:off x="3367315" y="3837376"/>
            <a:ext cx="1959429"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Drug Features</a:t>
            </a:r>
          </a:p>
        </p:txBody>
      </p:sp>
      <p:sp>
        <p:nvSpPr>
          <p:cNvPr id="8" name="Rectangle 7">
            <a:extLst>
              <a:ext uri="{FF2B5EF4-FFF2-40B4-BE49-F238E27FC236}">
                <a16:creationId xmlns:a16="http://schemas.microsoft.com/office/drawing/2014/main" id="{2FD981C2-DB76-4941-89EB-85B37A4A9166}"/>
              </a:ext>
            </a:extLst>
          </p:cNvPr>
          <p:cNvSpPr/>
          <p:nvPr/>
        </p:nvSpPr>
        <p:spPr>
          <a:xfrm>
            <a:off x="5929087" y="2953657"/>
            <a:ext cx="1959429"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Integrating Datasets</a:t>
            </a:r>
          </a:p>
        </p:txBody>
      </p:sp>
      <p:sp>
        <p:nvSpPr>
          <p:cNvPr id="9" name="Rectangle 8">
            <a:extLst>
              <a:ext uri="{FF2B5EF4-FFF2-40B4-BE49-F238E27FC236}">
                <a16:creationId xmlns:a16="http://schemas.microsoft.com/office/drawing/2014/main" id="{19265AA9-4775-4DA6-BC95-686B82D67904}"/>
              </a:ext>
            </a:extLst>
          </p:cNvPr>
          <p:cNvSpPr/>
          <p:nvPr/>
        </p:nvSpPr>
        <p:spPr>
          <a:xfrm>
            <a:off x="8069944" y="2960913"/>
            <a:ext cx="1959429"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Machine Learning</a:t>
            </a:r>
          </a:p>
        </p:txBody>
      </p:sp>
      <p:sp>
        <p:nvSpPr>
          <p:cNvPr id="10" name="Rectangle 9">
            <a:extLst>
              <a:ext uri="{FF2B5EF4-FFF2-40B4-BE49-F238E27FC236}">
                <a16:creationId xmlns:a16="http://schemas.microsoft.com/office/drawing/2014/main" id="{CD0963E7-5F7A-439D-9EF8-EF50F6523871}"/>
              </a:ext>
            </a:extLst>
          </p:cNvPr>
          <p:cNvSpPr/>
          <p:nvPr/>
        </p:nvSpPr>
        <p:spPr>
          <a:xfrm>
            <a:off x="10210801" y="3236686"/>
            <a:ext cx="1168400" cy="74748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Predicted</a:t>
            </a:r>
          </a:p>
          <a:p>
            <a:pPr algn="ctr"/>
            <a:r>
              <a:rPr lang="en-US" b="1" dirty="0">
                <a:solidFill>
                  <a:schemeClr val="bg1"/>
                </a:solidFill>
              </a:rPr>
              <a:t>IC50</a:t>
            </a:r>
          </a:p>
        </p:txBody>
      </p:sp>
      <p:sp>
        <p:nvSpPr>
          <p:cNvPr id="12" name="Rectangle 11">
            <a:extLst>
              <a:ext uri="{FF2B5EF4-FFF2-40B4-BE49-F238E27FC236}">
                <a16:creationId xmlns:a16="http://schemas.microsoft.com/office/drawing/2014/main" id="{AF28E56D-5B8C-45D2-8019-CB7EE4EF37A5}"/>
              </a:ext>
            </a:extLst>
          </p:cNvPr>
          <p:cNvSpPr/>
          <p:nvPr/>
        </p:nvSpPr>
        <p:spPr>
          <a:xfrm>
            <a:off x="2380344" y="3844635"/>
            <a:ext cx="791027"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PaDel</a:t>
            </a:r>
          </a:p>
        </p:txBody>
      </p:sp>
      <p:sp>
        <p:nvSpPr>
          <p:cNvPr id="13" name="Rectangle 12">
            <a:extLst>
              <a:ext uri="{FF2B5EF4-FFF2-40B4-BE49-F238E27FC236}">
                <a16:creationId xmlns:a16="http://schemas.microsoft.com/office/drawing/2014/main" id="{B6ADF2AE-99D8-4615-94CC-ED38304CE412}"/>
              </a:ext>
            </a:extLst>
          </p:cNvPr>
          <p:cNvSpPr/>
          <p:nvPr/>
        </p:nvSpPr>
        <p:spPr>
          <a:xfrm>
            <a:off x="1251861" y="3851892"/>
            <a:ext cx="910765" cy="12083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bg1"/>
                </a:solidFill>
              </a:rPr>
              <a:t>SMILES</a:t>
            </a:r>
          </a:p>
        </p:txBody>
      </p:sp>
      <p:sp>
        <p:nvSpPr>
          <p:cNvPr id="14" name="Rectangle 13">
            <a:extLst>
              <a:ext uri="{FF2B5EF4-FFF2-40B4-BE49-F238E27FC236}">
                <a16:creationId xmlns:a16="http://schemas.microsoft.com/office/drawing/2014/main" id="{F6B023A9-681D-4201-AB6F-3D0B2646D4F2}"/>
              </a:ext>
            </a:extLst>
          </p:cNvPr>
          <p:cNvSpPr/>
          <p:nvPr/>
        </p:nvSpPr>
        <p:spPr>
          <a:xfrm>
            <a:off x="1211943" y="2184400"/>
            <a:ext cx="1959429" cy="1208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4E5A7BA-0941-4944-AE87-C0F018E4CAD1}"/>
              </a:ext>
            </a:extLst>
          </p:cNvPr>
          <p:cNvSpPr/>
          <p:nvPr/>
        </p:nvSpPr>
        <p:spPr>
          <a:xfrm>
            <a:off x="2184401" y="4194628"/>
            <a:ext cx="195944" cy="5950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DE5A9871-4832-443F-A156-E8825DDC3B6E}"/>
              </a:ext>
            </a:extLst>
          </p:cNvPr>
          <p:cNvSpPr/>
          <p:nvPr/>
        </p:nvSpPr>
        <p:spPr>
          <a:xfrm>
            <a:off x="3178629" y="4187373"/>
            <a:ext cx="195944" cy="5950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5B800918-66C9-4906-B695-920C912F0DC8}"/>
              </a:ext>
            </a:extLst>
          </p:cNvPr>
          <p:cNvSpPr/>
          <p:nvPr/>
        </p:nvSpPr>
        <p:spPr>
          <a:xfrm>
            <a:off x="3222175" y="2489199"/>
            <a:ext cx="195944" cy="59508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774EAE19-2062-42E9-93B3-7D87A33F923C}"/>
              </a:ext>
            </a:extLst>
          </p:cNvPr>
          <p:cNvSpPr/>
          <p:nvPr/>
        </p:nvSpPr>
        <p:spPr>
          <a:xfrm>
            <a:off x="7910289" y="3272973"/>
            <a:ext cx="195944" cy="5950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20985B5A-AF55-46B9-B000-28288A660D76}"/>
              </a:ext>
            </a:extLst>
          </p:cNvPr>
          <p:cNvSpPr/>
          <p:nvPr/>
        </p:nvSpPr>
        <p:spPr>
          <a:xfrm>
            <a:off x="10022117" y="3367317"/>
            <a:ext cx="195944" cy="59508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52506E4F-0209-4B69-8CBA-18E22F9A9AFB}"/>
              </a:ext>
            </a:extLst>
          </p:cNvPr>
          <p:cNvSpPr/>
          <p:nvPr/>
        </p:nvSpPr>
        <p:spPr>
          <a:xfrm>
            <a:off x="5326744" y="2516050"/>
            <a:ext cx="1291770" cy="1690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Arrow: Down 23">
            <a:extLst>
              <a:ext uri="{FF2B5EF4-FFF2-40B4-BE49-F238E27FC236}">
                <a16:creationId xmlns:a16="http://schemas.microsoft.com/office/drawing/2014/main" id="{0AB9870A-449E-4B00-9670-04E496B410A9}"/>
              </a:ext>
            </a:extLst>
          </p:cNvPr>
          <p:cNvSpPr/>
          <p:nvPr/>
        </p:nvSpPr>
        <p:spPr>
          <a:xfrm>
            <a:off x="6441982" y="2516050"/>
            <a:ext cx="336187" cy="46445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150AD2B2-25E8-4E9C-9682-849BBC38980B}"/>
              </a:ext>
            </a:extLst>
          </p:cNvPr>
          <p:cNvSpPr/>
          <p:nvPr/>
        </p:nvSpPr>
        <p:spPr>
          <a:xfrm>
            <a:off x="5334002" y="4569823"/>
            <a:ext cx="1291770" cy="1690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Arrow: Down 26">
            <a:extLst>
              <a:ext uri="{FF2B5EF4-FFF2-40B4-BE49-F238E27FC236}">
                <a16:creationId xmlns:a16="http://schemas.microsoft.com/office/drawing/2014/main" id="{C7CC383F-ED72-4953-BBF5-C79319F9B680}"/>
              </a:ext>
            </a:extLst>
          </p:cNvPr>
          <p:cNvSpPr/>
          <p:nvPr/>
        </p:nvSpPr>
        <p:spPr>
          <a:xfrm rot="10800000">
            <a:off x="6441983" y="4182682"/>
            <a:ext cx="387844" cy="55623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100" name="Picture 4" descr="Genetic Engineering and Genome or Gene Sequencing Set of Isolated Elements  Stock Vector - Illustration of doodle, genome: 159179875">
            <a:extLst>
              <a:ext uri="{FF2B5EF4-FFF2-40B4-BE49-F238E27FC236}">
                <a16:creationId xmlns:a16="http://schemas.microsoft.com/office/drawing/2014/main" id="{E71D6598-768B-4366-8737-23482C9B5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004" y="2227266"/>
            <a:ext cx="1981656" cy="120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791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C162E14F-B421-4841-B7E9-0C4C2249E5A7}"/>
              </a:ext>
            </a:extLst>
          </p:cNvPr>
          <p:cNvSpPr txBox="1">
            <a:spLocks/>
          </p:cNvSpPr>
          <p:nvPr/>
        </p:nvSpPr>
        <p:spPr>
          <a:xfrm>
            <a:off x="1023728" y="17408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Data Collection &amp; Data Integration</a:t>
            </a:r>
          </a:p>
        </p:txBody>
      </p:sp>
      <p:sp>
        <p:nvSpPr>
          <p:cNvPr id="2" name="TextBox 1">
            <a:extLst>
              <a:ext uri="{FF2B5EF4-FFF2-40B4-BE49-F238E27FC236}">
                <a16:creationId xmlns:a16="http://schemas.microsoft.com/office/drawing/2014/main" id="{2402BCF4-9B57-495B-9269-CD8D693C469E}"/>
              </a:ext>
            </a:extLst>
          </p:cNvPr>
          <p:cNvSpPr txBox="1"/>
          <p:nvPr/>
        </p:nvSpPr>
        <p:spPr>
          <a:xfrm>
            <a:off x="1023728" y="1971967"/>
            <a:ext cx="10420127" cy="4795159"/>
          </a:xfrm>
          <a:prstGeom prst="rect">
            <a:avLst/>
          </a:prstGeom>
          <a:noFill/>
        </p:spPr>
        <p:txBody>
          <a:bodyPr wrap="square" rtlCol="0">
            <a:spAutoFit/>
          </a:bodyPr>
          <a:lstStyle/>
          <a:p>
            <a:pPr marR="0" algn="just">
              <a:lnSpc>
                <a:spcPct val="107000"/>
              </a:lnSpc>
              <a:spcBef>
                <a:spcPts val="0"/>
              </a:spcBef>
              <a:spcAft>
                <a:spcPts val="0"/>
              </a:spcAft>
            </a:pPr>
            <a:r>
              <a:rPr lang="en-US" sz="2000" u="sng" dirty="0"/>
              <a:t>Datasets</a:t>
            </a:r>
          </a:p>
          <a:p>
            <a:pPr marL="342900" marR="0" indent="-342900" algn="just">
              <a:lnSpc>
                <a:spcPct val="107000"/>
              </a:lnSpc>
              <a:spcBef>
                <a:spcPts val="0"/>
              </a:spcBef>
              <a:spcAft>
                <a:spcPts val="0"/>
              </a:spcAft>
              <a:buFont typeface="Wingdings" panose="05000000000000000000" pitchFamily="2" charset="2"/>
              <a:buChar char="Ø"/>
            </a:pPr>
            <a:endParaRPr lang="en-US" sz="2000" b="1" dirty="0"/>
          </a:p>
          <a:p>
            <a:pPr marL="342900" marR="0" indent="-342900" algn="just">
              <a:lnSpc>
                <a:spcPct val="107000"/>
              </a:lnSpc>
              <a:spcBef>
                <a:spcPts val="0"/>
              </a:spcBef>
              <a:spcAft>
                <a:spcPts val="0"/>
              </a:spcAft>
              <a:buFont typeface="Wingdings" panose="05000000000000000000" pitchFamily="2" charset="2"/>
              <a:buChar char="Ø"/>
            </a:pPr>
            <a:r>
              <a:rPr lang="en-US" sz="2000" dirty="0"/>
              <a:t>GDSC: The Genomics of Drug Sensitivity in Cancer Project</a:t>
            </a:r>
          </a:p>
          <a:p>
            <a:pPr marR="0" algn="just">
              <a:lnSpc>
                <a:spcPct val="107000"/>
              </a:lnSpc>
              <a:spcBef>
                <a:spcPts val="0"/>
              </a:spcBef>
              <a:spcAft>
                <a:spcPts val="0"/>
              </a:spcAft>
            </a:pPr>
            <a:endParaRPr lang="en-US" sz="2000" dirty="0"/>
          </a:p>
          <a:p>
            <a:pPr marL="342900" indent="-342900" algn="just">
              <a:buFont typeface="Wingdings" panose="05000000000000000000" pitchFamily="2" charset="2"/>
              <a:buChar char="Ø"/>
            </a:pPr>
            <a:r>
              <a:rPr lang="en-US" sz="2000" dirty="0"/>
              <a:t>CCLE: The Cancer Cell Line Encyclopedia Project </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STR &amp; SNP Profiles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Drugs Data (SMILES)</a:t>
            </a:r>
          </a:p>
          <a:p>
            <a:pPr marL="342900" indent="-342900" algn="just">
              <a:buFont typeface="Wingdings" panose="05000000000000000000" pitchFamily="2" charset="2"/>
              <a:buChar char="Ø"/>
            </a:pPr>
            <a:endParaRPr lang="en-US" sz="2000" dirty="0"/>
          </a:p>
          <a:p>
            <a:pPr algn="just"/>
            <a:r>
              <a:rPr lang="en-US" sz="2000" u="sng" dirty="0"/>
              <a:t>Integration Techniques</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Early Integration</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a:t>Late Integration</a:t>
            </a:r>
          </a:p>
        </p:txBody>
      </p:sp>
    </p:spTree>
    <p:extLst>
      <p:ext uri="{BB962C8B-B14F-4D97-AF65-F5344CB8AC3E}">
        <p14:creationId xmlns:p14="http://schemas.microsoft.com/office/powerpoint/2010/main" val="34354896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6735EE7A-AA2A-47E6-9893-F5DC3873BBDB}"/>
              </a:ext>
            </a:extLst>
          </p:cNvPr>
          <p:cNvSpPr txBox="1">
            <a:spLocks/>
          </p:cNvSpPr>
          <p:nvPr/>
        </p:nvSpPr>
        <p:spPr>
          <a:xfrm>
            <a:off x="1141412" y="591225"/>
            <a:ext cx="10631606" cy="773554"/>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n-US" dirty="0"/>
              <a:t>Exploratory Data Analysis: GDSC Dataset Visualization</a:t>
            </a:r>
          </a:p>
          <a:p>
            <a:pPr>
              <a:spcAft>
                <a:spcPts val="600"/>
              </a:spcAft>
            </a:pPr>
            <a:endParaRPr lang="en-US" dirty="0"/>
          </a:p>
        </p:txBody>
      </p:sp>
      <p:pic>
        <p:nvPicPr>
          <p:cNvPr id="5" name="Picture 4">
            <a:extLst>
              <a:ext uri="{FF2B5EF4-FFF2-40B4-BE49-F238E27FC236}">
                <a16:creationId xmlns:a16="http://schemas.microsoft.com/office/drawing/2014/main" id="{C3EA0584-7034-4ECC-AB29-57A90E94BA9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45690" y="1727077"/>
            <a:ext cx="4975256" cy="2122252"/>
          </a:xfrm>
          <a:prstGeom prst="rect">
            <a:avLst/>
          </a:prstGeom>
          <a:noFill/>
        </p:spPr>
      </p:pic>
      <p:pic>
        <p:nvPicPr>
          <p:cNvPr id="8" name="Picture 7">
            <a:extLst>
              <a:ext uri="{FF2B5EF4-FFF2-40B4-BE49-F238E27FC236}">
                <a16:creationId xmlns:a16="http://schemas.microsoft.com/office/drawing/2014/main" id="{7BF8CF6A-15CD-472B-8B27-DE84A82A652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096000" y="1825667"/>
            <a:ext cx="4975256" cy="3200520"/>
          </a:xfrm>
          <a:prstGeom prst="rect">
            <a:avLst/>
          </a:prstGeom>
          <a:noFill/>
        </p:spPr>
      </p:pic>
      <p:pic>
        <p:nvPicPr>
          <p:cNvPr id="9" name="Picture 8">
            <a:extLst>
              <a:ext uri="{FF2B5EF4-FFF2-40B4-BE49-F238E27FC236}">
                <a16:creationId xmlns:a16="http://schemas.microsoft.com/office/drawing/2014/main" id="{5485AF01-272B-4121-BF0D-6CC2680EF604}"/>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545690" y="4326589"/>
            <a:ext cx="4975256" cy="1881577"/>
          </a:xfrm>
          <a:prstGeom prst="rect">
            <a:avLst/>
          </a:prstGeom>
          <a:noFill/>
        </p:spPr>
      </p:pic>
      <p:sp>
        <p:nvSpPr>
          <p:cNvPr id="127" name="TextBox 126">
            <a:extLst>
              <a:ext uri="{FF2B5EF4-FFF2-40B4-BE49-F238E27FC236}">
                <a16:creationId xmlns:a16="http://schemas.microsoft.com/office/drawing/2014/main" id="{F1641447-D262-461A-AB5C-67F9220C5376}"/>
              </a:ext>
            </a:extLst>
          </p:cNvPr>
          <p:cNvSpPr txBox="1"/>
          <p:nvPr/>
        </p:nvSpPr>
        <p:spPr>
          <a:xfrm>
            <a:off x="562706" y="1350506"/>
            <a:ext cx="3756076" cy="276999"/>
          </a:xfrm>
          <a:prstGeom prst="rect">
            <a:avLst/>
          </a:prstGeom>
          <a:noFill/>
        </p:spPr>
        <p:txBody>
          <a:bodyPr wrap="square" rtlCol="0">
            <a:spAutoFit/>
          </a:bodyPr>
          <a:lstStyle/>
          <a:p>
            <a:r>
              <a:rPr lang="en-US" sz="1200" dirty="0"/>
              <a:t>Fig 4: AUC Boxplot of Companies</a:t>
            </a:r>
          </a:p>
        </p:txBody>
      </p:sp>
      <p:sp>
        <p:nvSpPr>
          <p:cNvPr id="129" name="TextBox 128">
            <a:extLst>
              <a:ext uri="{FF2B5EF4-FFF2-40B4-BE49-F238E27FC236}">
                <a16:creationId xmlns:a16="http://schemas.microsoft.com/office/drawing/2014/main" id="{0C3CDAA6-1500-4839-BD4D-9716ACBDE646}"/>
              </a:ext>
            </a:extLst>
          </p:cNvPr>
          <p:cNvSpPr txBox="1"/>
          <p:nvPr/>
        </p:nvSpPr>
        <p:spPr>
          <a:xfrm>
            <a:off x="6030349" y="1472422"/>
            <a:ext cx="3756076" cy="276999"/>
          </a:xfrm>
          <a:prstGeom prst="rect">
            <a:avLst/>
          </a:prstGeom>
          <a:noFill/>
        </p:spPr>
        <p:txBody>
          <a:bodyPr wrap="square" rtlCol="0">
            <a:spAutoFit/>
          </a:bodyPr>
          <a:lstStyle/>
          <a:p>
            <a:r>
              <a:rPr lang="en-US" sz="1200" dirty="0"/>
              <a:t>Fig 5: AUC Scatter plot of Companies</a:t>
            </a:r>
          </a:p>
        </p:txBody>
      </p:sp>
      <p:sp>
        <p:nvSpPr>
          <p:cNvPr id="131" name="TextBox 130">
            <a:extLst>
              <a:ext uri="{FF2B5EF4-FFF2-40B4-BE49-F238E27FC236}">
                <a16:creationId xmlns:a16="http://schemas.microsoft.com/office/drawing/2014/main" id="{39885BE1-0319-4CD8-94A3-6FEA78462B9A}"/>
              </a:ext>
            </a:extLst>
          </p:cNvPr>
          <p:cNvSpPr txBox="1"/>
          <p:nvPr/>
        </p:nvSpPr>
        <p:spPr>
          <a:xfrm>
            <a:off x="610979" y="3969783"/>
            <a:ext cx="3756076" cy="276999"/>
          </a:xfrm>
          <a:prstGeom prst="rect">
            <a:avLst/>
          </a:prstGeom>
          <a:noFill/>
        </p:spPr>
        <p:txBody>
          <a:bodyPr wrap="square" rtlCol="0">
            <a:spAutoFit/>
          </a:bodyPr>
          <a:lstStyle/>
          <a:p>
            <a:r>
              <a:rPr lang="en-US" sz="1200" dirty="0"/>
              <a:t>Fig 6: AUC </a:t>
            </a:r>
            <a:r>
              <a:rPr lang="en-US" sz="1200" dirty="0" err="1"/>
              <a:t>Paino</a:t>
            </a:r>
            <a:r>
              <a:rPr lang="en-US" sz="1200" dirty="0"/>
              <a:t> plot of Companies</a:t>
            </a:r>
          </a:p>
        </p:txBody>
      </p:sp>
    </p:spTree>
    <p:extLst>
      <p:ext uri="{BB962C8B-B14F-4D97-AF65-F5344CB8AC3E}">
        <p14:creationId xmlns:p14="http://schemas.microsoft.com/office/powerpoint/2010/main" val="14435597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themeOverride>
</file>

<file path=docProps/app.xml><?xml version="1.0" encoding="utf-8"?>
<Properties xmlns="http://schemas.openxmlformats.org/officeDocument/2006/extended-properties" xmlns:vt="http://schemas.openxmlformats.org/officeDocument/2006/docPropsVTypes">
  <Template>Main Event</Template>
  <TotalTime>17570</TotalTime>
  <Words>1759</Words>
  <Application>Microsoft Office PowerPoint</Application>
  <PresentationFormat>Widescreen</PresentationFormat>
  <Paragraphs>449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Baskerville Old Face</vt:lpstr>
      <vt:lpstr>Bookman Old Style</vt:lpstr>
      <vt:lpstr>Calibri</vt:lpstr>
      <vt:lpstr>Georgia</vt:lpstr>
      <vt:lpstr>Tw Cen MT</vt:lpstr>
      <vt:lpstr>Wingdings</vt:lpstr>
      <vt:lpstr>Circuit</vt:lpstr>
      <vt:lpstr>Can Drug Efficacy Prediction Be   Achieved Via Machine Learning?  </vt:lpstr>
      <vt:lpstr>Introduction</vt:lpstr>
      <vt:lpstr>PowerPoint Presentation</vt:lpstr>
      <vt:lpstr>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Estimator Model For Prediction Of Power Output Of Wave Farms Using Deep Learning Methods</dc:title>
  <dc:creator>Bhavana Burramukku</dc:creator>
  <cp:lastModifiedBy>Harsha</cp:lastModifiedBy>
  <cp:revision>165</cp:revision>
  <dcterms:created xsi:type="dcterms:W3CDTF">2020-10-26T06:38:26Z</dcterms:created>
  <dcterms:modified xsi:type="dcterms:W3CDTF">2021-10-31T04:34:30Z</dcterms:modified>
</cp:coreProperties>
</file>