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63" r:id="rId2"/>
    <p:sldId id="259" r:id="rId3"/>
    <p:sldId id="260" r:id="rId4"/>
    <p:sldId id="261" r:id="rId5"/>
    <p:sldId id="262" r:id="rId6"/>
    <p:sldId id="264" r:id="rId7"/>
    <p:sldId id="265" r:id="rId8"/>
    <p:sldId id="266" r:id="rId9"/>
    <p:sldId id="267" r:id="rId10"/>
    <p:sldId id="268" r:id="rId11"/>
    <p:sldId id="269" r:id="rId12"/>
    <p:sldId id="270"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D2408-5790-4258-9C1D-8CA5C8AAF61D}" type="datetimeFigureOut">
              <a:rPr lang="tr-TR" smtClean="0"/>
              <a:t>29.04.2021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23A9A-2529-4BA4-A983-7262BC54E590}" type="slidenum">
              <a:rPr lang="tr-TR" smtClean="0"/>
              <a:t>‹#›</a:t>
            </a:fld>
            <a:endParaRPr lang="tr-TR"/>
          </a:p>
        </p:txBody>
      </p:sp>
    </p:spTree>
    <p:extLst>
      <p:ext uri="{BB962C8B-B14F-4D97-AF65-F5344CB8AC3E}">
        <p14:creationId xmlns:p14="http://schemas.microsoft.com/office/powerpoint/2010/main" val="1968588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 için tıklatın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E674DF9-B1B8-416F-B760-3727FF6EF732}" type="datetime1">
              <a:rPr lang="tr-TR" smtClean="0"/>
              <a:t>29.04.2021</a:t>
            </a:fld>
            <a:endParaRPr lang="tr-TR"/>
          </a:p>
        </p:txBody>
      </p:sp>
      <p:sp>
        <p:nvSpPr>
          <p:cNvPr id="5" name="Footer Placeholder 4"/>
          <p:cNvSpPr>
            <a:spLocks noGrp="1"/>
          </p:cNvSpPr>
          <p:nvPr>
            <p:ph type="ftr" sz="quarter" idx="11"/>
          </p:nvPr>
        </p:nvSpPr>
        <p:spPr/>
        <p:txBody>
          <a:bodyPr/>
          <a:lstStyle/>
          <a:p>
            <a:r>
              <a:rPr lang="tr-TR"/>
              <a:t>Fırat Üniversitesi Adli Bilişim Mühendisliği Optimizasyon Teknikleri Dersi</a:t>
            </a:r>
          </a:p>
        </p:txBody>
      </p:sp>
      <p:sp>
        <p:nvSpPr>
          <p:cNvPr id="6" name="Slide Number Placeholder 5"/>
          <p:cNvSpPr>
            <a:spLocks noGrp="1"/>
          </p:cNvSpPr>
          <p:nvPr>
            <p:ph type="sldNum" sz="quarter" idx="12"/>
          </p:nvPr>
        </p:nvSpPr>
        <p:spPr/>
        <p:txBody>
          <a:bodyPr/>
          <a:lstStyle/>
          <a:p>
            <a:fld id="{86B629EF-DE7B-4CE5-971C-48051FE8053C}"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02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76836E2-6E9B-49AF-95E5-4ED548E634ED}" type="datetime1">
              <a:rPr lang="tr-TR" smtClean="0"/>
              <a:t>29.04.2021</a:t>
            </a:fld>
            <a:endParaRPr lang="tr-TR"/>
          </a:p>
        </p:txBody>
      </p:sp>
      <p:sp>
        <p:nvSpPr>
          <p:cNvPr id="5" name="Footer Placeholder 4"/>
          <p:cNvSpPr>
            <a:spLocks noGrp="1"/>
          </p:cNvSpPr>
          <p:nvPr>
            <p:ph type="ftr" sz="quarter" idx="11"/>
          </p:nvPr>
        </p:nvSpPr>
        <p:spPr/>
        <p:txBody>
          <a:bodyPr/>
          <a:lstStyle/>
          <a:p>
            <a:r>
              <a:rPr lang="tr-TR"/>
              <a:t>Fırat Üniversitesi Adli Bilişim Mühendisliği Optimizasyon Teknikleri Dersi</a:t>
            </a:r>
          </a:p>
        </p:txBody>
      </p:sp>
      <p:sp>
        <p:nvSpPr>
          <p:cNvPr id="6" name="Slide Number Placeholder 5"/>
          <p:cNvSpPr>
            <a:spLocks noGrp="1"/>
          </p:cNvSpPr>
          <p:nvPr>
            <p:ph type="sldNum" sz="quarter" idx="12"/>
          </p:nvPr>
        </p:nvSpPr>
        <p:spPr/>
        <p:txBody>
          <a:bodyPr/>
          <a:lstStyle/>
          <a:p>
            <a:fld id="{86B629EF-DE7B-4CE5-971C-48051FE8053C}" type="slidenum">
              <a:rPr lang="tr-TR" smtClean="0"/>
              <a:t>‹#›</a:t>
            </a:fld>
            <a:endParaRPr lang="tr-TR"/>
          </a:p>
        </p:txBody>
      </p:sp>
    </p:spTree>
    <p:extLst>
      <p:ext uri="{BB962C8B-B14F-4D97-AF65-F5344CB8AC3E}">
        <p14:creationId xmlns:p14="http://schemas.microsoft.com/office/powerpoint/2010/main" val="178871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95FF654-D36D-4EB2-85A6-BB15FF41FFF0}" type="datetime1">
              <a:rPr lang="tr-TR" smtClean="0"/>
              <a:t>29.04.2021</a:t>
            </a:fld>
            <a:endParaRPr lang="tr-TR"/>
          </a:p>
        </p:txBody>
      </p:sp>
      <p:sp>
        <p:nvSpPr>
          <p:cNvPr id="5" name="Footer Placeholder 4"/>
          <p:cNvSpPr>
            <a:spLocks noGrp="1"/>
          </p:cNvSpPr>
          <p:nvPr>
            <p:ph type="ftr" sz="quarter" idx="11"/>
          </p:nvPr>
        </p:nvSpPr>
        <p:spPr/>
        <p:txBody>
          <a:bodyPr/>
          <a:lstStyle/>
          <a:p>
            <a:r>
              <a:rPr lang="tr-TR"/>
              <a:t>Fırat Üniversitesi Adli Bilişim Mühendisliği Optimizasyon Teknikleri Dersi</a:t>
            </a:r>
          </a:p>
        </p:txBody>
      </p:sp>
      <p:sp>
        <p:nvSpPr>
          <p:cNvPr id="6" name="Slide Number Placeholder 5"/>
          <p:cNvSpPr>
            <a:spLocks noGrp="1"/>
          </p:cNvSpPr>
          <p:nvPr>
            <p:ph type="sldNum" sz="quarter" idx="12"/>
          </p:nvPr>
        </p:nvSpPr>
        <p:spPr/>
        <p:txBody>
          <a:bodyPr/>
          <a:lstStyle/>
          <a:p>
            <a:fld id="{86B629EF-DE7B-4CE5-971C-48051FE8053C}" type="slidenum">
              <a:rPr lang="tr-TR" smtClean="0"/>
              <a:t>‹#›</a:t>
            </a:fld>
            <a:endParaRPr lang="tr-TR"/>
          </a:p>
        </p:txBody>
      </p:sp>
    </p:spTree>
    <p:extLst>
      <p:ext uri="{BB962C8B-B14F-4D97-AF65-F5344CB8AC3E}">
        <p14:creationId xmlns:p14="http://schemas.microsoft.com/office/powerpoint/2010/main" val="264126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8E1848E-6B63-41B7-BAD1-4C6B13F414A6}" type="datetime1">
              <a:rPr lang="tr-TR" smtClean="0"/>
              <a:t>29.04.2021</a:t>
            </a:fld>
            <a:endParaRPr lang="tr-TR"/>
          </a:p>
        </p:txBody>
      </p:sp>
      <p:sp>
        <p:nvSpPr>
          <p:cNvPr id="5" name="Footer Placeholder 4"/>
          <p:cNvSpPr>
            <a:spLocks noGrp="1"/>
          </p:cNvSpPr>
          <p:nvPr>
            <p:ph type="ftr" sz="quarter" idx="11"/>
          </p:nvPr>
        </p:nvSpPr>
        <p:spPr/>
        <p:txBody>
          <a:bodyPr/>
          <a:lstStyle/>
          <a:p>
            <a:r>
              <a:rPr lang="tr-TR"/>
              <a:t>Fırat Üniversitesi Adli Bilişim Mühendisliği Optimizasyon Teknikleri Dersi</a:t>
            </a:r>
          </a:p>
        </p:txBody>
      </p:sp>
      <p:sp>
        <p:nvSpPr>
          <p:cNvPr id="6" name="Slide Number Placeholder 5"/>
          <p:cNvSpPr>
            <a:spLocks noGrp="1"/>
          </p:cNvSpPr>
          <p:nvPr>
            <p:ph type="sldNum" sz="quarter" idx="12"/>
          </p:nvPr>
        </p:nvSpPr>
        <p:spPr/>
        <p:txBody>
          <a:bodyPr/>
          <a:lstStyle/>
          <a:p>
            <a:fld id="{86B629EF-DE7B-4CE5-971C-48051FE8053C}" type="slidenum">
              <a:rPr lang="tr-TR" smtClean="0"/>
              <a:t>‹#›</a:t>
            </a:fld>
            <a:endParaRPr lang="tr-TR"/>
          </a:p>
        </p:txBody>
      </p:sp>
    </p:spTree>
    <p:extLst>
      <p:ext uri="{BB962C8B-B14F-4D97-AF65-F5344CB8AC3E}">
        <p14:creationId xmlns:p14="http://schemas.microsoft.com/office/powerpoint/2010/main" val="396925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EA9B7BD1-82ED-40B7-91FC-175357B0486F}" type="datetime1">
              <a:rPr lang="tr-TR" smtClean="0"/>
              <a:t>29.04.2021</a:t>
            </a:fld>
            <a:endParaRPr lang="tr-TR"/>
          </a:p>
        </p:txBody>
      </p:sp>
      <p:sp>
        <p:nvSpPr>
          <p:cNvPr id="5" name="Footer Placeholder 4"/>
          <p:cNvSpPr>
            <a:spLocks noGrp="1"/>
          </p:cNvSpPr>
          <p:nvPr>
            <p:ph type="ftr" sz="quarter" idx="11"/>
          </p:nvPr>
        </p:nvSpPr>
        <p:spPr/>
        <p:txBody>
          <a:bodyPr/>
          <a:lstStyle/>
          <a:p>
            <a:r>
              <a:rPr lang="tr-TR"/>
              <a:t>Fırat Üniversitesi Adli Bilişim Mühendisliği Optimizasyon Teknikleri Dersi</a:t>
            </a:r>
          </a:p>
        </p:txBody>
      </p:sp>
      <p:sp>
        <p:nvSpPr>
          <p:cNvPr id="6" name="Slide Number Placeholder 5"/>
          <p:cNvSpPr>
            <a:spLocks noGrp="1"/>
          </p:cNvSpPr>
          <p:nvPr>
            <p:ph type="sldNum" sz="quarter" idx="12"/>
          </p:nvPr>
        </p:nvSpPr>
        <p:spPr/>
        <p:txBody>
          <a:bodyPr/>
          <a:lstStyle/>
          <a:p>
            <a:fld id="{86B629EF-DE7B-4CE5-971C-48051FE8053C}"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99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 için tıklatın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E088F65-697F-4AA1-A825-D84155687B8E}" type="datetime1">
              <a:rPr lang="tr-TR" smtClean="0"/>
              <a:t>29.04.2021</a:t>
            </a:fld>
            <a:endParaRPr lang="tr-TR"/>
          </a:p>
        </p:txBody>
      </p:sp>
      <p:sp>
        <p:nvSpPr>
          <p:cNvPr id="6" name="Footer Placeholder 5"/>
          <p:cNvSpPr>
            <a:spLocks noGrp="1"/>
          </p:cNvSpPr>
          <p:nvPr>
            <p:ph type="ftr" sz="quarter" idx="11"/>
          </p:nvPr>
        </p:nvSpPr>
        <p:spPr/>
        <p:txBody>
          <a:bodyPr/>
          <a:lstStyle/>
          <a:p>
            <a:r>
              <a:rPr lang="tr-TR"/>
              <a:t>Fırat Üniversitesi Adli Bilişim Mühendisliği Optimizasyon Teknikleri Dersi</a:t>
            </a:r>
          </a:p>
        </p:txBody>
      </p:sp>
      <p:sp>
        <p:nvSpPr>
          <p:cNvPr id="7" name="Slide Number Placeholder 6"/>
          <p:cNvSpPr>
            <a:spLocks noGrp="1"/>
          </p:cNvSpPr>
          <p:nvPr>
            <p:ph type="sldNum" sz="quarter" idx="12"/>
          </p:nvPr>
        </p:nvSpPr>
        <p:spPr/>
        <p:txBody>
          <a:bodyPr/>
          <a:lstStyle/>
          <a:p>
            <a:fld id="{86B629EF-DE7B-4CE5-971C-48051FE8053C}" type="slidenum">
              <a:rPr lang="tr-TR" smtClean="0"/>
              <a:t>‹#›</a:t>
            </a:fld>
            <a:endParaRPr lang="tr-TR"/>
          </a:p>
        </p:txBody>
      </p:sp>
    </p:spTree>
    <p:extLst>
      <p:ext uri="{BB962C8B-B14F-4D97-AF65-F5344CB8AC3E}">
        <p14:creationId xmlns:p14="http://schemas.microsoft.com/office/powerpoint/2010/main" val="2684083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097280" y="2582335"/>
            <a:ext cx="4937760" cy="32867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217920" y="2582334"/>
            <a:ext cx="4937760" cy="32867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4D63867-2946-4181-90B9-B6DA0483A5B2}" type="datetime1">
              <a:rPr lang="tr-TR" smtClean="0"/>
              <a:t>29.04.2021</a:t>
            </a:fld>
            <a:endParaRPr lang="tr-TR"/>
          </a:p>
        </p:txBody>
      </p:sp>
      <p:sp>
        <p:nvSpPr>
          <p:cNvPr id="8" name="Footer Placeholder 7"/>
          <p:cNvSpPr>
            <a:spLocks noGrp="1"/>
          </p:cNvSpPr>
          <p:nvPr>
            <p:ph type="ftr" sz="quarter" idx="11"/>
          </p:nvPr>
        </p:nvSpPr>
        <p:spPr/>
        <p:txBody>
          <a:bodyPr/>
          <a:lstStyle/>
          <a:p>
            <a:r>
              <a:rPr lang="tr-TR"/>
              <a:t>Fırat Üniversitesi Adli Bilişim Mühendisliği Optimizasyon Teknikleri Dersi</a:t>
            </a:r>
          </a:p>
        </p:txBody>
      </p:sp>
      <p:sp>
        <p:nvSpPr>
          <p:cNvPr id="9" name="Slide Number Placeholder 8"/>
          <p:cNvSpPr>
            <a:spLocks noGrp="1"/>
          </p:cNvSpPr>
          <p:nvPr>
            <p:ph type="sldNum" sz="quarter" idx="12"/>
          </p:nvPr>
        </p:nvSpPr>
        <p:spPr/>
        <p:txBody>
          <a:bodyPr/>
          <a:lstStyle/>
          <a:p>
            <a:fld id="{86B629EF-DE7B-4CE5-971C-48051FE8053C}" type="slidenum">
              <a:rPr lang="tr-TR" smtClean="0"/>
              <a:t>‹#›</a:t>
            </a:fld>
            <a:endParaRPr lang="tr-TR"/>
          </a:p>
        </p:txBody>
      </p:sp>
    </p:spTree>
    <p:extLst>
      <p:ext uri="{BB962C8B-B14F-4D97-AF65-F5344CB8AC3E}">
        <p14:creationId xmlns:p14="http://schemas.microsoft.com/office/powerpoint/2010/main" val="1341758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C1DBF3A3-8310-4D8F-8F8B-60A2E80E3872}" type="datetime1">
              <a:rPr lang="tr-TR" smtClean="0"/>
              <a:t>29.04.2021</a:t>
            </a:fld>
            <a:endParaRPr lang="tr-TR"/>
          </a:p>
        </p:txBody>
      </p:sp>
      <p:sp>
        <p:nvSpPr>
          <p:cNvPr id="4" name="Footer Placeholder 3"/>
          <p:cNvSpPr>
            <a:spLocks noGrp="1"/>
          </p:cNvSpPr>
          <p:nvPr>
            <p:ph type="ftr" sz="quarter" idx="11"/>
          </p:nvPr>
        </p:nvSpPr>
        <p:spPr/>
        <p:txBody>
          <a:bodyPr/>
          <a:lstStyle/>
          <a:p>
            <a:r>
              <a:rPr lang="tr-TR"/>
              <a:t>Fırat Üniversitesi Adli Bilişim Mühendisliği Optimizasyon Teknikleri Dersi</a:t>
            </a:r>
          </a:p>
        </p:txBody>
      </p:sp>
      <p:sp>
        <p:nvSpPr>
          <p:cNvPr id="5" name="Slide Number Placeholder 4"/>
          <p:cNvSpPr>
            <a:spLocks noGrp="1"/>
          </p:cNvSpPr>
          <p:nvPr>
            <p:ph type="sldNum" sz="quarter" idx="12"/>
          </p:nvPr>
        </p:nvSpPr>
        <p:spPr/>
        <p:txBody>
          <a:bodyPr/>
          <a:lstStyle/>
          <a:p>
            <a:fld id="{86B629EF-DE7B-4CE5-971C-48051FE8053C}" type="slidenum">
              <a:rPr lang="tr-TR" smtClean="0"/>
              <a:t>‹#›</a:t>
            </a:fld>
            <a:endParaRPr lang="tr-TR"/>
          </a:p>
        </p:txBody>
      </p:sp>
    </p:spTree>
    <p:extLst>
      <p:ext uri="{BB962C8B-B14F-4D97-AF65-F5344CB8AC3E}">
        <p14:creationId xmlns:p14="http://schemas.microsoft.com/office/powerpoint/2010/main" val="149773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76A1D81-70E2-442B-9BDF-525F754D1313}" type="datetime1">
              <a:rPr lang="tr-TR" smtClean="0"/>
              <a:t>29.04.2021</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r>
              <a:rPr lang="tr-TR"/>
              <a:t>Fırat Üniversitesi Adli Bilişim Mühendisliği Optimizasyon Teknikleri Dersi</a:t>
            </a:r>
          </a:p>
        </p:txBody>
      </p:sp>
      <p:sp>
        <p:nvSpPr>
          <p:cNvPr id="9" name="Slide Number Placeholder 8"/>
          <p:cNvSpPr>
            <a:spLocks noGrp="1"/>
          </p:cNvSpPr>
          <p:nvPr>
            <p:ph type="sldNum" sz="quarter" idx="12"/>
          </p:nvPr>
        </p:nvSpPr>
        <p:spPr/>
        <p:txBody>
          <a:bodyPr/>
          <a:lstStyle/>
          <a:p>
            <a:fld id="{86B629EF-DE7B-4CE5-971C-48051FE8053C}" type="slidenum">
              <a:rPr lang="tr-TR" smtClean="0"/>
              <a:t>‹#›</a:t>
            </a:fld>
            <a:endParaRPr lang="tr-TR"/>
          </a:p>
        </p:txBody>
      </p:sp>
    </p:spTree>
    <p:extLst>
      <p:ext uri="{BB962C8B-B14F-4D97-AF65-F5344CB8AC3E}">
        <p14:creationId xmlns:p14="http://schemas.microsoft.com/office/powerpoint/2010/main" val="555722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5CE26DC-E3D3-4275-B4DB-B7E89312CD7E}" type="datetime1">
              <a:rPr lang="tr-TR" smtClean="0"/>
              <a:t>29.04.2021</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tr-TR"/>
              <a:t>Fırat Üniversitesi Adli Bilişim Mühendisliği Optimizasyon Teknikleri Dersi</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6B629EF-DE7B-4CE5-971C-48051FE8053C}" type="slidenum">
              <a:rPr lang="tr-TR" smtClean="0"/>
              <a:t>‹#›</a:t>
            </a:fld>
            <a:endParaRPr lang="tr-TR"/>
          </a:p>
        </p:txBody>
      </p:sp>
    </p:spTree>
    <p:extLst>
      <p:ext uri="{BB962C8B-B14F-4D97-AF65-F5344CB8AC3E}">
        <p14:creationId xmlns:p14="http://schemas.microsoft.com/office/powerpoint/2010/main" val="2785400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6A87E693-1CBA-41CA-833A-D661503BFECB}" type="datetime1">
              <a:rPr lang="tr-TR" smtClean="0"/>
              <a:t>29.04.2021</a:t>
            </a:fld>
            <a:endParaRPr lang="tr-TR"/>
          </a:p>
        </p:txBody>
      </p:sp>
      <p:sp>
        <p:nvSpPr>
          <p:cNvPr id="6" name="Footer Placeholder 5"/>
          <p:cNvSpPr>
            <a:spLocks noGrp="1"/>
          </p:cNvSpPr>
          <p:nvPr>
            <p:ph type="ftr" sz="quarter" idx="11"/>
          </p:nvPr>
        </p:nvSpPr>
        <p:spPr/>
        <p:txBody>
          <a:bodyPr/>
          <a:lstStyle/>
          <a:p>
            <a:r>
              <a:rPr lang="tr-TR"/>
              <a:t>Fırat Üniversitesi Adli Bilişim Mühendisliği Optimizasyon Teknikleri Dersi</a:t>
            </a:r>
          </a:p>
        </p:txBody>
      </p:sp>
      <p:sp>
        <p:nvSpPr>
          <p:cNvPr id="7" name="Slide Number Placeholder 6"/>
          <p:cNvSpPr>
            <a:spLocks noGrp="1"/>
          </p:cNvSpPr>
          <p:nvPr>
            <p:ph type="sldNum" sz="quarter" idx="12"/>
          </p:nvPr>
        </p:nvSpPr>
        <p:spPr/>
        <p:txBody>
          <a:bodyPr/>
          <a:lstStyle/>
          <a:p>
            <a:fld id="{86B629EF-DE7B-4CE5-971C-48051FE8053C}" type="slidenum">
              <a:rPr lang="tr-TR" smtClean="0"/>
              <a:t>‹#›</a:t>
            </a:fld>
            <a:endParaRPr lang="tr-TR"/>
          </a:p>
        </p:txBody>
      </p:sp>
    </p:spTree>
    <p:extLst>
      <p:ext uri="{BB962C8B-B14F-4D97-AF65-F5344CB8AC3E}">
        <p14:creationId xmlns:p14="http://schemas.microsoft.com/office/powerpoint/2010/main" val="2965166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0013D26-DC28-4505-9BD2-E5DD7887FE8F}" type="datetime1">
              <a:rPr lang="tr-TR" smtClean="0"/>
              <a:t>29.04.2021</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tr-TR"/>
              <a:t>Fırat Üniversitesi Adli Bilişim Mühendisliği Optimizasyon Teknikleri Dersi</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6B629EF-DE7B-4CE5-971C-48051FE8053C}"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13011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73628" y="2917371"/>
            <a:ext cx="10515600" cy="1967346"/>
          </a:xfrm>
        </p:spPr>
        <p:txBody>
          <a:bodyPr>
            <a:normAutofit fontScale="90000"/>
          </a:bodyPr>
          <a:lstStyle/>
          <a:p>
            <a:r>
              <a:rPr lang="tr-TR" dirty="0"/>
              <a:t>           </a:t>
            </a:r>
            <a:r>
              <a:rPr lang="tr-TR" dirty="0">
                <a:latin typeface="Times New Roman" panose="02020603050405020304" pitchFamily="18" charset="0"/>
                <a:cs typeface="Times New Roman" panose="02020603050405020304" pitchFamily="18" charset="0"/>
              </a:rPr>
              <a:t>OPTİMİZASYON TEKNİKLERİ</a:t>
            </a:r>
            <a:br>
              <a:rPr lang="tr-TR" dirty="0">
                <a:latin typeface="Times New Roman" panose="02020603050405020304" pitchFamily="18" charset="0"/>
                <a:cs typeface="Times New Roman" panose="02020603050405020304" pitchFamily="18" charset="0"/>
              </a:rPr>
            </a:br>
            <a:r>
              <a:rPr lang="tr-TR" dirty="0">
                <a:latin typeface="Times New Roman" panose="02020603050405020304" pitchFamily="18" charset="0"/>
                <a:cs typeface="Times New Roman" panose="02020603050405020304" pitchFamily="18" charset="0"/>
              </a:rPr>
              <a:t>                TAVLAMA BENZETİMİ</a:t>
            </a:r>
            <a:br>
              <a:rPr lang="tr-TR" dirty="0">
                <a:latin typeface="Times New Roman" panose="02020603050405020304" pitchFamily="18" charset="0"/>
                <a:cs typeface="Times New Roman" panose="02020603050405020304" pitchFamily="18" charset="0"/>
              </a:rPr>
            </a:br>
            <a:r>
              <a:rPr lang="tr-TR">
                <a:latin typeface="Times New Roman" panose="02020603050405020304" pitchFamily="18" charset="0"/>
                <a:cs typeface="Times New Roman" panose="02020603050405020304" pitchFamily="18" charset="0"/>
              </a:rPr>
              <a:t>                      </a:t>
            </a:r>
            <a:r>
              <a:rPr lang="tr-TR" smtClean="0">
                <a:latin typeface="Times New Roman" panose="02020603050405020304" pitchFamily="18" charset="0"/>
                <a:cs typeface="Times New Roman" panose="02020603050405020304" pitchFamily="18" charset="0"/>
              </a:rPr>
              <a:t>Mevlüd</a:t>
            </a:r>
            <a:r>
              <a:rPr lang="tr-TR" dirty="0" smtClean="0">
                <a:latin typeface="Times New Roman" panose="02020603050405020304" pitchFamily="18" charset="0"/>
                <a:cs typeface="Times New Roman" panose="02020603050405020304" pitchFamily="18" charset="0"/>
              </a:rPr>
              <a:t> Kuyumcu</a:t>
            </a:r>
            <a:r>
              <a:rPr lang="tr-TR" sz="2000" dirty="0">
                <a:latin typeface="Times New Roman" panose="02020603050405020304" pitchFamily="18" charset="0"/>
                <a:cs typeface="Times New Roman" panose="02020603050405020304" pitchFamily="18" charset="0"/>
              </a:rPr>
              <a:t/>
            </a:r>
            <a:br>
              <a:rPr lang="tr-TR" sz="2000" dirty="0">
                <a:latin typeface="Times New Roman" panose="02020603050405020304" pitchFamily="18" charset="0"/>
                <a:cs typeface="Times New Roman" panose="02020603050405020304" pitchFamily="18" charset="0"/>
              </a:rPr>
            </a:br>
            <a:r>
              <a:rPr lang="tr-TR" sz="2000" dirty="0">
                <a:latin typeface="Times New Roman" panose="02020603050405020304" pitchFamily="18" charset="0"/>
                <a:cs typeface="Times New Roman" panose="02020603050405020304" pitchFamily="18" charset="0"/>
              </a:rPr>
              <a:t>                                                       </a:t>
            </a:r>
            <a:br>
              <a:rPr lang="tr-TR" sz="2000" dirty="0">
                <a:latin typeface="Times New Roman" panose="02020603050405020304" pitchFamily="18" charset="0"/>
                <a:cs typeface="Times New Roman" panose="02020603050405020304" pitchFamily="18" charset="0"/>
              </a:rPr>
            </a:br>
            <a:r>
              <a:rPr lang="tr-TR" sz="2000" dirty="0">
                <a:latin typeface="Times New Roman" panose="02020603050405020304" pitchFamily="18" charset="0"/>
                <a:cs typeface="Times New Roman" panose="02020603050405020304" pitchFamily="18" charset="0"/>
              </a:rPr>
              <a:t>                                                        </a:t>
            </a:r>
            <a:endParaRPr lang="tr-TR" sz="2400" dirty="0"/>
          </a:p>
        </p:txBody>
      </p:sp>
      <p:sp>
        <p:nvSpPr>
          <p:cNvPr id="3" name="Altbilgi Yer Tutucusu 2"/>
          <p:cNvSpPr>
            <a:spLocks noGrp="1"/>
          </p:cNvSpPr>
          <p:nvPr>
            <p:ph type="ftr" sz="quarter" idx="11"/>
          </p:nvPr>
        </p:nvSpPr>
        <p:spPr/>
        <p:txBody>
          <a:bodyPr/>
          <a:lstStyle/>
          <a:p>
            <a:r>
              <a:rPr lang="tr-TR"/>
              <a:t>Fırat Üniversitesi Adli Bilişim Mühendisliği Optimizasyon Teknikleri Dersi</a:t>
            </a:r>
          </a:p>
        </p:txBody>
      </p:sp>
      <p:sp>
        <p:nvSpPr>
          <p:cNvPr id="4" name="Slayt Numarası Yer Tutucusu 3"/>
          <p:cNvSpPr>
            <a:spLocks noGrp="1"/>
          </p:cNvSpPr>
          <p:nvPr>
            <p:ph type="sldNum" sz="quarter" idx="12"/>
          </p:nvPr>
        </p:nvSpPr>
        <p:spPr/>
        <p:txBody>
          <a:bodyPr/>
          <a:lstStyle/>
          <a:p>
            <a:fld id="{86B629EF-DE7B-4CE5-971C-48051FE8053C}" type="slidenum">
              <a:rPr lang="tr-TR" smtClean="0"/>
              <a:t>1</a:t>
            </a:fld>
            <a:endParaRPr lang="tr-TR"/>
          </a:p>
        </p:txBody>
      </p:sp>
      <p:pic>
        <p:nvPicPr>
          <p:cNvPr id="5" name="Resim 4"/>
          <p:cNvPicPr>
            <a:picLocks noChangeAspect="1"/>
          </p:cNvPicPr>
          <p:nvPr/>
        </p:nvPicPr>
        <p:blipFill>
          <a:blip r:embed="rId2"/>
          <a:stretch>
            <a:fillRect/>
          </a:stretch>
        </p:blipFill>
        <p:spPr>
          <a:xfrm>
            <a:off x="5052349" y="159240"/>
            <a:ext cx="2090476" cy="2090476"/>
          </a:xfrm>
          <a:prstGeom prst="rect">
            <a:avLst/>
          </a:prstGeom>
        </p:spPr>
      </p:pic>
    </p:spTree>
    <p:extLst>
      <p:ext uri="{BB962C8B-B14F-4D97-AF65-F5344CB8AC3E}">
        <p14:creationId xmlns:p14="http://schemas.microsoft.com/office/powerpoint/2010/main" val="980329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Tavlama Benzetimi Uygulaması</a:t>
            </a:r>
          </a:p>
        </p:txBody>
      </p:sp>
      <p:sp>
        <p:nvSpPr>
          <p:cNvPr id="3" name="İçerik Yer Tutucusu 2"/>
          <p:cNvSpPr>
            <a:spLocks noGrp="1"/>
          </p:cNvSpPr>
          <p:nvPr>
            <p:ph sz="half" idx="1"/>
          </p:nvPr>
        </p:nvSpPr>
        <p:spPr/>
        <p:txBody>
          <a:bodyPr/>
          <a:lstStyle/>
          <a:p>
            <a:pPr marL="0" indent="0">
              <a:buNone/>
            </a:pPr>
            <a:r>
              <a:rPr lang="tr-TR"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Probleme ait kararlar;</a:t>
            </a:r>
          </a:p>
          <a:p>
            <a:r>
              <a:rPr lang="tr-TR" sz="2400" dirty="0">
                <a:latin typeface="Times New Roman" panose="02020603050405020304" pitchFamily="18" charset="0"/>
                <a:cs typeface="Times New Roman" panose="02020603050405020304" pitchFamily="18" charset="0"/>
              </a:rPr>
              <a:t>Çözümler için uygun bir gösterim</a:t>
            </a:r>
          </a:p>
          <a:p>
            <a:pPr marL="0" indent="0">
              <a:buNone/>
            </a:pPr>
            <a:r>
              <a:rPr lang="tr-TR" sz="2400" dirty="0">
                <a:latin typeface="Times New Roman" panose="02020603050405020304" pitchFamily="18" charset="0"/>
                <a:cs typeface="Times New Roman" panose="02020603050405020304" pitchFamily="18" charset="0"/>
              </a:rPr>
              <a:t>• Amaç fonksiyonunun tanımlanması </a:t>
            </a:r>
          </a:p>
          <a:p>
            <a:pPr marL="0" indent="0">
              <a:buNone/>
            </a:pPr>
            <a:r>
              <a:rPr lang="tr-TR" sz="2400" dirty="0">
                <a:latin typeface="Times New Roman" panose="02020603050405020304" pitchFamily="18" charset="0"/>
                <a:cs typeface="Times New Roman" panose="02020603050405020304" pitchFamily="18" charset="0"/>
              </a:rPr>
              <a:t>• Başlangıç çözümünün seçilmesi </a:t>
            </a:r>
          </a:p>
          <a:p>
            <a:pPr marL="0" indent="0">
              <a:buNone/>
            </a:pPr>
            <a:r>
              <a:rPr lang="tr-TR" sz="2400" dirty="0">
                <a:latin typeface="Times New Roman" panose="02020603050405020304" pitchFamily="18" charset="0"/>
                <a:cs typeface="Times New Roman" panose="02020603050405020304" pitchFamily="18" charset="0"/>
              </a:rPr>
              <a:t>• Komşu çözümleri üretmek için komşu üretme mekanizmasının belirlenmesi</a:t>
            </a:r>
          </a:p>
        </p:txBody>
      </p:sp>
      <p:sp>
        <p:nvSpPr>
          <p:cNvPr id="4" name="İçerik Yer Tutucusu 3"/>
          <p:cNvSpPr>
            <a:spLocks noGrp="1"/>
          </p:cNvSpPr>
          <p:nvPr>
            <p:ph sz="half" idx="2"/>
          </p:nvPr>
        </p:nvSpPr>
        <p:spPr/>
        <p:txBody>
          <a:bodyPr/>
          <a:lstStyle/>
          <a:p>
            <a:pPr marL="0" indent="0">
              <a:buNone/>
            </a:pPr>
            <a:r>
              <a:rPr lang="tr-TR"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Algoritmaya ait kararlar; </a:t>
            </a:r>
          </a:p>
          <a:p>
            <a:pPr marL="0" indent="0">
              <a:buNone/>
            </a:pPr>
            <a:r>
              <a:rPr lang="tr-TR" dirty="0"/>
              <a:t>• </a:t>
            </a:r>
            <a:r>
              <a:rPr lang="tr-TR" sz="2400" dirty="0">
                <a:latin typeface="Times New Roman" panose="02020603050405020304" pitchFamily="18" charset="0"/>
                <a:cs typeface="Times New Roman" panose="02020603050405020304" pitchFamily="18" charset="0"/>
              </a:rPr>
              <a:t>Başlangıç sıcaklığının belirlenmesi. </a:t>
            </a:r>
          </a:p>
          <a:p>
            <a:pPr marL="0" indent="0">
              <a:buNone/>
            </a:pPr>
            <a:r>
              <a:rPr lang="tr-TR" sz="2400" dirty="0">
                <a:latin typeface="Times New Roman" panose="02020603050405020304" pitchFamily="18" charset="0"/>
                <a:cs typeface="Times New Roman" panose="02020603050405020304" pitchFamily="18" charset="0"/>
              </a:rPr>
              <a:t>• Soğutma oranı ve sıcaklık değiştirme kuralının tanımlanması. </a:t>
            </a:r>
          </a:p>
          <a:p>
            <a:pPr marL="0" indent="0">
              <a:buNone/>
            </a:pPr>
            <a:r>
              <a:rPr lang="tr-TR" sz="2400" dirty="0">
                <a:latin typeface="Times New Roman" panose="02020603050405020304" pitchFamily="18" charset="0"/>
                <a:cs typeface="Times New Roman" panose="02020603050405020304" pitchFamily="18" charset="0"/>
              </a:rPr>
              <a:t>• Her sıcaklıkta gerçekleştirilecek </a:t>
            </a:r>
            <a:r>
              <a:rPr lang="tr-TR" sz="2400" dirty="0" err="1">
                <a:latin typeface="Times New Roman" panose="02020603050405020304" pitchFamily="18" charset="0"/>
                <a:cs typeface="Times New Roman" panose="02020603050405020304" pitchFamily="18" charset="0"/>
              </a:rPr>
              <a:t>iterasyon</a:t>
            </a:r>
            <a:r>
              <a:rPr lang="tr-TR" sz="2400" dirty="0">
                <a:latin typeface="Times New Roman" panose="02020603050405020304" pitchFamily="18" charset="0"/>
                <a:cs typeface="Times New Roman" panose="02020603050405020304" pitchFamily="18" charset="0"/>
              </a:rPr>
              <a:t> sayısının tanımlanması.</a:t>
            </a:r>
          </a:p>
          <a:p>
            <a:pPr marL="0" indent="0">
              <a:buNone/>
            </a:pPr>
            <a:r>
              <a:rPr lang="tr-TR" sz="2400" dirty="0">
                <a:latin typeface="Times New Roman" panose="02020603050405020304" pitchFamily="18" charset="0"/>
                <a:cs typeface="Times New Roman" panose="02020603050405020304" pitchFamily="18" charset="0"/>
              </a:rPr>
              <a:t> • Aramanın durdurulması için durdurma kriterinin belirlenmesi.</a:t>
            </a:r>
          </a:p>
        </p:txBody>
      </p:sp>
      <p:sp>
        <p:nvSpPr>
          <p:cNvPr id="5" name="Altbilgi Yer Tutucusu 4"/>
          <p:cNvSpPr>
            <a:spLocks noGrp="1"/>
          </p:cNvSpPr>
          <p:nvPr>
            <p:ph type="ftr" sz="quarter" idx="11"/>
          </p:nvPr>
        </p:nvSpPr>
        <p:spPr/>
        <p:txBody>
          <a:bodyPr/>
          <a:lstStyle/>
          <a:p>
            <a:r>
              <a:rPr lang="tr-TR"/>
              <a:t>Fırat Üniversitesi Adli Bilişim Mühendisliği Optimizasyon Teknikleri Dersi</a:t>
            </a:r>
          </a:p>
        </p:txBody>
      </p:sp>
      <p:sp>
        <p:nvSpPr>
          <p:cNvPr id="6" name="Slayt Numarası Yer Tutucusu 5"/>
          <p:cNvSpPr>
            <a:spLocks noGrp="1"/>
          </p:cNvSpPr>
          <p:nvPr>
            <p:ph type="sldNum" sz="quarter" idx="12"/>
          </p:nvPr>
        </p:nvSpPr>
        <p:spPr/>
        <p:txBody>
          <a:bodyPr/>
          <a:lstStyle/>
          <a:p>
            <a:fld id="{86B629EF-DE7B-4CE5-971C-48051FE8053C}" type="slidenum">
              <a:rPr lang="tr-TR" smtClean="0"/>
              <a:t>10</a:t>
            </a:fld>
            <a:endParaRPr lang="tr-TR"/>
          </a:p>
        </p:txBody>
      </p:sp>
    </p:spTree>
    <p:extLst>
      <p:ext uri="{BB962C8B-B14F-4D97-AF65-F5344CB8AC3E}">
        <p14:creationId xmlns:p14="http://schemas.microsoft.com/office/powerpoint/2010/main" val="2015842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838200" y="429768"/>
            <a:ext cx="5181600" cy="5747195"/>
          </a:xfrm>
        </p:spPr>
        <p:txBody>
          <a:bodyPr>
            <a:normAutofit/>
          </a:bodyPr>
          <a:lstStyle/>
          <a:p>
            <a:pPr marL="0" indent="0">
              <a:buNone/>
            </a:pPr>
            <a:r>
              <a:rPr lang="tr-TR"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Her sıcaklıkta gerçekleştirilecek </a:t>
            </a:r>
            <a:r>
              <a:rPr lang="tr-TR"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iterasyon</a:t>
            </a:r>
            <a:r>
              <a:rPr lang="tr-TR"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sayısının tanımlanması</a:t>
            </a:r>
          </a:p>
          <a:p>
            <a:pPr marL="0" indent="0">
              <a:buNone/>
            </a:pPr>
            <a:endParaRPr lang="tr-TR" sz="2400" b="1" dirty="0">
              <a:latin typeface="Times New Roman" panose="02020603050405020304" pitchFamily="18" charset="0"/>
              <a:cs typeface="Times New Roman" panose="02020603050405020304" pitchFamily="18" charset="0"/>
            </a:endParaRPr>
          </a:p>
          <a:p>
            <a:pPr marL="0" indent="0">
              <a:buNone/>
            </a:pPr>
            <a:endParaRPr lang="tr-TR" sz="2400" b="1" dirty="0">
              <a:latin typeface="Times New Roman" panose="02020603050405020304" pitchFamily="18" charset="0"/>
              <a:cs typeface="Times New Roman" panose="02020603050405020304" pitchFamily="18" charset="0"/>
            </a:endParaRPr>
          </a:p>
        </p:txBody>
      </p:sp>
      <p:sp>
        <p:nvSpPr>
          <p:cNvPr id="4" name="İçerik Yer Tutucusu 3"/>
          <p:cNvSpPr>
            <a:spLocks noGrp="1"/>
          </p:cNvSpPr>
          <p:nvPr>
            <p:ph sz="half" idx="2"/>
          </p:nvPr>
        </p:nvSpPr>
        <p:spPr>
          <a:xfrm>
            <a:off x="6172200" y="429768"/>
            <a:ext cx="5181600" cy="5747195"/>
          </a:xfrm>
        </p:spPr>
        <p:txBody>
          <a:bodyPr/>
          <a:lstStyle/>
          <a:p>
            <a:r>
              <a:rPr lang="tr-TR"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Sıcaklık Azaltma Fonksiyonu</a:t>
            </a:r>
          </a:p>
          <a:p>
            <a:pPr marL="0" indent="0">
              <a:buNone/>
            </a:pPr>
            <a:endParaRPr lang="tr-TR" b="1" dirty="0">
              <a:latin typeface="Times New Roman" panose="02020603050405020304" pitchFamily="18" charset="0"/>
              <a:cs typeface="Times New Roman" panose="02020603050405020304" pitchFamily="18" charset="0"/>
            </a:endParaRPr>
          </a:p>
          <a:p>
            <a:pPr marL="0" indent="0">
              <a:buNone/>
            </a:pPr>
            <a:endParaRPr lang="tr-TR" b="1" dirty="0">
              <a:latin typeface="Times New Roman" panose="02020603050405020304" pitchFamily="18" charset="0"/>
              <a:cs typeface="Times New Roman" panose="02020603050405020304" pitchFamily="18" charset="0"/>
            </a:endParaRPr>
          </a:p>
        </p:txBody>
      </p:sp>
      <p:pic>
        <p:nvPicPr>
          <p:cNvPr id="5" name="Resim 4"/>
          <p:cNvPicPr/>
          <p:nvPr/>
        </p:nvPicPr>
        <p:blipFill>
          <a:blip r:embed="rId2"/>
          <a:stretch>
            <a:fillRect/>
          </a:stretch>
        </p:blipFill>
        <p:spPr>
          <a:xfrm>
            <a:off x="1188720" y="1481329"/>
            <a:ext cx="4288536" cy="3831336"/>
          </a:xfrm>
          <a:prstGeom prst="rect">
            <a:avLst/>
          </a:prstGeom>
        </p:spPr>
      </p:pic>
      <p:pic>
        <p:nvPicPr>
          <p:cNvPr id="6" name="Resim 5"/>
          <p:cNvPicPr/>
          <p:nvPr/>
        </p:nvPicPr>
        <p:blipFill>
          <a:blip r:embed="rId3"/>
          <a:stretch>
            <a:fillRect/>
          </a:stretch>
        </p:blipFill>
        <p:spPr>
          <a:xfrm>
            <a:off x="6172200" y="1234439"/>
            <a:ext cx="5181599" cy="4078225"/>
          </a:xfrm>
          <a:prstGeom prst="rect">
            <a:avLst/>
          </a:prstGeom>
        </p:spPr>
      </p:pic>
      <p:sp>
        <p:nvSpPr>
          <p:cNvPr id="2" name="Altbilgi Yer Tutucusu 1"/>
          <p:cNvSpPr>
            <a:spLocks noGrp="1"/>
          </p:cNvSpPr>
          <p:nvPr>
            <p:ph type="ftr" sz="quarter" idx="11"/>
          </p:nvPr>
        </p:nvSpPr>
        <p:spPr/>
        <p:txBody>
          <a:bodyPr/>
          <a:lstStyle/>
          <a:p>
            <a:r>
              <a:rPr lang="tr-TR"/>
              <a:t>Fırat Üniversitesi Adli Bilişim Mühendisliği Optimizasyon Teknikleri Dersi</a:t>
            </a:r>
          </a:p>
        </p:txBody>
      </p:sp>
      <p:sp>
        <p:nvSpPr>
          <p:cNvPr id="7" name="Slayt Numarası Yer Tutucusu 6"/>
          <p:cNvSpPr>
            <a:spLocks noGrp="1"/>
          </p:cNvSpPr>
          <p:nvPr>
            <p:ph type="sldNum" sz="quarter" idx="12"/>
          </p:nvPr>
        </p:nvSpPr>
        <p:spPr/>
        <p:txBody>
          <a:bodyPr/>
          <a:lstStyle/>
          <a:p>
            <a:fld id="{86B629EF-DE7B-4CE5-971C-48051FE8053C}" type="slidenum">
              <a:rPr lang="tr-TR" smtClean="0"/>
              <a:t>11</a:t>
            </a:fld>
            <a:endParaRPr lang="tr-TR"/>
          </a:p>
        </p:txBody>
      </p:sp>
    </p:spTree>
    <p:extLst>
      <p:ext uri="{BB962C8B-B14F-4D97-AF65-F5344CB8AC3E}">
        <p14:creationId xmlns:p14="http://schemas.microsoft.com/office/powerpoint/2010/main" val="4276458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p:cNvSpPr>
            <a:spLocks noGrp="1"/>
          </p:cNvSpPr>
          <p:nvPr>
            <p:ph idx="1"/>
          </p:nvPr>
        </p:nvSpPr>
        <p:spPr>
          <a:xfrm>
            <a:off x="838200" y="429768"/>
            <a:ext cx="10515600" cy="5747195"/>
          </a:xfrm>
        </p:spPr>
        <p:txBody>
          <a:bodyPr/>
          <a:lstStyle/>
          <a:p>
            <a:r>
              <a:rPr lang="tr-TR"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Algoritmanın durdurulması:</a:t>
            </a:r>
          </a:p>
          <a:p>
            <a:r>
              <a:rPr lang="tr-TR" sz="2000" dirty="0">
                <a:latin typeface="Times New Roman" panose="02020603050405020304" pitchFamily="18" charset="0"/>
                <a:cs typeface="Times New Roman" panose="02020603050405020304" pitchFamily="18" charset="0"/>
              </a:rPr>
              <a:t>1-Belirlenen maksimum </a:t>
            </a:r>
            <a:r>
              <a:rPr lang="tr-TR" sz="2000" dirty="0" err="1">
                <a:latin typeface="Times New Roman" panose="02020603050405020304" pitchFamily="18" charset="0"/>
                <a:cs typeface="Times New Roman" panose="02020603050405020304" pitchFamily="18" charset="0"/>
              </a:rPr>
              <a:t>iterasyona</a:t>
            </a:r>
            <a:r>
              <a:rPr lang="tr-TR" sz="2000" dirty="0">
                <a:latin typeface="Times New Roman" panose="02020603050405020304" pitchFamily="18" charset="0"/>
                <a:cs typeface="Times New Roman" panose="02020603050405020304" pitchFamily="18" charset="0"/>
              </a:rPr>
              <a:t> ulaşılması. </a:t>
            </a:r>
          </a:p>
          <a:p>
            <a:r>
              <a:rPr lang="tr-TR" sz="2000" dirty="0">
                <a:latin typeface="Times New Roman" panose="02020603050405020304" pitchFamily="18" charset="0"/>
                <a:cs typeface="Times New Roman" panose="02020603050405020304" pitchFamily="18" charset="0"/>
              </a:rPr>
              <a:t>2- Belirlenmiş minimum sıcaklığa ulaşılması. </a:t>
            </a:r>
          </a:p>
          <a:p>
            <a:r>
              <a:rPr lang="tr-TR" sz="2000" dirty="0">
                <a:latin typeface="Times New Roman" panose="02020603050405020304" pitchFamily="18" charset="0"/>
                <a:cs typeface="Times New Roman" panose="02020603050405020304" pitchFamily="18" charset="0"/>
              </a:rPr>
              <a:t>3- İstenen kriterleri sağlayan çözüme ulaşılması</a:t>
            </a:r>
          </a:p>
          <a:p>
            <a:r>
              <a:rPr lang="tr-TR"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Fonksiyon Örneği:</a:t>
            </a:r>
          </a:p>
          <a:p>
            <a:pPr marL="0" indent="0">
              <a:buNone/>
            </a:pPr>
            <a:endParaRPr lang="tr-TR" dirty="0"/>
          </a:p>
        </p:txBody>
      </p:sp>
      <p:pic>
        <p:nvPicPr>
          <p:cNvPr id="7" name="Resim 6"/>
          <p:cNvPicPr/>
          <p:nvPr/>
        </p:nvPicPr>
        <p:blipFill>
          <a:blip r:embed="rId2"/>
          <a:stretch>
            <a:fillRect/>
          </a:stretch>
        </p:blipFill>
        <p:spPr>
          <a:xfrm>
            <a:off x="914400" y="2688335"/>
            <a:ext cx="10524744" cy="3488627"/>
          </a:xfrm>
          <a:prstGeom prst="rect">
            <a:avLst/>
          </a:prstGeom>
        </p:spPr>
      </p:pic>
      <p:sp>
        <p:nvSpPr>
          <p:cNvPr id="2" name="Altbilgi Yer Tutucusu 1"/>
          <p:cNvSpPr>
            <a:spLocks noGrp="1"/>
          </p:cNvSpPr>
          <p:nvPr>
            <p:ph type="ftr" sz="quarter" idx="11"/>
          </p:nvPr>
        </p:nvSpPr>
        <p:spPr/>
        <p:txBody>
          <a:bodyPr/>
          <a:lstStyle/>
          <a:p>
            <a:r>
              <a:rPr lang="tr-TR"/>
              <a:t>Fırat Üniversitesi Adli Bilişim Mühendisliği Optimizasyon Teknikleri Dersi</a:t>
            </a:r>
          </a:p>
        </p:txBody>
      </p:sp>
      <p:sp>
        <p:nvSpPr>
          <p:cNvPr id="3" name="Slayt Numarası Yer Tutucusu 2"/>
          <p:cNvSpPr>
            <a:spLocks noGrp="1"/>
          </p:cNvSpPr>
          <p:nvPr>
            <p:ph type="sldNum" sz="quarter" idx="12"/>
          </p:nvPr>
        </p:nvSpPr>
        <p:spPr/>
        <p:txBody>
          <a:bodyPr/>
          <a:lstStyle/>
          <a:p>
            <a:fld id="{86B629EF-DE7B-4CE5-971C-48051FE8053C}" type="slidenum">
              <a:rPr lang="tr-TR" smtClean="0"/>
              <a:t>12</a:t>
            </a:fld>
            <a:endParaRPr lang="tr-TR"/>
          </a:p>
        </p:txBody>
      </p:sp>
    </p:spTree>
    <p:extLst>
      <p:ext uri="{BB962C8B-B14F-4D97-AF65-F5344CB8AC3E}">
        <p14:creationId xmlns:p14="http://schemas.microsoft.com/office/powerpoint/2010/main" val="1816158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Tavlama Benzetimi</a:t>
            </a:r>
            <a:endParaRPr lang="tr-TR" dirty="0"/>
          </a:p>
        </p:txBody>
      </p:sp>
      <p:sp>
        <p:nvSpPr>
          <p:cNvPr id="3" name="İçerik Yer Tutucusu 2"/>
          <p:cNvSpPr>
            <a:spLocks noGrp="1"/>
          </p:cNvSpPr>
          <p:nvPr>
            <p:ph idx="1"/>
          </p:nvPr>
        </p:nvSpPr>
        <p:spPr>
          <a:xfrm>
            <a:off x="838200" y="1335024"/>
            <a:ext cx="10515600" cy="4841939"/>
          </a:xfrm>
        </p:spPr>
        <p:txBody>
          <a:bodyPr>
            <a:normAutofit/>
          </a:bodyPr>
          <a:lstStyle/>
          <a:p>
            <a:pPr marL="0" indent="0">
              <a:buNone/>
            </a:pPr>
            <a:r>
              <a:rPr lang="tr-TR"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None/>
            </a:pPr>
            <a:r>
              <a:rPr lang="tr-TR"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Tavlama benzetimi </a:t>
            </a:r>
            <a:r>
              <a:rPr lang="tr-TR" sz="3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stokastik</a:t>
            </a:r>
            <a:r>
              <a:rPr lang="tr-TR"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arama yöntemidir.</a:t>
            </a:r>
            <a:r>
              <a:rPr lang="tr-TR" sz="3200" dirty="0">
                <a:latin typeface="Times New Roman" panose="02020603050405020304" pitchFamily="18" charset="0"/>
                <a:cs typeface="Times New Roman" panose="02020603050405020304" pitchFamily="18" charset="0"/>
              </a:rPr>
              <a:t> </a:t>
            </a:r>
          </a:p>
          <a:p>
            <a:r>
              <a:rPr lang="tr-TR"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Katıların fiziksel tavlanma süreci ile olan benzerlikten ileri gelmektedir.</a:t>
            </a:r>
          </a:p>
          <a:p>
            <a:pPr marL="0" indent="0">
              <a:buNone/>
            </a:pPr>
            <a:r>
              <a:rPr lang="tr-TR"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tr-TR" sz="3200" dirty="0">
                <a:latin typeface="Times New Roman" panose="02020603050405020304" pitchFamily="18" charset="0"/>
                <a:cs typeface="Times New Roman" panose="02020603050405020304" pitchFamily="18" charset="0"/>
              </a:rPr>
              <a:t>Katıların ısıtılması ve sonra yavaş yavaş soğutulması esasına dayanır. </a:t>
            </a:r>
            <a:r>
              <a:rPr lang="tr-TR" sz="3200" dirty="0" err="1">
                <a:latin typeface="Times New Roman" panose="02020603050405020304" pitchFamily="18" charset="0"/>
                <a:cs typeface="Times New Roman" panose="02020603050405020304" pitchFamily="18" charset="0"/>
              </a:rPr>
              <a:t>Kirk</a:t>
            </a:r>
            <a:r>
              <a:rPr lang="tr-TR" sz="3200" dirty="0">
                <a:latin typeface="Times New Roman" panose="02020603050405020304" pitchFamily="18" charset="0"/>
                <a:cs typeface="Times New Roman" panose="02020603050405020304" pitchFamily="18" charset="0"/>
              </a:rPr>
              <a:t> </a:t>
            </a:r>
            <a:r>
              <a:rPr lang="tr-TR" sz="3200" dirty="0" err="1">
                <a:latin typeface="Times New Roman" panose="02020603050405020304" pitchFamily="18" charset="0"/>
                <a:cs typeface="Times New Roman" panose="02020603050405020304" pitchFamily="18" charset="0"/>
              </a:rPr>
              <a:t>Patrick</a:t>
            </a:r>
            <a:r>
              <a:rPr lang="tr-TR" sz="3200" dirty="0">
                <a:latin typeface="Times New Roman" panose="02020603050405020304" pitchFamily="18" charset="0"/>
                <a:cs typeface="Times New Roman" panose="02020603050405020304" pitchFamily="18" charset="0"/>
              </a:rPr>
              <a:t> ve arkadaşları tarafından 1983 yılında önerilmiştir.</a:t>
            </a:r>
          </a:p>
        </p:txBody>
      </p:sp>
      <p:sp>
        <p:nvSpPr>
          <p:cNvPr id="4" name="Altbilgi Yer Tutucusu 3"/>
          <p:cNvSpPr>
            <a:spLocks noGrp="1"/>
          </p:cNvSpPr>
          <p:nvPr>
            <p:ph type="ftr" sz="quarter" idx="11"/>
          </p:nvPr>
        </p:nvSpPr>
        <p:spPr/>
        <p:txBody>
          <a:bodyPr/>
          <a:lstStyle/>
          <a:p>
            <a:r>
              <a:rPr lang="tr-TR"/>
              <a:t>Fırat Üniversitesi Adli Bilişim Mühendisliği Optimizasyon Teknikleri Dersi</a:t>
            </a:r>
          </a:p>
        </p:txBody>
      </p:sp>
      <p:sp>
        <p:nvSpPr>
          <p:cNvPr id="5" name="Slayt Numarası Yer Tutucusu 4"/>
          <p:cNvSpPr>
            <a:spLocks noGrp="1"/>
          </p:cNvSpPr>
          <p:nvPr>
            <p:ph type="sldNum" sz="quarter" idx="12"/>
          </p:nvPr>
        </p:nvSpPr>
        <p:spPr/>
        <p:txBody>
          <a:bodyPr/>
          <a:lstStyle/>
          <a:p>
            <a:fld id="{86B629EF-DE7B-4CE5-971C-48051FE8053C}" type="slidenum">
              <a:rPr lang="tr-TR" smtClean="0"/>
              <a:t>2</a:t>
            </a:fld>
            <a:endParaRPr lang="tr-TR"/>
          </a:p>
        </p:txBody>
      </p:sp>
    </p:spTree>
    <p:extLst>
      <p:ext uri="{BB962C8B-B14F-4D97-AF65-F5344CB8AC3E}">
        <p14:creationId xmlns:p14="http://schemas.microsoft.com/office/powerpoint/2010/main" val="3649401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85982" y="706870"/>
            <a:ext cx="8342376" cy="905891"/>
          </a:xfrm>
        </p:spPr>
        <p:txBody>
          <a:bodyPr/>
          <a:lstStyle/>
          <a:p>
            <a:r>
              <a:rPr lang="tr-TR"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Tavlama</a:t>
            </a:r>
          </a:p>
        </p:txBody>
      </p:sp>
      <p:sp>
        <p:nvSpPr>
          <p:cNvPr id="3" name="İçerik Yer Tutucusu 2"/>
          <p:cNvSpPr>
            <a:spLocks noGrp="1"/>
          </p:cNvSpPr>
          <p:nvPr>
            <p:ph idx="1"/>
          </p:nvPr>
        </p:nvSpPr>
        <p:spPr>
          <a:xfrm>
            <a:off x="838200" y="1690998"/>
            <a:ext cx="10515600" cy="4768787"/>
          </a:xfrm>
        </p:spPr>
        <p:txBody>
          <a:bodyPr>
            <a:normAutofit/>
          </a:bodyPr>
          <a:lstStyle/>
          <a:p>
            <a:r>
              <a:rPr lang="tr-TR"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Tavlama,</a:t>
            </a:r>
            <a:r>
              <a:rPr lang="tr-TR" sz="2400" dirty="0">
                <a:latin typeface="Times New Roman" panose="02020603050405020304" pitchFamily="18" charset="0"/>
                <a:cs typeface="Times New Roman" panose="02020603050405020304" pitchFamily="18" charset="0"/>
              </a:rPr>
              <a:t> Malzemeyi belirli bir süre (tavlama sıcaklığına kadar) ısıttıktan sonra, yavaş yavaş soğutmaktır. Tavlama malzemeyi rahatlatmak, yumuşatmak ve iç yapıyı daha kullanılabilir hale getirmek için yapılan ısıl işlemlerin geneline verilen addır. </a:t>
            </a:r>
            <a:endParaRPr lang="tr-TR" sz="3600" dirty="0"/>
          </a:p>
        </p:txBody>
      </p:sp>
      <p:pic>
        <p:nvPicPr>
          <p:cNvPr id="4" name="Resim 3"/>
          <p:cNvPicPr/>
          <p:nvPr/>
        </p:nvPicPr>
        <p:blipFill>
          <a:blip r:embed="rId2"/>
          <a:stretch>
            <a:fillRect/>
          </a:stretch>
        </p:blipFill>
        <p:spPr>
          <a:xfrm>
            <a:off x="3215640" y="3378137"/>
            <a:ext cx="5760720" cy="2716530"/>
          </a:xfrm>
          <a:prstGeom prst="rect">
            <a:avLst/>
          </a:prstGeom>
        </p:spPr>
      </p:pic>
      <p:sp>
        <p:nvSpPr>
          <p:cNvPr id="5" name="Altbilgi Yer Tutucusu 4"/>
          <p:cNvSpPr>
            <a:spLocks noGrp="1"/>
          </p:cNvSpPr>
          <p:nvPr>
            <p:ph type="ftr" sz="quarter" idx="11"/>
          </p:nvPr>
        </p:nvSpPr>
        <p:spPr/>
        <p:txBody>
          <a:bodyPr/>
          <a:lstStyle/>
          <a:p>
            <a:r>
              <a:rPr lang="tr-TR"/>
              <a:t>Fırat Üniversitesi Adli Bilişim Mühendisliği Optimizasyon Teknikleri Dersi</a:t>
            </a:r>
          </a:p>
        </p:txBody>
      </p:sp>
      <p:sp>
        <p:nvSpPr>
          <p:cNvPr id="6" name="Slayt Numarası Yer Tutucusu 5"/>
          <p:cNvSpPr>
            <a:spLocks noGrp="1"/>
          </p:cNvSpPr>
          <p:nvPr>
            <p:ph type="sldNum" sz="quarter" idx="12"/>
          </p:nvPr>
        </p:nvSpPr>
        <p:spPr/>
        <p:txBody>
          <a:bodyPr/>
          <a:lstStyle/>
          <a:p>
            <a:fld id="{86B629EF-DE7B-4CE5-971C-48051FE8053C}" type="slidenum">
              <a:rPr lang="tr-TR" smtClean="0"/>
              <a:t>3</a:t>
            </a:fld>
            <a:endParaRPr lang="tr-TR"/>
          </a:p>
        </p:txBody>
      </p:sp>
    </p:spTree>
    <p:extLst>
      <p:ext uri="{BB962C8B-B14F-4D97-AF65-F5344CB8AC3E}">
        <p14:creationId xmlns:p14="http://schemas.microsoft.com/office/powerpoint/2010/main" val="410874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Tavlama</a:t>
            </a:r>
            <a:endParaRPr lang="tr-TR" dirty="0"/>
          </a:p>
        </p:txBody>
      </p:sp>
      <p:sp>
        <p:nvSpPr>
          <p:cNvPr id="3" name="İçerik Yer Tutucusu 2"/>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Isıl işlem, bir katının sıcaklığının belirli bir maksimum dereceye kadar artırılarak tekrar azaltılması işlemidir. </a:t>
            </a:r>
          </a:p>
          <a:p>
            <a:pPr marL="0" indent="0">
              <a:buNone/>
            </a:pPr>
            <a:r>
              <a:rPr lang="tr-TR" dirty="0">
                <a:latin typeface="Times New Roman" panose="02020603050405020304" pitchFamily="18" charset="0"/>
                <a:cs typeface="Times New Roman" panose="02020603050405020304" pitchFamily="18" charset="0"/>
              </a:rPr>
              <a:t>• Maksimum sıcaklıkta kristalin tüm molekülleri, kendilerini rasgele olarak sıvı faza ayarlar. </a:t>
            </a:r>
          </a:p>
          <a:p>
            <a:pPr marL="0" indent="0">
              <a:buNone/>
            </a:pPr>
            <a:r>
              <a:rPr lang="tr-TR" dirty="0">
                <a:latin typeface="Times New Roman" panose="02020603050405020304" pitchFamily="18" charset="0"/>
                <a:cs typeface="Times New Roman" panose="02020603050405020304" pitchFamily="18" charset="0"/>
              </a:rPr>
              <a:t>• Sonra, erimiş kristalin sıcaklığı kristal yapı soğutuluncaya kadar düşürülür. </a:t>
            </a:r>
          </a:p>
          <a:p>
            <a:pPr marL="0" indent="0">
              <a:buNone/>
            </a:pPr>
            <a:r>
              <a:rPr lang="tr-TR" dirty="0">
                <a:latin typeface="Times New Roman" panose="02020603050405020304" pitchFamily="18" charset="0"/>
                <a:cs typeface="Times New Roman" panose="02020603050405020304" pitchFamily="18" charset="0"/>
              </a:rPr>
              <a:t>• Soğuma uygun şekilde yapılırsa kristal yapı çok düzenli olur.</a:t>
            </a:r>
          </a:p>
          <a:p>
            <a:pPr marL="0" indent="0">
              <a:buNone/>
            </a:pPr>
            <a:r>
              <a:rPr lang="tr-TR" dirty="0">
                <a:latin typeface="Times New Roman" panose="02020603050405020304" pitchFamily="18" charset="0"/>
                <a:cs typeface="Times New Roman" panose="02020603050405020304" pitchFamily="18" charset="0"/>
              </a:rPr>
              <a:t>• Tavlama Benzetimi, İniş Algoritmasının (</a:t>
            </a:r>
            <a:r>
              <a:rPr lang="tr-TR" dirty="0" err="1">
                <a:latin typeface="Times New Roman" panose="02020603050405020304" pitchFamily="18" charset="0"/>
                <a:cs typeface="Times New Roman" panose="02020603050405020304" pitchFamily="18" charset="0"/>
              </a:rPr>
              <a:t>Descent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Algorithm</a:t>
            </a:r>
            <a:r>
              <a:rPr lang="tr-TR" dirty="0">
                <a:latin typeface="Times New Roman" panose="02020603050405020304" pitchFamily="18" charset="0"/>
                <a:cs typeface="Times New Roman" panose="02020603050405020304" pitchFamily="18" charset="0"/>
              </a:rPr>
              <a:t>) iyileştirilmiş halidir</a:t>
            </a:r>
            <a:r>
              <a:rPr lang="tr-TR" dirty="0"/>
              <a:t>.</a:t>
            </a:r>
          </a:p>
        </p:txBody>
      </p:sp>
      <p:sp>
        <p:nvSpPr>
          <p:cNvPr id="4" name="Altbilgi Yer Tutucusu 3"/>
          <p:cNvSpPr>
            <a:spLocks noGrp="1"/>
          </p:cNvSpPr>
          <p:nvPr>
            <p:ph type="ftr" sz="quarter" idx="11"/>
          </p:nvPr>
        </p:nvSpPr>
        <p:spPr/>
        <p:txBody>
          <a:bodyPr/>
          <a:lstStyle/>
          <a:p>
            <a:r>
              <a:rPr lang="tr-TR"/>
              <a:t>Fırat Üniversitesi Adli Bilişim Mühendisliği Optimizasyon Teknikleri Dersi</a:t>
            </a:r>
          </a:p>
        </p:txBody>
      </p:sp>
      <p:sp>
        <p:nvSpPr>
          <p:cNvPr id="5" name="Slayt Numarası Yer Tutucusu 4"/>
          <p:cNvSpPr>
            <a:spLocks noGrp="1"/>
          </p:cNvSpPr>
          <p:nvPr>
            <p:ph type="sldNum" sz="quarter" idx="12"/>
          </p:nvPr>
        </p:nvSpPr>
        <p:spPr/>
        <p:txBody>
          <a:bodyPr/>
          <a:lstStyle/>
          <a:p>
            <a:fld id="{86B629EF-DE7B-4CE5-971C-48051FE8053C}" type="slidenum">
              <a:rPr lang="tr-TR" smtClean="0"/>
              <a:t>4</a:t>
            </a:fld>
            <a:endParaRPr lang="tr-TR"/>
          </a:p>
        </p:txBody>
      </p:sp>
    </p:spTree>
    <p:extLst>
      <p:ext uri="{BB962C8B-B14F-4D97-AF65-F5344CB8AC3E}">
        <p14:creationId xmlns:p14="http://schemas.microsoft.com/office/powerpoint/2010/main" val="244389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İniş Algoritması</a:t>
            </a:r>
          </a:p>
        </p:txBody>
      </p:sp>
      <p:sp>
        <p:nvSpPr>
          <p:cNvPr id="3" name="İçerik Yer Tutucusu 2"/>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Rasgele seçilen bir çözüm ile aramaya başlanır. </a:t>
            </a:r>
          </a:p>
          <a:p>
            <a:pPr marL="0" indent="0">
              <a:buNone/>
            </a:pPr>
            <a:r>
              <a:rPr lang="tr-TR" dirty="0">
                <a:latin typeface="Times New Roman" panose="02020603050405020304" pitchFamily="18" charset="0"/>
                <a:cs typeface="Times New Roman" panose="02020603050405020304" pitchFamily="18" charset="0"/>
              </a:rPr>
              <a:t>• Komşu çözüm oluşturulur ve amaç fonksiyonundaki değişim hesaplanır. </a:t>
            </a:r>
          </a:p>
          <a:p>
            <a:pPr marL="0" indent="0">
              <a:buNone/>
            </a:pPr>
            <a:r>
              <a:rPr lang="tr-TR" dirty="0">
                <a:latin typeface="Times New Roman" panose="02020603050405020304" pitchFamily="18" charset="0"/>
                <a:cs typeface="Times New Roman" panose="02020603050405020304" pitchFamily="18" charset="0"/>
              </a:rPr>
              <a:t>• Eğer amaç fonksiyonunda azalma söz konusu ise (</a:t>
            </a:r>
            <a:r>
              <a:rPr lang="tr-TR" dirty="0" err="1">
                <a:latin typeface="Times New Roman" panose="02020603050405020304" pitchFamily="18" charset="0"/>
                <a:cs typeface="Times New Roman" panose="02020603050405020304" pitchFamily="18" charset="0"/>
              </a:rPr>
              <a:t>minimisazyon</a:t>
            </a:r>
            <a:r>
              <a:rPr lang="tr-TR" dirty="0">
                <a:latin typeface="Times New Roman" panose="02020603050405020304" pitchFamily="18" charset="0"/>
                <a:cs typeface="Times New Roman" panose="02020603050405020304" pitchFamily="18" charset="0"/>
              </a:rPr>
              <a:t> problemi için), komşu çözüm mevcut çözüm olarak kabul edilir. </a:t>
            </a:r>
          </a:p>
          <a:p>
            <a:pPr marL="0" indent="0">
              <a:buNone/>
            </a:pPr>
            <a:r>
              <a:rPr lang="tr-TR" dirty="0">
                <a:latin typeface="Times New Roman" panose="02020603050405020304" pitchFamily="18" charset="0"/>
                <a:cs typeface="Times New Roman" panose="02020603050405020304" pitchFamily="18" charset="0"/>
              </a:rPr>
              <a:t>• Bu süreç, amaç fonksiyonunda mevcut çözümün hiçbir komşusu iyileşme sağlamayana kadar devam eder ve algoritma yerel bir </a:t>
            </a:r>
            <a:r>
              <a:rPr lang="tr-TR" dirty="0" err="1">
                <a:latin typeface="Times New Roman" panose="02020603050405020304" pitchFamily="18" charset="0"/>
                <a:cs typeface="Times New Roman" panose="02020603050405020304" pitchFamily="18" charset="0"/>
              </a:rPr>
              <a:t>eniyi</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local</a:t>
            </a:r>
            <a:r>
              <a:rPr lang="tr-TR" dirty="0">
                <a:latin typeface="Times New Roman" panose="02020603050405020304" pitchFamily="18" charset="0"/>
                <a:cs typeface="Times New Roman" panose="02020603050405020304" pitchFamily="18" charset="0"/>
              </a:rPr>
              <a:t> minimum/</a:t>
            </a:r>
            <a:r>
              <a:rPr lang="tr-TR" dirty="0" err="1">
                <a:latin typeface="Times New Roman" panose="02020603050405020304" pitchFamily="18" charset="0"/>
                <a:cs typeface="Times New Roman" panose="02020603050405020304" pitchFamily="18" charset="0"/>
              </a:rPr>
              <a:t>maximum</a:t>
            </a:r>
            <a:r>
              <a:rPr lang="tr-TR" dirty="0">
                <a:latin typeface="Times New Roman" panose="02020603050405020304" pitchFamily="18" charset="0"/>
                <a:cs typeface="Times New Roman" panose="02020603050405020304" pitchFamily="18" charset="0"/>
              </a:rPr>
              <a:t>) ile sonlanır.</a:t>
            </a:r>
          </a:p>
        </p:txBody>
      </p:sp>
      <p:sp>
        <p:nvSpPr>
          <p:cNvPr id="4" name="Altbilgi Yer Tutucusu 3"/>
          <p:cNvSpPr>
            <a:spLocks noGrp="1"/>
          </p:cNvSpPr>
          <p:nvPr>
            <p:ph type="ftr" sz="quarter" idx="11"/>
          </p:nvPr>
        </p:nvSpPr>
        <p:spPr/>
        <p:txBody>
          <a:bodyPr/>
          <a:lstStyle/>
          <a:p>
            <a:r>
              <a:rPr lang="tr-TR"/>
              <a:t>Fırat Üniversitesi Adli Bilişim Mühendisliği Optimizasyon Teknikleri Dersi</a:t>
            </a:r>
          </a:p>
        </p:txBody>
      </p:sp>
      <p:sp>
        <p:nvSpPr>
          <p:cNvPr id="5" name="Slayt Numarası Yer Tutucusu 4"/>
          <p:cNvSpPr>
            <a:spLocks noGrp="1"/>
          </p:cNvSpPr>
          <p:nvPr>
            <p:ph type="sldNum" sz="quarter" idx="12"/>
          </p:nvPr>
        </p:nvSpPr>
        <p:spPr/>
        <p:txBody>
          <a:bodyPr/>
          <a:lstStyle/>
          <a:p>
            <a:fld id="{86B629EF-DE7B-4CE5-971C-48051FE8053C}" type="slidenum">
              <a:rPr lang="tr-TR" smtClean="0"/>
              <a:t>5</a:t>
            </a:fld>
            <a:endParaRPr lang="tr-TR"/>
          </a:p>
        </p:txBody>
      </p:sp>
    </p:spTree>
    <p:extLst>
      <p:ext uri="{BB962C8B-B14F-4D97-AF65-F5344CB8AC3E}">
        <p14:creationId xmlns:p14="http://schemas.microsoft.com/office/powerpoint/2010/main" val="281524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Tavlama Benzetimi</a:t>
            </a:r>
            <a:endParaRPr lang="tr-TR" dirty="0"/>
          </a:p>
        </p:txBody>
      </p:sp>
      <p:sp>
        <p:nvSpPr>
          <p:cNvPr id="3" name="İçerik Yer Tutucusu 2"/>
          <p:cNvSpPr>
            <a:spLocks noGrp="1"/>
          </p:cNvSpPr>
          <p:nvPr>
            <p:ph idx="1"/>
          </p:nvPr>
        </p:nvSpPr>
        <p:spPr/>
        <p:txBody>
          <a:bodyPr>
            <a:normAutofit/>
          </a:bodyPr>
          <a:lstStyle/>
          <a:p>
            <a:r>
              <a:rPr lang="tr-TR" sz="2000" dirty="0">
                <a:latin typeface="Times New Roman" panose="02020603050405020304" pitchFamily="18" charset="0"/>
                <a:cs typeface="Times New Roman" panose="02020603050405020304" pitchFamily="18" charset="0"/>
              </a:rPr>
              <a:t>Tavlama Benzetiminde, amaç fonksiyonunda artışa neden olabilecek komşu hareketler bazen kabul edilerek yerel </a:t>
            </a:r>
            <a:r>
              <a:rPr lang="tr-TR" sz="2000" dirty="0" err="1">
                <a:latin typeface="Times New Roman" panose="02020603050405020304" pitchFamily="18" charset="0"/>
                <a:cs typeface="Times New Roman" panose="02020603050405020304" pitchFamily="18" charset="0"/>
              </a:rPr>
              <a:t>eniyi</a:t>
            </a:r>
            <a:r>
              <a:rPr lang="tr-TR" sz="2000" dirty="0">
                <a:latin typeface="Times New Roman" panose="02020603050405020304" pitchFamily="18" charset="0"/>
                <a:cs typeface="Times New Roman" panose="02020603050405020304" pitchFamily="18" charset="0"/>
              </a:rPr>
              <a:t> noktalarından kurtulmak mümkündür. </a:t>
            </a:r>
          </a:p>
          <a:p>
            <a:pPr marL="0" indent="0">
              <a:buNone/>
            </a:pPr>
            <a:r>
              <a:rPr lang="tr-TR" sz="2000" dirty="0">
                <a:latin typeface="Times New Roman" panose="02020603050405020304" pitchFamily="18" charset="0"/>
                <a:cs typeface="Times New Roman" panose="02020603050405020304" pitchFamily="18" charset="0"/>
              </a:rPr>
              <a:t>• Amaç fonksiyonunda artışa neden olabilecek bu komşu hareketin kabul edilip edilmemesi, </a:t>
            </a:r>
            <a:r>
              <a:rPr lang="tr-TR" sz="2000" dirty="0" err="1">
                <a:latin typeface="Times New Roman" panose="02020603050405020304" pitchFamily="18" charset="0"/>
                <a:cs typeface="Times New Roman" panose="02020603050405020304" pitchFamily="18" charset="0"/>
              </a:rPr>
              <a:t>rassal</a:t>
            </a:r>
            <a:r>
              <a:rPr lang="tr-TR" sz="2000" dirty="0">
                <a:latin typeface="Times New Roman" panose="02020603050405020304" pitchFamily="18" charset="0"/>
                <a:cs typeface="Times New Roman" panose="02020603050405020304" pitchFamily="18" charset="0"/>
              </a:rPr>
              <a:t> olarak belirlenmektedir.</a:t>
            </a:r>
          </a:p>
          <a:p>
            <a:pPr marL="0" indent="0">
              <a:buNone/>
            </a:pPr>
            <a:r>
              <a:rPr lang="tr-TR" sz="2000" dirty="0">
                <a:latin typeface="Times New Roman" panose="02020603050405020304" pitchFamily="18" charset="0"/>
                <a:cs typeface="Times New Roman" panose="02020603050405020304" pitchFamily="18" charset="0"/>
              </a:rPr>
              <a:t>Amaç fonksiyonunda </a:t>
            </a:r>
            <a:r>
              <a:rPr lang="el-GR" sz="2000" dirty="0">
                <a:latin typeface="Times New Roman" panose="02020603050405020304" pitchFamily="18" charset="0"/>
                <a:cs typeface="Times New Roman" panose="02020603050405020304" pitchFamily="18" charset="0"/>
              </a:rPr>
              <a:t>Δ </a:t>
            </a:r>
            <a:r>
              <a:rPr lang="tr-TR" sz="2000" dirty="0">
                <a:latin typeface="Times New Roman" panose="02020603050405020304" pitchFamily="18" charset="0"/>
                <a:cs typeface="Times New Roman" panose="02020603050405020304" pitchFamily="18" charset="0"/>
              </a:rPr>
              <a:t>kadar bir yükselmeye yol açan hareketin kabul edilme olasılığını veren fonksiyon kabul fonksiyonu olarak adlandırılır.</a:t>
            </a:r>
          </a:p>
          <a:p>
            <a:pPr marL="0" indent="0">
              <a:buNone/>
            </a:pPr>
            <a:endParaRPr lang="tr-TR" sz="1800" dirty="0">
              <a:latin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cs typeface="Times New Roman" panose="02020603050405020304" pitchFamily="18" charset="0"/>
            </a:endParaRPr>
          </a:p>
        </p:txBody>
      </p:sp>
      <p:pic>
        <p:nvPicPr>
          <p:cNvPr id="4" name="Resim 3" descr="http://3.bp.blogspot.com/-_0jKFyqn3-s/VXCYuJv76_I/AAAAAAAAOCI/xLdaVx7tdLQ/s1600/kabul.png"/>
          <p:cNvPicPr/>
          <p:nvPr/>
        </p:nvPicPr>
        <p:blipFill>
          <a:blip r:embed="rId2">
            <a:extLst>
              <a:ext uri="{28A0092B-C50C-407E-A947-70E740481C1C}">
                <a14:useLocalDpi xmlns:a14="http://schemas.microsoft.com/office/drawing/2010/main" val="0"/>
              </a:ext>
            </a:extLst>
          </a:blip>
          <a:srcRect/>
          <a:stretch>
            <a:fillRect/>
          </a:stretch>
        </p:blipFill>
        <p:spPr bwMode="auto">
          <a:xfrm>
            <a:off x="2333244" y="3826955"/>
            <a:ext cx="7525512" cy="2350008"/>
          </a:xfrm>
          <a:prstGeom prst="rect">
            <a:avLst/>
          </a:prstGeom>
          <a:noFill/>
          <a:ln>
            <a:noFill/>
          </a:ln>
        </p:spPr>
      </p:pic>
      <p:sp>
        <p:nvSpPr>
          <p:cNvPr id="5" name="Altbilgi Yer Tutucusu 4"/>
          <p:cNvSpPr>
            <a:spLocks noGrp="1"/>
          </p:cNvSpPr>
          <p:nvPr>
            <p:ph type="ftr" sz="quarter" idx="11"/>
          </p:nvPr>
        </p:nvSpPr>
        <p:spPr/>
        <p:txBody>
          <a:bodyPr/>
          <a:lstStyle/>
          <a:p>
            <a:r>
              <a:rPr lang="tr-TR"/>
              <a:t>Fırat Üniversitesi Adli Bilişim Mühendisliği Optimizasyon Teknikleri Dersi</a:t>
            </a:r>
          </a:p>
        </p:txBody>
      </p:sp>
      <p:sp>
        <p:nvSpPr>
          <p:cNvPr id="6" name="Slayt Numarası Yer Tutucusu 5"/>
          <p:cNvSpPr>
            <a:spLocks noGrp="1"/>
          </p:cNvSpPr>
          <p:nvPr>
            <p:ph type="sldNum" sz="quarter" idx="12"/>
          </p:nvPr>
        </p:nvSpPr>
        <p:spPr/>
        <p:txBody>
          <a:bodyPr/>
          <a:lstStyle/>
          <a:p>
            <a:fld id="{86B629EF-DE7B-4CE5-971C-48051FE8053C}" type="slidenum">
              <a:rPr lang="tr-TR" smtClean="0"/>
              <a:t>6</a:t>
            </a:fld>
            <a:endParaRPr lang="tr-TR"/>
          </a:p>
        </p:txBody>
      </p:sp>
    </p:spTree>
    <p:extLst>
      <p:ext uri="{BB962C8B-B14F-4D97-AF65-F5344CB8AC3E}">
        <p14:creationId xmlns:p14="http://schemas.microsoft.com/office/powerpoint/2010/main" val="3301364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Tavlama Benzetimi</a:t>
            </a:r>
            <a:endParaRPr lang="tr-TR" dirty="0"/>
          </a:p>
        </p:txBody>
      </p:sp>
      <p:sp>
        <p:nvSpPr>
          <p:cNvPr id="3" name="İçerik Yer Tutucusu 2"/>
          <p:cNvSpPr>
            <a:spLocks noGrp="1"/>
          </p:cNvSpPr>
          <p:nvPr>
            <p:ph idx="1"/>
          </p:nvPr>
        </p:nvSpPr>
        <p:spPr/>
        <p:txBody>
          <a:bodyPr/>
          <a:lstStyle/>
          <a:p>
            <a:r>
              <a:rPr lang="tr-TR" sz="1800" dirty="0">
                <a:latin typeface="Times New Roman" panose="02020603050405020304" pitchFamily="18" charset="0"/>
                <a:cs typeface="Times New Roman" panose="02020603050405020304" pitchFamily="18" charset="0"/>
              </a:rPr>
              <a:t>Sıcaklık yüksek olduğunda, amaç fonksiyonunda artışa neden olabilecek hareketlerin kabul edilme olasılığı çok yüksek olacak, sıcaklık düştükçe bu olasılık da azalacaktır. Bu sebeple, aramaya yeteri kadar yüksek bir sıcaklık değeri ile başlamak gereklidir. </a:t>
            </a:r>
          </a:p>
          <a:p>
            <a:pPr marL="0" indent="0">
              <a:buNone/>
            </a:pPr>
            <a:r>
              <a:rPr lang="tr-TR" sz="1800" dirty="0">
                <a:latin typeface="Times New Roman" panose="02020603050405020304" pitchFamily="18" charset="0"/>
                <a:cs typeface="Times New Roman" panose="02020603050405020304" pitchFamily="18" charset="0"/>
              </a:rPr>
              <a:t>• Algoritmada, sıcaklık yavaş yavaş azaltılırken, her sıcaklık değerinde belli sayıda hareket deneyerek arama işlemi sürdürülür.</a:t>
            </a:r>
          </a:p>
          <a:p>
            <a:pPr marL="0" indent="0">
              <a:buNone/>
            </a:pPr>
            <a:endParaRPr lang="tr-TR" sz="1600" dirty="0">
              <a:latin typeface="Times New Roman" panose="02020603050405020304" pitchFamily="18" charset="0"/>
              <a:cs typeface="Times New Roman" panose="02020603050405020304" pitchFamily="18" charset="0"/>
            </a:endParaRPr>
          </a:p>
          <a:p>
            <a:pPr marL="0" indent="0">
              <a:buNone/>
            </a:pPr>
            <a:endParaRPr lang="tr-TR" dirty="0"/>
          </a:p>
        </p:txBody>
      </p:sp>
      <p:pic>
        <p:nvPicPr>
          <p:cNvPr id="4" name="Resim 3"/>
          <p:cNvPicPr/>
          <p:nvPr/>
        </p:nvPicPr>
        <p:blipFill>
          <a:blip r:embed="rId2"/>
          <a:stretch>
            <a:fillRect/>
          </a:stretch>
        </p:blipFill>
        <p:spPr>
          <a:xfrm>
            <a:off x="1903476" y="3264408"/>
            <a:ext cx="8257032" cy="2743200"/>
          </a:xfrm>
          <a:prstGeom prst="rect">
            <a:avLst/>
          </a:prstGeom>
        </p:spPr>
      </p:pic>
      <p:sp>
        <p:nvSpPr>
          <p:cNvPr id="5" name="Altbilgi Yer Tutucusu 4"/>
          <p:cNvSpPr>
            <a:spLocks noGrp="1"/>
          </p:cNvSpPr>
          <p:nvPr>
            <p:ph type="ftr" sz="quarter" idx="11"/>
          </p:nvPr>
        </p:nvSpPr>
        <p:spPr/>
        <p:txBody>
          <a:bodyPr/>
          <a:lstStyle/>
          <a:p>
            <a:r>
              <a:rPr lang="tr-TR"/>
              <a:t>Fırat Üniversitesi Adli Bilişim Mühendisliği Optimizasyon Teknikleri Dersi</a:t>
            </a:r>
          </a:p>
        </p:txBody>
      </p:sp>
      <p:sp>
        <p:nvSpPr>
          <p:cNvPr id="6" name="Slayt Numarası Yer Tutucusu 5"/>
          <p:cNvSpPr>
            <a:spLocks noGrp="1"/>
          </p:cNvSpPr>
          <p:nvPr>
            <p:ph type="sldNum" sz="quarter" idx="12"/>
          </p:nvPr>
        </p:nvSpPr>
        <p:spPr/>
        <p:txBody>
          <a:bodyPr/>
          <a:lstStyle/>
          <a:p>
            <a:fld id="{86B629EF-DE7B-4CE5-971C-48051FE8053C}" type="slidenum">
              <a:rPr lang="tr-TR" smtClean="0"/>
              <a:t>7</a:t>
            </a:fld>
            <a:endParaRPr lang="tr-TR"/>
          </a:p>
        </p:txBody>
      </p:sp>
    </p:spTree>
    <p:extLst>
      <p:ext uri="{BB962C8B-B14F-4D97-AF65-F5344CB8AC3E}">
        <p14:creationId xmlns:p14="http://schemas.microsoft.com/office/powerpoint/2010/main" val="2501557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Tavlama Benzetimi Akış Şeması</a:t>
            </a:r>
          </a:p>
        </p:txBody>
      </p:sp>
      <p:pic>
        <p:nvPicPr>
          <p:cNvPr id="4" name="İçerik Yer Tutucusu 3" descr="http://4.bp.blogspot.com/-X6H0E50xJ7A/VXCZuGgjaVI/AAAAAAAAOCQ/cR06dn0pA_M/s1600/tavlama.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9485376" cy="4527231"/>
          </a:xfrm>
          <a:prstGeom prst="rect">
            <a:avLst/>
          </a:prstGeom>
          <a:noFill/>
          <a:ln>
            <a:noFill/>
          </a:ln>
        </p:spPr>
      </p:pic>
      <p:sp>
        <p:nvSpPr>
          <p:cNvPr id="3" name="Altbilgi Yer Tutucusu 2"/>
          <p:cNvSpPr>
            <a:spLocks noGrp="1"/>
          </p:cNvSpPr>
          <p:nvPr>
            <p:ph type="ftr" sz="quarter" idx="11"/>
          </p:nvPr>
        </p:nvSpPr>
        <p:spPr/>
        <p:txBody>
          <a:bodyPr/>
          <a:lstStyle/>
          <a:p>
            <a:r>
              <a:rPr lang="tr-TR"/>
              <a:t>Fırat Üniversitesi Adli Bilişim Mühendisliği Optimizasyon Teknikleri Dersi</a:t>
            </a:r>
          </a:p>
        </p:txBody>
      </p:sp>
      <p:sp>
        <p:nvSpPr>
          <p:cNvPr id="5" name="Slayt Numarası Yer Tutucusu 4"/>
          <p:cNvSpPr>
            <a:spLocks noGrp="1"/>
          </p:cNvSpPr>
          <p:nvPr>
            <p:ph type="sldNum" sz="quarter" idx="12"/>
          </p:nvPr>
        </p:nvSpPr>
        <p:spPr/>
        <p:txBody>
          <a:bodyPr/>
          <a:lstStyle/>
          <a:p>
            <a:fld id="{86B629EF-DE7B-4CE5-971C-48051FE8053C}" type="slidenum">
              <a:rPr lang="tr-TR" smtClean="0"/>
              <a:t>8</a:t>
            </a:fld>
            <a:endParaRPr lang="tr-TR"/>
          </a:p>
        </p:txBody>
      </p:sp>
    </p:spTree>
    <p:extLst>
      <p:ext uri="{BB962C8B-B14F-4D97-AF65-F5344CB8AC3E}">
        <p14:creationId xmlns:p14="http://schemas.microsoft.com/office/powerpoint/2010/main" val="2539421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Tavlama Benzetimi Algoritması </a:t>
            </a:r>
            <a:r>
              <a:rPr lang="tr-T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tr-T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tr-T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İçerik Yer Tutucusu 3"/>
          <p:cNvPicPr>
            <a:picLocks noGrp="1"/>
          </p:cNvPicPr>
          <p:nvPr>
            <p:ph idx="1"/>
          </p:nvPr>
        </p:nvPicPr>
        <p:blipFill>
          <a:blip r:embed="rId2"/>
          <a:stretch>
            <a:fillRect/>
          </a:stretch>
        </p:blipFill>
        <p:spPr>
          <a:xfrm>
            <a:off x="2338387" y="1246981"/>
            <a:ext cx="7515225" cy="4762500"/>
          </a:xfrm>
          <a:prstGeom prst="rect">
            <a:avLst/>
          </a:prstGeom>
        </p:spPr>
      </p:pic>
      <p:sp>
        <p:nvSpPr>
          <p:cNvPr id="3" name="Altbilgi Yer Tutucusu 2"/>
          <p:cNvSpPr>
            <a:spLocks noGrp="1"/>
          </p:cNvSpPr>
          <p:nvPr>
            <p:ph type="ftr" sz="quarter" idx="11"/>
          </p:nvPr>
        </p:nvSpPr>
        <p:spPr/>
        <p:txBody>
          <a:bodyPr/>
          <a:lstStyle/>
          <a:p>
            <a:r>
              <a:rPr lang="tr-TR"/>
              <a:t>Fırat Üniversitesi Adli Bilişim Mühendisliği Optimizasyon Teknikleri Dersi</a:t>
            </a:r>
          </a:p>
        </p:txBody>
      </p:sp>
      <p:sp>
        <p:nvSpPr>
          <p:cNvPr id="5" name="Slayt Numarası Yer Tutucusu 4"/>
          <p:cNvSpPr>
            <a:spLocks noGrp="1"/>
          </p:cNvSpPr>
          <p:nvPr>
            <p:ph type="sldNum" sz="quarter" idx="12"/>
          </p:nvPr>
        </p:nvSpPr>
        <p:spPr/>
        <p:txBody>
          <a:bodyPr/>
          <a:lstStyle/>
          <a:p>
            <a:fld id="{86B629EF-DE7B-4CE5-971C-48051FE8053C}" type="slidenum">
              <a:rPr lang="tr-TR" smtClean="0"/>
              <a:t>9</a:t>
            </a:fld>
            <a:endParaRPr lang="tr-TR"/>
          </a:p>
        </p:txBody>
      </p:sp>
    </p:spTree>
    <p:extLst>
      <p:ext uri="{BB962C8B-B14F-4D97-AF65-F5344CB8AC3E}">
        <p14:creationId xmlns:p14="http://schemas.microsoft.com/office/powerpoint/2010/main" val="307271593"/>
      </p:ext>
    </p:extLst>
  </p:cSld>
  <p:clrMapOvr>
    <a:masterClrMapping/>
  </p:clrMapOvr>
</p:sld>
</file>

<file path=ppt/theme/theme1.xml><?xml version="1.0" encoding="utf-8"?>
<a:theme xmlns:a="http://schemas.openxmlformats.org/drawingml/2006/main" name="Geçmişe bakış">
  <a:themeElements>
    <a:clrScheme name="Geçmişe bakış">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145</TotalTime>
  <Words>557</Words>
  <Application>Microsoft Office PowerPoint</Application>
  <PresentationFormat>Geniş ekran</PresentationFormat>
  <Paragraphs>70</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Calibri</vt:lpstr>
      <vt:lpstr>Calibri Light</vt:lpstr>
      <vt:lpstr>Times New Roman</vt:lpstr>
      <vt:lpstr>Geçmişe bakış</vt:lpstr>
      <vt:lpstr>           OPTİMİZASYON TEKNİKLERİ                 TAVLAMA BENZETİMİ                       Mevlüd Kuyumcu                                                                                                                 </vt:lpstr>
      <vt:lpstr>Tavlama Benzetimi</vt:lpstr>
      <vt:lpstr>Tavlama</vt:lpstr>
      <vt:lpstr>Tavlama</vt:lpstr>
      <vt:lpstr>İniş Algoritması</vt:lpstr>
      <vt:lpstr>Tavlama Benzetimi</vt:lpstr>
      <vt:lpstr>Tavlama Benzetimi</vt:lpstr>
      <vt:lpstr>Tavlama Benzetimi Akış Şeması</vt:lpstr>
      <vt:lpstr>Tavlama Benzetimi Algoritması  </vt:lpstr>
      <vt:lpstr>Tavlama Benzetimi Uygulaması</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OPTİMİZASYON TEKNİKLERİ                TAVLAMA BENZETİMİ                                  SEFA CAN                                                                        MUHAMMED SERTKAYAOĞLU                                                                                                                                                                                                 ENES BULUT</dc:title>
  <dc:creator>ENES</dc:creator>
  <cp:lastModifiedBy>mevlüt kuyumcu</cp:lastModifiedBy>
  <cp:revision>11</cp:revision>
  <dcterms:created xsi:type="dcterms:W3CDTF">2019-04-28T21:14:56Z</dcterms:created>
  <dcterms:modified xsi:type="dcterms:W3CDTF">2021-04-29T19:05:11Z</dcterms:modified>
</cp:coreProperties>
</file>