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3" r:id="rId1"/>
  </p:sldMasterIdLst>
  <p:notesMasterIdLst>
    <p:notesMasterId r:id="rId10"/>
  </p:notesMasterIdLst>
  <p:sldIdLst>
    <p:sldId id="257" r:id="rId2"/>
    <p:sldId id="265" r:id="rId3"/>
    <p:sldId id="263" r:id="rId4"/>
    <p:sldId id="264" r:id="rId5"/>
    <p:sldId id="260" r:id="rId6"/>
    <p:sldId id="267" r:id="rId7"/>
    <p:sldId id="268" r:id="rId8"/>
    <p:sldId id="266" r:id="rId9"/>
  </p:sldIdLst>
  <p:sldSz cx="9144000" cy="5143500" type="screen16x9"/>
  <p:notesSz cx="6858000" cy="9144000"/>
  <p:embeddedFontLst>
    <p:embeddedFont>
      <p:font typeface="Space Grotesk" pitchFamily="2" charset="77"/>
      <p:regular r:id="rId11"/>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p:restoredTop sz="77947"/>
  </p:normalViewPr>
  <p:slideViewPr>
    <p:cSldViewPr snapToGrid="0">
      <p:cViewPr varScale="1">
        <p:scale>
          <a:sx n="91" d="100"/>
          <a:sy n="91" d="100"/>
        </p:scale>
        <p:origin x="122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5075a5e8d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5075a5e8d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Good afternoon, I am here to talk about brainwaves and associated mental states and how recognizable they may be. Our group is The Happy Lie and we ask: if you can’t tell that someone, or even yourself, is lying to you, does it matter?</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a1ae827077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a1ae827077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propose determining the state of a mind based on the averaged brainwaves. In this exploratory presentation we look at various states to see if patterns in the brainwaves are recognizable to see if we can use brainwaves to determine if for example your parents actually do like your new partner, if you actually are happy with your new job, and in fact if we may say one thing but actually mean another (even unbeknownst to ourselves)</a:t>
            </a:r>
            <a:endParaRPr dirty="0"/>
          </a:p>
        </p:txBody>
      </p:sp>
    </p:spTree>
    <p:extLst>
      <p:ext uri="{BB962C8B-B14F-4D97-AF65-F5344CB8AC3E}">
        <p14:creationId xmlns:p14="http://schemas.microsoft.com/office/powerpoint/2010/main" val="845965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Before we look at any data, here is a brief summary of the frequencies that we will be looking at today. Delta waves are low frequency waves often associated with deep sleep. Theta waves, also low frequency are associated with falling asleep and both those and alpha waves, which pick up when you close your eyes, are associated with calmer states. Meanwhile beta and gamma are higher frequency waves that are associated with more alert states and the highest frequencies of such may be artifacts</a:t>
            </a:r>
          </a:p>
        </p:txBody>
      </p:sp>
    </p:spTree>
    <p:extLst>
      <p:ext uri="{BB962C8B-B14F-4D97-AF65-F5344CB8AC3E}">
        <p14:creationId xmlns:p14="http://schemas.microsoft.com/office/powerpoint/2010/main" val="216520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5075a5e8d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5075a5e8d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measured various states as you can barely see here, including a calm state with eyes closed, a state in which text was read from the internet, a state observing a gruesome video online, a state looking at photos of ugly animals, another looking at cute animals, a state of disappointment, one in which the subject was laughing, and a sad state. As you can see higher beta and gamma proportions were observed for the gross, disappointment, laughing and sad states possibly indicating higher levels of attention and engagement. Meanwhile for the reading and viewing of photos, there were relatively low proportions of high frequency waves indicating lower engagement. However, can these data be used to postulate on an unknown state?</a:t>
            </a:r>
            <a:endParaRPr dirty="0"/>
          </a:p>
        </p:txBody>
      </p:sp>
    </p:spTree>
    <p:extLst>
      <p:ext uri="{BB962C8B-B14F-4D97-AF65-F5344CB8AC3E}">
        <p14:creationId xmlns:p14="http://schemas.microsoft.com/office/powerpoint/2010/main" val="270352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5075a5e8d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5075a5e8d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we see the same data plus those for unlabeled test states. We can see that perhaps it is not so obvious what states they correspond to, two (1 and 3) look like they may have higher levels of engagement, while 2 and 4 may have lower levels of engagement</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One can imagine many possible applications if enough data are gathered to make more conclusive classifications</a:t>
            </a:r>
          </a:p>
        </p:txBody>
      </p:sp>
    </p:spTree>
    <p:extLst>
      <p:ext uri="{BB962C8B-B14F-4D97-AF65-F5344CB8AC3E}">
        <p14:creationId xmlns:p14="http://schemas.microsoft.com/office/powerpoint/2010/main" val="3037996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a1ae827077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a1ae827077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For example, if we can find sufficient patterns, for instance by gather data using social media, we can examine problems such as cognitive decline, depression and isolation. We can also look then at the possibility of “lying” to our brains to alter such negative states.</a:t>
            </a:r>
            <a:endParaRPr sz="3200" dirty="0"/>
          </a:p>
        </p:txBody>
      </p:sp>
    </p:spTree>
    <p:extLst>
      <p:ext uri="{BB962C8B-B14F-4D97-AF65-F5344CB8AC3E}">
        <p14:creationId xmlns:p14="http://schemas.microsoft.com/office/powerpoint/2010/main" val="3096580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a1ae827077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2a1ae827077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However, until then we can decide to be happy regardless of what our brainwaves indicate. And that is the Happy Lie.</a:t>
            </a:r>
            <a:endParaRPr dirty="0"/>
          </a:p>
        </p:txBody>
      </p:sp>
    </p:spTree>
    <p:extLst>
      <p:ext uri="{BB962C8B-B14F-4D97-AF65-F5344CB8AC3E}">
        <p14:creationId xmlns:p14="http://schemas.microsoft.com/office/powerpoint/2010/main" val="3852751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3E553-E3D4-6F48-BDC9-0D8C95CF5070}"/>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968EDD9C-AEEF-F54B-A312-F96331C774A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46CA4C7-A8A8-7542-816F-DC8EB8DA9DBD}"/>
              </a:ext>
            </a:extLst>
          </p:cNvPr>
          <p:cNvSpPr>
            <a:spLocks noGrp="1"/>
          </p:cNvSpPr>
          <p:nvPr>
            <p:ph type="dt" sz="half" idx="10"/>
          </p:nvPr>
        </p:nvSpPr>
        <p:spPr/>
        <p:txBody>
          <a:bodyPr/>
          <a:lstStyle/>
          <a:p>
            <a:fld id="{9AB3A824-1A51-4B26-AD58-A6D8E14F6C04}" type="datetimeFigureOut">
              <a:rPr lang="en-US" smtClean="0"/>
              <a:t>12/4/23</a:t>
            </a:fld>
            <a:endParaRPr lang="en-US" dirty="0"/>
          </a:p>
        </p:txBody>
      </p:sp>
      <p:sp>
        <p:nvSpPr>
          <p:cNvPr id="5" name="Footer Placeholder 4">
            <a:extLst>
              <a:ext uri="{FF2B5EF4-FFF2-40B4-BE49-F238E27FC236}">
                <a16:creationId xmlns:a16="http://schemas.microsoft.com/office/drawing/2014/main" id="{D7B9AE65-9416-CF4D-857C-DEEF83D77E52}"/>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CE5DE955-B1F9-6148-90CA-02F84DC832B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3754492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F90C9-B013-9146-9CA7-4B3E478657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8F69A1-53E0-9846-B611-D40C664B50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5B7ABD-E7A6-BA4D-80A0-54BC60965098}"/>
              </a:ext>
            </a:extLst>
          </p:cNvPr>
          <p:cNvSpPr>
            <a:spLocks noGrp="1"/>
          </p:cNvSpPr>
          <p:nvPr>
            <p:ph type="dt" sz="half" idx="10"/>
          </p:nvPr>
        </p:nvSpPr>
        <p:spPr/>
        <p:txBody>
          <a:bodyPr/>
          <a:lstStyle/>
          <a:p>
            <a:fld id="{D857E33E-8B18-4087-B112-809917729534}" type="datetimeFigureOut">
              <a:rPr lang="en-US" smtClean="0"/>
              <a:t>12/4/23</a:t>
            </a:fld>
            <a:endParaRPr lang="en-US" dirty="0"/>
          </a:p>
        </p:txBody>
      </p:sp>
      <p:sp>
        <p:nvSpPr>
          <p:cNvPr id="5" name="Footer Placeholder 4">
            <a:extLst>
              <a:ext uri="{FF2B5EF4-FFF2-40B4-BE49-F238E27FC236}">
                <a16:creationId xmlns:a16="http://schemas.microsoft.com/office/drawing/2014/main" id="{3E830223-2A31-BA41-9495-833C83ACF47D}"/>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E0665366-EA5B-6C4E-85CA-3D9E992919F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734568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46CB70-0A04-0148-971A-493B7F27EB97}"/>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73CB7C-51F4-CD44-ADC4-6D8A123223D8}"/>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3426F-3778-7B4A-9DBE-105E531D838C}"/>
              </a:ext>
            </a:extLst>
          </p:cNvPr>
          <p:cNvSpPr>
            <a:spLocks noGrp="1"/>
          </p:cNvSpPr>
          <p:nvPr>
            <p:ph type="dt" sz="half" idx="10"/>
          </p:nvPr>
        </p:nvSpPr>
        <p:spPr/>
        <p:txBody>
          <a:bodyPr/>
          <a:lstStyle/>
          <a:p>
            <a:fld id="{D3FFE419-2371-464F-8239-3959401C3561}" type="datetimeFigureOut">
              <a:rPr lang="en-US" smtClean="0"/>
              <a:t>12/4/23</a:t>
            </a:fld>
            <a:endParaRPr lang="en-US" dirty="0"/>
          </a:p>
        </p:txBody>
      </p:sp>
      <p:sp>
        <p:nvSpPr>
          <p:cNvPr id="5" name="Footer Placeholder 4">
            <a:extLst>
              <a:ext uri="{FF2B5EF4-FFF2-40B4-BE49-F238E27FC236}">
                <a16:creationId xmlns:a16="http://schemas.microsoft.com/office/drawing/2014/main" id="{8A134400-3551-044B-9081-FB8896B2CEB0}"/>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B64E6215-8C93-A84C-9220-86B94639C5B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638215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93455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75EF0-958D-1243-B1C5-84F8E23AA3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F040E1-775E-B841-9B4A-0E582F786C2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369C9D-4F98-B04F-A69C-B972DC13D33E}"/>
              </a:ext>
            </a:extLst>
          </p:cNvPr>
          <p:cNvSpPr>
            <a:spLocks noGrp="1"/>
          </p:cNvSpPr>
          <p:nvPr>
            <p:ph type="dt" sz="half" idx="10"/>
          </p:nvPr>
        </p:nvSpPr>
        <p:spPr/>
        <p:txBody>
          <a:bodyPr/>
          <a:lstStyle/>
          <a:p>
            <a:fld id="{97D162C4-EDD9-4389-A98B-B87ECEA2A816}" type="datetimeFigureOut">
              <a:rPr lang="en-US" smtClean="0"/>
              <a:t>12/4/23</a:t>
            </a:fld>
            <a:endParaRPr lang="en-US" dirty="0"/>
          </a:p>
        </p:txBody>
      </p:sp>
      <p:sp>
        <p:nvSpPr>
          <p:cNvPr id="5" name="Footer Placeholder 4">
            <a:extLst>
              <a:ext uri="{FF2B5EF4-FFF2-40B4-BE49-F238E27FC236}">
                <a16:creationId xmlns:a16="http://schemas.microsoft.com/office/drawing/2014/main" id="{14ECE87B-CEBD-8A45-84E8-91EBC545FD4F}"/>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7891CC8E-42B9-8D47-9A4C-D01807E41C2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2683098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D9CE6-2FC6-A740-A281-769E1E7450D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0107EE0A-29BC-204C-8F4A-F8B95BFD835E}"/>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65C4F2-3E4B-D141-BACC-CAE4DBFC0BA8}"/>
              </a:ext>
            </a:extLst>
          </p:cNvPr>
          <p:cNvSpPr>
            <a:spLocks noGrp="1"/>
          </p:cNvSpPr>
          <p:nvPr>
            <p:ph type="dt" sz="half" idx="10"/>
          </p:nvPr>
        </p:nvSpPr>
        <p:spPr/>
        <p:txBody>
          <a:bodyPr/>
          <a:lstStyle/>
          <a:p>
            <a:fld id="{3E5059C3-6A89-4494-99FF-5A4D6FFD50EB}" type="datetimeFigureOut">
              <a:rPr lang="en-US" smtClean="0"/>
              <a:t>12/4/23</a:t>
            </a:fld>
            <a:endParaRPr lang="en-US" dirty="0"/>
          </a:p>
        </p:txBody>
      </p:sp>
      <p:sp>
        <p:nvSpPr>
          <p:cNvPr id="5" name="Footer Placeholder 4">
            <a:extLst>
              <a:ext uri="{FF2B5EF4-FFF2-40B4-BE49-F238E27FC236}">
                <a16:creationId xmlns:a16="http://schemas.microsoft.com/office/drawing/2014/main" id="{09A1F4BA-023E-3542-8B33-DB2E69B6A6C9}"/>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0C9FD47F-5E75-5B4B-BD43-EFE509DEA2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178937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F418-F5D7-9643-8BA2-F2F4C2BE8E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976A60-73CD-BF4A-8188-93234BEBB695}"/>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425423-A987-BB46-A48A-3D4803F08C73}"/>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4C48FE-8A97-9C48-97BD-FA4BA146D8F0}"/>
              </a:ext>
            </a:extLst>
          </p:cNvPr>
          <p:cNvSpPr>
            <a:spLocks noGrp="1"/>
          </p:cNvSpPr>
          <p:nvPr>
            <p:ph type="dt" sz="half" idx="10"/>
          </p:nvPr>
        </p:nvSpPr>
        <p:spPr/>
        <p:txBody>
          <a:bodyPr/>
          <a:lstStyle/>
          <a:p>
            <a:fld id="{CA954B2F-12DE-47F5-8894-472B206D2E1E}" type="datetimeFigureOut">
              <a:rPr lang="en-US" smtClean="0"/>
              <a:t>12/4/23</a:t>
            </a:fld>
            <a:endParaRPr lang="en-US" dirty="0"/>
          </a:p>
        </p:txBody>
      </p:sp>
      <p:sp>
        <p:nvSpPr>
          <p:cNvPr id="6" name="Footer Placeholder 5">
            <a:extLst>
              <a:ext uri="{FF2B5EF4-FFF2-40B4-BE49-F238E27FC236}">
                <a16:creationId xmlns:a16="http://schemas.microsoft.com/office/drawing/2014/main" id="{4982FFEB-B7C6-ED4A-817F-4E9B237F3D0B}"/>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C4BCC1CB-2F67-A147-8146-942E14E54A8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595994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EB65-6355-8448-9808-E9B7640AE3CF}"/>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DCCBE4-5B1A-7F48-AD3B-2C1E21D5493C}"/>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241A0CD5-0808-AA4E-AD02-BFB968BD3AE0}"/>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7BE7EF-57EE-A545-9682-2BC2CE669FD9}"/>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8C0BEB96-1296-AC4A-BB34-01CFF16CD77E}"/>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05A2A9-67E1-F040-83F1-7D0FFACE995A}"/>
              </a:ext>
            </a:extLst>
          </p:cNvPr>
          <p:cNvSpPr>
            <a:spLocks noGrp="1"/>
          </p:cNvSpPr>
          <p:nvPr>
            <p:ph type="dt" sz="half" idx="10"/>
          </p:nvPr>
        </p:nvSpPr>
        <p:spPr/>
        <p:txBody>
          <a:bodyPr/>
          <a:lstStyle/>
          <a:p>
            <a:fld id="{3F30E46F-7819-4ACF-B48B-48222C2ACC88}" type="datetimeFigureOut">
              <a:rPr lang="en-US" smtClean="0"/>
              <a:t>12/4/23</a:t>
            </a:fld>
            <a:endParaRPr lang="en-US" dirty="0"/>
          </a:p>
        </p:txBody>
      </p:sp>
      <p:sp>
        <p:nvSpPr>
          <p:cNvPr id="8" name="Footer Placeholder 7">
            <a:extLst>
              <a:ext uri="{FF2B5EF4-FFF2-40B4-BE49-F238E27FC236}">
                <a16:creationId xmlns:a16="http://schemas.microsoft.com/office/drawing/2014/main" id="{9AF6EB65-DD94-4B43-B29D-2DEB6D8B4673}"/>
              </a:ext>
            </a:extLst>
          </p:cNvPr>
          <p:cNvSpPr>
            <a:spLocks noGrp="1"/>
          </p:cNvSpPr>
          <p:nvPr>
            <p:ph type="ftr" sz="quarter" idx="11"/>
          </p:nvPr>
        </p:nvSpPr>
        <p:spPr/>
        <p:txBody>
          <a:bodyPr/>
          <a:lstStyle/>
          <a:p>
            <a:r>
              <a:rPr lang="en-US"/>
              <a:t>
              </a:t>
            </a:r>
            <a:endParaRPr lang="en-US" dirty="0"/>
          </a:p>
        </p:txBody>
      </p:sp>
      <p:sp>
        <p:nvSpPr>
          <p:cNvPr id="9" name="Slide Number Placeholder 8">
            <a:extLst>
              <a:ext uri="{FF2B5EF4-FFF2-40B4-BE49-F238E27FC236}">
                <a16:creationId xmlns:a16="http://schemas.microsoft.com/office/drawing/2014/main" id="{D96C0261-0F9D-9F47-9FFA-DBBD88B7984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1397501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A32C-4A68-CE48-A94D-AA51EB43DC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2B23E9-139B-E340-B606-3A4134717B0C}"/>
              </a:ext>
            </a:extLst>
          </p:cNvPr>
          <p:cNvSpPr>
            <a:spLocks noGrp="1"/>
          </p:cNvSpPr>
          <p:nvPr>
            <p:ph type="dt" sz="half" idx="10"/>
          </p:nvPr>
        </p:nvSpPr>
        <p:spPr/>
        <p:txBody>
          <a:bodyPr/>
          <a:lstStyle/>
          <a:p>
            <a:fld id="{1FAF3416-4057-4DAA-829D-4CA07428D088}" type="datetimeFigureOut">
              <a:rPr lang="en-US" smtClean="0"/>
              <a:t>12/4/23</a:t>
            </a:fld>
            <a:endParaRPr lang="en-US" dirty="0"/>
          </a:p>
        </p:txBody>
      </p:sp>
      <p:sp>
        <p:nvSpPr>
          <p:cNvPr id="4" name="Footer Placeholder 3">
            <a:extLst>
              <a:ext uri="{FF2B5EF4-FFF2-40B4-BE49-F238E27FC236}">
                <a16:creationId xmlns:a16="http://schemas.microsoft.com/office/drawing/2014/main" id="{C0B7B9E0-5CF4-9846-B2C5-67BE4680BF26}"/>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3679CEEB-76B0-0047-86DB-6F366BD043A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3309351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CDD9D4-2989-E34B-BE5E-050011E54177}"/>
              </a:ext>
            </a:extLst>
          </p:cNvPr>
          <p:cNvSpPr>
            <a:spLocks noGrp="1"/>
          </p:cNvSpPr>
          <p:nvPr>
            <p:ph type="dt" sz="half" idx="10"/>
          </p:nvPr>
        </p:nvSpPr>
        <p:spPr/>
        <p:txBody>
          <a:bodyPr/>
          <a:lstStyle/>
          <a:p>
            <a:fld id="{921D9284-D300-4297-87F7-E791DCC15DB1}" type="datetimeFigureOut">
              <a:rPr lang="en-US" smtClean="0"/>
              <a:t>12/4/23</a:t>
            </a:fld>
            <a:endParaRPr lang="en-US" dirty="0"/>
          </a:p>
        </p:txBody>
      </p:sp>
      <p:sp>
        <p:nvSpPr>
          <p:cNvPr id="3" name="Footer Placeholder 2">
            <a:extLst>
              <a:ext uri="{FF2B5EF4-FFF2-40B4-BE49-F238E27FC236}">
                <a16:creationId xmlns:a16="http://schemas.microsoft.com/office/drawing/2014/main" id="{CCD82C66-16DE-9946-8CAB-04BE9BFD5634}"/>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7A728BEF-856D-7B46-9B37-4B60EACF1D2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8653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C8A10-BE2C-EB4C-9D9D-BBA45781B1B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7958405-41E4-CA46-85D0-5FB3282D366E}"/>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23DB1B-67F6-4E4E-BFE9-6009E5DCB5C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C4F46DBA-56A5-FD41-BBD6-D42EF5C96B17}"/>
              </a:ext>
            </a:extLst>
          </p:cNvPr>
          <p:cNvSpPr>
            <a:spLocks noGrp="1"/>
          </p:cNvSpPr>
          <p:nvPr>
            <p:ph type="dt" sz="half" idx="10"/>
          </p:nvPr>
        </p:nvSpPr>
        <p:spPr/>
        <p:txBody>
          <a:bodyPr/>
          <a:lstStyle/>
          <a:p>
            <a:fld id="{37D525BB-DA17-4BA0-B3C8-3AC3ABC827E6}" type="datetimeFigureOut">
              <a:rPr lang="en-US" smtClean="0"/>
              <a:t>12/4/23</a:t>
            </a:fld>
            <a:endParaRPr lang="en-US" dirty="0"/>
          </a:p>
        </p:txBody>
      </p:sp>
      <p:sp>
        <p:nvSpPr>
          <p:cNvPr id="6" name="Footer Placeholder 5">
            <a:extLst>
              <a:ext uri="{FF2B5EF4-FFF2-40B4-BE49-F238E27FC236}">
                <a16:creationId xmlns:a16="http://schemas.microsoft.com/office/drawing/2014/main" id="{7B3C8895-AAD5-B54D-B69F-EFC2F89B8E6B}"/>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38DEEF34-3983-3649-BDD7-053F2965FB6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5152006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1B9FA-A964-D444-8A4D-5CC6E5A42A7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F1F2BAF6-CD66-D945-B2CD-2E34B42925AB}"/>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A79BA8A-1D1C-0F4D-A9C3-C3253D8F4B9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7ABD8147-D5C4-4A41-88CE-4B12DCBB1E22}"/>
              </a:ext>
            </a:extLst>
          </p:cNvPr>
          <p:cNvSpPr>
            <a:spLocks noGrp="1"/>
          </p:cNvSpPr>
          <p:nvPr>
            <p:ph type="dt" sz="half" idx="10"/>
          </p:nvPr>
        </p:nvSpPr>
        <p:spPr/>
        <p:txBody>
          <a:bodyPr/>
          <a:lstStyle/>
          <a:p>
            <a:fld id="{B16C4C9A-3960-41CF-A4E9-2A8FB932454B}" type="datetimeFigureOut">
              <a:rPr lang="en-US" smtClean="0"/>
              <a:t>12/4/23</a:t>
            </a:fld>
            <a:endParaRPr lang="en-US" dirty="0"/>
          </a:p>
        </p:txBody>
      </p:sp>
      <p:sp>
        <p:nvSpPr>
          <p:cNvPr id="6" name="Footer Placeholder 5">
            <a:extLst>
              <a:ext uri="{FF2B5EF4-FFF2-40B4-BE49-F238E27FC236}">
                <a16:creationId xmlns:a16="http://schemas.microsoft.com/office/drawing/2014/main" id="{9DD7AFE7-B6DF-8340-8CD2-96C27D43FEFF}"/>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8F6F42D0-951B-154F-AD76-50E9CE55AC5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323786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0F00F0-F635-D64A-860B-50763D865CB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5D0C72-E6CB-9846-BE1D-D235D99E8BF7}"/>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C8F5FE-87A8-5F46-BC90-EE4A31EB0933}"/>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CBC1C18-307B-4F68-A007-B5B542270E8D}" type="datetimeFigureOut">
              <a:rPr lang="en-US" smtClean="0"/>
              <a:t>12/4/23</a:t>
            </a:fld>
            <a:endParaRPr lang="en-US" dirty="0"/>
          </a:p>
        </p:txBody>
      </p:sp>
      <p:sp>
        <p:nvSpPr>
          <p:cNvPr id="5" name="Footer Placeholder 4">
            <a:extLst>
              <a:ext uri="{FF2B5EF4-FFF2-40B4-BE49-F238E27FC236}">
                <a16:creationId xmlns:a16="http://schemas.microsoft.com/office/drawing/2014/main" id="{FEC7BF27-71C3-AA4D-80EA-C7D76BED484A}"/>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a:t>
            </a:r>
            <a:endParaRPr lang="en-US" dirty="0"/>
          </a:p>
        </p:txBody>
      </p:sp>
      <p:sp>
        <p:nvSpPr>
          <p:cNvPr id="6" name="Slide Number Placeholder 5">
            <a:extLst>
              <a:ext uri="{FF2B5EF4-FFF2-40B4-BE49-F238E27FC236}">
                <a16:creationId xmlns:a16="http://schemas.microsoft.com/office/drawing/2014/main" id="{9BEE11D1-4336-3A45-B959-9C61A8C8B0E2}"/>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7977791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5000" b="1" dirty="0">
                <a:latin typeface="Space Grotesk"/>
                <a:ea typeface="Space Grotesk"/>
                <a:cs typeface="Space Grotesk"/>
                <a:sym typeface="Space Grotesk"/>
              </a:rPr>
              <a:t>Determining mental state using brainwaves</a:t>
            </a:r>
            <a:endParaRPr sz="5000" b="1" dirty="0">
              <a:latin typeface="Space Grotesk"/>
              <a:ea typeface="Space Grotesk"/>
              <a:cs typeface="Space Grotesk"/>
              <a:sym typeface="Space Grotesk"/>
            </a:endParaRPr>
          </a:p>
        </p:txBody>
      </p:sp>
      <p:sp>
        <p:nvSpPr>
          <p:cNvPr id="63" name="Google Shape;63;p14"/>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935"/>
              <a:buNone/>
            </a:pPr>
            <a:r>
              <a:rPr lang="en" sz="2180" dirty="0">
                <a:latin typeface="Space Grotesk"/>
                <a:ea typeface="Space Grotesk"/>
                <a:cs typeface="Space Grotesk"/>
                <a:sym typeface="Space Grotesk"/>
              </a:rPr>
              <a:t>The Happy Lie</a:t>
            </a:r>
          </a:p>
          <a:p>
            <a:pPr marL="0" lvl="0" indent="0" algn="ctr" rtl="0">
              <a:lnSpc>
                <a:spcPct val="80000"/>
              </a:lnSpc>
              <a:spcBef>
                <a:spcPts val="0"/>
              </a:spcBef>
              <a:spcAft>
                <a:spcPts val="0"/>
              </a:spcAft>
              <a:buSzPts val="935"/>
              <a:buNone/>
            </a:pPr>
            <a:br>
              <a:rPr lang="en" sz="2180" dirty="0">
                <a:latin typeface="Space Grotesk"/>
                <a:ea typeface="Space Grotesk"/>
                <a:cs typeface="Space Grotesk"/>
                <a:sym typeface="Space Grotesk"/>
              </a:rPr>
            </a:br>
            <a:r>
              <a:rPr lang="en" sz="2180" dirty="0">
                <a:latin typeface="Space Grotesk"/>
                <a:ea typeface="Space Grotesk"/>
                <a:cs typeface="Space Grotesk"/>
                <a:sym typeface="Space Grotesk"/>
              </a:rPr>
              <a:t>Team 43: M Evonuk, S </a:t>
            </a:r>
            <a:r>
              <a:rPr lang="en" sz="2180" dirty="0" err="1">
                <a:latin typeface="Space Grotesk"/>
                <a:ea typeface="Space Grotesk"/>
                <a:cs typeface="Space Grotesk"/>
                <a:sym typeface="Space Grotesk"/>
              </a:rPr>
              <a:t>Volodin</a:t>
            </a:r>
            <a:r>
              <a:rPr lang="en" sz="2180" dirty="0">
                <a:latin typeface="Space Grotesk"/>
                <a:ea typeface="Space Grotesk"/>
                <a:cs typeface="Space Grotesk"/>
                <a:sym typeface="Space Grotesk"/>
              </a:rPr>
              <a:t>, H </a:t>
            </a:r>
            <a:r>
              <a:rPr lang="en" sz="2180" dirty="0" err="1">
                <a:latin typeface="Space Grotesk"/>
                <a:ea typeface="Space Grotesk"/>
                <a:cs typeface="Space Grotesk"/>
                <a:sym typeface="Space Grotesk"/>
              </a:rPr>
              <a:t>Hedjam</a:t>
            </a:r>
            <a:endParaRPr sz="2180" dirty="0">
              <a:latin typeface="Space Grotesk"/>
              <a:ea typeface="Space Grotesk"/>
              <a:cs typeface="Space Grotesk"/>
              <a:sym typeface="Space Grotesk"/>
            </a:endParaRPr>
          </a:p>
        </p:txBody>
      </p:sp>
      <p:pic>
        <p:nvPicPr>
          <p:cNvPr id="64" name="Google Shape;64;p14"/>
          <p:cNvPicPr preferRelativeResize="0"/>
          <p:nvPr/>
        </p:nvPicPr>
        <p:blipFill>
          <a:blip r:embed="rId3">
            <a:alphaModFix/>
          </a:blip>
          <a:stretch>
            <a:fillRect/>
          </a:stretch>
        </p:blipFill>
        <p:spPr>
          <a:xfrm>
            <a:off x="84850" y="4791688"/>
            <a:ext cx="1366350" cy="306675"/>
          </a:xfrm>
          <a:prstGeom prst="rect">
            <a:avLst/>
          </a:prstGeom>
          <a:noFill/>
          <a:ln>
            <a:noFill/>
          </a:ln>
        </p:spPr>
      </p:pic>
      <p:pic>
        <p:nvPicPr>
          <p:cNvPr id="65" name="Google Shape;65;p14"/>
          <p:cNvPicPr preferRelativeResize="0"/>
          <p:nvPr/>
        </p:nvPicPr>
        <p:blipFill>
          <a:blip r:embed="rId4">
            <a:alphaModFix/>
          </a:blip>
          <a:stretch>
            <a:fillRect/>
          </a:stretch>
        </p:blipFill>
        <p:spPr>
          <a:xfrm>
            <a:off x="7777650" y="4701416"/>
            <a:ext cx="1366349" cy="396959"/>
          </a:xfrm>
          <a:prstGeom prst="rect">
            <a:avLst/>
          </a:prstGeom>
          <a:noFill/>
          <a:ln>
            <a:noFill/>
          </a:ln>
        </p:spPr>
      </p:pic>
      <p:sp>
        <p:nvSpPr>
          <p:cNvPr id="6" name="Google Shape;278;p13">
            <a:extLst>
              <a:ext uri="{FF2B5EF4-FFF2-40B4-BE49-F238E27FC236}">
                <a16:creationId xmlns:a16="http://schemas.microsoft.com/office/drawing/2014/main" id="{947BD7B5-1EB1-FB46-A316-3258A69CAF24}"/>
              </a:ext>
            </a:extLst>
          </p:cNvPr>
          <p:cNvSpPr txBox="1">
            <a:spLocks/>
          </p:cNvSpPr>
          <p:nvPr/>
        </p:nvSpPr>
        <p:spPr>
          <a:xfrm>
            <a:off x="609512" y="3887075"/>
            <a:ext cx="4876888" cy="695400"/>
          </a:xfrm>
          <a:prstGeom prst="rect">
            <a:avLst/>
          </a:prstGeom>
          <a:noFill/>
          <a:ln>
            <a:noFill/>
          </a:ln>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dirty="0"/>
              <a:t>If you can’t tell it’s a lie, does it matter?</a:t>
            </a:r>
          </a:p>
        </p:txBody>
      </p:sp>
      <p:pic>
        <p:nvPicPr>
          <p:cNvPr id="7" name="Google Shape;279;p13">
            <a:extLst>
              <a:ext uri="{FF2B5EF4-FFF2-40B4-BE49-F238E27FC236}">
                <a16:creationId xmlns:a16="http://schemas.microsoft.com/office/drawing/2014/main" id="{A6F52E96-E3C7-034C-B5D4-7EFCEDAA0F07}"/>
              </a:ext>
            </a:extLst>
          </p:cNvPr>
          <p:cNvPicPr preferRelativeResize="0"/>
          <p:nvPr/>
        </p:nvPicPr>
        <p:blipFill>
          <a:blip r:embed="rId5">
            <a:alphaModFix/>
          </a:blip>
          <a:stretch>
            <a:fillRect/>
          </a:stretch>
        </p:blipFill>
        <p:spPr>
          <a:xfrm>
            <a:off x="5897800" y="-160743"/>
            <a:ext cx="3759700" cy="21148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State of mind based on their averaged brainwaves</a:t>
            </a:r>
            <a:endParaRPr/>
          </a:p>
        </p:txBody>
      </p:sp>
      <p:sp>
        <p:nvSpPr>
          <p:cNvPr id="286" name="Google Shape;286;p14"/>
          <p:cNvSpPr txBox="1">
            <a:spLocks noGrp="1"/>
          </p:cNvSpPr>
          <p:nvPr>
            <p:ph type="body" idx="1"/>
          </p:nvPr>
        </p:nvSpPr>
        <p:spPr>
          <a:xfrm>
            <a:off x="1303800" y="1597875"/>
            <a:ext cx="7030500" cy="604500"/>
          </a:xfrm>
          <a:prstGeom prst="rect">
            <a:avLst/>
          </a:prstGeom>
        </p:spPr>
        <p:txBody>
          <a:bodyPr spcFirstLastPara="1" wrap="square" lIns="91425" tIns="91425" rIns="91425" bIns="91425" anchor="t" anchorCtr="0">
            <a:normAutofit fontScale="32500" lnSpcReduction="20000"/>
          </a:bodyPr>
          <a:lstStyle/>
          <a:p>
            <a:pPr marL="125413" lvl="0" indent="0" algn="l" rtl="0">
              <a:spcBef>
                <a:spcPts val="0"/>
              </a:spcBef>
              <a:spcAft>
                <a:spcPts val="0"/>
              </a:spcAft>
              <a:buSzPct val="100000"/>
              <a:buNone/>
            </a:pPr>
            <a:r>
              <a:rPr lang="fr" sz="6500" dirty="0"/>
              <a:t>IS IT POSSIBLE?        HOW?      LIMITS?       CAN WE LIE?</a:t>
            </a:r>
            <a:endParaRPr sz="6500"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457200" lvl="0" indent="-249237" algn="l" rtl="0">
              <a:spcBef>
                <a:spcPts val="1200"/>
              </a:spcBef>
              <a:spcAft>
                <a:spcPts val="0"/>
              </a:spcAft>
              <a:buSzPct val="100000"/>
              <a:buChar char="-"/>
            </a:pPr>
            <a:endParaRPr dirty="0"/>
          </a:p>
        </p:txBody>
      </p:sp>
      <p:sp>
        <p:nvSpPr>
          <p:cNvPr id="287" name="Google Shape;287;p14"/>
          <p:cNvSpPr txBox="1"/>
          <p:nvPr/>
        </p:nvSpPr>
        <p:spPr>
          <a:xfrm>
            <a:off x="1379475" y="2202375"/>
            <a:ext cx="69549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US" dirty="0"/>
              <a:t>Do your parents like your new partner?</a:t>
            </a:r>
          </a:p>
          <a:p>
            <a:pPr marL="457200" lvl="0" indent="-317500" algn="l" rtl="0">
              <a:spcBef>
                <a:spcPts val="0"/>
              </a:spcBef>
              <a:spcAft>
                <a:spcPts val="0"/>
              </a:spcAft>
              <a:buSzPts val="1400"/>
              <a:buChar char="●"/>
            </a:pPr>
            <a:r>
              <a:rPr lang="en-US" dirty="0"/>
              <a:t>Are you really happy with your new job?</a:t>
            </a:r>
          </a:p>
          <a:p>
            <a:pPr marL="457200" lvl="0" indent="-317500" algn="l" rtl="0">
              <a:spcBef>
                <a:spcPts val="0"/>
              </a:spcBef>
              <a:spcAft>
                <a:spcPts val="0"/>
              </a:spcAft>
              <a:buSzPts val="1400"/>
              <a:buChar char="●"/>
            </a:pPr>
            <a:r>
              <a:rPr lang="en-US" dirty="0"/>
              <a:t>Sometimes we say one thing but our mental state may not agree with that statement.</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
        <p:nvSpPr>
          <p:cNvPr id="288" name="Google Shape;288;p14"/>
          <p:cNvSpPr txBox="1"/>
          <p:nvPr/>
        </p:nvSpPr>
        <p:spPr>
          <a:xfrm>
            <a:off x="1615975" y="3931525"/>
            <a:ext cx="6718500" cy="80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500" dirty="0">
                <a:solidFill>
                  <a:schemeClr val="dk2"/>
                </a:solidFill>
                <a:latin typeface="Lexend"/>
                <a:ea typeface="Lexend"/>
                <a:cs typeface="Lexend"/>
                <a:sym typeface="Lexend"/>
              </a:rPr>
              <a:t>SO….IS IT POSSIBLE FOR US TO LIE ABOUT OUR MENTAL STATE?</a:t>
            </a:r>
            <a:endParaRPr sz="1500" dirty="0">
              <a:solidFill>
                <a:schemeClr val="dk2"/>
              </a:solidFill>
              <a:latin typeface="Lexend"/>
              <a:ea typeface="Lexend"/>
              <a:cs typeface="Lexend"/>
              <a:sym typeface="Lexend"/>
            </a:endParaRPr>
          </a:p>
          <a:p>
            <a:pPr marL="0" lvl="0" indent="0" algn="l" rtl="0">
              <a:spcBef>
                <a:spcPts val="0"/>
              </a:spcBef>
              <a:spcAft>
                <a:spcPts val="0"/>
              </a:spcAft>
              <a:buNone/>
            </a:pPr>
            <a:endParaRPr sz="1500" dirty="0">
              <a:solidFill>
                <a:schemeClr val="dk2"/>
              </a:solidFill>
              <a:latin typeface="Lexend"/>
              <a:ea typeface="Lexend"/>
              <a:cs typeface="Lexend"/>
              <a:sym typeface="Lexend"/>
            </a:endParaRPr>
          </a:p>
          <a:p>
            <a:pPr marL="0" lvl="0" indent="0" algn="l" rtl="0">
              <a:spcBef>
                <a:spcPts val="0"/>
              </a:spcBef>
              <a:spcAft>
                <a:spcPts val="0"/>
              </a:spcAft>
              <a:buNone/>
            </a:pPr>
            <a:r>
              <a:rPr lang="fr" sz="1500" dirty="0">
                <a:solidFill>
                  <a:schemeClr val="dk2"/>
                </a:solidFill>
                <a:latin typeface="Lexend"/>
                <a:ea typeface="Lexend"/>
                <a:cs typeface="Lexend"/>
                <a:sym typeface="Lexend"/>
              </a:rPr>
              <a:t>TO OTHERS…AND TO OURSELVES?</a:t>
            </a:r>
            <a:endParaRPr sz="1500" dirty="0">
              <a:solidFill>
                <a:schemeClr val="dk2"/>
              </a:solidFill>
              <a:latin typeface="Lexend"/>
              <a:ea typeface="Lexend"/>
              <a:cs typeface="Lexend"/>
              <a:sym typeface="Lexend"/>
            </a:endParaRPr>
          </a:p>
        </p:txBody>
      </p:sp>
    </p:spTree>
    <p:extLst>
      <p:ext uri="{BB962C8B-B14F-4D97-AF65-F5344CB8AC3E}">
        <p14:creationId xmlns:p14="http://schemas.microsoft.com/office/powerpoint/2010/main" val="680176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DECE2-4500-9644-9C1E-B018B46CCC7E}"/>
              </a:ext>
            </a:extLst>
          </p:cNvPr>
          <p:cNvSpPr>
            <a:spLocks noGrp="1"/>
          </p:cNvSpPr>
          <p:nvPr>
            <p:ph type="title"/>
          </p:nvPr>
        </p:nvSpPr>
        <p:spPr>
          <a:xfrm>
            <a:off x="311700" y="445024"/>
            <a:ext cx="8520600" cy="1124131"/>
          </a:xfrm>
        </p:spPr>
        <p:txBody>
          <a:bodyPr>
            <a:normAutofit/>
          </a:bodyPr>
          <a:lstStyle/>
          <a:p>
            <a:pPr algn="ctr"/>
            <a:r>
              <a:rPr lang="en-US" dirty="0"/>
              <a:t>Brain Waves at different frequencies are associated with different mental states</a:t>
            </a:r>
          </a:p>
        </p:txBody>
      </p:sp>
      <p:sp>
        <p:nvSpPr>
          <p:cNvPr id="3" name="Text Placeholder 2">
            <a:extLst>
              <a:ext uri="{FF2B5EF4-FFF2-40B4-BE49-F238E27FC236}">
                <a16:creationId xmlns:a16="http://schemas.microsoft.com/office/drawing/2014/main" id="{C6C6E95A-41DE-AE40-8532-D159C529675F}"/>
              </a:ext>
            </a:extLst>
          </p:cNvPr>
          <p:cNvSpPr>
            <a:spLocks noGrp="1"/>
          </p:cNvSpPr>
          <p:nvPr>
            <p:ph type="body" idx="1"/>
          </p:nvPr>
        </p:nvSpPr>
        <p:spPr>
          <a:xfrm>
            <a:off x="311700" y="2077155"/>
            <a:ext cx="8520600" cy="2491719"/>
          </a:xfrm>
        </p:spPr>
        <p:txBody>
          <a:bodyPr/>
          <a:lstStyle/>
          <a:p>
            <a:r>
              <a:rPr lang="en-US" dirty="0"/>
              <a:t>Delta (0.5-4 Hz) – associated with deep sleep</a:t>
            </a:r>
          </a:p>
          <a:p>
            <a:r>
              <a:rPr lang="en-US" dirty="0"/>
              <a:t>Theta (4-7 Hz) – falling asleep</a:t>
            </a:r>
          </a:p>
          <a:p>
            <a:r>
              <a:rPr lang="en-US" dirty="0"/>
              <a:t>Alpha (8-12 Hz) – closing your eyes, calm state</a:t>
            </a:r>
          </a:p>
          <a:p>
            <a:r>
              <a:rPr lang="en-US" dirty="0"/>
              <a:t>Beta (12-30 Hz) – alert</a:t>
            </a:r>
          </a:p>
          <a:p>
            <a:r>
              <a:rPr lang="en-US" dirty="0"/>
              <a:t>Gamma (30-45 Hz) – may be associated with artifacts</a:t>
            </a:r>
          </a:p>
        </p:txBody>
      </p:sp>
    </p:spTree>
    <p:extLst>
      <p:ext uri="{BB962C8B-B14F-4D97-AF65-F5344CB8AC3E}">
        <p14:creationId xmlns:p14="http://schemas.microsoft.com/office/powerpoint/2010/main" val="1115172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80" name="Google Shape;80;p16"/>
          <p:cNvPicPr preferRelativeResize="0"/>
          <p:nvPr/>
        </p:nvPicPr>
        <p:blipFill>
          <a:blip r:embed="rId3">
            <a:alphaModFix/>
          </a:blip>
          <a:stretch>
            <a:fillRect/>
          </a:stretch>
        </p:blipFill>
        <p:spPr>
          <a:xfrm>
            <a:off x="84850" y="4791688"/>
            <a:ext cx="1366350" cy="306675"/>
          </a:xfrm>
          <a:prstGeom prst="rect">
            <a:avLst/>
          </a:prstGeom>
          <a:noFill/>
          <a:ln>
            <a:noFill/>
          </a:ln>
        </p:spPr>
      </p:pic>
      <p:pic>
        <p:nvPicPr>
          <p:cNvPr id="81" name="Google Shape;81;p16"/>
          <p:cNvPicPr preferRelativeResize="0"/>
          <p:nvPr/>
        </p:nvPicPr>
        <p:blipFill>
          <a:blip r:embed="rId4">
            <a:alphaModFix/>
          </a:blip>
          <a:stretch>
            <a:fillRect/>
          </a:stretch>
        </p:blipFill>
        <p:spPr>
          <a:xfrm>
            <a:off x="7777650" y="4701416"/>
            <a:ext cx="1366349" cy="396959"/>
          </a:xfrm>
          <a:prstGeom prst="rect">
            <a:avLst/>
          </a:prstGeom>
          <a:noFill/>
          <a:ln>
            <a:noFill/>
          </a:ln>
        </p:spPr>
      </p:pic>
      <p:pic>
        <p:nvPicPr>
          <p:cNvPr id="14" name="Picture 13">
            <a:extLst>
              <a:ext uri="{FF2B5EF4-FFF2-40B4-BE49-F238E27FC236}">
                <a16:creationId xmlns:a16="http://schemas.microsoft.com/office/drawing/2014/main" id="{8E9F7CD0-66DC-5C4D-90AF-983972E4BABA}"/>
              </a:ext>
            </a:extLst>
          </p:cNvPr>
          <p:cNvPicPr>
            <a:picLocks noChangeAspect="1"/>
          </p:cNvPicPr>
          <p:nvPr/>
        </p:nvPicPr>
        <p:blipFill>
          <a:blip r:embed="rId5"/>
          <a:stretch>
            <a:fillRect/>
          </a:stretch>
        </p:blipFill>
        <p:spPr>
          <a:xfrm>
            <a:off x="954624" y="812394"/>
            <a:ext cx="6629673" cy="3889022"/>
          </a:xfrm>
          <a:prstGeom prst="rect">
            <a:avLst/>
          </a:prstGeom>
        </p:spPr>
      </p:pic>
      <p:sp>
        <p:nvSpPr>
          <p:cNvPr id="19" name="Google Shape;86;p17">
            <a:extLst>
              <a:ext uri="{FF2B5EF4-FFF2-40B4-BE49-F238E27FC236}">
                <a16:creationId xmlns:a16="http://schemas.microsoft.com/office/drawing/2014/main" id="{CDA3CFD5-0D17-B748-88E4-2707D1AC27A7}"/>
              </a:ext>
            </a:extLst>
          </p:cNvPr>
          <p:cNvSpPr txBox="1">
            <a:spLocks noGrp="1"/>
          </p:cNvSpPr>
          <p:nvPr>
            <p:ph type="ctrTitle"/>
          </p:nvPr>
        </p:nvSpPr>
        <p:spPr>
          <a:xfrm>
            <a:off x="311700" y="186000"/>
            <a:ext cx="8520600" cy="47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latin typeface="Space Grotesk"/>
                <a:ea typeface="Space Grotesk"/>
                <a:cs typeface="Space Grotesk"/>
                <a:sym typeface="Space Grotesk"/>
              </a:rPr>
              <a:t>Various states</a:t>
            </a:r>
            <a:endParaRPr sz="2000" b="1" dirty="0">
              <a:latin typeface="Space Grotesk"/>
              <a:ea typeface="Space Grotesk"/>
              <a:cs typeface="Space Grotesk"/>
              <a:sym typeface="Space Grotesk"/>
            </a:endParaRPr>
          </a:p>
        </p:txBody>
      </p:sp>
      <p:sp>
        <p:nvSpPr>
          <p:cNvPr id="2" name="TextBox 1">
            <a:extLst>
              <a:ext uri="{FF2B5EF4-FFF2-40B4-BE49-F238E27FC236}">
                <a16:creationId xmlns:a16="http://schemas.microsoft.com/office/drawing/2014/main" id="{5FB629F1-8A06-BA43-98AF-6A558297683D}"/>
              </a:ext>
            </a:extLst>
          </p:cNvPr>
          <p:cNvSpPr txBox="1"/>
          <p:nvPr/>
        </p:nvSpPr>
        <p:spPr>
          <a:xfrm>
            <a:off x="3308167" y="4829652"/>
            <a:ext cx="2073003" cy="307777"/>
          </a:xfrm>
          <a:prstGeom prst="rect">
            <a:avLst/>
          </a:prstGeom>
          <a:noFill/>
        </p:spPr>
        <p:txBody>
          <a:bodyPr wrap="none" rtlCol="0">
            <a:spAutoFit/>
          </a:bodyPr>
          <a:lstStyle/>
          <a:p>
            <a:r>
              <a:rPr lang="en-US" dirty="0"/>
              <a:t>Low beta (engagement)</a:t>
            </a:r>
          </a:p>
        </p:txBody>
      </p:sp>
      <p:cxnSp>
        <p:nvCxnSpPr>
          <p:cNvPr id="4" name="Straight Arrow Connector 3">
            <a:extLst>
              <a:ext uri="{FF2B5EF4-FFF2-40B4-BE49-F238E27FC236}">
                <a16:creationId xmlns:a16="http://schemas.microsoft.com/office/drawing/2014/main" id="{20401A89-4D88-0947-86F7-67FFB385D1A3}"/>
              </a:ext>
            </a:extLst>
          </p:cNvPr>
          <p:cNvCxnSpPr>
            <a:cxnSpLocks/>
            <a:stCxn id="2" idx="0"/>
          </p:cNvCxnSpPr>
          <p:nvPr/>
        </p:nvCxnSpPr>
        <p:spPr>
          <a:xfrm flipV="1">
            <a:off x="4344669" y="4380090"/>
            <a:ext cx="564956" cy="449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8BD4DF7-B86B-2841-A658-C4EBDCAE5FD1}"/>
              </a:ext>
            </a:extLst>
          </p:cNvPr>
          <p:cNvCxnSpPr>
            <a:cxnSpLocks/>
            <a:stCxn id="2" idx="0"/>
          </p:cNvCxnSpPr>
          <p:nvPr/>
        </p:nvCxnSpPr>
        <p:spPr>
          <a:xfrm flipH="1" flipV="1">
            <a:off x="4269462" y="4380090"/>
            <a:ext cx="75207" cy="449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EDFA6E6-34D3-524F-BEF2-63E7BEB24610}"/>
              </a:ext>
            </a:extLst>
          </p:cNvPr>
          <p:cNvCxnSpPr>
            <a:cxnSpLocks/>
            <a:stCxn id="2" idx="0"/>
          </p:cNvCxnSpPr>
          <p:nvPr/>
        </p:nvCxnSpPr>
        <p:spPr>
          <a:xfrm flipH="1" flipV="1">
            <a:off x="2822244" y="4380090"/>
            <a:ext cx="1522425" cy="449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46E745A-E6CD-C14C-826F-796D0B90B0D2}"/>
              </a:ext>
            </a:extLst>
          </p:cNvPr>
          <p:cNvSpPr txBox="1"/>
          <p:nvPr/>
        </p:nvSpPr>
        <p:spPr>
          <a:xfrm>
            <a:off x="5238052" y="1206939"/>
            <a:ext cx="2113079" cy="307777"/>
          </a:xfrm>
          <a:prstGeom prst="rect">
            <a:avLst/>
          </a:prstGeom>
          <a:noFill/>
        </p:spPr>
        <p:txBody>
          <a:bodyPr wrap="none" rtlCol="0">
            <a:spAutoFit/>
          </a:bodyPr>
          <a:lstStyle/>
          <a:p>
            <a:r>
              <a:rPr lang="en-US" dirty="0"/>
              <a:t>High beta (engagement)</a:t>
            </a:r>
          </a:p>
        </p:txBody>
      </p:sp>
      <p:cxnSp>
        <p:nvCxnSpPr>
          <p:cNvPr id="11" name="Straight Arrow Connector 10">
            <a:extLst>
              <a:ext uri="{FF2B5EF4-FFF2-40B4-BE49-F238E27FC236}">
                <a16:creationId xmlns:a16="http://schemas.microsoft.com/office/drawing/2014/main" id="{C633E2FE-3D3D-984D-98F1-B2151CB6F842}"/>
              </a:ext>
            </a:extLst>
          </p:cNvPr>
          <p:cNvCxnSpPr/>
          <p:nvPr/>
        </p:nvCxnSpPr>
        <p:spPr>
          <a:xfrm>
            <a:off x="6445963" y="1559306"/>
            <a:ext cx="824089" cy="800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B384ED-FC29-6443-9EA6-DC7D8741806C}"/>
              </a:ext>
            </a:extLst>
          </p:cNvPr>
          <p:cNvCxnSpPr/>
          <p:nvPr/>
        </p:nvCxnSpPr>
        <p:spPr>
          <a:xfrm>
            <a:off x="6457252" y="1559306"/>
            <a:ext cx="0" cy="512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C58C938-2AC3-204A-8F74-9B15D8BB5A7D}"/>
              </a:ext>
            </a:extLst>
          </p:cNvPr>
          <p:cNvCxnSpPr/>
          <p:nvPr/>
        </p:nvCxnSpPr>
        <p:spPr>
          <a:xfrm flipH="1">
            <a:off x="5858941" y="1559306"/>
            <a:ext cx="587022" cy="1059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A0ECDEA-99AA-BC4A-B5E2-D95E67F97815}"/>
              </a:ext>
            </a:extLst>
          </p:cNvPr>
          <p:cNvCxnSpPr/>
          <p:nvPr/>
        </p:nvCxnSpPr>
        <p:spPr>
          <a:xfrm flipH="1">
            <a:off x="3578585" y="1559306"/>
            <a:ext cx="2867378" cy="1197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8479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311700" y="186000"/>
            <a:ext cx="8520600" cy="47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latin typeface="Space Grotesk"/>
                <a:ea typeface="Space Grotesk"/>
                <a:cs typeface="Space Grotesk"/>
                <a:sym typeface="Space Grotesk"/>
              </a:rPr>
              <a:t>Test with “random” states</a:t>
            </a:r>
            <a:endParaRPr sz="2000" b="1" dirty="0">
              <a:latin typeface="Space Grotesk"/>
              <a:ea typeface="Space Grotesk"/>
              <a:cs typeface="Space Grotesk"/>
              <a:sym typeface="Space Grotesk"/>
            </a:endParaRPr>
          </a:p>
        </p:txBody>
      </p:sp>
      <p:pic>
        <p:nvPicPr>
          <p:cNvPr id="87" name="Google Shape;87;p17"/>
          <p:cNvPicPr preferRelativeResize="0"/>
          <p:nvPr/>
        </p:nvPicPr>
        <p:blipFill>
          <a:blip r:embed="rId3">
            <a:alphaModFix/>
          </a:blip>
          <a:stretch>
            <a:fillRect/>
          </a:stretch>
        </p:blipFill>
        <p:spPr>
          <a:xfrm>
            <a:off x="84850" y="4791688"/>
            <a:ext cx="1366350" cy="306675"/>
          </a:xfrm>
          <a:prstGeom prst="rect">
            <a:avLst/>
          </a:prstGeom>
          <a:noFill/>
          <a:ln>
            <a:noFill/>
          </a:ln>
        </p:spPr>
      </p:pic>
      <p:pic>
        <p:nvPicPr>
          <p:cNvPr id="88" name="Google Shape;88;p17"/>
          <p:cNvPicPr preferRelativeResize="0"/>
          <p:nvPr/>
        </p:nvPicPr>
        <p:blipFill>
          <a:blip r:embed="rId4">
            <a:alphaModFix/>
          </a:blip>
          <a:stretch>
            <a:fillRect/>
          </a:stretch>
        </p:blipFill>
        <p:spPr>
          <a:xfrm>
            <a:off x="7777650" y="4701416"/>
            <a:ext cx="1366349" cy="396959"/>
          </a:xfrm>
          <a:prstGeom prst="rect">
            <a:avLst/>
          </a:prstGeom>
          <a:noFill/>
          <a:ln>
            <a:noFill/>
          </a:ln>
        </p:spPr>
      </p:pic>
      <p:sp>
        <p:nvSpPr>
          <p:cNvPr id="8" name="TextBox 7">
            <a:extLst>
              <a:ext uri="{FF2B5EF4-FFF2-40B4-BE49-F238E27FC236}">
                <a16:creationId xmlns:a16="http://schemas.microsoft.com/office/drawing/2014/main" id="{3D16A48F-6124-9740-B4AC-C536517F9398}"/>
              </a:ext>
            </a:extLst>
          </p:cNvPr>
          <p:cNvSpPr txBox="1"/>
          <p:nvPr/>
        </p:nvSpPr>
        <p:spPr>
          <a:xfrm>
            <a:off x="6864582" y="529203"/>
            <a:ext cx="1930400" cy="1384995"/>
          </a:xfrm>
          <a:prstGeom prst="rect">
            <a:avLst/>
          </a:prstGeom>
          <a:noFill/>
        </p:spPr>
        <p:txBody>
          <a:bodyPr wrap="square" rtlCol="0">
            <a:spAutoFit/>
          </a:bodyPr>
          <a:lstStyle/>
          <a:p>
            <a:pPr marL="285750" indent="-285750">
              <a:buFont typeface="Arial" panose="020B0604020202020204" pitchFamily="34" charset="0"/>
              <a:buChar char="•"/>
            </a:pPr>
            <a:r>
              <a:rPr lang="en-US" dirty="0"/>
              <a:t>Test cases difficult to classify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Need more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2E5B4B3F-43C7-4C44-9D5F-2F1F31956450}"/>
              </a:ext>
            </a:extLst>
          </p:cNvPr>
          <p:cNvPicPr>
            <a:picLocks noChangeAspect="1"/>
          </p:cNvPicPr>
          <p:nvPr/>
        </p:nvPicPr>
        <p:blipFill>
          <a:blip r:embed="rId5"/>
          <a:stretch>
            <a:fillRect/>
          </a:stretch>
        </p:blipFill>
        <p:spPr>
          <a:xfrm>
            <a:off x="84850" y="658200"/>
            <a:ext cx="6655032" cy="390389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57F56-5C09-1D45-8B25-0B474FE721AC}"/>
              </a:ext>
            </a:extLst>
          </p:cNvPr>
          <p:cNvSpPr>
            <a:spLocks noGrp="1"/>
          </p:cNvSpPr>
          <p:nvPr>
            <p:ph type="title"/>
          </p:nvPr>
        </p:nvSpPr>
        <p:spPr/>
        <p:txBody>
          <a:bodyPr>
            <a:normAutofit fontScale="90000"/>
          </a:bodyPr>
          <a:lstStyle/>
          <a:p>
            <a:r>
              <a:rPr lang="en-US" dirty="0"/>
              <a:t>Possible applications</a:t>
            </a:r>
          </a:p>
        </p:txBody>
      </p:sp>
      <p:sp>
        <p:nvSpPr>
          <p:cNvPr id="3" name="Text Placeholder 2">
            <a:extLst>
              <a:ext uri="{FF2B5EF4-FFF2-40B4-BE49-F238E27FC236}">
                <a16:creationId xmlns:a16="http://schemas.microsoft.com/office/drawing/2014/main" id="{9DBC28AB-4A3B-D94A-A034-FC1CC91BCC3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8673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dirty="0">
                <a:solidFill>
                  <a:schemeClr val="tx1"/>
                </a:solidFill>
              </a:rPr>
              <a:t>GATHER DATA</a:t>
            </a:r>
            <a:endParaRPr dirty="0">
              <a:solidFill>
                <a:schemeClr val="tx1"/>
              </a:solidFill>
            </a:endParaRPr>
          </a:p>
          <a:p>
            <a:pPr marL="0" lvl="0" indent="0" algn="l" rtl="0">
              <a:spcBef>
                <a:spcPts val="0"/>
              </a:spcBef>
              <a:spcAft>
                <a:spcPts val="0"/>
              </a:spcAft>
              <a:buNone/>
            </a:pPr>
            <a:r>
              <a:rPr lang="fr" dirty="0">
                <a:solidFill>
                  <a:schemeClr val="tx1"/>
                </a:solidFill>
              </a:rPr>
              <a:t>FIND PATTERNS</a:t>
            </a:r>
            <a:br>
              <a:rPr lang="fr" dirty="0">
                <a:solidFill>
                  <a:schemeClr val="tx1"/>
                </a:solidFill>
              </a:rPr>
            </a:br>
            <a:r>
              <a:rPr lang="fr" dirty="0">
                <a:solidFill>
                  <a:schemeClr val="tx1"/>
                </a:solidFill>
              </a:rPr>
              <a:t>CREATE TRENDS</a:t>
            </a:r>
            <a:endParaRPr dirty="0">
              <a:solidFill>
                <a:schemeClr val="tx1"/>
              </a:solidFill>
            </a:endParaRPr>
          </a:p>
        </p:txBody>
      </p:sp>
      <p:sp>
        <p:nvSpPr>
          <p:cNvPr id="309" name="Google Shape;309;p17"/>
          <p:cNvSpPr txBox="1">
            <a:spLocks noGrp="1"/>
          </p:cNvSpPr>
          <p:nvPr>
            <p:ph type="body" idx="1"/>
          </p:nvPr>
        </p:nvSpPr>
        <p:spPr>
          <a:xfrm>
            <a:off x="4731275" y="2935112"/>
            <a:ext cx="3603000" cy="2020710"/>
          </a:xfrm>
          <a:prstGeom prst="rect">
            <a:avLst/>
          </a:prstGeom>
        </p:spPr>
        <p:txBody>
          <a:bodyPr spcFirstLastPara="1" wrap="square" lIns="91425" tIns="91425" rIns="91425" bIns="91425" anchor="t" anchorCtr="0">
            <a:normAutofit lnSpcReduction="10000"/>
          </a:bodyPr>
          <a:lstStyle/>
          <a:p>
            <a:pPr marL="0" lvl="0" indent="0" algn="l" rtl="0">
              <a:spcBef>
                <a:spcPts val="1200"/>
              </a:spcBef>
              <a:spcAft>
                <a:spcPts val="0"/>
              </a:spcAft>
              <a:buNone/>
            </a:pPr>
            <a:r>
              <a:rPr lang="fr" b="1" dirty="0">
                <a:solidFill>
                  <a:schemeClr val="tx1"/>
                </a:solidFill>
              </a:rPr>
              <a:t>Examine</a:t>
            </a:r>
            <a:r>
              <a:rPr lang="fr" dirty="0">
                <a:solidFill>
                  <a:schemeClr val="tx1"/>
                </a:solidFill>
              </a:rPr>
              <a:t>:</a:t>
            </a:r>
          </a:p>
          <a:p>
            <a:pPr marL="0" lvl="0" indent="0" algn="l" rtl="0">
              <a:spcBef>
                <a:spcPts val="1200"/>
              </a:spcBef>
              <a:spcAft>
                <a:spcPts val="0"/>
              </a:spcAft>
              <a:buNone/>
            </a:pPr>
            <a:r>
              <a:rPr lang="fr" dirty="0">
                <a:solidFill>
                  <a:schemeClr val="tx1"/>
                </a:solidFill>
              </a:rPr>
              <a:t>COGNITIVE DECLINE</a:t>
            </a:r>
            <a:endParaRPr dirty="0">
              <a:solidFill>
                <a:schemeClr val="tx1"/>
              </a:solidFill>
            </a:endParaRPr>
          </a:p>
          <a:p>
            <a:pPr marL="0" lvl="0" indent="0" algn="l" rtl="0">
              <a:spcBef>
                <a:spcPts val="1200"/>
              </a:spcBef>
              <a:spcAft>
                <a:spcPts val="0"/>
              </a:spcAft>
              <a:buNone/>
            </a:pPr>
            <a:r>
              <a:rPr lang="fr" dirty="0">
                <a:solidFill>
                  <a:schemeClr val="tx1"/>
                </a:solidFill>
              </a:rPr>
              <a:t>DEPRESSION</a:t>
            </a:r>
            <a:endParaRPr dirty="0">
              <a:solidFill>
                <a:schemeClr val="tx1"/>
              </a:solidFill>
            </a:endParaRPr>
          </a:p>
          <a:p>
            <a:pPr marL="0" lvl="0" indent="0" algn="l" rtl="0">
              <a:spcBef>
                <a:spcPts val="1200"/>
              </a:spcBef>
              <a:spcAft>
                <a:spcPts val="1200"/>
              </a:spcAft>
              <a:buNone/>
            </a:pPr>
            <a:r>
              <a:rPr lang="fr" dirty="0">
                <a:solidFill>
                  <a:schemeClr val="tx1"/>
                </a:solidFill>
              </a:rPr>
              <a:t>ISOLATION</a:t>
            </a:r>
            <a:endParaRPr dirty="0">
              <a:solidFill>
                <a:schemeClr val="tx1"/>
              </a:solidFill>
            </a:endParaRPr>
          </a:p>
        </p:txBody>
      </p:sp>
      <p:pic>
        <p:nvPicPr>
          <p:cNvPr id="310" name="Google Shape;310;p17"/>
          <p:cNvPicPr preferRelativeResize="0"/>
          <p:nvPr/>
        </p:nvPicPr>
        <p:blipFill>
          <a:blip r:embed="rId3">
            <a:alphaModFix/>
          </a:blip>
          <a:stretch>
            <a:fillRect/>
          </a:stretch>
        </p:blipFill>
        <p:spPr>
          <a:xfrm>
            <a:off x="0" y="2083559"/>
            <a:ext cx="4572000" cy="3051040"/>
          </a:xfrm>
          <a:prstGeom prst="rect">
            <a:avLst/>
          </a:prstGeom>
          <a:noFill/>
          <a:ln>
            <a:noFill/>
          </a:ln>
        </p:spPr>
      </p:pic>
      <p:pic>
        <p:nvPicPr>
          <p:cNvPr id="311" name="Google Shape;311;p17"/>
          <p:cNvPicPr preferRelativeResize="0"/>
          <p:nvPr/>
        </p:nvPicPr>
        <p:blipFill>
          <a:blip r:embed="rId4">
            <a:alphaModFix/>
          </a:blip>
          <a:stretch>
            <a:fillRect/>
          </a:stretch>
        </p:blipFill>
        <p:spPr>
          <a:xfrm>
            <a:off x="4935600" y="0"/>
            <a:ext cx="4208400" cy="2805600"/>
          </a:xfrm>
          <a:prstGeom prst="rect">
            <a:avLst/>
          </a:prstGeom>
          <a:noFill/>
          <a:ln>
            <a:noFill/>
          </a:ln>
        </p:spPr>
      </p:pic>
    </p:spTree>
    <p:extLst>
      <p:ext uri="{BB962C8B-B14F-4D97-AF65-F5344CB8AC3E}">
        <p14:creationId xmlns:p14="http://schemas.microsoft.com/office/powerpoint/2010/main" val="2069230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dirty="0"/>
              <a:t>WE CAN DECIDE TO BE HAPPY</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317" name="Google Shape;317;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900" dirty="0"/>
              <a:t>THE BRAIN CAN BE TRICKED…</a:t>
            </a:r>
            <a:endParaRPr sz="1900" dirty="0"/>
          </a:p>
          <a:p>
            <a:pPr marL="0" lvl="0" indent="0" algn="l" rtl="0">
              <a:spcBef>
                <a:spcPts val="1200"/>
              </a:spcBef>
              <a:spcAft>
                <a:spcPts val="0"/>
              </a:spcAft>
              <a:buNone/>
            </a:pPr>
            <a:endParaRPr sz="1900" dirty="0"/>
          </a:p>
          <a:p>
            <a:pPr marL="0" lvl="0" indent="0" algn="l" rtl="0">
              <a:spcBef>
                <a:spcPts val="1200"/>
              </a:spcBef>
              <a:spcAft>
                <a:spcPts val="1200"/>
              </a:spcAft>
              <a:buNone/>
            </a:pPr>
            <a:r>
              <a:rPr lang="fr" sz="1900" dirty="0"/>
              <a:t>SO IF THE BRAIN CANNOT TELL, DOES IT MATTER?</a:t>
            </a:r>
            <a:endParaRPr sz="1900" dirty="0"/>
          </a:p>
        </p:txBody>
      </p:sp>
    </p:spTree>
    <p:extLst>
      <p:ext uri="{BB962C8B-B14F-4D97-AF65-F5344CB8AC3E}">
        <p14:creationId xmlns:p14="http://schemas.microsoft.com/office/powerpoint/2010/main" val="1986150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TotalTime>
  <Words>739</Words>
  <Application>Microsoft Macintosh PowerPoint</Application>
  <PresentationFormat>On-screen Show (16:9)</PresentationFormat>
  <Paragraphs>46</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 Light</vt:lpstr>
      <vt:lpstr>Lexend</vt:lpstr>
      <vt:lpstr>Space Grotesk</vt:lpstr>
      <vt:lpstr>Calibri</vt:lpstr>
      <vt:lpstr>Office Theme</vt:lpstr>
      <vt:lpstr>Determining mental state using brainwaves</vt:lpstr>
      <vt:lpstr>State of mind based on their averaged brainwaves</vt:lpstr>
      <vt:lpstr>Brain Waves at different frequencies are associated with different mental states</vt:lpstr>
      <vt:lpstr>Various states</vt:lpstr>
      <vt:lpstr>Test with “random” states</vt:lpstr>
      <vt:lpstr>Possible applications</vt:lpstr>
      <vt:lpstr>GATHER DATA FIND PATTERNS CREATE TRENDS</vt:lpstr>
      <vt:lpstr>WE CAN DECIDE TO BE HAPPY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mental state using brainwaves</dc:title>
  <cp:lastModifiedBy>Martha Evonuk</cp:lastModifiedBy>
  <cp:revision>21</cp:revision>
  <dcterms:modified xsi:type="dcterms:W3CDTF">2023-12-04T10:22:13Z</dcterms:modified>
</cp:coreProperties>
</file>