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49"/>
  </p:normalViewPr>
  <p:slideViewPr>
    <p:cSldViewPr snapToGrid="0" snapToObjects="1">
      <p:cViewPr varScale="1">
        <p:scale>
          <a:sx n="68" d="100"/>
          <a:sy n="68" d="100"/>
        </p:scale>
        <p:origin x="23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8BC9-BD85-314C-B8A4-02BB6A664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1C554-1E73-EB48-912B-684E8C2E9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560CD-0A32-4242-B081-7A5DA983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1A181-F5BE-4645-B919-D7BA21667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5A473-8891-3A4D-8D86-E15B835A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C851-97C6-584B-A536-E4D2E5AF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5D7F5-E1CF-6F46-A667-C76F0F4A5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8A427-5B8E-2544-9182-164FE2CD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C6AEB-449C-1445-982E-52487F89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96ED6-40A8-C24C-9E99-D3A2B5E0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6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21DCEC-FFAB-AB4B-88F9-528D1BCAD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7EC26-6A15-8A4B-9854-2ADEE7900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83150-948A-E74F-B56E-2E948B43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DEF5E-2C5C-C247-A0E9-8018720F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147E1-1070-2748-AE6E-D9CC13FA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7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5674-DC20-1B4D-A2FA-6DFC6FB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E84C1-EAE6-284E-9049-0D209D99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AF5D2-6F93-1C4A-9DEB-4D1844C8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A0E79-A089-794C-BEC6-30F4A433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8AD42-59C9-0B40-8C49-9BD29CE0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3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B1D8-0D5C-754B-B3D7-01413C59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1DA10-FA2D-F74A-ADE3-59AE5575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20620-CFD4-DE4E-B4A7-942E3010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8BE27-29CB-CE4D-9C73-37D436C5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7F6C4-9419-C941-9CC3-EE82AAD3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1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F530-683F-534E-85E3-7AA83AC8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85BE3-D7C9-8F43-B1E7-DAC9D7D7E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CADDC-4160-1C4F-B10C-9BE340E64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667D3-1835-8C49-9FC7-F3D4B511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5725C-6D0E-7A49-8CE3-5A42D7F5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C9A8-96BF-AB45-BB84-764F8EA6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9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809E-B020-9445-98C0-A71EF495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2DB79-0488-B347-8740-DC8238165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234CA-5593-0042-A5B3-A19B56B46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750ED-7EE7-F043-B417-C23A16FBE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C2BA9-8F35-A742-8CB9-BCD2477B7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41EED-0169-564F-AEF2-B6E52471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A98141-1CA7-754A-ADAE-7F06334E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14555-BEBA-074E-A7CB-61356929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5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7F0E2-DF8C-7C46-950F-D46DCBE4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FF14C-7A86-D148-8EEB-C06E63BC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3CE22-0AE9-6B4E-8A71-6DA538FB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72C7E-64E1-EC49-9882-C6684077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6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F62C8-820F-FD42-876C-53095661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1A4C5-F654-104D-ADA0-C9BCF387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B3921-0BC3-104F-B543-EE17F214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3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D142-B078-8F43-80D0-D922D1AB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8D9F3-088A-A844-94B6-2A594B93C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77A83-D02A-F242-AB8C-BBEBC6157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203B1-FA21-3743-A08A-8CC2585F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496AF-8249-A24C-98DB-73A9723A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7BA24-7FD9-124C-B49C-7A28D135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9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BB66-0358-6E49-80A3-7F50A45A6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E2DDA-B486-0042-A804-E066B7A57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2894C-F9C9-BB44-A5EB-B02FBCE09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53EEE-8E2E-9243-9B4F-FA648D43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1DB-1026-0743-A3A0-9871C63E3C99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2249A-AADF-6149-AB00-E324C5AF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C0BEF-0AD3-4844-A0F1-B2ACB1EF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65E66B-0BA7-C243-B522-9565A907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88CDF-D875-7549-ABAA-419C52D04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A260A-A8FC-EC49-A7DF-00C03C041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651DB-1026-0743-A3A0-9871C63E3C99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8239F-AD3C-B54A-929E-9B71383F6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73EEF-F3BE-6E49-8B2D-E6A23D517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41612-F417-C042-AC1E-4716BECF1C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40802F-900C-B244-BB3B-D78024E3D738}"/>
              </a:ext>
            </a:extLst>
          </p:cNvPr>
          <p:cNvCxnSpPr/>
          <p:nvPr userDrawn="1"/>
        </p:nvCxnSpPr>
        <p:spPr>
          <a:xfrm>
            <a:off x="-12879" y="746975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EE2A42-5000-644E-8412-9DF4426974BD}"/>
              </a:ext>
            </a:extLst>
          </p:cNvPr>
          <p:cNvCxnSpPr/>
          <p:nvPr userDrawn="1"/>
        </p:nvCxnSpPr>
        <p:spPr>
          <a:xfrm>
            <a:off x="-27906" y="667553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BDAB68-BDD5-974E-A3B6-C40CFC736E7E}"/>
              </a:ext>
            </a:extLst>
          </p:cNvPr>
          <p:cNvCxnSpPr>
            <a:cxnSpLocks/>
          </p:cNvCxnSpPr>
          <p:nvPr userDrawn="1"/>
        </p:nvCxnSpPr>
        <p:spPr>
          <a:xfrm>
            <a:off x="639655" y="-12879"/>
            <a:ext cx="0" cy="6858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14D9F8-6500-9D46-8266-5A672A14F090}"/>
              </a:ext>
            </a:extLst>
          </p:cNvPr>
          <p:cNvCxnSpPr>
            <a:cxnSpLocks/>
          </p:cNvCxnSpPr>
          <p:nvPr userDrawn="1"/>
        </p:nvCxnSpPr>
        <p:spPr>
          <a:xfrm>
            <a:off x="740539" y="-15027"/>
            <a:ext cx="0" cy="6858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12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271A-E75B-D749-B0F8-AE93563A5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4163"/>
            <a:ext cx="9144000" cy="2387600"/>
          </a:xfrm>
        </p:spPr>
        <p:txBody>
          <a:bodyPr/>
          <a:lstStyle/>
          <a:p>
            <a:r>
              <a:rPr lang="en-US" dirty="0"/>
              <a:t>Use case </a:t>
            </a:r>
            <a:r>
              <a:rPr lang="en-US" dirty="0" err="1"/>
              <a:t>Enedis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79ADD-9738-5849-BBB9-FA5A8CEBD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62788"/>
          </a:xfrm>
        </p:spPr>
        <p:txBody>
          <a:bodyPr>
            <a:normAutofit/>
          </a:bodyPr>
          <a:lstStyle/>
          <a:p>
            <a:r>
              <a:rPr lang="en-US" b="1" dirty="0"/>
              <a:t>Sentient Coders</a:t>
            </a:r>
            <a:r>
              <a:rPr lang="en-US" dirty="0"/>
              <a:t>:</a:t>
            </a:r>
          </a:p>
          <a:p>
            <a:r>
              <a:rPr lang="en-US" dirty="0"/>
              <a:t>Emma Blanchard (École 42)</a:t>
            </a:r>
          </a:p>
          <a:p>
            <a:r>
              <a:rPr lang="en-US" dirty="0"/>
              <a:t>Martha Evonuk (École 42)</a:t>
            </a:r>
          </a:p>
          <a:p>
            <a:r>
              <a:rPr lang="en-US" dirty="0"/>
              <a:t>Charles Herr (Telecom Paris)</a:t>
            </a:r>
          </a:p>
          <a:p>
            <a:r>
              <a:rPr lang="en-US" dirty="0"/>
              <a:t>Zakaria </a:t>
            </a:r>
            <a:r>
              <a:rPr lang="en-US" dirty="0" err="1"/>
              <a:t>Kaddaoui</a:t>
            </a:r>
            <a:r>
              <a:rPr lang="en-US" dirty="0"/>
              <a:t> (</a:t>
            </a:r>
            <a:r>
              <a:rPr lang="en-US" dirty="0" err="1"/>
              <a:t>CentraleSupélec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332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CE56-E30D-1144-ABF6-6196D6F5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5" y="923336"/>
            <a:ext cx="10515600" cy="1695173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Problem: Classification of articles mentioning </a:t>
            </a:r>
            <a:r>
              <a:rPr lang="en-US" dirty="0" err="1"/>
              <a:t>Enedis</a:t>
            </a:r>
            <a:r>
              <a:rPr lang="en-US" dirty="0"/>
              <a:t> or </a:t>
            </a:r>
            <a:r>
              <a:rPr lang="en-US" dirty="0" err="1"/>
              <a:t>Enedis</a:t>
            </a:r>
            <a:r>
              <a:rPr lang="en-US" dirty="0"/>
              <a:t>-related topics based on tone and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A0AEF-AE24-9546-8D00-C0932DD7C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5" y="2740972"/>
            <a:ext cx="10515600" cy="3699234"/>
          </a:xfrm>
        </p:spPr>
        <p:txBody>
          <a:bodyPr/>
          <a:lstStyle/>
          <a:p>
            <a:r>
              <a:rPr lang="en-US" dirty="0"/>
              <a:t>Each month a large number of articles mentioning </a:t>
            </a:r>
            <a:r>
              <a:rPr lang="en-US" dirty="0" err="1"/>
              <a:t>Enedis</a:t>
            </a:r>
            <a:r>
              <a:rPr lang="en-US" dirty="0"/>
              <a:t> or aspects of the power grid are gathered from the media.</a:t>
            </a:r>
          </a:p>
          <a:p>
            <a:r>
              <a:rPr lang="en-US" dirty="0"/>
              <a:t>To manually evaluate these articles to determine the image of </a:t>
            </a:r>
            <a:r>
              <a:rPr lang="en-US" dirty="0" err="1"/>
              <a:t>Enedis</a:t>
            </a:r>
            <a:r>
              <a:rPr lang="en-US" dirty="0"/>
              <a:t> and its services being projected in the media is time-consuming.</a:t>
            </a:r>
          </a:p>
          <a:p>
            <a:r>
              <a:rPr lang="en-US" dirty="0"/>
              <a:t>A tool is needed to automate this process.</a:t>
            </a:r>
          </a:p>
        </p:txBody>
      </p:sp>
    </p:spTree>
    <p:extLst>
      <p:ext uri="{BB962C8B-B14F-4D97-AF65-F5344CB8AC3E}">
        <p14:creationId xmlns:p14="http://schemas.microsoft.com/office/powerpoint/2010/main" val="174032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CE56-E30D-1144-ABF6-6196D6F5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880" y="642223"/>
            <a:ext cx="10515600" cy="1325563"/>
          </a:xfrm>
        </p:spPr>
        <p:txBody>
          <a:bodyPr/>
          <a:lstStyle/>
          <a:p>
            <a:r>
              <a:rPr lang="en-US" dirty="0"/>
              <a:t>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A0AEF-AE24-9546-8D00-C0932DD7C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880" y="2102723"/>
            <a:ext cx="10515600" cy="1522259"/>
          </a:xfrm>
        </p:spPr>
        <p:txBody>
          <a:bodyPr/>
          <a:lstStyle/>
          <a:p>
            <a:r>
              <a:rPr lang="en-US" dirty="0"/>
              <a:t>400+ article bodies collected concerning La Direction </a:t>
            </a:r>
            <a:r>
              <a:rPr lang="en-US" dirty="0" err="1"/>
              <a:t>Régionale</a:t>
            </a:r>
            <a:r>
              <a:rPr lang="en-US" dirty="0"/>
              <a:t> Nord-Pas de Calais</a:t>
            </a:r>
          </a:p>
          <a:p>
            <a:r>
              <a:rPr lang="en-US" dirty="0"/>
              <a:t>1000+ article titles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CBA3FD-D87E-0E44-8128-6AABD23F2758}"/>
              </a:ext>
            </a:extLst>
          </p:cNvPr>
          <p:cNvSpPr txBox="1">
            <a:spLocks/>
          </p:cNvSpPr>
          <p:nvPr/>
        </p:nvSpPr>
        <p:spPr>
          <a:xfrm>
            <a:off x="1059880" y="34882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Desired output: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5A8F66-EE5D-024C-90D8-47A800006089}"/>
              </a:ext>
            </a:extLst>
          </p:cNvPr>
          <p:cNvSpPr txBox="1">
            <a:spLocks/>
          </p:cNvSpPr>
          <p:nvPr/>
        </p:nvSpPr>
        <p:spPr>
          <a:xfrm>
            <a:off x="1059880" y="4865586"/>
            <a:ext cx="10515600" cy="1522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Tone: positive, negative, factual, positive factual, nuanced, …</a:t>
            </a:r>
          </a:p>
          <a:p>
            <a:r>
              <a:rPr lang="en-US" dirty="0"/>
              <a:t>Theme: Prevention, Clients, Network, Ecological transition, Climate hazards, Connection, HR, Miscellaneous, …</a:t>
            </a:r>
          </a:p>
        </p:txBody>
      </p:sp>
    </p:spTree>
    <p:extLst>
      <p:ext uri="{BB962C8B-B14F-4D97-AF65-F5344CB8AC3E}">
        <p14:creationId xmlns:p14="http://schemas.microsoft.com/office/powerpoint/2010/main" val="16451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C620-24BB-C74E-BD62-ECC0402E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5" y="669935"/>
            <a:ext cx="10515600" cy="1325563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7DF31-9CEF-0A42-9B50-D44B9EC48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5" y="2130435"/>
            <a:ext cx="10515600" cy="4351338"/>
          </a:xfrm>
        </p:spPr>
        <p:txBody>
          <a:bodyPr/>
          <a:lstStyle/>
          <a:p>
            <a:r>
              <a:rPr lang="en-US" dirty="0"/>
              <a:t>Supply a web-based frontend to enable users to upload articles.</a:t>
            </a:r>
          </a:p>
          <a:p>
            <a:r>
              <a:rPr lang="en-US" dirty="0"/>
              <a:t>Send the text to Amazon bedrock to be interpreted by an AI model (Mistral Large).</a:t>
            </a:r>
          </a:p>
          <a:p>
            <a:r>
              <a:rPr lang="en-US" dirty="0"/>
              <a:t>Give AI examples of article content with expected outcomes and have the AI roleplay as a </a:t>
            </a:r>
            <a:r>
              <a:rPr lang="en-US" dirty="0" err="1"/>
              <a:t>Enedis</a:t>
            </a:r>
            <a:r>
              <a:rPr lang="en-US" dirty="0"/>
              <a:t> analysist while interpreting the articles for their tone and theme.</a:t>
            </a:r>
          </a:p>
          <a:p>
            <a:r>
              <a:rPr lang="en-US" dirty="0"/>
              <a:t>Return the AI output to the frontend.</a:t>
            </a:r>
          </a:p>
        </p:txBody>
      </p:sp>
    </p:spTree>
    <p:extLst>
      <p:ext uri="{BB962C8B-B14F-4D97-AF65-F5344CB8AC3E}">
        <p14:creationId xmlns:p14="http://schemas.microsoft.com/office/powerpoint/2010/main" val="161883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BBC0C4-F388-044D-9AE9-70740862C6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59" b="5995"/>
          <a:stretch/>
        </p:blipFill>
        <p:spPr>
          <a:xfrm>
            <a:off x="803563" y="799837"/>
            <a:ext cx="10876194" cy="60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1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A940E2-9341-E444-AA4D-87C37E1C9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59" y="0"/>
            <a:ext cx="11025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7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0CADFE-A00D-5945-938E-E1DF642F0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757"/>
            <a:ext cx="12192000" cy="641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43A9A7-6BE1-094C-97B7-E935359DF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831439"/>
            <a:ext cx="10896600" cy="595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2D12-00FA-2F44-AE6D-F0A52D1D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475" y="780775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F3DA-233C-CF4B-B8A1-1DB36C8D1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475" y="224127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Statistics for determining the tone: </a:t>
            </a:r>
          </a:p>
          <a:p>
            <a:pPr lvl="1"/>
            <a:r>
              <a:rPr lang="en-US" sz="2800" dirty="0"/>
              <a:t>Average random sample:</a:t>
            </a:r>
          </a:p>
          <a:p>
            <a:pPr lvl="2"/>
            <a:r>
              <a:rPr lang="en-US" sz="2400" dirty="0"/>
              <a:t>57.2% exact match</a:t>
            </a:r>
          </a:p>
          <a:p>
            <a:pPr lvl="2"/>
            <a:r>
              <a:rPr lang="en-US" sz="2400" dirty="0"/>
              <a:t>84.2% relative match (cost matrix)</a:t>
            </a:r>
          </a:p>
          <a:p>
            <a:pPr lvl="2"/>
            <a:r>
              <a:rPr lang="en-US" sz="2400" dirty="0"/>
              <a:t>1% mismatch</a:t>
            </a:r>
          </a:p>
        </p:txBody>
      </p:sp>
    </p:spTree>
    <p:extLst>
      <p:ext uri="{BB962C8B-B14F-4D97-AF65-F5344CB8AC3E}">
        <p14:creationId xmlns:p14="http://schemas.microsoft.com/office/powerpoint/2010/main" val="167269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243</Words>
  <Application>Microsoft Macintosh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Use case Enedis</vt:lpstr>
      <vt:lpstr>Problem: Classification of articles mentioning Enedis or Enedis-related topics based on tone and theme</vt:lpstr>
      <vt:lpstr>Data:</vt:lpstr>
      <vt:lpstr>Solution</vt:lpstr>
      <vt:lpstr>PowerPoint Presentation</vt:lpstr>
      <vt:lpstr>PowerPoint Presentation</vt:lpstr>
      <vt:lpstr>PowerPoint Presentation</vt:lpstr>
      <vt:lpstr>PowerPoint Presentation</vt:lpstr>
      <vt:lpstr>Results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Enedis</dc:title>
  <dc:creator>Martha Evonuk</dc:creator>
  <cp:lastModifiedBy>Martha Evonuk</cp:lastModifiedBy>
  <cp:revision>19</cp:revision>
  <dcterms:created xsi:type="dcterms:W3CDTF">2025-02-01T12:37:48Z</dcterms:created>
  <dcterms:modified xsi:type="dcterms:W3CDTF">2025-02-02T10:17:13Z</dcterms:modified>
</cp:coreProperties>
</file>