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057B8-A3E3-4B58-8D4B-C9204D2FCB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3907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057B8-A3E3-4B58-8D4B-C9204D2FCB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391089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057B8-A3E3-4B58-8D4B-C9204D2FCB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97570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057B8-A3E3-4B58-8D4B-C9204D2FCB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18986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057B8-A3E3-4B58-8D4B-C9204D2FCB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228346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057B8-A3E3-4B58-8D4B-C9204D2FCBE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292310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4057B8-A3E3-4B58-8D4B-C9204D2FCBE1}"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25370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4057B8-A3E3-4B58-8D4B-C9204D2FCBE1}"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420100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057B8-A3E3-4B58-8D4B-C9204D2FCBE1}"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394638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57B8-A3E3-4B58-8D4B-C9204D2FCBE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423110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57B8-A3E3-4B58-8D4B-C9204D2FCBE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9DA1-0BAE-45CD-8D11-DE93A3DA3285}" type="slidenum">
              <a:rPr lang="en-US" smtClean="0"/>
              <a:t>‹#›</a:t>
            </a:fld>
            <a:endParaRPr lang="en-US"/>
          </a:p>
        </p:txBody>
      </p:sp>
    </p:spTree>
    <p:extLst>
      <p:ext uri="{BB962C8B-B14F-4D97-AF65-F5344CB8AC3E}">
        <p14:creationId xmlns:p14="http://schemas.microsoft.com/office/powerpoint/2010/main" val="239898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057B8-A3E3-4B58-8D4B-C9204D2FCBE1}" type="datetimeFigureOut">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F9DA1-0BAE-45CD-8D11-DE93A3DA3285}" type="slidenum">
              <a:rPr lang="en-US" smtClean="0"/>
              <a:t>‹#›</a:t>
            </a:fld>
            <a:endParaRPr lang="en-US"/>
          </a:p>
        </p:txBody>
      </p:sp>
    </p:spTree>
    <p:extLst>
      <p:ext uri="{BB962C8B-B14F-4D97-AF65-F5344CB8AC3E}">
        <p14:creationId xmlns:p14="http://schemas.microsoft.com/office/powerpoint/2010/main" val="17224118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5E3ED1-55AE-F0DC-43C5-AD5ECED0B99A}"/>
              </a:ext>
            </a:extLst>
          </p:cNvPr>
          <p:cNvSpPr>
            <a:spLocks noGrp="1"/>
          </p:cNvSpPr>
          <p:nvPr>
            <p:ph type="ctrTitle"/>
          </p:nvPr>
        </p:nvSpPr>
        <p:spPr>
          <a:xfrm>
            <a:off x="1524003" y="1999615"/>
            <a:ext cx="9144000" cy="2764028"/>
          </a:xfrm>
        </p:spPr>
        <p:txBody>
          <a:bodyPr anchor="ctr">
            <a:normAutofit/>
          </a:bodyPr>
          <a:lstStyle/>
          <a:p>
            <a:br>
              <a:rPr lang="en-US" sz="7200"/>
            </a:br>
            <a:endParaRPr lang="en-US" sz="7200"/>
          </a:p>
        </p:txBody>
      </p:sp>
      <p:sp>
        <p:nvSpPr>
          <p:cNvPr id="3" name="Subtitle 2">
            <a:extLst>
              <a:ext uri="{FF2B5EF4-FFF2-40B4-BE49-F238E27FC236}">
                <a16:creationId xmlns:a16="http://schemas.microsoft.com/office/drawing/2014/main" id="{26B63AF8-7A06-79D9-36DA-26FD5894B2B5}"/>
              </a:ext>
            </a:extLst>
          </p:cNvPr>
          <p:cNvSpPr>
            <a:spLocks noGrp="1"/>
          </p:cNvSpPr>
          <p:nvPr>
            <p:ph type="subTitle" idx="1"/>
          </p:nvPr>
        </p:nvSpPr>
        <p:spPr>
          <a:xfrm>
            <a:off x="1966912" y="5645150"/>
            <a:ext cx="8258176" cy="631825"/>
          </a:xfrm>
        </p:spPr>
        <p:txBody>
          <a:bodyPr anchor="ctr">
            <a:normAutofit/>
          </a:bodyPr>
          <a:lstStyle/>
          <a:p>
            <a:r>
              <a:rPr lang="en-US" sz="1800" b="0" i="0">
                <a:effectLst/>
                <a:latin typeface="BookAntiqua"/>
              </a:rPr>
              <a:t>Building the System</a:t>
            </a:r>
            <a:r>
              <a:rPr lang="en-US" sz="1800"/>
              <a:t> </a:t>
            </a:r>
            <a:br>
              <a:rPr lang="en-US" sz="1800"/>
            </a:br>
            <a:endParaRPr lang="en-US"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96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4A9-6DC9-48C8-8655-6F44F8353593}"/>
              </a:ext>
            </a:extLst>
          </p:cNvPr>
          <p:cNvSpPr>
            <a:spLocks noGrp="1"/>
          </p:cNvSpPr>
          <p:nvPr>
            <p:ph type="title"/>
          </p:nvPr>
        </p:nvSpPr>
        <p:spPr>
          <a:xfrm>
            <a:off x="1023026" y="440674"/>
            <a:ext cx="10515600" cy="500637"/>
          </a:xfrm>
        </p:spPr>
        <p:txBody>
          <a:bodyPr>
            <a:normAutofit fontScale="90000"/>
          </a:bodyPr>
          <a:lstStyle/>
          <a:p>
            <a:r>
              <a:rPr lang="en-US" sz="2400" b="0" i="0" dirty="0">
                <a:solidFill>
                  <a:srgbClr val="000000"/>
                </a:solidFill>
                <a:effectLst/>
                <a:latin typeface="ArialUnicodeMS"/>
              </a:rPr>
              <a:t>System Call Interface</a:t>
            </a:r>
            <a:br>
              <a:rPr lang="en-US" sz="4800" dirty="0"/>
            </a:br>
            <a:endParaRPr lang="en-US" sz="4800" dirty="0"/>
          </a:p>
        </p:txBody>
      </p:sp>
      <p:sp>
        <p:nvSpPr>
          <p:cNvPr id="3" name="Content Placeholder 2">
            <a:extLst>
              <a:ext uri="{FF2B5EF4-FFF2-40B4-BE49-F238E27FC236}">
                <a16:creationId xmlns:a16="http://schemas.microsoft.com/office/drawing/2014/main" id="{F488557C-CD74-F1A9-D2E4-9634C279DEE2}"/>
              </a:ext>
            </a:extLst>
          </p:cNvPr>
          <p:cNvSpPr>
            <a:spLocks noGrp="1"/>
          </p:cNvSpPr>
          <p:nvPr>
            <p:ph idx="1"/>
          </p:nvPr>
        </p:nvSpPr>
        <p:spPr>
          <a:xfrm>
            <a:off x="838200" y="1173872"/>
            <a:ext cx="10515600" cy="4351338"/>
          </a:xfrm>
        </p:spPr>
        <p:txBody>
          <a:bodyPr/>
          <a:lstStyle/>
          <a:p>
            <a:r>
              <a:rPr lang="en-US" sz="1800" b="0" i="0" dirty="0">
                <a:solidFill>
                  <a:srgbClr val="000000"/>
                </a:solidFill>
                <a:effectLst/>
                <a:latin typeface="PalatinoLinotype-Roman"/>
              </a:rPr>
              <a:t>The system call is the fundamental interface between an application and the Linux kernel. System</a:t>
            </a:r>
            <a:br>
              <a:rPr lang="en-US" sz="1800" b="0" i="0" dirty="0">
                <a:solidFill>
                  <a:srgbClr val="000000"/>
                </a:solidFill>
                <a:effectLst/>
                <a:latin typeface="PalatinoLinotype-Roman"/>
              </a:rPr>
            </a:br>
            <a:r>
              <a:rPr lang="en-US" sz="1800" b="0" i="0" dirty="0">
                <a:solidFill>
                  <a:srgbClr val="000000"/>
                </a:solidFill>
                <a:effectLst/>
                <a:latin typeface="PalatinoLinotype-Roman"/>
              </a:rPr>
              <a:t>calls are the only means by which an user space application can interact with the kernel. In other</a:t>
            </a:r>
            <a:br>
              <a:rPr lang="en-US" sz="1800" b="0" i="0" dirty="0">
                <a:solidFill>
                  <a:srgbClr val="000000"/>
                </a:solidFill>
                <a:effectLst/>
                <a:latin typeface="PalatinoLinotype-Roman"/>
              </a:rPr>
            </a:br>
            <a:r>
              <a:rPr lang="en-US" sz="1800" b="0" i="0" dirty="0">
                <a:solidFill>
                  <a:srgbClr val="000000"/>
                </a:solidFill>
                <a:effectLst/>
                <a:latin typeface="PalatinoLinotype-Roman"/>
              </a:rPr>
              <a:t>words, they are the bridge between user space and kernel space. The strict separation of user</a:t>
            </a:r>
            <a:br>
              <a:rPr lang="en-US" sz="1800" b="0" i="0" dirty="0">
                <a:solidFill>
                  <a:srgbClr val="000000"/>
                </a:solidFill>
                <a:effectLst/>
                <a:latin typeface="PalatinoLinotype-Roman"/>
              </a:rPr>
            </a:br>
            <a:r>
              <a:rPr lang="en-US" sz="1800" b="0" i="0" dirty="0">
                <a:solidFill>
                  <a:srgbClr val="000000"/>
                </a:solidFill>
                <a:effectLst/>
                <a:latin typeface="PalatinoLinotype-Roman"/>
              </a:rPr>
              <a:t>and kernel space ensures that user space programs cannot freely access kernel internal resources,</a:t>
            </a:r>
            <a:br>
              <a:rPr lang="en-US" sz="1800" b="0" i="0" dirty="0">
                <a:solidFill>
                  <a:srgbClr val="000000"/>
                </a:solidFill>
                <a:effectLst/>
                <a:latin typeface="PalatinoLinotype-Roman"/>
              </a:rPr>
            </a:br>
            <a:r>
              <a:rPr lang="en-US" sz="1800" b="0" i="0" dirty="0">
                <a:solidFill>
                  <a:srgbClr val="000000"/>
                </a:solidFill>
                <a:effectLst/>
                <a:latin typeface="PalatinoLinotype-Roman"/>
              </a:rPr>
              <a:t>thereby ensuring the security and stability of the system. The system calls elevate the privilege of</a:t>
            </a:r>
            <a:br>
              <a:rPr lang="en-US" sz="1800" b="0" i="0" dirty="0">
                <a:solidFill>
                  <a:srgbClr val="000000"/>
                </a:solidFill>
                <a:effectLst/>
                <a:latin typeface="PalatinoLinotype-Roman"/>
              </a:rPr>
            </a:br>
            <a:r>
              <a:rPr lang="en-US" sz="1800" b="0" i="0" dirty="0">
                <a:solidFill>
                  <a:srgbClr val="000000"/>
                </a:solidFill>
                <a:effectLst/>
                <a:latin typeface="PalatinoLinotype-Roman"/>
              </a:rPr>
              <a:t>the user process.</a:t>
            </a:r>
            <a:r>
              <a:rPr lang="en-US" dirty="0"/>
              <a:t> </a:t>
            </a:r>
            <a:br>
              <a:rPr lang="en-US" dirty="0"/>
            </a:br>
            <a:endParaRPr lang="en-US" dirty="0"/>
          </a:p>
        </p:txBody>
      </p:sp>
      <p:pic>
        <p:nvPicPr>
          <p:cNvPr id="5" name="Picture 4">
            <a:extLst>
              <a:ext uri="{FF2B5EF4-FFF2-40B4-BE49-F238E27FC236}">
                <a16:creationId xmlns:a16="http://schemas.microsoft.com/office/drawing/2014/main" id="{8F0C34EE-4820-CB5C-CC12-2AECD876173E}"/>
              </a:ext>
            </a:extLst>
          </p:cNvPr>
          <p:cNvPicPr>
            <a:picLocks noChangeAspect="1"/>
          </p:cNvPicPr>
          <p:nvPr/>
        </p:nvPicPr>
        <p:blipFill>
          <a:blip r:embed="rId2"/>
          <a:stretch>
            <a:fillRect/>
          </a:stretch>
        </p:blipFill>
        <p:spPr>
          <a:xfrm>
            <a:off x="1726560" y="2835613"/>
            <a:ext cx="7445829" cy="3172476"/>
          </a:xfrm>
          <a:prstGeom prst="rect">
            <a:avLst/>
          </a:prstGeom>
        </p:spPr>
      </p:pic>
    </p:spTree>
    <p:extLst>
      <p:ext uri="{BB962C8B-B14F-4D97-AF65-F5344CB8AC3E}">
        <p14:creationId xmlns:p14="http://schemas.microsoft.com/office/powerpoint/2010/main" val="382730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FBE3-2C88-9EA1-094C-9CB92D36D79A}"/>
              </a:ext>
            </a:extLst>
          </p:cNvPr>
          <p:cNvSpPr>
            <a:spLocks noGrp="1"/>
          </p:cNvSpPr>
          <p:nvPr>
            <p:ph type="title"/>
          </p:nvPr>
        </p:nvSpPr>
        <p:spPr/>
        <p:txBody>
          <a:bodyPr/>
          <a:lstStyle/>
          <a:p>
            <a:r>
              <a:rPr lang="en-US" sz="4400" b="0" i="0" dirty="0">
                <a:solidFill>
                  <a:srgbClr val="000000"/>
                </a:solidFill>
                <a:effectLst/>
                <a:latin typeface="ArialUnicodeMS"/>
              </a:rPr>
              <a:t>C Runtime Library</a:t>
            </a:r>
            <a:endParaRPr lang="en-US" dirty="0"/>
          </a:p>
        </p:txBody>
      </p:sp>
      <p:sp>
        <p:nvSpPr>
          <p:cNvPr id="3" name="Content Placeholder 2">
            <a:extLst>
              <a:ext uri="{FF2B5EF4-FFF2-40B4-BE49-F238E27FC236}">
                <a16:creationId xmlns:a16="http://schemas.microsoft.com/office/drawing/2014/main" id="{4450AA43-6910-015B-FE7B-9FDF9E1627AF}"/>
              </a:ext>
            </a:extLst>
          </p:cNvPr>
          <p:cNvSpPr>
            <a:spLocks noGrp="1"/>
          </p:cNvSpPr>
          <p:nvPr>
            <p:ph idx="1"/>
          </p:nvPr>
        </p:nvSpPr>
        <p:spPr/>
        <p:txBody>
          <a:bodyPr>
            <a:normAutofit/>
          </a:bodyPr>
          <a:lstStyle/>
          <a:p>
            <a:r>
              <a:rPr lang="en-US" sz="1800" b="0" i="0" dirty="0">
                <a:solidFill>
                  <a:srgbClr val="000000"/>
                </a:solidFill>
                <a:effectLst/>
                <a:latin typeface="PalatinoLinotype-Roman"/>
              </a:rPr>
              <a:t>The C runtime library (C-standard library) defines macros, type definitions and functions for</a:t>
            </a:r>
            <a:br>
              <a:rPr lang="en-US" sz="1800" b="0" i="0" dirty="0">
                <a:solidFill>
                  <a:srgbClr val="000000"/>
                </a:solidFill>
                <a:effectLst/>
                <a:latin typeface="PalatinoLinotype-Roman"/>
              </a:rPr>
            </a:br>
            <a:r>
              <a:rPr lang="en-US" sz="1800" b="0" i="0" dirty="0">
                <a:solidFill>
                  <a:srgbClr val="000000"/>
                </a:solidFill>
                <a:effectLst/>
                <a:latin typeface="PalatinoLinotype-Roman"/>
              </a:rPr>
              <a:t>string handling, mathematical functions, input/output processing, memory allocation and several</a:t>
            </a:r>
            <a:br>
              <a:rPr lang="en-US" sz="1800" b="0" i="0" dirty="0">
                <a:solidFill>
                  <a:srgbClr val="000000"/>
                </a:solidFill>
                <a:effectLst/>
                <a:latin typeface="PalatinoLinotype-Roman"/>
              </a:rPr>
            </a:br>
            <a:r>
              <a:rPr lang="en-US" sz="1800" b="0" i="0" dirty="0">
                <a:solidFill>
                  <a:srgbClr val="000000"/>
                </a:solidFill>
                <a:effectLst/>
                <a:latin typeface="PalatinoLinotype-Roman"/>
              </a:rPr>
              <a:t>other functions that rely on OS services. The runtime library provides applications with access to</a:t>
            </a:r>
            <a:br>
              <a:rPr lang="en-US" sz="1800" b="0" i="0" dirty="0">
                <a:solidFill>
                  <a:srgbClr val="000000"/>
                </a:solidFill>
                <a:effectLst/>
                <a:latin typeface="PalatinoLinotype-Roman"/>
              </a:rPr>
            </a:br>
            <a:r>
              <a:rPr lang="en-US" sz="1800" b="0" i="0" dirty="0">
                <a:solidFill>
                  <a:srgbClr val="000000"/>
                </a:solidFill>
                <a:effectLst/>
                <a:latin typeface="PalatinoLinotype-Roman"/>
              </a:rPr>
              <a:t>OS resources and functions by abstracting the OS System call interface.</a:t>
            </a:r>
          </a:p>
          <a:p>
            <a:r>
              <a:rPr lang="en-US" sz="1800" b="0" i="0" dirty="0">
                <a:solidFill>
                  <a:srgbClr val="000000"/>
                </a:solidFill>
                <a:effectLst/>
                <a:latin typeface="PalatinoLinotype-Roman"/>
              </a:rPr>
              <a:t>Several C runtime libraries are available: </a:t>
            </a:r>
            <a:r>
              <a:rPr lang="en-US" sz="1800" b="0" i="0" dirty="0" err="1">
                <a:solidFill>
                  <a:srgbClr val="000000"/>
                </a:solidFill>
                <a:effectLst/>
                <a:latin typeface="PalatinoLinotype-Roman"/>
              </a:rPr>
              <a:t>glibc</a:t>
            </a:r>
            <a:r>
              <a:rPr lang="en-US" sz="1800" b="0" i="0" dirty="0">
                <a:solidFill>
                  <a:srgbClr val="000000"/>
                </a:solidFill>
                <a:effectLst/>
                <a:latin typeface="PalatinoLinotype-Roman"/>
              </a:rPr>
              <a:t>, </a:t>
            </a:r>
            <a:r>
              <a:rPr lang="en-US" sz="1800" b="0" i="0" dirty="0" err="1">
                <a:solidFill>
                  <a:srgbClr val="000000"/>
                </a:solidFill>
                <a:effectLst/>
                <a:latin typeface="PalatinoLinotype-Roman"/>
              </a:rPr>
              <a:t>uClibc</a:t>
            </a:r>
            <a:r>
              <a:rPr lang="en-US" sz="1800" b="0" i="0" dirty="0">
                <a:solidFill>
                  <a:srgbClr val="000000"/>
                </a:solidFill>
                <a:effectLst/>
                <a:latin typeface="PalatinoLinotype-Roman"/>
              </a:rPr>
              <a:t>, </a:t>
            </a:r>
            <a:r>
              <a:rPr lang="en-US" sz="1800" b="0" i="0" dirty="0" err="1">
                <a:solidFill>
                  <a:srgbClr val="000000"/>
                </a:solidFill>
                <a:effectLst/>
                <a:latin typeface="PalatinoLinotype-Roman"/>
              </a:rPr>
              <a:t>eglibc</a:t>
            </a:r>
            <a:r>
              <a:rPr lang="en-US" sz="1800" b="0" i="0" dirty="0">
                <a:solidFill>
                  <a:srgbClr val="000000"/>
                </a:solidFill>
                <a:effectLst/>
                <a:latin typeface="PalatinoLinotype-Roman"/>
              </a:rPr>
              <a:t>, </a:t>
            </a:r>
            <a:r>
              <a:rPr lang="en-US" sz="1800" b="0" i="0" dirty="0" err="1">
                <a:solidFill>
                  <a:srgbClr val="000000"/>
                </a:solidFill>
                <a:effectLst/>
                <a:latin typeface="PalatinoLinotype-Roman"/>
              </a:rPr>
              <a:t>dietlibc</a:t>
            </a:r>
            <a:r>
              <a:rPr lang="en-US" sz="1800" b="0" i="0" dirty="0">
                <a:solidFill>
                  <a:srgbClr val="000000"/>
                </a:solidFill>
                <a:effectLst/>
                <a:latin typeface="PalatinoLinotype-Roman"/>
              </a:rPr>
              <a:t>, </a:t>
            </a:r>
            <a:r>
              <a:rPr lang="en-US" sz="1800" b="0" i="0" dirty="0" err="1">
                <a:solidFill>
                  <a:srgbClr val="000000"/>
                </a:solidFill>
                <a:effectLst/>
                <a:latin typeface="PalatinoLinotype-Roman"/>
              </a:rPr>
              <a:t>newlib</a:t>
            </a:r>
            <a:r>
              <a:rPr lang="en-US" sz="1800" b="0" i="0" dirty="0">
                <a:solidFill>
                  <a:srgbClr val="000000"/>
                </a:solidFill>
                <a:effectLst/>
                <a:latin typeface="PalatinoLinotype-Roman"/>
              </a:rPr>
              <a:t>. The choice of the C</a:t>
            </a:r>
            <a:br>
              <a:rPr lang="en-US" sz="1800" b="0" i="0" dirty="0">
                <a:solidFill>
                  <a:srgbClr val="000000"/>
                </a:solidFill>
                <a:effectLst/>
                <a:latin typeface="PalatinoLinotype-Roman"/>
              </a:rPr>
            </a:br>
            <a:r>
              <a:rPr lang="en-US" sz="1800" b="0" i="0" dirty="0">
                <a:solidFill>
                  <a:srgbClr val="000000"/>
                </a:solidFill>
                <a:effectLst/>
                <a:latin typeface="PalatinoLinotype-Roman"/>
              </a:rPr>
              <a:t>library must be made at the time of the cross-compiling toolchain generation, as the GCC compiler</a:t>
            </a:r>
            <a:br>
              <a:rPr lang="en-US" sz="1800" b="0" i="0" dirty="0">
                <a:solidFill>
                  <a:srgbClr val="000000"/>
                </a:solidFill>
                <a:effectLst/>
                <a:latin typeface="PalatinoLinotype-Roman"/>
              </a:rPr>
            </a:br>
            <a:r>
              <a:rPr lang="en-US" sz="1800" b="0" i="0" dirty="0">
                <a:solidFill>
                  <a:srgbClr val="000000"/>
                </a:solidFill>
                <a:effectLst/>
                <a:latin typeface="PalatinoLinotype-Roman"/>
              </a:rPr>
              <a:t>is compiled against a specific C library.</a:t>
            </a:r>
            <a:br>
              <a:rPr lang="en-US" sz="1800" b="0" i="0" dirty="0">
                <a:solidFill>
                  <a:srgbClr val="000000"/>
                </a:solidFill>
                <a:effectLst/>
                <a:latin typeface="PalatinoLinotype-Roman"/>
              </a:rPr>
            </a:br>
            <a:r>
              <a:rPr lang="en-US" sz="1800" b="0" i="0" dirty="0">
                <a:solidFill>
                  <a:srgbClr val="000000"/>
                </a:solidFill>
                <a:effectLst/>
                <a:latin typeface="PalatinoLinotype-Roman"/>
              </a:rPr>
              <a:t>The GNU C library, </a:t>
            </a:r>
            <a:r>
              <a:rPr lang="en-US" sz="1800" b="1" i="0" dirty="0" err="1">
                <a:solidFill>
                  <a:srgbClr val="000000"/>
                </a:solidFill>
                <a:effectLst/>
                <a:latin typeface="PalatinoLinotype-Bold"/>
              </a:rPr>
              <a:t>glibc</a:t>
            </a:r>
            <a:r>
              <a:rPr lang="en-US" sz="1800" b="0" i="0" dirty="0">
                <a:solidFill>
                  <a:srgbClr val="000000"/>
                </a:solidFill>
                <a:effectLst/>
                <a:latin typeface="PalatinoLinotype-Roman"/>
              </a:rPr>
              <a:t>, is the default C library used for example in the </a:t>
            </a:r>
            <a:r>
              <a:rPr lang="en-US" sz="1800" b="0" i="0" dirty="0" err="1">
                <a:solidFill>
                  <a:srgbClr val="000000"/>
                </a:solidFill>
                <a:effectLst/>
                <a:latin typeface="PalatinoLinotype-Roman"/>
              </a:rPr>
              <a:t>Yocto</a:t>
            </a:r>
            <a:r>
              <a:rPr lang="en-US" sz="1800" b="0" i="0" dirty="0">
                <a:solidFill>
                  <a:srgbClr val="000000"/>
                </a:solidFill>
                <a:effectLst/>
                <a:latin typeface="PalatinoLinotype-Roman"/>
              </a:rPr>
              <a:t> project. The GNU</a:t>
            </a:r>
            <a:br>
              <a:rPr lang="en-US" sz="1800" b="0" i="0" dirty="0">
                <a:solidFill>
                  <a:srgbClr val="000000"/>
                </a:solidFill>
                <a:effectLst/>
                <a:latin typeface="PalatinoLinotype-Roman"/>
              </a:rPr>
            </a:br>
            <a:r>
              <a:rPr lang="en-US" sz="1800" b="0" i="0" dirty="0">
                <a:solidFill>
                  <a:srgbClr val="000000"/>
                </a:solidFill>
                <a:effectLst/>
                <a:latin typeface="PalatinoLinotype-Roman"/>
              </a:rPr>
              <a:t>C Library is primarily designed to be a portable and high performance C library. It follows all</a:t>
            </a:r>
            <a:br>
              <a:rPr lang="en-US" sz="1800" b="0" i="0" dirty="0">
                <a:solidFill>
                  <a:srgbClr val="000000"/>
                </a:solidFill>
                <a:effectLst/>
                <a:latin typeface="PalatinoLinotype-Roman"/>
              </a:rPr>
            </a:br>
            <a:r>
              <a:rPr lang="en-US" sz="1800" b="0" i="0" dirty="0">
                <a:solidFill>
                  <a:srgbClr val="000000"/>
                </a:solidFill>
                <a:effectLst/>
                <a:latin typeface="PalatinoLinotype-Roman"/>
              </a:rPr>
              <a:t>relevant standards including ISO C11 and POSIX.1-2008. It is also internationalized and has one of</a:t>
            </a:r>
            <a:br>
              <a:rPr lang="en-US" sz="1800" b="0" i="0" dirty="0">
                <a:solidFill>
                  <a:srgbClr val="000000"/>
                </a:solidFill>
                <a:effectLst/>
                <a:latin typeface="PalatinoLinotype-Roman"/>
              </a:rPr>
            </a:br>
            <a:r>
              <a:rPr lang="en-US" sz="1800" b="0" i="0" dirty="0">
                <a:solidFill>
                  <a:srgbClr val="000000"/>
                </a:solidFill>
                <a:effectLst/>
                <a:latin typeface="PalatinoLinotype-Roman"/>
              </a:rPr>
              <a:t>the most complete internationalization interfaces known. You can find the </a:t>
            </a:r>
            <a:r>
              <a:rPr lang="en-US" sz="1800" b="0" i="0" dirty="0" err="1">
                <a:solidFill>
                  <a:srgbClr val="000000"/>
                </a:solidFill>
                <a:effectLst/>
                <a:latin typeface="PalatinoLinotype-Roman"/>
              </a:rPr>
              <a:t>glibc</a:t>
            </a:r>
            <a:r>
              <a:rPr lang="en-US" sz="1800" b="0" i="0" dirty="0">
                <a:solidFill>
                  <a:srgbClr val="000000"/>
                </a:solidFill>
                <a:effectLst/>
                <a:latin typeface="PalatinoLinotype-Roman"/>
              </a:rPr>
              <a:t> manual at </a:t>
            </a:r>
            <a:r>
              <a:rPr lang="en-US" sz="1800" b="0" i="0" dirty="0">
                <a:solidFill>
                  <a:srgbClr val="000000"/>
                </a:solidFill>
                <a:effectLst/>
                <a:latin typeface="Calibri-Light"/>
              </a:rPr>
              <a:t>https://</a:t>
            </a:r>
            <a:br>
              <a:rPr lang="en-US" sz="1800" b="0" i="0" dirty="0">
                <a:solidFill>
                  <a:srgbClr val="000000"/>
                </a:solidFill>
                <a:effectLst/>
                <a:latin typeface="Calibri-Light"/>
              </a:rPr>
            </a:br>
            <a:r>
              <a:rPr lang="en-US" sz="1800" b="0" i="0" dirty="0">
                <a:solidFill>
                  <a:srgbClr val="000000"/>
                </a:solidFill>
                <a:effectLst/>
                <a:latin typeface="Calibri-Light"/>
              </a:rPr>
              <a:t>www.gnu.org/software/libc/manual/</a:t>
            </a:r>
            <a:r>
              <a:rPr lang="en-US" dirty="0"/>
              <a:t> </a:t>
            </a:r>
            <a:br>
              <a:rPr lang="en-US" dirty="0"/>
            </a:br>
            <a:endParaRPr lang="en-US" dirty="0"/>
          </a:p>
        </p:txBody>
      </p:sp>
    </p:spTree>
    <p:extLst>
      <p:ext uri="{BB962C8B-B14F-4D97-AF65-F5344CB8AC3E}">
        <p14:creationId xmlns:p14="http://schemas.microsoft.com/office/powerpoint/2010/main" val="210559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7FC9-F32B-00D4-F60E-3F476B8913AD}"/>
              </a:ext>
            </a:extLst>
          </p:cNvPr>
          <p:cNvSpPr>
            <a:spLocks noGrp="1"/>
          </p:cNvSpPr>
          <p:nvPr>
            <p:ph type="title"/>
          </p:nvPr>
        </p:nvSpPr>
        <p:spPr/>
        <p:txBody>
          <a:bodyPr>
            <a:normAutofit/>
          </a:bodyPr>
          <a:lstStyle/>
          <a:p>
            <a:r>
              <a:rPr lang="en-US" sz="2400" b="0" i="0" dirty="0">
                <a:solidFill>
                  <a:srgbClr val="000000"/>
                </a:solidFill>
                <a:effectLst/>
                <a:latin typeface="ArialUnicodeMS"/>
              </a:rPr>
              <a:t>System Shared Libraries</a:t>
            </a:r>
            <a:r>
              <a:rPr lang="en-US" dirty="0"/>
              <a:t> </a:t>
            </a:r>
            <a:br>
              <a:rPr lang="en-US" dirty="0"/>
            </a:br>
            <a:endParaRPr lang="en-US" dirty="0"/>
          </a:p>
        </p:txBody>
      </p:sp>
      <p:sp>
        <p:nvSpPr>
          <p:cNvPr id="3" name="Content Placeholder 2">
            <a:extLst>
              <a:ext uri="{FF2B5EF4-FFF2-40B4-BE49-F238E27FC236}">
                <a16:creationId xmlns:a16="http://schemas.microsoft.com/office/drawing/2014/main" id="{C81471A0-EA1E-E9FD-4D08-88FFED95618E}"/>
              </a:ext>
            </a:extLst>
          </p:cNvPr>
          <p:cNvSpPr>
            <a:spLocks noGrp="1"/>
          </p:cNvSpPr>
          <p:nvPr>
            <p:ph idx="1"/>
          </p:nvPr>
        </p:nvSpPr>
        <p:spPr>
          <a:xfrm>
            <a:off x="838200" y="1455974"/>
            <a:ext cx="10515600" cy="4351338"/>
          </a:xfrm>
        </p:spPr>
        <p:txBody>
          <a:bodyPr/>
          <a:lstStyle/>
          <a:p>
            <a:r>
              <a:rPr lang="en-US" sz="1800" b="0" i="0" dirty="0">
                <a:solidFill>
                  <a:srgbClr val="000000"/>
                </a:solidFill>
                <a:effectLst/>
                <a:latin typeface="PalatinoLinotype-Roman"/>
              </a:rPr>
              <a:t>System shared libraries are libraries that are loaded by programs when they start. When a shared</a:t>
            </a:r>
            <a:br>
              <a:rPr lang="en-US" sz="1800" b="0" i="0" dirty="0">
                <a:solidFill>
                  <a:srgbClr val="000000"/>
                </a:solidFill>
                <a:effectLst/>
                <a:latin typeface="PalatinoLinotype-Roman"/>
              </a:rPr>
            </a:br>
            <a:r>
              <a:rPr lang="en-US" sz="1800" b="0" i="0" dirty="0">
                <a:solidFill>
                  <a:srgbClr val="000000"/>
                </a:solidFill>
                <a:effectLst/>
                <a:latin typeface="PalatinoLinotype-Roman"/>
              </a:rPr>
              <a:t>library is installed properly, all programs that start afterwards automatically use the new shared</a:t>
            </a:r>
            <a:br>
              <a:rPr lang="en-US" sz="1800" b="0" i="0" dirty="0">
                <a:solidFill>
                  <a:srgbClr val="000000"/>
                </a:solidFill>
                <a:effectLst/>
                <a:latin typeface="PalatinoLinotype-Roman"/>
              </a:rPr>
            </a:br>
            <a:r>
              <a:rPr lang="en-US" sz="1800" b="0" i="0" dirty="0">
                <a:solidFill>
                  <a:srgbClr val="000000"/>
                </a:solidFill>
                <a:effectLst/>
                <a:latin typeface="PalatinoLinotype-Roman"/>
              </a:rPr>
              <a:t>library. System shared libraries are typically linked with an user space application to provide it</a:t>
            </a:r>
            <a:br>
              <a:rPr lang="en-US" sz="1800" b="0" i="0" dirty="0">
                <a:solidFill>
                  <a:srgbClr val="000000"/>
                </a:solidFill>
                <a:effectLst/>
                <a:latin typeface="PalatinoLinotype-Roman"/>
              </a:rPr>
            </a:br>
            <a:r>
              <a:rPr lang="en-US" sz="1800" b="0" i="0" dirty="0">
                <a:solidFill>
                  <a:srgbClr val="000000"/>
                </a:solidFill>
                <a:effectLst/>
                <a:latin typeface="PalatinoLinotype-Roman"/>
              </a:rPr>
              <a:t>access to a specific system functionality. This system functionality can be either self-contained</a:t>
            </a:r>
            <a:br>
              <a:rPr lang="en-US" sz="1800" b="0" i="0" dirty="0">
                <a:solidFill>
                  <a:srgbClr val="000000"/>
                </a:solidFill>
                <a:effectLst/>
                <a:latin typeface="PalatinoLinotype-Roman"/>
              </a:rPr>
            </a:br>
            <a:r>
              <a:rPr lang="en-US" sz="1800" b="0" i="0" dirty="0">
                <a:solidFill>
                  <a:srgbClr val="000000"/>
                </a:solidFill>
                <a:effectLst/>
                <a:latin typeface="PalatinoLinotype-Roman"/>
              </a:rPr>
              <a:t>like compression or encryption algorithms or require access to underlying kernel resources or</a:t>
            </a:r>
            <a:br>
              <a:rPr lang="en-US" sz="1800" b="0" i="0" dirty="0">
                <a:solidFill>
                  <a:srgbClr val="000000"/>
                </a:solidFill>
                <a:effectLst/>
                <a:latin typeface="PalatinoLinotype-Roman"/>
              </a:rPr>
            </a:br>
            <a:r>
              <a:rPr lang="en-US" sz="1800" b="0" i="0" dirty="0">
                <a:solidFill>
                  <a:srgbClr val="000000"/>
                </a:solidFill>
                <a:effectLst/>
                <a:latin typeface="PalatinoLinotype-Roman"/>
              </a:rPr>
              <a:t>hardware. In the latter case the library provides a simple API that abstracts the complexities of the</a:t>
            </a:r>
            <a:br>
              <a:rPr lang="en-US" sz="1800" b="0" i="0" dirty="0">
                <a:solidFill>
                  <a:srgbClr val="000000"/>
                </a:solidFill>
                <a:effectLst/>
                <a:latin typeface="PalatinoLinotype-Roman"/>
              </a:rPr>
            </a:br>
            <a:r>
              <a:rPr lang="en-US" sz="1800" b="0" i="0" dirty="0">
                <a:solidFill>
                  <a:srgbClr val="000000"/>
                </a:solidFill>
                <a:effectLst/>
                <a:latin typeface="PalatinoLinotype-Roman"/>
              </a:rPr>
              <a:t>kernel or direct driver access.</a:t>
            </a:r>
            <a:r>
              <a:rPr lang="en-US" dirty="0"/>
              <a:t> </a:t>
            </a:r>
          </a:p>
          <a:p>
            <a:r>
              <a:rPr lang="en-US" sz="1800" b="0" i="0" dirty="0">
                <a:solidFill>
                  <a:srgbClr val="000000"/>
                </a:solidFill>
                <a:effectLst/>
                <a:latin typeface="PalatinoLinotype-Roman"/>
              </a:rPr>
              <a:t>System shared libraries encapsulate system functionality and therefore are an</a:t>
            </a:r>
            <a:br>
              <a:rPr lang="en-US" sz="1800" b="0" i="0" dirty="0">
                <a:solidFill>
                  <a:srgbClr val="000000"/>
                </a:solidFill>
                <a:effectLst/>
                <a:latin typeface="PalatinoLinotype-Roman"/>
              </a:rPr>
            </a:br>
            <a:r>
              <a:rPr lang="en-US" sz="1800" b="0" i="0" dirty="0">
                <a:solidFill>
                  <a:srgbClr val="000000"/>
                </a:solidFill>
                <a:effectLst/>
                <a:latin typeface="PalatinoLinotype-Roman"/>
              </a:rPr>
              <a:t>essential building block when building applications that interact with the system.</a:t>
            </a:r>
            <a:r>
              <a:rPr lang="en-US" dirty="0"/>
              <a:t> </a:t>
            </a:r>
            <a:br>
              <a:rPr lang="en-US" dirty="0"/>
            </a:br>
            <a:r>
              <a:rPr lang="en-US" sz="1800" b="0" i="0" dirty="0">
                <a:solidFill>
                  <a:srgbClr val="000000"/>
                </a:solidFill>
                <a:effectLst/>
                <a:latin typeface="PalatinoLinotype-Roman"/>
              </a:rPr>
              <a:t>Libraries are placed in the following standard root filesystem locations: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/lib</a:t>
            </a:r>
            <a:r>
              <a:rPr lang="en-US" sz="1800" b="0" i="0" dirty="0">
                <a:solidFill>
                  <a:srgbClr val="000000"/>
                </a:solidFill>
                <a:effectLst/>
                <a:latin typeface="PalatinoLinotype-Roman"/>
              </a:rPr>
              <a:t>: Libraries required for startup</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usr</a:t>
            </a:r>
            <a:r>
              <a:rPr lang="en-US" sz="1800" b="1" i="0" dirty="0">
                <a:solidFill>
                  <a:srgbClr val="000000"/>
                </a:solidFill>
                <a:effectLst/>
                <a:latin typeface="PalatinoLinotype-Bold"/>
              </a:rPr>
              <a:t>/lib</a:t>
            </a:r>
            <a:r>
              <a:rPr lang="en-US" sz="1800" b="0" i="0" dirty="0">
                <a:solidFill>
                  <a:srgbClr val="000000"/>
                </a:solidFill>
                <a:effectLst/>
                <a:latin typeface="PalatinoLinotype-Roman"/>
              </a:rPr>
              <a:t>: Most system libraries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usr</a:t>
            </a:r>
            <a:r>
              <a:rPr lang="en-US" sz="1800" b="1" i="0" dirty="0">
                <a:solidFill>
                  <a:srgbClr val="000000"/>
                </a:solidFill>
                <a:effectLst/>
                <a:latin typeface="PalatinoLinotype-Bold"/>
              </a:rPr>
              <a:t>/local/lib: </a:t>
            </a:r>
            <a:r>
              <a:rPr lang="en-US" sz="1800" b="0" i="0" dirty="0">
                <a:solidFill>
                  <a:srgbClr val="000000"/>
                </a:solidFill>
                <a:effectLst/>
                <a:latin typeface="PalatinoLinotype-Roman"/>
              </a:rPr>
              <a:t>Non-system libraries</a:t>
            </a:r>
            <a:r>
              <a:rPr lang="en-US" dirty="0"/>
              <a:t> </a:t>
            </a:r>
            <a:br>
              <a:rPr lang="en-US" dirty="0"/>
            </a:br>
            <a:endParaRPr lang="en-US" dirty="0"/>
          </a:p>
        </p:txBody>
      </p:sp>
    </p:spTree>
    <p:extLst>
      <p:ext uri="{BB962C8B-B14F-4D97-AF65-F5344CB8AC3E}">
        <p14:creationId xmlns:p14="http://schemas.microsoft.com/office/powerpoint/2010/main" val="270301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936-A3AD-79C7-1AEF-759E0720EB3B}"/>
              </a:ext>
            </a:extLst>
          </p:cNvPr>
          <p:cNvSpPr>
            <a:spLocks noGrp="1"/>
          </p:cNvSpPr>
          <p:nvPr>
            <p:ph type="title"/>
          </p:nvPr>
        </p:nvSpPr>
        <p:spPr/>
        <p:txBody>
          <a:bodyPr>
            <a:normAutofit/>
          </a:bodyPr>
          <a:lstStyle/>
          <a:p>
            <a:r>
              <a:rPr lang="en-US" sz="2800" b="0" i="0" dirty="0">
                <a:solidFill>
                  <a:srgbClr val="000000"/>
                </a:solidFill>
                <a:effectLst/>
                <a:latin typeface="ArialUnicodeMS"/>
              </a:rPr>
              <a:t>Root Filesystem</a:t>
            </a:r>
            <a:r>
              <a:rPr lang="en-US" dirty="0"/>
              <a:t> </a:t>
            </a:r>
            <a:br>
              <a:rPr lang="en-US" dirty="0"/>
            </a:br>
            <a:endParaRPr lang="en-US" dirty="0"/>
          </a:p>
        </p:txBody>
      </p:sp>
      <p:sp>
        <p:nvSpPr>
          <p:cNvPr id="3" name="Content Placeholder 2">
            <a:extLst>
              <a:ext uri="{FF2B5EF4-FFF2-40B4-BE49-F238E27FC236}">
                <a16:creationId xmlns:a16="http://schemas.microsoft.com/office/drawing/2014/main" id="{7A36C78B-7C00-47A6-6741-7BF158423878}"/>
              </a:ext>
            </a:extLst>
          </p:cNvPr>
          <p:cNvSpPr>
            <a:spLocks noGrp="1"/>
          </p:cNvSpPr>
          <p:nvPr>
            <p:ph idx="1"/>
          </p:nvPr>
        </p:nvSpPr>
        <p:spPr/>
        <p:txBody>
          <a:bodyPr/>
          <a:lstStyle/>
          <a:p>
            <a:r>
              <a:rPr lang="en-US" sz="1800" b="0" i="0" dirty="0">
                <a:solidFill>
                  <a:srgbClr val="000000"/>
                </a:solidFill>
                <a:effectLst/>
                <a:latin typeface="PalatinoLinotype-Roman"/>
              </a:rPr>
              <a:t>The root filesystem is where all the files contained in the file hierarchy (including device nodes) are</a:t>
            </a:r>
            <a:br>
              <a:rPr lang="en-US" sz="1800" b="0" i="0" dirty="0">
                <a:solidFill>
                  <a:srgbClr val="000000"/>
                </a:solidFill>
                <a:effectLst/>
                <a:latin typeface="PalatinoLinotype-Roman"/>
              </a:rPr>
            </a:br>
            <a:r>
              <a:rPr lang="en-US" sz="1800" b="0" i="0" dirty="0">
                <a:solidFill>
                  <a:srgbClr val="000000"/>
                </a:solidFill>
                <a:effectLst/>
                <a:latin typeface="PalatinoLinotype-Roman"/>
              </a:rPr>
              <a:t>stored. The root filesystem is mounted as /, containing all the libraries, applications and data</a:t>
            </a:r>
            <a:r>
              <a:rPr lang="en-US" dirty="0"/>
              <a:t> </a:t>
            </a:r>
            <a:br>
              <a:rPr lang="en-US" dirty="0"/>
            </a:br>
            <a:endParaRPr lang="en-US" dirty="0"/>
          </a:p>
        </p:txBody>
      </p:sp>
    </p:spTree>
    <p:extLst>
      <p:ext uri="{BB962C8B-B14F-4D97-AF65-F5344CB8AC3E}">
        <p14:creationId xmlns:p14="http://schemas.microsoft.com/office/powerpoint/2010/main" val="360984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3DFC-32A7-FC17-EC39-76D37027D426}"/>
              </a:ext>
            </a:extLst>
          </p:cNvPr>
          <p:cNvSpPr>
            <a:spLocks noGrp="1"/>
          </p:cNvSpPr>
          <p:nvPr>
            <p:ph type="title"/>
          </p:nvPr>
        </p:nvSpPr>
        <p:spPr>
          <a:xfrm>
            <a:off x="838200" y="365126"/>
            <a:ext cx="10515600" cy="578458"/>
          </a:xfrm>
        </p:spPr>
        <p:txBody>
          <a:bodyPr>
            <a:normAutofit fontScale="90000"/>
          </a:bodyPr>
          <a:lstStyle/>
          <a:p>
            <a:r>
              <a:rPr lang="en-US" sz="2800" b="0" i="0" dirty="0">
                <a:solidFill>
                  <a:srgbClr val="000000"/>
                </a:solidFill>
                <a:effectLst/>
                <a:latin typeface="PalatinoLinotype-Roman"/>
              </a:rPr>
              <a:t>A Linux embedded root filesystem usually includes the following</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55D73A78-5C06-AC26-7B88-55752F271D2E}"/>
              </a:ext>
            </a:extLst>
          </p:cNvPr>
          <p:cNvSpPr>
            <a:spLocks noGrp="1"/>
          </p:cNvSpPr>
          <p:nvPr>
            <p:ph idx="1"/>
          </p:nvPr>
        </p:nvSpPr>
        <p:spPr>
          <a:xfrm>
            <a:off x="838200" y="836579"/>
            <a:ext cx="10515600" cy="5778230"/>
          </a:xfrm>
        </p:spPr>
        <p:txBody>
          <a:bodyPr>
            <a:normAutofit fontScale="85000" lnSpcReduction="10000"/>
          </a:bodyPr>
          <a:lstStyle/>
          <a:p>
            <a:r>
              <a:rPr lang="en-US" sz="1800" b="1" i="0" dirty="0">
                <a:solidFill>
                  <a:srgbClr val="000000"/>
                </a:solidFill>
                <a:effectLst/>
                <a:latin typeface="PalatinoLinotype-Bold"/>
              </a:rPr>
              <a:t>/bin</a:t>
            </a:r>
            <a:r>
              <a:rPr lang="en-US" sz="1800" b="0" i="0" dirty="0">
                <a:solidFill>
                  <a:srgbClr val="000000"/>
                </a:solidFill>
                <a:effectLst/>
                <a:latin typeface="PalatinoLinotype-Roman"/>
              </a:rPr>
              <a:t>: Commands needed during bootup that might be used by normal users (probably after bootup).</a:t>
            </a:r>
          </a:p>
          <a:p>
            <a:r>
              <a:rPr lang="en-US" sz="1800" b="1" i="0" dirty="0">
                <a:solidFill>
                  <a:srgbClr val="000000"/>
                </a:solidFill>
                <a:effectLst/>
                <a:latin typeface="PalatinoLinotype-Bold"/>
              </a:rPr>
              <a:t>/</a:t>
            </a:r>
            <a:r>
              <a:rPr lang="en-US" sz="1800" b="1" i="0" dirty="0" err="1">
                <a:solidFill>
                  <a:srgbClr val="000000"/>
                </a:solidFill>
                <a:effectLst/>
                <a:latin typeface="PalatinoLinotype-Bold"/>
              </a:rPr>
              <a:t>sbin</a:t>
            </a:r>
            <a:r>
              <a:rPr lang="en-US" sz="1800" b="1" i="0" dirty="0">
                <a:solidFill>
                  <a:srgbClr val="000000"/>
                </a:solidFill>
                <a:effectLst/>
                <a:latin typeface="PalatinoLinotype-Bold"/>
              </a:rPr>
              <a:t>: </a:t>
            </a:r>
            <a:r>
              <a:rPr lang="en-US" sz="1800" b="0" i="0" dirty="0">
                <a:solidFill>
                  <a:srgbClr val="000000"/>
                </a:solidFill>
                <a:effectLst/>
                <a:latin typeface="PalatinoLinotype-Roman"/>
              </a:rPr>
              <a:t>Like </a:t>
            </a:r>
            <a:r>
              <a:rPr lang="en-US" sz="1800" b="0" i="0" dirty="0">
                <a:solidFill>
                  <a:srgbClr val="000000"/>
                </a:solidFill>
                <a:effectLst/>
                <a:latin typeface="Calibri-Light"/>
              </a:rPr>
              <a:t>/bin</a:t>
            </a:r>
            <a:r>
              <a:rPr lang="en-US" sz="1800" b="0" i="0" dirty="0">
                <a:solidFill>
                  <a:srgbClr val="000000"/>
                </a:solidFill>
                <a:effectLst/>
                <a:latin typeface="PalatinoLinotype-Roman"/>
              </a:rPr>
              <a:t>, but the commands are not intended for normal users, although they may use them if necessary and allowed; </a:t>
            </a:r>
            <a:r>
              <a:rPr lang="en-US" sz="1800" b="0" i="0" dirty="0">
                <a:solidFill>
                  <a:srgbClr val="000000"/>
                </a:solidFill>
                <a:effectLst/>
                <a:latin typeface="Calibri-Light"/>
              </a:rPr>
              <a:t>/</a:t>
            </a:r>
            <a:r>
              <a:rPr lang="en-US" sz="1800" b="0" i="0" dirty="0" err="1">
                <a:solidFill>
                  <a:srgbClr val="000000"/>
                </a:solidFill>
                <a:effectLst/>
                <a:latin typeface="Calibri-Light"/>
              </a:rPr>
              <a:t>sbin</a:t>
            </a:r>
            <a:r>
              <a:rPr lang="en-US" sz="1800" b="0" i="0" dirty="0">
                <a:solidFill>
                  <a:srgbClr val="000000"/>
                </a:solidFill>
                <a:effectLst/>
                <a:latin typeface="Calibri-Light"/>
              </a:rPr>
              <a:t> </a:t>
            </a:r>
            <a:r>
              <a:rPr lang="en-US" sz="1800" b="0" i="0" dirty="0">
                <a:solidFill>
                  <a:srgbClr val="000000"/>
                </a:solidFill>
                <a:effectLst/>
                <a:latin typeface="PalatinoLinotype-Roman"/>
              </a:rPr>
              <a:t>is not usually in the default path of normal users, but will be in root's default path.</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etc</a:t>
            </a:r>
            <a:r>
              <a:rPr lang="en-US" sz="1800" b="1" i="0" dirty="0">
                <a:solidFill>
                  <a:srgbClr val="000000"/>
                </a:solidFill>
                <a:effectLst/>
                <a:latin typeface="PalatinoLinotype-Bold"/>
              </a:rPr>
              <a:t>: </a:t>
            </a:r>
            <a:r>
              <a:rPr lang="en-US" sz="1800" b="0" i="0" dirty="0">
                <a:solidFill>
                  <a:srgbClr val="000000"/>
                </a:solidFill>
                <a:effectLst/>
                <a:latin typeface="PalatinoLinotype-Roman"/>
              </a:rPr>
              <a:t>Configuration files specific to the machine.</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/home</a:t>
            </a:r>
            <a:r>
              <a:rPr lang="en-US" sz="1800" b="0" i="0" dirty="0">
                <a:solidFill>
                  <a:srgbClr val="000000"/>
                </a:solidFill>
                <a:effectLst/>
                <a:latin typeface="PalatinoLinotype-Roman"/>
              </a:rPr>
              <a:t>: Like My Documents in Windows.</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/root: </a:t>
            </a:r>
            <a:r>
              <a:rPr lang="en-US" sz="1800" b="0" i="0" dirty="0">
                <a:solidFill>
                  <a:srgbClr val="000000"/>
                </a:solidFill>
                <a:effectLst/>
                <a:latin typeface="PalatinoLinotype-Roman"/>
              </a:rPr>
              <a:t>The home directory for user root. This is usually not accessible to other users on the system.</a:t>
            </a: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/lib: </a:t>
            </a:r>
            <a:r>
              <a:rPr lang="en-US" sz="1800" b="0" i="0" dirty="0">
                <a:solidFill>
                  <a:srgbClr val="000000"/>
                </a:solidFill>
                <a:effectLst/>
                <a:latin typeface="PalatinoLinotype-Roman"/>
              </a:rPr>
              <a:t>Essential shared libraries and kernel modules.</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/dev: </a:t>
            </a:r>
            <a:r>
              <a:rPr lang="en-US" sz="1800" b="0" i="0" dirty="0">
                <a:solidFill>
                  <a:srgbClr val="000000"/>
                </a:solidFill>
                <a:effectLst/>
                <a:latin typeface="PalatinoLinotype-Roman"/>
              </a:rPr>
              <a:t>Device files. These are special virtual files that help the user interface with the various devices on the system.</a:t>
            </a: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tmp</a:t>
            </a:r>
            <a:r>
              <a:rPr lang="en-US" sz="1800" b="1" i="0" dirty="0">
                <a:solidFill>
                  <a:srgbClr val="000000"/>
                </a:solidFill>
                <a:effectLst/>
                <a:latin typeface="PalatinoLinotype-Bold"/>
              </a:rPr>
              <a:t>: </a:t>
            </a:r>
            <a:r>
              <a:rPr lang="en-US" sz="1800" b="0" i="0" dirty="0">
                <a:solidFill>
                  <a:srgbClr val="000000"/>
                </a:solidFill>
                <a:effectLst/>
                <a:latin typeface="PalatinoLinotype-Roman"/>
              </a:rPr>
              <a:t>Temporary files. As the name suggests, programs running often store temporary files in here.</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/boot: </a:t>
            </a:r>
            <a:r>
              <a:rPr lang="en-US" sz="1800" b="0" i="0" dirty="0">
                <a:solidFill>
                  <a:srgbClr val="000000"/>
                </a:solidFill>
                <a:effectLst/>
                <a:latin typeface="PalatinoLinotype-Roman"/>
              </a:rPr>
              <a:t>Files used by the bootstrap loader. Kernel images are often kept here instead of in the root directory. If there are many kernel images, the directory can easily grow too large, and it might be better to keep it in a separate filesystem.</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mnt</a:t>
            </a:r>
            <a:r>
              <a:rPr lang="en-US" sz="1800" b="1" i="0" dirty="0">
                <a:solidFill>
                  <a:srgbClr val="000000"/>
                </a:solidFill>
                <a:effectLst/>
                <a:latin typeface="PalatinoLinotype-Bold"/>
              </a:rPr>
              <a:t>: </a:t>
            </a:r>
            <a:r>
              <a:rPr lang="en-US" sz="1800" b="0" i="0" dirty="0">
                <a:solidFill>
                  <a:srgbClr val="000000"/>
                </a:solidFill>
                <a:effectLst/>
                <a:latin typeface="PalatinoLinotype-Roman"/>
              </a:rPr>
              <a:t>Mount point for mounting a filesystem temporarily.</a:t>
            </a: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/opt: </a:t>
            </a:r>
            <a:r>
              <a:rPr lang="en-US" sz="1800" b="0" i="0" dirty="0">
                <a:solidFill>
                  <a:srgbClr val="000000"/>
                </a:solidFill>
                <a:effectLst/>
                <a:latin typeface="PalatinoLinotype-Roman"/>
              </a:rPr>
              <a:t>Add-on application software packages.</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usr</a:t>
            </a:r>
            <a:r>
              <a:rPr lang="en-US" sz="1800" b="1" i="0" dirty="0">
                <a:solidFill>
                  <a:srgbClr val="000000"/>
                </a:solidFill>
                <a:effectLst/>
                <a:latin typeface="PalatinoLinotype-Bold"/>
              </a:rPr>
              <a:t>: </a:t>
            </a:r>
            <a:r>
              <a:rPr lang="en-US" sz="1800" b="0" i="0" dirty="0">
                <a:solidFill>
                  <a:srgbClr val="000000"/>
                </a:solidFill>
                <a:effectLst/>
                <a:latin typeface="PalatinoLinotype-Roman"/>
              </a:rPr>
              <a:t>Secondary hierarchy.</a:t>
            </a: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/var: </a:t>
            </a:r>
            <a:r>
              <a:rPr lang="en-US" sz="1800" b="0" i="0" dirty="0">
                <a:solidFill>
                  <a:srgbClr val="000000"/>
                </a:solidFill>
                <a:effectLst/>
                <a:latin typeface="PalatinoLinotype-Roman"/>
              </a:rPr>
              <a:t>Variable data.</a:t>
            </a:r>
            <a:endParaRPr lang="en-US" sz="1800" dirty="0">
              <a:solidFill>
                <a:srgbClr val="000000"/>
              </a:solidFill>
              <a:latin typeface="PalatinoLinotype-Roman"/>
            </a:endParaRP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/sys: </a:t>
            </a:r>
            <a:r>
              <a:rPr lang="en-US" sz="1800" b="0" i="0" dirty="0">
                <a:solidFill>
                  <a:srgbClr val="000000"/>
                </a:solidFill>
                <a:effectLst/>
                <a:latin typeface="PalatinoLinotype-Roman"/>
              </a:rPr>
              <a:t>Exports information about devices and drivers from the kernel device model to user space, and is also used for configuration.</a:t>
            </a:r>
          </a:p>
          <a:p>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/proc: </a:t>
            </a:r>
            <a:r>
              <a:rPr lang="en-US" sz="1800" b="0" i="0" dirty="0">
                <a:solidFill>
                  <a:srgbClr val="000000"/>
                </a:solidFill>
                <a:effectLst/>
                <a:latin typeface="PalatinoLinotype-Roman"/>
              </a:rPr>
              <a:t>Represent the current state of the </a:t>
            </a:r>
            <a:r>
              <a:rPr lang="en-US" sz="1800" b="0" i="0" dirty="0" err="1">
                <a:solidFill>
                  <a:srgbClr val="000000"/>
                </a:solidFill>
                <a:effectLst/>
                <a:latin typeface="PalatinoLinotype-Roman"/>
              </a:rPr>
              <a:t>kerne</a:t>
            </a:r>
            <a:r>
              <a:rPr lang="en-US" dirty="0"/>
              <a:t> </a:t>
            </a:r>
            <a:br>
              <a:rPr lang="en-US" dirty="0"/>
            </a:br>
            <a:endParaRPr lang="en-US" dirty="0"/>
          </a:p>
        </p:txBody>
      </p:sp>
    </p:spTree>
    <p:extLst>
      <p:ext uri="{BB962C8B-B14F-4D97-AF65-F5344CB8AC3E}">
        <p14:creationId xmlns:p14="http://schemas.microsoft.com/office/powerpoint/2010/main" val="126951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5468-C9DA-A2D7-36DC-2A48DE5B6238}"/>
              </a:ext>
            </a:extLst>
          </p:cNvPr>
          <p:cNvSpPr>
            <a:spLocks noGrp="1"/>
          </p:cNvSpPr>
          <p:nvPr>
            <p:ph type="title"/>
          </p:nvPr>
        </p:nvSpPr>
        <p:spPr>
          <a:xfrm>
            <a:off x="838200" y="793143"/>
            <a:ext cx="10515600" cy="315912"/>
          </a:xfrm>
        </p:spPr>
        <p:txBody>
          <a:bodyPr>
            <a:noAutofit/>
          </a:bodyPr>
          <a:lstStyle/>
          <a:p>
            <a:r>
              <a:rPr lang="en-US" sz="2800" b="0" i="0" dirty="0">
                <a:solidFill>
                  <a:srgbClr val="000000"/>
                </a:solidFill>
                <a:effectLst/>
                <a:latin typeface="ArialUnicodeMS"/>
              </a:rPr>
              <a:t>Linux Boot Process(1/3)</a:t>
            </a:r>
            <a:r>
              <a:rPr lang="en-US" sz="6000" dirty="0"/>
              <a:t> </a:t>
            </a:r>
            <a:br>
              <a:rPr lang="en-US" sz="6000" dirty="0"/>
            </a:br>
            <a:endParaRPr lang="en-US" sz="6000" dirty="0"/>
          </a:p>
        </p:txBody>
      </p:sp>
      <p:sp>
        <p:nvSpPr>
          <p:cNvPr id="3" name="Content Placeholder 2">
            <a:extLst>
              <a:ext uri="{FF2B5EF4-FFF2-40B4-BE49-F238E27FC236}">
                <a16:creationId xmlns:a16="http://schemas.microsoft.com/office/drawing/2014/main" id="{86B5E774-8D56-A5F8-CC58-D76F23833FB9}"/>
              </a:ext>
            </a:extLst>
          </p:cNvPr>
          <p:cNvSpPr>
            <a:spLocks noGrp="1"/>
          </p:cNvSpPr>
          <p:nvPr>
            <p:ph idx="1"/>
          </p:nvPr>
        </p:nvSpPr>
        <p:spPr>
          <a:xfrm>
            <a:off x="838200" y="1186774"/>
            <a:ext cx="10515600" cy="4990189"/>
          </a:xfrm>
        </p:spPr>
        <p:txBody>
          <a:bodyPr>
            <a:normAutofit fontScale="92500" lnSpcReduction="10000"/>
          </a:bodyPr>
          <a:lstStyle/>
          <a:p>
            <a:pPr marL="0" indent="0">
              <a:lnSpc>
                <a:spcPct val="110000"/>
              </a:lnSpc>
              <a:buNone/>
            </a:pPr>
            <a:r>
              <a:rPr lang="en-US" sz="1800" b="1" i="0" dirty="0">
                <a:solidFill>
                  <a:srgbClr val="000000"/>
                </a:solidFill>
                <a:effectLst/>
                <a:latin typeface="PalatinoLinotype-Roman"/>
              </a:rPr>
              <a:t>1</a:t>
            </a:r>
            <a:r>
              <a:rPr lang="en-US" sz="2400" b="1" i="0" dirty="0">
                <a:solidFill>
                  <a:srgbClr val="000000"/>
                </a:solidFill>
                <a:effectLst/>
                <a:latin typeface="PalatinoLinotype-Roman"/>
              </a:rPr>
              <a:t>. </a:t>
            </a:r>
            <a:r>
              <a:rPr lang="en-US" sz="2400" b="0" i="0" dirty="0">
                <a:solidFill>
                  <a:srgbClr val="000000"/>
                </a:solidFill>
                <a:effectLst/>
                <a:latin typeface="PalatinoLinotype-Roman"/>
              </a:rPr>
              <a:t>The boot process begins at POR (Power On Reset) where the hardware reset logic  forces the ARM core to begin execution starting from the on-chip boot ROM. The boot ROM can support several devices (</a:t>
            </a:r>
            <a:r>
              <a:rPr lang="en-US" sz="2400" b="0" i="0" dirty="0" err="1">
                <a:solidFill>
                  <a:srgbClr val="000000"/>
                </a:solidFill>
                <a:effectLst/>
                <a:latin typeface="PalatinoLinotype-Roman"/>
              </a:rPr>
              <a:t>e.g</a:t>
            </a:r>
            <a:r>
              <a:rPr lang="en-US" sz="2400" b="0" i="0" dirty="0">
                <a:solidFill>
                  <a:srgbClr val="000000"/>
                </a:solidFill>
                <a:effectLst/>
                <a:latin typeface="PalatinoLinotype-Roman"/>
              </a:rPr>
              <a:t>, NOR flash, NAND Flash, SD/eMMC). In the i.MX7D processor the on-chip boot ROM sets up the DDR memory controller. The DDR technology is a potential key difference between different boards. If there is a difference in the DDR technology, the DDR initialization needs to be ported. In the i.MX7D the DDR initialization is coded in the DCD table, inside the boot header of the U-Boot image. The DCD (device configuration data) feature allows boot ROM code to obtain SoC configuration data from an external bootloader residing on the boot device. As an example, DCD can be used to program the DDR controller for optimal settings improving the boot performance. After setting up the DDR controller the boot ROM loads the U-Boot</a:t>
            </a:r>
            <a:br>
              <a:rPr lang="en-US" sz="2400" b="0" i="0" dirty="0">
                <a:solidFill>
                  <a:srgbClr val="000000"/>
                </a:solidFill>
                <a:effectLst/>
                <a:latin typeface="PalatinoLinotype-Roman"/>
              </a:rPr>
            </a:br>
            <a:r>
              <a:rPr lang="en-US" sz="2400" b="0" i="0" dirty="0">
                <a:solidFill>
                  <a:srgbClr val="000000"/>
                </a:solidFill>
                <a:effectLst/>
                <a:latin typeface="PalatinoLinotype-Roman"/>
              </a:rPr>
              <a:t>image to external DDR and runs it.</a:t>
            </a:r>
            <a:br>
              <a:rPr lang="en-US" dirty="0"/>
            </a:br>
            <a:endParaRPr lang="en-US" dirty="0"/>
          </a:p>
        </p:txBody>
      </p:sp>
    </p:spTree>
    <p:extLst>
      <p:ext uri="{BB962C8B-B14F-4D97-AF65-F5344CB8AC3E}">
        <p14:creationId xmlns:p14="http://schemas.microsoft.com/office/powerpoint/2010/main" val="56249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8867-AB29-9876-C797-37C372A678A1}"/>
              </a:ext>
            </a:extLst>
          </p:cNvPr>
          <p:cNvSpPr>
            <a:spLocks noGrp="1"/>
          </p:cNvSpPr>
          <p:nvPr>
            <p:ph type="title"/>
          </p:nvPr>
        </p:nvSpPr>
        <p:spPr>
          <a:xfrm>
            <a:off x="838200" y="365125"/>
            <a:ext cx="10515600" cy="549275"/>
          </a:xfrm>
        </p:spPr>
        <p:txBody>
          <a:bodyPr>
            <a:noAutofit/>
          </a:bodyPr>
          <a:lstStyle/>
          <a:p>
            <a:r>
              <a:rPr lang="en-US" sz="2400" b="0" i="0" dirty="0">
                <a:solidFill>
                  <a:srgbClr val="000000"/>
                </a:solidFill>
                <a:effectLst/>
                <a:latin typeface="ArialUnicodeMS"/>
              </a:rPr>
              <a:t>Linux Boot Process</a:t>
            </a:r>
            <a:r>
              <a:rPr lang="en-US" sz="2400" dirty="0"/>
              <a:t> (2/3)</a:t>
            </a:r>
            <a:br>
              <a:rPr lang="en-US" sz="2400" dirty="0"/>
            </a:br>
            <a:endParaRPr lang="en-US" sz="2400" dirty="0"/>
          </a:p>
        </p:txBody>
      </p:sp>
      <p:sp>
        <p:nvSpPr>
          <p:cNvPr id="3" name="Content Placeholder 2">
            <a:extLst>
              <a:ext uri="{FF2B5EF4-FFF2-40B4-BE49-F238E27FC236}">
                <a16:creationId xmlns:a16="http://schemas.microsoft.com/office/drawing/2014/main" id="{9F234ED3-F620-2721-61C1-BCBD13DA7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5B9A67A-02FD-0AD6-8A82-1CE689D5AB23}"/>
              </a:ext>
            </a:extLst>
          </p:cNvPr>
          <p:cNvPicPr>
            <a:picLocks noChangeAspect="1"/>
          </p:cNvPicPr>
          <p:nvPr/>
        </p:nvPicPr>
        <p:blipFill>
          <a:blip r:embed="rId2"/>
          <a:stretch>
            <a:fillRect/>
          </a:stretch>
        </p:blipFill>
        <p:spPr>
          <a:xfrm>
            <a:off x="130629" y="1682336"/>
            <a:ext cx="12192000" cy="4810539"/>
          </a:xfrm>
          <a:prstGeom prst="rect">
            <a:avLst/>
          </a:prstGeom>
        </p:spPr>
      </p:pic>
    </p:spTree>
    <p:extLst>
      <p:ext uri="{BB962C8B-B14F-4D97-AF65-F5344CB8AC3E}">
        <p14:creationId xmlns:p14="http://schemas.microsoft.com/office/powerpoint/2010/main" val="396067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8D14-6471-F9C9-5356-AA86BB2D7A38}"/>
              </a:ext>
            </a:extLst>
          </p:cNvPr>
          <p:cNvSpPr>
            <a:spLocks noGrp="1"/>
          </p:cNvSpPr>
          <p:nvPr>
            <p:ph type="title"/>
          </p:nvPr>
        </p:nvSpPr>
        <p:spPr>
          <a:xfrm>
            <a:off x="838200" y="763959"/>
            <a:ext cx="10515600" cy="432543"/>
          </a:xfrm>
        </p:spPr>
        <p:txBody>
          <a:bodyPr>
            <a:normAutofit fontScale="90000"/>
          </a:bodyPr>
          <a:lstStyle/>
          <a:p>
            <a:r>
              <a:rPr lang="en-US" sz="4400" b="0" i="0" dirty="0">
                <a:solidFill>
                  <a:srgbClr val="000000"/>
                </a:solidFill>
                <a:effectLst/>
                <a:latin typeface="ArialUnicodeMS"/>
              </a:rPr>
              <a:t>Linux Boot Process</a:t>
            </a:r>
            <a:r>
              <a:rPr lang="en-US" sz="4400" dirty="0"/>
              <a:t> (3/3)</a:t>
            </a:r>
            <a:br>
              <a:rPr lang="en-US" sz="4400" dirty="0"/>
            </a:br>
            <a:endParaRPr lang="en-US" dirty="0"/>
          </a:p>
        </p:txBody>
      </p:sp>
      <p:sp>
        <p:nvSpPr>
          <p:cNvPr id="3" name="Content Placeholder 2">
            <a:extLst>
              <a:ext uri="{FF2B5EF4-FFF2-40B4-BE49-F238E27FC236}">
                <a16:creationId xmlns:a16="http://schemas.microsoft.com/office/drawing/2014/main" id="{A231CA6E-F7F5-18F6-5B99-9F3E630286D2}"/>
              </a:ext>
            </a:extLst>
          </p:cNvPr>
          <p:cNvSpPr>
            <a:spLocks noGrp="1"/>
          </p:cNvSpPr>
          <p:nvPr>
            <p:ph idx="1"/>
          </p:nvPr>
        </p:nvSpPr>
        <p:spPr>
          <a:xfrm>
            <a:off x="838200" y="1274323"/>
            <a:ext cx="10515600" cy="4902640"/>
          </a:xfrm>
        </p:spPr>
        <p:txBody>
          <a:bodyPr>
            <a:noAutofit/>
          </a:bodyPr>
          <a:lstStyle/>
          <a:p>
            <a:pPr marL="0" indent="0">
              <a:lnSpc>
                <a:spcPct val="110000"/>
              </a:lnSpc>
              <a:buNone/>
            </a:pPr>
            <a:r>
              <a:rPr lang="en-US" sz="1800" b="1" i="0" dirty="0">
                <a:solidFill>
                  <a:srgbClr val="000000"/>
                </a:solidFill>
                <a:effectLst/>
                <a:latin typeface="PalatinoLinotype-Roman"/>
              </a:rPr>
              <a:t>3</a:t>
            </a:r>
            <a:r>
              <a:rPr lang="en-US" sz="1800" b="0" i="0" dirty="0">
                <a:solidFill>
                  <a:srgbClr val="000000"/>
                </a:solidFill>
                <a:effectLst/>
                <a:latin typeface="PalatinoLinotype-Roman"/>
              </a:rPr>
              <a:t>. The U-Boot jumps to the kernel code</a:t>
            </a:r>
            <a:br>
              <a:rPr lang="en-US" sz="1800" dirty="0"/>
            </a:br>
            <a:r>
              <a:rPr lang="en-US" sz="1800" dirty="0"/>
              <a:t>4. </a:t>
            </a:r>
            <a:r>
              <a:rPr lang="en-US" sz="1800" b="0" i="0" dirty="0">
                <a:solidFill>
                  <a:srgbClr val="000000"/>
                </a:solidFill>
                <a:effectLst/>
                <a:latin typeface="PalatinoLinotype-Roman"/>
              </a:rPr>
              <a:t>Kernel runs low level kernel initialization, enabling MMU and creating the initial table of</a:t>
            </a:r>
            <a:br>
              <a:rPr lang="en-US" sz="1800" b="0" i="0" dirty="0">
                <a:solidFill>
                  <a:srgbClr val="000000"/>
                </a:solidFill>
                <a:effectLst/>
                <a:latin typeface="PalatinoLinotype-Roman"/>
              </a:rPr>
            </a:br>
            <a:r>
              <a:rPr lang="en-US" sz="1800" b="0" i="0" dirty="0">
                <a:solidFill>
                  <a:srgbClr val="000000"/>
                </a:solidFill>
                <a:effectLst/>
                <a:latin typeface="PalatinoLinotype-Roman"/>
              </a:rPr>
              <a:t>memory pages, and setting up caches. This is done in </a:t>
            </a:r>
            <a:r>
              <a:rPr lang="en-US" sz="1800" b="0" i="0" dirty="0">
                <a:solidFill>
                  <a:srgbClr val="000000"/>
                </a:solidFill>
                <a:effectLst/>
                <a:latin typeface="Calibri-Light"/>
              </a:rPr>
              <a:t>arch/arm/kernel/</a:t>
            </a:r>
            <a:r>
              <a:rPr lang="en-US" sz="1800" b="0" i="0" dirty="0" err="1">
                <a:solidFill>
                  <a:srgbClr val="000000"/>
                </a:solidFill>
                <a:effectLst/>
                <a:latin typeface="Calibri-Light"/>
              </a:rPr>
              <a:t>head.s</a:t>
            </a:r>
            <a:r>
              <a:rPr lang="en-US" sz="1800" b="0" i="0" dirty="0">
                <a:solidFill>
                  <a:srgbClr val="333333"/>
                </a:solidFill>
                <a:effectLst/>
                <a:latin typeface="PalatinoLinotype-Roman"/>
              </a:rPr>
              <a:t>. The file </a:t>
            </a:r>
            <a:r>
              <a:rPr lang="en-US" sz="1800" b="0" i="0" dirty="0" err="1">
                <a:solidFill>
                  <a:srgbClr val="000000"/>
                </a:solidFill>
                <a:effectLst/>
                <a:latin typeface="Calibri-Light"/>
              </a:rPr>
              <a:t>head.s</a:t>
            </a:r>
            <a:br>
              <a:rPr lang="en-US" sz="1800" b="0" i="0" dirty="0">
                <a:solidFill>
                  <a:srgbClr val="000000"/>
                </a:solidFill>
                <a:effectLst/>
                <a:latin typeface="Calibri-Light"/>
              </a:rPr>
            </a:br>
            <a:r>
              <a:rPr lang="en-US" sz="1800" b="0" i="0" dirty="0">
                <a:solidFill>
                  <a:srgbClr val="333333"/>
                </a:solidFill>
                <a:effectLst/>
                <a:latin typeface="PalatinoLinotype-Roman"/>
              </a:rPr>
              <a:t>contains CPU architecture specific but platform independent initialization code. Then the</a:t>
            </a:r>
            <a:br>
              <a:rPr lang="en-US" sz="1800" b="0" i="0" dirty="0">
                <a:solidFill>
                  <a:srgbClr val="333333"/>
                </a:solidFill>
                <a:effectLst/>
                <a:latin typeface="PalatinoLinotype-Roman"/>
              </a:rPr>
            </a:br>
            <a:r>
              <a:rPr lang="en-US" sz="1800" b="0" i="0" dirty="0">
                <a:solidFill>
                  <a:srgbClr val="333333"/>
                </a:solidFill>
                <a:effectLst/>
                <a:latin typeface="PalatinoLinotype-Roman"/>
              </a:rPr>
              <a:t>system switches to the non architecture specific kernel startup function </a:t>
            </a:r>
            <a:r>
              <a:rPr lang="en-US" sz="1800" b="0" i="0" dirty="0" err="1">
                <a:solidFill>
                  <a:srgbClr val="000000"/>
                </a:solidFill>
                <a:effectLst/>
                <a:latin typeface="Calibri-Light"/>
              </a:rPr>
              <a:t>start_kernel</a:t>
            </a:r>
            <a:r>
              <a:rPr lang="en-US" sz="1800" b="0" i="0" dirty="0">
                <a:solidFill>
                  <a:srgbClr val="000000"/>
                </a:solidFill>
                <a:effectLst/>
                <a:latin typeface="Calibri-Light"/>
              </a:rPr>
              <a:t>()</a:t>
            </a:r>
            <a:r>
              <a:rPr lang="en-US" sz="1800" b="0" i="0" dirty="0">
                <a:solidFill>
                  <a:srgbClr val="333333"/>
                </a:solidFill>
                <a:effectLst/>
                <a:latin typeface="PalatinoLinotype-Roman"/>
              </a:rPr>
              <a:t>.</a:t>
            </a:r>
          </a:p>
          <a:p>
            <a:pPr marL="0" indent="0">
              <a:lnSpc>
                <a:spcPct val="110000"/>
              </a:lnSpc>
              <a:buNone/>
            </a:pPr>
            <a:r>
              <a:rPr lang="en-US" sz="1800" b="0" i="0" dirty="0">
                <a:solidFill>
                  <a:srgbClr val="000000"/>
                </a:solidFill>
                <a:effectLst/>
                <a:latin typeface="PalatinoLinotype-Roman"/>
              </a:rPr>
              <a:t>5. Kernel runs </a:t>
            </a:r>
            <a:r>
              <a:rPr lang="en-US" sz="1800" b="0" i="0" dirty="0" err="1">
                <a:solidFill>
                  <a:srgbClr val="000000"/>
                </a:solidFill>
                <a:effectLst/>
                <a:latin typeface="Calibri-Light"/>
              </a:rPr>
              <a:t>start_kernel</a:t>
            </a:r>
            <a:r>
              <a:rPr lang="en-US" sz="1800" b="0" i="0" dirty="0">
                <a:solidFill>
                  <a:srgbClr val="000000"/>
                </a:solidFill>
                <a:effectLst/>
                <a:latin typeface="Calibri-Light"/>
              </a:rPr>
              <a:t>() </a:t>
            </a:r>
            <a:r>
              <a:rPr lang="en-US" sz="1800" b="0" i="0" dirty="0">
                <a:solidFill>
                  <a:srgbClr val="000000"/>
                </a:solidFill>
                <a:effectLst/>
                <a:latin typeface="PalatinoLinotype-Roman"/>
              </a:rPr>
              <a:t>located in </a:t>
            </a:r>
            <a:r>
              <a:rPr lang="en-US" sz="1800" b="0" i="0" dirty="0" err="1">
                <a:solidFill>
                  <a:srgbClr val="000000"/>
                </a:solidFill>
                <a:effectLst/>
                <a:latin typeface="Calibri-Light"/>
              </a:rPr>
              <a:t>init</a:t>
            </a:r>
            <a:r>
              <a:rPr lang="en-US" sz="1800" b="0" i="0" dirty="0">
                <a:solidFill>
                  <a:srgbClr val="000000"/>
                </a:solidFill>
                <a:effectLst/>
                <a:latin typeface="Calibri-Light"/>
              </a:rPr>
              <a:t>/</a:t>
            </a:r>
            <a:r>
              <a:rPr lang="en-US" sz="1800" b="0" i="0" dirty="0" err="1">
                <a:solidFill>
                  <a:srgbClr val="000000"/>
                </a:solidFill>
                <a:effectLst/>
                <a:latin typeface="Calibri-Light"/>
              </a:rPr>
              <a:t>main.c</a:t>
            </a:r>
            <a:r>
              <a:rPr lang="en-US" sz="1800" b="0" i="0" dirty="0">
                <a:solidFill>
                  <a:srgbClr val="000000"/>
                </a:solidFill>
                <a:effectLst/>
                <a:latin typeface="Calibri-Light"/>
              </a:rPr>
              <a:t> </a:t>
            </a:r>
            <a:r>
              <a:rPr lang="en-US" sz="1800" b="0" i="0" dirty="0">
                <a:solidFill>
                  <a:srgbClr val="000000"/>
                </a:solidFill>
                <a:effectLst/>
                <a:latin typeface="PalatinoLinotype-Roman"/>
              </a:rPr>
              <a:t>that: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Initializes the kernel core (e.g., memory, scheduling, interrupts, …).</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Initializes statically compiled drivers.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Mounts the root filesystem based on </a:t>
            </a:r>
            <a:r>
              <a:rPr lang="en-US" sz="1800" b="0" i="0" dirty="0" err="1">
                <a:solidFill>
                  <a:srgbClr val="000000"/>
                </a:solidFill>
                <a:effectLst/>
                <a:latin typeface="PalatinoLinotype-Roman"/>
              </a:rPr>
              <a:t>bootargs</a:t>
            </a:r>
            <a:r>
              <a:rPr lang="en-US" sz="1800" b="0" i="0" dirty="0">
                <a:solidFill>
                  <a:srgbClr val="000000"/>
                </a:solidFill>
                <a:effectLst/>
                <a:latin typeface="PalatinoLinotype-Roman"/>
              </a:rPr>
              <a:t> passed to the kernel from U-Boot.</a:t>
            </a:r>
            <a:br>
              <a:rPr lang="en-US" sz="1800" dirty="0"/>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Executes the first user process, </a:t>
            </a:r>
            <a:r>
              <a:rPr lang="en-US" sz="1800" b="0" i="0" dirty="0" err="1">
                <a:solidFill>
                  <a:srgbClr val="000000"/>
                </a:solidFill>
                <a:effectLst/>
                <a:latin typeface="Calibri-Light"/>
              </a:rPr>
              <a:t>init</a:t>
            </a:r>
            <a:r>
              <a:rPr lang="en-US" sz="1800" b="0" i="0" dirty="0" err="1">
                <a:solidFill>
                  <a:srgbClr val="000000"/>
                </a:solidFill>
                <a:effectLst/>
                <a:latin typeface="PalatinoLinotype-Roman"/>
              </a:rPr>
              <a:t>.</a:t>
            </a:r>
            <a:r>
              <a:rPr lang="en-US" sz="1800" b="0" i="0" dirty="0">
                <a:solidFill>
                  <a:srgbClr val="000000"/>
                </a:solidFill>
                <a:effectLst/>
                <a:latin typeface="PalatinoLinotype-Roman"/>
              </a:rPr>
              <a:t> The process </a:t>
            </a:r>
            <a:r>
              <a:rPr lang="en-US" sz="1800" b="0" i="0" dirty="0" err="1">
                <a:solidFill>
                  <a:srgbClr val="000000"/>
                </a:solidFill>
                <a:effectLst/>
                <a:latin typeface="Calibri-Light"/>
              </a:rPr>
              <a:t>init</a:t>
            </a:r>
            <a:r>
              <a:rPr lang="en-US" sz="1800" b="0" i="0" dirty="0">
                <a:solidFill>
                  <a:srgbClr val="000000"/>
                </a:solidFill>
                <a:effectLst/>
                <a:latin typeface="PalatinoLinotype-Roman"/>
              </a:rPr>
              <a:t>, by default, is </a:t>
            </a:r>
            <a:r>
              <a:rPr lang="en-US" sz="1800" b="0" i="0" dirty="0">
                <a:solidFill>
                  <a:srgbClr val="000000"/>
                </a:solidFill>
                <a:effectLst/>
                <a:latin typeface="Calibri-Light"/>
              </a:rPr>
              <a:t>/</a:t>
            </a:r>
            <a:r>
              <a:rPr lang="en-US" sz="1800" b="0" i="0" dirty="0" err="1">
                <a:solidFill>
                  <a:srgbClr val="000000"/>
                </a:solidFill>
                <a:effectLst/>
                <a:latin typeface="Calibri-Light"/>
              </a:rPr>
              <a:t>init</a:t>
            </a:r>
            <a:r>
              <a:rPr lang="en-US" sz="1800" b="0" i="0" dirty="0">
                <a:solidFill>
                  <a:srgbClr val="000000"/>
                </a:solidFill>
                <a:effectLst/>
                <a:latin typeface="Calibri-Light"/>
              </a:rPr>
              <a:t> </a:t>
            </a:r>
            <a:r>
              <a:rPr lang="en-US" sz="1800" b="0" i="0" dirty="0">
                <a:solidFill>
                  <a:srgbClr val="000000"/>
                </a:solidFill>
                <a:effectLst/>
                <a:latin typeface="PalatinoLinotype-Roman"/>
              </a:rPr>
              <a:t>for </a:t>
            </a:r>
            <a:r>
              <a:rPr lang="en-US" sz="1800" b="0" i="0" dirty="0" err="1">
                <a:solidFill>
                  <a:srgbClr val="000000"/>
                </a:solidFill>
                <a:effectLst/>
                <a:latin typeface="PalatinoLinotype-Roman"/>
              </a:rPr>
              <a:t>initramfs</a:t>
            </a:r>
            <a:r>
              <a:rPr lang="en-US" sz="1800" b="0" i="0" dirty="0">
                <a:solidFill>
                  <a:srgbClr val="000000"/>
                </a:solidFill>
                <a:effectLst/>
                <a:latin typeface="PalatinoLinotype-Roman"/>
              </a:rPr>
              <a:t>,</a:t>
            </a:r>
            <a:br>
              <a:rPr lang="en-US" sz="1800" b="0" i="0" dirty="0">
                <a:solidFill>
                  <a:srgbClr val="000000"/>
                </a:solidFill>
                <a:effectLst/>
                <a:latin typeface="PalatinoLinotype-Roman"/>
              </a:rPr>
            </a:br>
            <a:r>
              <a:rPr lang="en-US" sz="1800" b="0" i="0" dirty="0">
                <a:solidFill>
                  <a:srgbClr val="000000"/>
                </a:solidFill>
                <a:effectLst/>
                <a:latin typeface="PalatinoLinotype-Roman"/>
              </a:rPr>
              <a:t>and </a:t>
            </a:r>
            <a:r>
              <a:rPr lang="en-US" sz="1800" b="0" i="0" dirty="0">
                <a:solidFill>
                  <a:srgbClr val="000000"/>
                </a:solidFill>
                <a:effectLst/>
                <a:latin typeface="Calibri-Light"/>
              </a:rPr>
              <a:t>/</a:t>
            </a:r>
            <a:r>
              <a:rPr lang="en-US" sz="1800" b="0" i="0" dirty="0" err="1">
                <a:solidFill>
                  <a:srgbClr val="000000"/>
                </a:solidFill>
                <a:effectLst/>
                <a:latin typeface="Calibri-Light"/>
              </a:rPr>
              <a:t>sbin</a:t>
            </a:r>
            <a:r>
              <a:rPr lang="en-US" sz="1800" b="0" i="0" dirty="0">
                <a:solidFill>
                  <a:srgbClr val="000000"/>
                </a:solidFill>
                <a:effectLst/>
                <a:latin typeface="Calibri-Light"/>
              </a:rPr>
              <a:t>/</a:t>
            </a:r>
            <a:r>
              <a:rPr lang="en-US" sz="1800" b="0" i="0" dirty="0" err="1">
                <a:solidFill>
                  <a:srgbClr val="000000"/>
                </a:solidFill>
                <a:effectLst/>
                <a:latin typeface="Calibri-Light"/>
              </a:rPr>
              <a:t>init</a:t>
            </a:r>
            <a:r>
              <a:rPr lang="en-US" sz="1800" b="0" i="0" dirty="0">
                <a:solidFill>
                  <a:srgbClr val="000000"/>
                </a:solidFill>
                <a:effectLst/>
                <a:latin typeface="Calibri-Light"/>
              </a:rPr>
              <a:t> </a:t>
            </a:r>
            <a:r>
              <a:rPr lang="en-US" sz="1800" b="0" i="0" dirty="0">
                <a:solidFill>
                  <a:srgbClr val="000000"/>
                </a:solidFill>
                <a:effectLst/>
                <a:latin typeface="PalatinoLinotype-Roman"/>
              </a:rPr>
              <a:t>for a regular filesystem. The three </a:t>
            </a:r>
            <a:r>
              <a:rPr lang="en-US" sz="1800" b="0" i="0" dirty="0" err="1">
                <a:solidFill>
                  <a:srgbClr val="000000"/>
                </a:solidFill>
                <a:effectLst/>
                <a:latin typeface="Calibri-Light"/>
              </a:rPr>
              <a:t>init</a:t>
            </a:r>
            <a:r>
              <a:rPr lang="en-US" sz="1800" b="0" i="0" dirty="0">
                <a:solidFill>
                  <a:srgbClr val="000000"/>
                </a:solidFill>
                <a:effectLst/>
                <a:latin typeface="Calibri-Light"/>
              </a:rPr>
              <a:t> </a:t>
            </a:r>
            <a:r>
              <a:rPr lang="en-US" sz="1800" b="0" i="0" dirty="0">
                <a:solidFill>
                  <a:srgbClr val="000000"/>
                </a:solidFill>
                <a:effectLst/>
                <a:latin typeface="PalatinoLinotype-Roman"/>
              </a:rPr>
              <a:t>programs that you usually find in</a:t>
            </a:r>
            <a:br>
              <a:rPr lang="en-US" sz="1800" b="0" i="0" dirty="0">
                <a:solidFill>
                  <a:srgbClr val="000000"/>
                </a:solidFill>
                <a:effectLst/>
                <a:latin typeface="PalatinoLinotype-Roman"/>
              </a:rPr>
            </a:br>
            <a:r>
              <a:rPr lang="en-US" sz="1800" b="0" i="0" dirty="0">
                <a:solidFill>
                  <a:srgbClr val="000000"/>
                </a:solidFill>
                <a:effectLst/>
                <a:latin typeface="PalatinoLinotype-Roman"/>
              </a:rPr>
              <a:t>Linux embedded devices are </a:t>
            </a:r>
            <a:r>
              <a:rPr lang="en-US" sz="1800" b="1" i="0" dirty="0" err="1">
                <a:solidFill>
                  <a:srgbClr val="000000"/>
                </a:solidFill>
                <a:effectLst/>
                <a:latin typeface="PalatinoLinotype-Bold"/>
              </a:rPr>
              <a:t>BusyBox</a:t>
            </a:r>
            <a:r>
              <a:rPr lang="en-US" sz="1800" b="1" i="0" dirty="0">
                <a:solidFill>
                  <a:srgbClr val="000000"/>
                </a:solidFill>
                <a:effectLst/>
                <a:latin typeface="PalatinoLinotype-Bold"/>
              </a:rPr>
              <a:t> </a:t>
            </a:r>
            <a:r>
              <a:rPr lang="en-US" sz="1800" b="1" i="0" dirty="0" err="1">
                <a:solidFill>
                  <a:srgbClr val="000000"/>
                </a:solidFill>
                <a:effectLst/>
                <a:latin typeface="PalatinoLinotype-Bold"/>
              </a:rPr>
              <a:t>init</a:t>
            </a:r>
            <a:r>
              <a:rPr lang="en-US" sz="1800" b="0" i="0" dirty="0">
                <a:solidFill>
                  <a:srgbClr val="000000"/>
                </a:solidFill>
                <a:effectLst/>
                <a:latin typeface="PalatinoLinotype-Roman"/>
              </a:rPr>
              <a:t>, </a:t>
            </a:r>
            <a:r>
              <a:rPr lang="en-US" sz="1800" b="1" i="0" dirty="0">
                <a:solidFill>
                  <a:srgbClr val="000000"/>
                </a:solidFill>
                <a:effectLst/>
                <a:latin typeface="PalatinoLinotype-Bold"/>
              </a:rPr>
              <a:t>System V </a:t>
            </a:r>
            <a:r>
              <a:rPr lang="en-US" sz="1800" b="1" i="0" dirty="0" err="1">
                <a:solidFill>
                  <a:srgbClr val="000000"/>
                </a:solidFill>
                <a:effectLst/>
                <a:latin typeface="PalatinoLinotype-Bold"/>
              </a:rPr>
              <a:t>init</a:t>
            </a:r>
            <a:r>
              <a:rPr lang="en-US" sz="1800" b="0" i="0" dirty="0">
                <a:solidFill>
                  <a:srgbClr val="000000"/>
                </a:solidFill>
                <a:effectLst/>
                <a:latin typeface="PalatinoLinotype-Roman"/>
              </a:rPr>
              <a:t>, and </a:t>
            </a:r>
            <a:r>
              <a:rPr lang="en-US" sz="1800" b="1" i="0" dirty="0" err="1">
                <a:solidFill>
                  <a:srgbClr val="000000"/>
                </a:solidFill>
                <a:effectLst/>
                <a:latin typeface="PalatinoLinotype-Bold"/>
              </a:rPr>
              <a:t>systemd</a:t>
            </a:r>
            <a:r>
              <a:rPr lang="en-US" sz="1800" b="0" i="0" dirty="0">
                <a:solidFill>
                  <a:srgbClr val="000000"/>
                </a:solidFill>
                <a:effectLst/>
                <a:latin typeface="PalatinoLinotype-Roman"/>
              </a:rPr>
              <a:t>. If System V is</a:t>
            </a:r>
            <a:br>
              <a:rPr lang="en-US" sz="1800" b="0" i="0" dirty="0">
                <a:solidFill>
                  <a:srgbClr val="000000"/>
                </a:solidFill>
                <a:effectLst/>
                <a:latin typeface="PalatinoLinotype-Roman"/>
              </a:rPr>
            </a:br>
            <a:r>
              <a:rPr lang="en-US" sz="1800" b="0" i="0" dirty="0">
                <a:solidFill>
                  <a:srgbClr val="000000"/>
                </a:solidFill>
                <a:effectLst/>
                <a:latin typeface="PalatinoLinotype-Roman"/>
              </a:rPr>
              <a:t>used, then the process </a:t>
            </a:r>
            <a:r>
              <a:rPr lang="en-US" sz="1800" b="0" i="0" dirty="0" err="1">
                <a:solidFill>
                  <a:srgbClr val="000000"/>
                </a:solidFill>
                <a:effectLst/>
                <a:latin typeface="Calibri-Light"/>
              </a:rPr>
              <a:t>init</a:t>
            </a:r>
            <a:r>
              <a:rPr lang="en-US" sz="1800" b="0" i="0" dirty="0">
                <a:solidFill>
                  <a:srgbClr val="000000"/>
                </a:solidFill>
                <a:effectLst/>
                <a:latin typeface="Calibri-Light"/>
              </a:rPr>
              <a:t> </a:t>
            </a:r>
            <a:r>
              <a:rPr lang="en-US" sz="1800" b="0" i="0" dirty="0">
                <a:solidFill>
                  <a:srgbClr val="000000"/>
                </a:solidFill>
                <a:effectLst/>
                <a:latin typeface="PalatinoLinotype-Roman"/>
              </a:rPr>
              <a:t>reads its configuration file, </a:t>
            </a:r>
            <a:r>
              <a:rPr lang="en-US" sz="1800" b="0" i="0" dirty="0">
                <a:solidFill>
                  <a:srgbClr val="000000"/>
                </a:solidFill>
                <a:effectLst/>
                <a:latin typeface="Calibri-Light"/>
              </a:rPr>
              <a:t>/</a:t>
            </a:r>
            <a:r>
              <a:rPr lang="en-US" sz="1800" b="0" i="0" dirty="0" err="1">
                <a:solidFill>
                  <a:srgbClr val="000000"/>
                </a:solidFill>
                <a:effectLst/>
                <a:latin typeface="Calibri-Light"/>
              </a:rPr>
              <a:t>etc</a:t>
            </a:r>
            <a:r>
              <a:rPr lang="en-US" sz="1800" b="0" i="0" dirty="0">
                <a:solidFill>
                  <a:srgbClr val="000000"/>
                </a:solidFill>
                <a:effectLst/>
                <a:latin typeface="Calibri-Light"/>
              </a:rPr>
              <a:t>/</a:t>
            </a:r>
            <a:r>
              <a:rPr lang="en-US" sz="1800" b="0" i="0" dirty="0" err="1">
                <a:solidFill>
                  <a:srgbClr val="000000"/>
                </a:solidFill>
                <a:effectLst/>
                <a:latin typeface="Calibri-Light"/>
              </a:rPr>
              <a:t>inittab</a:t>
            </a:r>
            <a:r>
              <a:rPr lang="en-US" sz="1800" b="0" i="0" dirty="0">
                <a:solidFill>
                  <a:srgbClr val="000000"/>
                </a:solidFill>
                <a:effectLst/>
                <a:latin typeface="PalatinoLinotype-Roman"/>
              </a:rPr>
              <a:t>, and executes several</a:t>
            </a:r>
            <a:br>
              <a:rPr lang="en-US" sz="1800" b="0" i="0" dirty="0">
                <a:solidFill>
                  <a:srgbClr val="000000"/>
                </a:solidFill>
                <a:effectLst/>
                <a:latin typeface="PalatinoLinotype-Roman"/>
              </a:rPr>
            </a:br>
            <a:r>
              <a:rPr lang="en-US" sz="1800" b="0" i="0" dirty="0">
                <a:solidFill>
                  <a:srgbClr val="000000"/>
                </a:solidFill>
                <a:effectLst/>
                <a:latin typeface="PalatinoLinotype-Roman"/>
              </a:rPr>
              <a:t>scripts that perform final system initialization</a:t>
            </a:r>
            <a:br>
              <a:rPr lang="en-US" sz="1800" dirty="0"/>
            </a:br>
            <a:endParaRPr lang="en-US" sz="1800" dirty="0"/>
          </a:p>
        </p:txBody>
      </p:sp>
    </p:spTree>
    <p:extLst>
      <p:ext uri="{BB962C8B-B14F-4D97-AF65-F5344CB8AC3E}">
        <p14:creationId xmlns:p14="http://schemas.microsoft.com/office/powerpoint/2010/main" val="422119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5E0-64F3-BF58-2D5D-6135C57E7F0E}"/>
              </a:ext>
            </a:extLst>
          </p:cNvPr>
          <p:cNvSpPr>
            <a:spLocks noGrp="1"/>
          </p:cNvSpPr>
          <p:nvPr>
            <p:ph type="title"/>
          </p:nvPr>
        </p:nvSpPr>
        <p:spPr/>
        <p:txBody>
          <a:bodyPr/>
          <a:lstStyle/>
          <a:p>
            <a:r>
              <a:rPr lang="en-US" dirty="0"/>
              <a:t>Diagram</a:t>
            </a:r>
          </a:p>
        </p:txBody>
      </p:sp>
      <p:sp>
        <p:nvSpPr>
          <p:cNvPr id="3" name="Content Placeholder 2">
            <a:extLst>
              <a:ext uri="{FF2B5EF4-FFF2-40B4-BE49-F238E27FC236}">
                <a16:creationId xmlns:a16="http://schemas.microsoft.com/office/drawing/2014/main" id="{F2F7AAE5-9C85-FBAD-1805-4CCA943DE1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D27F15-D7E8-879C-DA34-CADD585C5084}"/>
              </a:ext>
            </a:extLst>
          </p:cNvPr>
          <p:cNvPicPr>
            <a:picLocks noChangeAspect="1"/>
          </p:cNvPicPr>
          <p:nvPr/>
        </p:nvPicPr>
        <p:blipFill>
          <a:blip r:embed="rId2"/>
          <a:stretch>
            <a:fillRect/>
          </a:stretch>
        </p:blipFill>
        <p:spPr>
          <a:xfrm>
            <a:off x="2049079" y="1580189"/>
            <a:ext cx="8998366" cy="5081868"/>
          </a:xfrm>
          <a:prstGeom prst="rect">
            <a:avLst/>
          </a:prstGeom>
        </p:spPr>
      </p:pic>
    </p:spTree>
    <p:extLst>
      <p:ext uri="{BB962C8B-B14F-4D97-AF65-F5344CB8AC3E}">
        <p14:creationId xmlns:p14="http://schemas.microsoft.com/office/powerpoint/2010/main" val="319186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AF01-CF2C-2B6B-C9A2-DFC146ADAB67}"/>
              </a:ext>
            </a:extLst>
          </p:cNvPr>
          <p:cNvSpPr>
            <a:spLocks noGrp="1"/>
          </p:cNvSpPr>
          <p:nvPr>
            <p:ph type="title"/>
          </p:nvPr>
        </p:nvSpPr>
        <p:spPr>
          <a:xfrm>
            <a:off x="838200" y="365126"/>
            <a:ext cx="10515600" cy="646552"/>
          </a:xfrm>
        </p:spPr>
        <p:txBody>
          <a:bodyPr>
            <a:noAutofit/>
          </a:bodyPr>
          <a:lstStyle/>
          <a:p>
            <a:r>
              <a:rPr lang="en-US" sz="2400" b="0" i="0" dirty="0">
                <a:solidFill>
                  <a:srgbClr val="000000"/>
                </a:solidFill>
                <a:effectLst/>
                <a:latin typeface="ArialUnicodeMS"/>
              </a:rPr>
              <a:t>Building a Linux Embedded System</a:t>
            </a:r>
            <a:r>
              <a:rPr lang="en-US" sz="4800" dirty="0"/>
              <a:t> </a:t>
            </a:r>
          </a:p>
        </p:txBody>
      </p:sp>
      <p:sp>
        <p:nvSpPr>
          <p:cNvPr id="3" name="Content Placeholder 2">
            <a:extLst>
              <a:ext uri="{FF2B5EF4-FFF2-40B4-BE49-F238E27FC236}">
                <a16:creationId xmlns:a16="http://schemas.microsoft.com/office/drawing/2014/main" id="{59F1DDD3-5671-FC36-6C2C-21A088307C7D}"/>
              </a:ext>
            </a:extLst>
          </p:cNvPr>
          <p:cNvSpPr>
            <a:spLocks noGrp="1"/>
          </p:cNvSpPr>
          <p:nvPr>
            <p:ph idx="1"/>
          </p:nvPr>
        </p:nvSpPr>
        <p:spPr/>
        <p:txBody>
          <a:bodyPr/>
          <a:lstStyle/>
          <a:p>
            <a:r>
              <a:rPr lang="en-US" sz="1800" b="0" i="0" dirty="0">
                <a:solidFill>
                  <a:srgbClr val="000000"/>
                </a:solidFill>
                <a:effectLst/>
                <a:latin typeface="PalatinoLinotype-Roman"/>
              </a:rPr>
              <a:t>Select a </a:t>
            </a:r>
            <a:r>
              <a:rPr lang="en-US" sz="1800" b="1" i="0" dirty="0">
                <a:solidFill>
                  <a:srgbClr val="000000"/>
                </a:solidFill>
                <a:effectLst/>
                <a:latin typeface="PalatinoLinotype-Bold"/>
              </a:rPr>
              <a:t>cross toolchain</a:t>
            </a:r>
            <a:r>
              <a:rPr lang="en-US" sz="1800" b="0" i="0" dirty="0">
                <a:solidFill>
                  <a:srgbClr val="000000"/>
                </a:solidFill>
                <a:effectLst/>
                <a:latin typeface="PalatinoLinotype-Roman"/>
              </a:rPr>
              <a:t>. The toolchain is the starting point for the development process, as</a:t>
            </a:r>
            <a:br>
              <a:rPr lang="en-US" sz="1800" b="0" i="0" dirty="0">
                <a:solidFill>
                  <a:srgbClr val="000000"/>
                </a:solidFill>
                <a:effectLst/>
                <a:latin typeface="PalatinoLinotype-Roman"/>
              </a:rPr>
            </a:br>
            <a:r>
              <a:rPr lang="en-US" sz="1800" b="0" i="0" dirty="0">
                <a:solidFill>
                  <a:srgbClr val="000000"/>
                </a:solidFill>
                <a:effectLst/>
                <a:latin typeface="PalatinoLinotype-Roman"/>
              </a:rPr>
              <a:t>it is used to build all subsequent software packages. The toolchain consists of the following</a:t>
            </a:r>
            <a:br>
              <a:rPr lang="en-US" sz="1800" b="0" i="0" dirty="0">
                <a:solidFill>
                  <a:srgbClr val="000000"/>
                </a:solidFill>
                <a:effectLst/>
                <a:latin typeface="PalatinoLinotype-Roman"/>
              </a:rPr>
            </a:br>
            <a:r>
              <a:rPr lang="en-US" sz="1800" b="0" i="0" dirty="0">
                <a:solidFill>
                  <a:srgbClr val="000000"/>
                </a:solidFill>
                <a:effectLst/>
                <a:latin typeface="PalatinoLinotype-Roman"/>
              </a:rPr>
              <a:t>parts: Assembler, Compiler, Linker, Debugger, Runtime Libraries and Utilities. A cross</a:t>
            </a:r>
            <a:br>
              <a:rPr lang="en-US" sz="1800" b="0" i="0" dirty="0">
                <a:solidFill>
                  <a:srgbClr val="000000"/>
                </a:solidFill>
                <a:effectLst/>
                <a:latin typeface="PalatinoLinotype-Roman"/>
              </a:rPr>
            </a:br>
            <a:r>
              <a:rPr lang="en-US" sz="1800" b="0" i="0" dirty="0">
                <a:solidFill>
                  <a:srgbClr val="000000"/>
                </a:solidFill>
                <a:effectLst/>
                <a:latin typeface="PalatinoLinotype-Roman"/>
              </a:rPr>
              <a:t>compiler is a compiler capable of creating executable code for a platform other than the</a:t>
            </a:r>
            <a:br>
              <a:rPr lang="en-US" sz="1800" b="0" i="0" dirty="0">
                <a:solidFill>
                  <a:srgbClr val="000000"/>
                </a:solidFill>
                <a:effectLst/>
                <a:latin typeface="PalatinoLinotype-Roman"/>
              </a:rPr>
            </a:br>
            <a:r>
              <a:rPr lang="en-US" sz="1800" b="0" i="0" dirty="0">
                <a:solidFill>
                  <a:srgbClr val="000000"/>
                </a:solidFill>
                <a:effectLst/>
                <a:latin typeface="PalatinoLinotype-Roman"/>
              </a:rPr>
              <a:t>one on which the compiler is running.</a:t>
            </a:r>
            <a:endParaRPr lang="en-US" sz="1800" dirty="0">
              <a:solidFill>
                <a:srgbClr val="000000"/>
              </a:solidFill>
              <a:latin typeface="PalatinoLinotype-Roman"/>
            </a:endParaRPr>
          </a:p>
          <a:p>
            <a:r>
              <a:rPr lang="en-US" sz="1800" b="0" i="0" dirty="0">
                <a:solidFill>
                  <a:srgbClr val="000000"/>
                </a:solidFill>
                <a:effectLst/>
                <a:latin typeface="PalatinoLinotype-Roman"/>
              </a:rPr>
              <a:t> Select the different packages that will run on the target (Bootloader, Kernel and Root</a:t>
            </a:r>
            <a:br>
              <a:rPr lang="en-US" sz="1800" b="0" i="0" dirty="0">
                <a:solidFill>
                  <a:srgbClr val="000000"/>
                </a:solidFill>
                <a:effectLst/>
                <a:latin typeface="PalatinoLinotype-Roman"/>
              </a:rPr>
            </a:br>
            <a:r>
              <a:rPr lang="en-US" sz="1800" b="0" i="0" dirty="0">
                <a:solidFill>
                  <a:srgbClr val="000000"/>
                </a:solidFill>
                <a:effectLst/>
                <a:latin typeface="PalatinoLinotype-Roman"/>
              </a:rPr>
              <a:t>filesystem).</a:t>
            </a:r>
            <a:endParaRPr lang="en-US" sz="1800" dirty="0">
              <a:solidFill>
                <a:srgbClr val="000000"/>
              </a:solidFill>
              <a:latin typeface="PalatinoLinotype-Roman"/>
            </a:endParaRPr>
          </a:p>
          <a:p>
            <a:r>
              <a:rPr lang="en-US" sz="1800" b="0" i="0" dirty="0">
                <a:solidFill>
                  <a:srgbClr val="000000"/>
                </a:solidFill>
                <a:effectLst/>
                <a:latin typeface="PalatinoLinotype-Roman"/>
              </a:rPr>
              <a:t>Configure and build these packages.</a:t>
            </a:r>
            <a:endParaRPr lang="en-US" sz="1800" dirty="0">
              <a:solidFill>
                <a:srgbClr val="000000"/>
              </a:solidFill>
              <a:latin typeface="PalatinoLinotype-Roman"/>
            </a:endParaRPr>
          </a:p>
          <a:p>
            <a:r>
              <a:rPr lang="en-US" sz="1800" b="0" i="0" dirty="0">
                <a:solidFill>
                  <a:srgbClr val="000000"/>
                </a:solidFill>
                <a:effectLst/>
                <a:latin typeface="PalatinoLinotype-Roman"/>
              </a:rPr>
              <a:t> Deploy them on the device.</a:t>
            </a:r>
            <a:r>
              <a:rPr lang="en-US" dirty="0"/>
              <a:t> </a:t>
            </a:r>
            <a:br>
              <a:rPr lang="en-US" dirty="0"/>
            </a:br>
            <a:endParaRPr lang="en-US" dirty="0"/>
          </a:p>
        </p:txBody>
      </p:sp>
    </p:spTree>
    <p:extLst>
      <p:ext uri="{BB962C8B-B14F-4D97-AF65-F5344CB8AC3E}">
        <p14:creationId xmlns:p14="http://schemas.microsoft.com/office/powerpoint/2010/main" val="327834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89B3-399D-6DED-A26E-D3A233E81676}"/>
              </a:ext>
            </a:extLst>
          </p:cNvPr>
          <p:cNvSpPr>
            <a:spLocks noGrp="1"/>
          </p:cNvSpPr>
          <p:nvPr>
            <p:ph type="title"/>
          </p:nvPr>
        </p:nvSpPr>
        <p:spPr/>
        <p:txBody>
          <a:bodyPr>
            <a:normAutofit/>
          </a:bodyPr>
          <a:lstStyle/>
          <a:p>
            <a:r>
              <a:rPr lang="en-US" sz="3400" b="0" i="0" dirty="0">
                <a:effectLst/>
                <a:latin typeface="PalatinoLinotype-Roman"/>
              </a:rPr>
              <a:t>Advantages of using Linux in embedded systems.</a:t>
            </a:r>
            <a:r>
              <a:rPr lang="en-US" sz="3400" dirty="0"/>
              <a:t> </a:t>
            </a:r>
            <a:br>
              <a:rPr lang="en-US" sz="3400" dirty="0"/>
            </a:br>
            <a:endParaRPr lang="en-US" sz="3400" dirty="0"/>
          </a:p>
        </p:txBody>
      </p:sp>
      <p:sp>
        <p:nvSpPr>
          <p:cNvPr id="3" name="Content Placeholder 2">
            <a:extLst>
              <a:ext uri="{FF2B5EF4-FFF2-40B4-BE49-F238E27FC236}">
                <a16:creationId xmlns:a16="http://schemas.microsoft.com/office/drawing/2014/main" id="{61EFD7CF-9395-E77D-DAD9-2ABD2D747078}"/>
              </a:ext>
            </a:extLst>
          </p:cNvPr>
          <p:cNvSpPr>
            <a:spLocks noGrp="1"/>
          </p:cNvSpPr>
          <p:nvPr>
            <p:ph idx="1"/>
          </p:nvPr>
        </p:nvSpPr>
        <p:spPr/>
        <p:txBody>
          <a:bodyPr>
            <a:normAutofit fontScale="92500"/>
          </a:bodyPr>
          <a:lstStyle/>
          <a:p>
            <a:r>
              <a:rPr lang="en-US" b="0" i="0" dirty="0">
                <a:effectLst/>
                <a:latin typeface="PalatinoLinotype-Roman"/>
              </a:rPr>
              <a:t>The main advantage of Linux is the ability to reuse components.</a:t>
            </a:r>
          </a:p>
          <a:p>
            <a:r>
              <a:rPr lang="en-US" b="0" i="0" dirty="0">
                <a:effectLst/>
                <a:latin typeface="PalatinoLinotype-Roman"/>
              </a:rPr>
              <a:t>Linux provides scalability due to its modularity and configurability.</a:t>
            </a:r>
          </a:p>
          <a:p>
            <a:r>
              <a:rPr lang="en-US" b="0" i="0" dirty="0">
                <a:effectLst/>
                <a:latin typeface="PalatinoLinotype-Roman"/>
              </a:rPr>
              <a:t>Open source. No royalties or licensing fees.</a:t>
            </a:r>
          </a:p>
          <a:p>
            <a:r>
              <a:rPr lang="en-US" b="0" i="0" dirty="0">
                <a:effectLst/>
                <a:latin typeface="PalatinoLinotype-Roman"/>
              </a:rPr>
              <a:t>Ported to a broad range of hardware architectures, platforms and devices.</a:t>
            </a:r>
          </a:p>
          <a:p>
            <a:r>
              <a:rPr lang="en-US" b="0" i="0" dirty="0">
                <a:effectLst/>
                <a:latin typeface="PalatinoLinotype-Roman"/>
              </a:rPr>
              <a:t>Broad support of applications and communication protocols (e.g., TCP/IP stack, USB stack,</a:t>
            </a:r>
            <a:br>
              <a:rPr lang="en-US" b="0" i="0" dirty="0">
                <a:effectLst/>
                <a:latin typeface="PalatinoLinotype-Roman"/>
              </a:rPr>
            </a:br>
            <a:r>
              <a:rPr lang="en-US" b="0" i="0" dirty="0">
                <a:effectLst/>
                <a:latin typeface="PalatinoLinotype-Roman"/>
              </a:rPr>
              <a:t>graphical toolkit libraries).</a:t>
            </a:r>
          </a:p>
          <a:p>
            <a:r>
              <a:rPr lang="en-US" b="0" i="0" dirty="0">
                <a:effectLst/>
                <a:latin typeface="Symbol" panose="05050102010706020507" pitchFamily="18" charset="2"/>
              </a:rPr>
              <a:t> </a:t>
            </a:r>
            <a:r>
              <a:rPr lang="en-US" b="0" i="0" dirty="0">
                <a:effectLst/>
                <a:latin typeface="PalatinoLinotype-Roman"/>
              </a:rPr>
              <a:t>Large support from an active community of developer</a:t>
            </a:r>
            <a:r>
              <a:rPr lang="en-US" dirty="0"/>
              <a:t> </a:t>
            </a:r>
            <a:br>
              <a:rPr lang="en-US" dirty="0"/>
            </a:br>
            <a:endParaRPr lang="en-US" dirty="0"/>
          </a:p>
        </p:txBody>
      </p:sp>
    </p:spTree>
    <p:extLst>
      <p:ext uri="{BB962C8B-B14F-4D97-AF65-F5344CB8AC3E}">
        <p14:creationId xmlns:p14="http://schemas.microsoft.com/office/powerpoint/2010/main" val="426097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2942-CAAB-4B48-9321-BDFBDB5A2535}"/>
              </a:ext>
            </a:extLst>
          </p:cNvPr>
          <p:cNvSpPr>
            <a:spLocks noGrp="1"/>
          </p:cNvSpPr>
          <p:nvPr>
            <p:ph type="title"/>
          </p:nvPr>
        </p:nvSpPr>
        <p:spPr>
          <a:xfrm>
            <a:off x="838200" y="365125"/>
            <a:ext cx="10515600" cy="597913"/>
          </a:xfrm>
        </p:spPr>
        <p:txBody>
          <a:bodyPr>
            <a:normAutofit fontScale="90000"/>
          </a:bodyPr>
          <a:lstStyle/>
          <a:p>
            <a:r>
              <a:rPr lang="en-US" sz="2400" b="0" i="0" dirty="0">
                <a:solidFill>
                  <a:srgbClr val="000000"/>
                </a:solidFill>
                <a:effectLst/>
                <a:latin typeface="PalatinoLinotype-Roman"/>
              </a:rPr>
              <a:t>Several different ways to build an embedded </a:t>
            </a:r>
            <a:r>
              <a:rPr lang="en-US" sz="2400" b="0" i="0" dirty="0" err="1">
                <a:solidFill>
                  <a:srgbClr val="000000"/>
                </a:solidFill>
                <a:effectLst/>
                <a:latin typeface="PalatinoLinotype-Roman"/>
              </a:rPr>
              <a:t>linux</a:t>
            </a:r>
            <a:r>
              <a:rPr lang="en-US" sz="2400" b="0" i="0" dirty="0">
                <a:solidFill>
                  <a:srgbClr val="000000"/>
                </a:solidFill>
                <a:effectLst/>
                <a:latin typeface="PalatinoLinotype-Roman"/>
              </a:rPr>
              <a:t> system:</a:t>
            </a:r>
            <a:r>
              <a:rPr lang="en-US" sz="4800" dirty="0"/>
              <a:t> </a:t>
            </a:r>
          </a:p>
        </p:txBody>
      </p:sp>
      <p:sp>
        <p:nvSpPr>
          <p:cNvPr id="3" name="Content Placeholder 2">
            <a:extLst>
              <a:ext uri="{FF2B5EF4-FFF2-40B4-BE49-F238E27FC236}">
                <a16:creationId xmlns:a16="http://schemas.microsoft.com/office/drawing/2014/main" id="{A47418DE-4BB4-7CDF-4285-74ED50961D89}"/>
              </a:ext>
            </a:extLst>
          </p:cNvPr>
          <p:cNvSpPr>
            <a:spLocks noGrp="1"/>
          </p:cNvSpPr>
          <p:nvPr>
            <p:ph idx="1"/>
          </p:nvPr>
        </p:nvSpPr>
        <p:spPr>
          <a:xfrm>
            <a:off x="838200" y="1186774"/>
            <a:ext cx="10515600" cy="4990189"/>
          </a:xfrm>
        </p:spPr>
        <p:txBody>
          <a:bodyPr>
            <a:normAutofit fontScale="92500" lnSpcReduction="10000"/>
          </a:bodyPr>
          <a:lstStyle/>
          <a:p>
            <a:r>
              <a:rPr lang="en-US" sz="1800" b="0" i="0" dirty="0">
                <a:solidFill>
                  <a:srgbClr val="000000"/>
                </a:solidFill>
                <a:effectLst/>
                <a:latin typeface="PalatinoLinotype-Roman"/>
              </a:rPr>
              <a:t>Manually (creating your own scripts): this option gives you total control, but it is also tedious</a:t>
            </a:r>
            <a:br>
              <a:rPr lang="en-US" sz="1800" b="0" i="0" dirty="0">
                <a:solidFill>
                  <a:srgbClr val="000000"/>
                </a:solidFill>
                <a:effectLst/>
                <a:latin typeface="PalatinoLinotype-Roman"/>
              </a:rPr>
            </a:br>
            <a:r>
              <a:rPr lang="en-US" sz="1800" b="0" i="0" dirty="0">
                <a:solidFill>
                  <a:srgbClr val="000000"/>
                </a:solidFill>
                <a:effectLst/>
                <a:latin typeface="PalatinoLinotype-Roman"/>
              </a:rPr>
              <a:t>and harder to reproduce builds on other machines. It also requires a good understanding of</a:t>
            </a:r>
            <a:br>
              <a:rPr lang="en-US" sz="1800" b="0" i="0" dirty="0">
                <a:solidFill>
                  <a:srgbClr val="000000"/>
                </a:solidFill>
                <a:effectLst/>
                <a:latin typeface="PalatinoLinotype-Roman"/>
              </a:rPr>
            </a:br>
            <a:r>
              <a:rPr lang="en-US" sz="1800" b="0" i="0" dirty="0">
                <a:solidFill>
                  <a:srgbClr val="000000"/>
                </a:solidFill>
                <a:effectLst/>
                <a:latin typeface="PalatinoLinotype-Roman"/>
              </a:rPr>
              <a:t>the software component installation process. For example, create a root filesystem from the</a:t>
            </a:r>
            <a:br>
              <a:rPr lang="en-US" sz="1800" b="0" i="0" dirty="0">
                <a:solidFill>
                  <a:srgbClr val="000000"/>
                </a:solidFill>
                <a:effectLst/>
                <a:latin typeface="PalatinoLinotype-Roman"/>
              </a:rPr>
            </a:br>
            <a:r>
              <a:rPr lang="en-US" sz="1800" b="0" i="0" dirty="0">
                <a:solidFill>
                  <a:srgbClr val="000000"/>
                </a:solidFill>
                <a:effectLst/>
                <a:latin typeface="PalatinoLinotype-Roman"/>
              </a:rPr>
              <a:t>ground up by yourself means: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Download the source code of all software components (libraries, utilities, or applications).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Solve all dependencies and version conflicts and apply patches.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Configure each software component.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Cross-compile each software component.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0" i="0" dirty="0">
                <a:solidFill>
                  <a:srgbClr val="000000"/>
                </a:solidFill>
                <a:effectLst/>
                <a:latin typeface="PalatinoLinotype-Roman"/>
              </a:rPr>
              <a:t>Install each software component.</a:t>
            </a:r>
            <a:endParaRPr lang="en-US" sz="1800" dirty="0">
              <a:solidFill>
                <a:srgbClr val="000000"/>
              </a:solidFill>
              <a:latin typeface="PalatinoLinotype-Roman"/>
            </a:endParaRPr>
          </a:p>
          <a:p>
            <a:r>
              <a:rPr lang="en-US" sz="1800" b="0" i="0" dirty="0">
                <a:solidFill>
                  <a:srgbClr val="000000"/>
                </a:solidFill>
                <a:effectLst/>
                <a:latin typeface="PalatinoLinotype-Roman"/>
              </a:rPr>
              <a:t>Using </a:t>
            </a:r>
            <a:r>
              <a:rPr lang="en-US" sz="1800" b="1" i="0" dirty="0">
                <a:solidFill>
                  <a:srgbClr val="000000"/>
                </a:solidFill>
                <a:effectLst/>
                <a:latin typeface="PalatinoLinotype-Bold"/>
              </a:rPr>
              <a:t>complete distributions </a:t>
            </a:r>
            <a:r>
              <a:rPr lang="en-US" sz="1800" b="0" i="0" dirty="0">
                <a:solidFill>
                  <a:srgbClr val="000000"/>
                </a:solidFill>
                <a:effectLst/>
                <a:latin typeface="PalatinoLinotype-Roman"/>
              </a:rPr>
              <a:t>(e.g., Ubuntu/Debian): easy to get started, but harder to</a:t>
            </a:r>
            <a:br>
              <a:rPr lang="en-US" sz="1800" b="0" i="0" dirty="0">
                <a:solidFill>
                  <a:srgbClr val="000000"/>
                </a:solidFill>
                <a:effectLst/>
                <a:latin typeface="PalatinoLinotype-Roman"/>
              </a:rPr>
            </a:br>
            <a:r>
              <a:rPr lang="en-US" sz="1800" b="0" i="0" dirty="0">
                <a:solidFill>
                  <a:srgbClr val="000000"/>
                </a:solidFill>
                <a:effectLst/>
                <a:latin typeface="PalatinoLinotype-Roman"/>
              </a:rPr>
              <a:t>customize. A Linux distribution is a preselected kernel version and a root filesystem with a</a:t>
            </a:r>
            <a:br>
              <a:rPr lang="en-US" sz="1800" b="0" i="0" dirty="0">
                <a:solidFill>
                  <a:srgbClr val="000000"/>
                </a:solidFill>
                <a:effectLst/>
                <a:latin typeface="PalatinoLinotype-Roman"/>
              </a:rPr>
            </a:br>
            <a:r>
              <a:rPr lang="en-US" sz="1800" b="0" i="0" dirty="0">
                <a:solidFill>
                  <a:srgbClr val="000000"/>
                </a:solidFill>
                <a:effectLst/>
                <a:latin typeface="PalatinoLinotype-Roman"/>
              </a:rPr>
              <a:t>preselected set of libraries, utilities and applications.</a:t>
            </a:r>
            <a:endParaRPr lang="en-US" sz="1800" dirty="0">
              <a:solidFill>
                <a:srgbClr val="000000"/>
              </a:solidFill>
              <a:latin typeface="PalatinoLinotype-Roman"/>
            </a:endParaRPr>
          </a:p>
          <a:p>
            <a:r>
              <a:rPr lang="en-US" sz="1800" b="0" i="0" dirty="0">
                <a:solidFill>
                  <a:srgbClr val="000000"/>
                </a:solidFill>
                <a:effectLst/>
                <a:latin typeface="PalatinoLinotype-Roman"/>
              </a:rPr>
              <a:t>Using </a:t>
            </a:r>
            <a:r>
              <a:rPr lang="en-US" sz="1800" b="1" i="0" dirty="0">
                <a:solidFill>
                  <a:srgbClr val="000000"/>
                </a:solidFill>
                <a:effectLst/>
                <a:latin typeface="PalatinoLinotype-Bold"/>
              </a:rPr>
              <a:t>Build frameworks </a:t>
            </a:r>
            <a:r>
              <a:rPr lang="en-US" sz="1800" b="0" i="0" dirty="0">
                <a:solidFill>
                  <a:srgbClr val="000000"/>
                </a:solidFill>
                <a:effectLst/>
                <a:latin typeface="PalatinoLinotype-Roman"/>
              </a:rPr>
              <a:t>(e.g., </a:t>
            </a:r>
            <a:r>
              <a:rPr lang="en-US" sz="1800" b="0" i="0" dirty="0" err="1">
                <a:solidFill>
                  <a:srgbClr val="000000"/>
                </a:solidFill>
                <a:effectLst/>
                <a:latin typeface="PalatinoLinotype-Roman"/>
              </a:rPr>
              <a:t>Buildroot</a:t>
            </a:r>
            <a:r>
              <a:rPr lang="en-US" sz="1800" b="0" i="0" dirty="0">
                <a:solidFill>
                  <a:srgbClr val="000000"/>
                </a:solidFill>
                <a:effectLst/>
                <a:latin typeface="PalatinoLinotype-Roman"/>
              </a:rPr>
              <a:t>, </a:t>
            </a:r>
            <a:r>
              <a:rPr lang="en-US" sz="1800" b="0" i="0" dirty="0" err="1">
                <a:solidFill>
                  <a:srgbClr val="000000"/>
                </a:solidFill>
                <a:effectLst/>
                <a:latin typeface="PalatinoLinotype-Roman"/>
              </a:rPr>
              <a:t>Yocto</a:t>
            </a:r>
            <a:r>
              <a:rPr lang="en-US" sz="1800" b="0" i="0" dirty="0">
                <a:solidFill>
                  <a:srgbClr val="000000"/>
                </a:solidFill>
                <a:effectLst/>
                <a:latin typeface="PalatinoLinotype-Roman"/>
              </a:rPr>
              <a:t>): This option allows you to customize and</a:t>
            </a:r>
            <a:br>
              <a:rPr lang="en-US" sz="1800" b="0" i="0" dirty="0">
                <a:solidFill>
                  <a:srgbClr val="000000"/>
                </a:solidFill>
                <a:effectLst/>
                <a:latin typeface="PalatinoLinotype-Roman"/>
              </a:rPr>
            </a:br>
            <a:r>
              <a:rPr lang="en-US" sz="1800" b="0" i="0" dirty="0">
                <a:solidFill>
                  <a:srgbClr val="000000"/>
                </a:solidFill>
                <a:effectLst/>
                <a:latin typeface="PalatinoLinotype-Roman"/>
              </a:rPr>
              <a:t>reproduce builds easily. This is becoming the most popular option in the Linux embedded</a:t>
            </a:r>
            <a:br>
              <a:rPr lang="en-US" sz="1800" b="0" i="0" dirty="0">
                <a:solidFill>
                  <a:srgbClr val="000000"/>
                </a:solidFill>
                <a:effectLst/>
                <a:latin typeface="PalatinoLinotype-Roman"/>
              </a:rPr>
            </a:br>
            <a:r>
              <a:rPr lang="en-US" sz="1800" b="0" i="0" dirty="0">
                <a:solidFill>
                  <a:srgbClr val="000000"/>
                </a:solidFill>
                <a:effectLst/>
                <a:latin typeface="PalatinoLinotype-Roman"/>
              </a:rPr>
              <a:t>space. A Build framework typically consists of scripts and configuration meta-data that control</a:t>
            </a:r>
            <a:br>
              <a:rPr lang="en-US" sz="1800" b="0" i="0" dirty="0">
                <a:solidFill>
                  <a:srgbClr val="000000"/>
                </a:solidFill>
                <a:effectLst/>
                <a:latin typeface="PalatinoLinotype-Roman"/>
              </a:rPr>
            </a:br>
            <a:r>
              <a:rPr lang="en-US" sz="1800" b="0" i="0" dirty="0">
                <a:solidFill>
                  <a:srgbClr val="000000"/>
                </a:solidFill>
                <a:effectLst/>
                <a:latin typeface="PalatinoLinotype-Roman"/>
              </a:rPr>
              <a:t>the build process. The Build framework typically downloads, configures, compiles and installs</a:t>
            </a:r>
            <a:br>
              <a:rPr lang="en-US" sz="1800" b="0" i="0" dirty="0">
                <a:solidFill>
                  <a:srgbClr val="000000"/>
                </a:solidFill>
                <a:effectLst/>
                <a:latin typeface="PalatinoLinotype-Roman"/>
              </a:rPr>
            </a:br>
            <a:r>
              <a:rPr lang="en-US" sz="1800" b="0" i="0" dirty="0">
                <a:solidFill>
                  <a:srgbClr val="000000"/>
                </a:solidFill>
                <a:effectLst/>
                <a:latin typeface="PalatinoLinotype-Roman"/>
              </a:rPr>
              <a:t>all required components of the system taking version conflicts and dependencies into account.</a:t>
            </a:r>
            <a:br>
              <a:rPr lang="en-US" sz="1800" b="0" i="0" dirty="0">
                <a:solidFill>
                  <a:srgbClr val="000000"/>
                </a:solidFill>
                <a:effectLst/>
                <a:latin typeface="PalatinoLinotype-Roman"/>
              </a:rPr>
            </a:br>
            <a:r>
              <a:rPr lang="en-US" sz="1800" b="0" i="0" dirty="0">
                <a:solidFill>
                  <a:srgbClr val="000000"/>
                </a:solidFill>
                <a:effectLst/>
                <a:latin typeface="PalatinoLinotype-Roman"/>
              </a:rPr>
              <a:t>It allows for example to create a customized root filesystem. The Build framework output is a</a:t>
            </a:r>
            <a:br>
              <a:rPr lang="en-US" sz="1800" b="0" i="0" dirty="0">
                <a:solidFill>
                  <a:srgbClr val="000000"/>
                </a:solidFill>
                <a:effectLst/>
                <a:latin typeface="PalatinoLinotype-Roman"/>
              </a:rPr>
            </a:br>
            <a:r>
              <a:rPr lang="en-US" sz="1800" b="0" i="0" dirty="0">
                <a:solidFill>
                  <a:srgbClr val="000000"/>
                </a:solidFill>
                <a:effectLst/>
                <a:latin typeface="PalatinoLinotype-Roman"/>
              </a:rPr>
              <a:t>complete image including toolchain, bootloader, kernel and root filesystem</a:t>
            </a:r>
            <a:r>
              <a:rPr lang="en-US" dirty="0"/>
              <a:t> </a:t>
            </a:r>
            <a:br>
              <a:rPr lang="en-US" dirty="0"/>
            </a:br>
            <a:endParaRPr lang="en-US" dirty="0"/>
          </a:p>
        </p:txBody>
      </p:sp>
    </p:spTree>
    <p:extLst>
      <p:ext uri="{BB962C8B-B14F-4D97-AF65-F5344CB8AC3E}">
        <p14:creationId xmlns:p14="http://schemas.microsoft.com/office/powerpoint/2010/main" val="45637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FCCE-E777-DA20-E12A-FBAB1F6547FA}"/>
              </a:ext>
            </a:extLst>
          </p:cNvPr>
          <p:cNvSpPr>
            <a:spLocks noGrp="1"/>
          </p:cNvSpPr>
          <p:nvPr>
            <p:ph type="title"/>
          </p:nvPr>
        </p:nvSpPr>
        <p:spPr/>
        <p:txBody>
          <a:bodyPr>
            <a:normAutofit/>
          </a:bodyPr>
          <a:lstStyle/>
          <a:p>
            <a:r>
              <a:rPr lang="en-US" sz="2400" b="0" i="0" dirty="0">
                <a:solidFill>
                  <a:srgbClr val="000000"/>
                </a:solidFill>
                <a:effectLst/>
                <a:latin typeface="ArialUnicodeMS"/>
              </a:rPr>
              <a:t>Building a Linux Embedded System for the Broadcom BCM2837 Processor</a:t>
            </a:r>
            <a:r>
              <a:rPr lang="en-US" sz="5400" dirty="0"/>
              <a:t> </a:t>
            </a:r>
          </a:p>
        </p:txBody>
      </p:sp>
      <p:sp>
        <p:nvSpPr>
          <p:cNvPr id="3" name="Content Placeholder 2">
            <a:extLst>
              <a:ext uri="{FF2B5EF4-FFF2-40B4-BE49-F238E27FC236}">
                <a16:creationId xmlns:a16="http://schemas.microsoft.com/office/drawing/2014/main" id="{F1904B22-68AE-A8F1-E7C7-7533A94F80D1}"/>
              </a:ext>
            </a:extLst>
          </p:cNvPr>
          <p:cNvSpPr>
            <a:spLocks noGrp="1"/>
          </p:cNvSpPr>
          <p:nvPr>
            <p:ph idx="1"/>
          </p:nvPr>
        </p:nvSpPr>
        <p:spPr/>
        <p:txBody>
          <a:bodyPr/>
          <a:lstStyle/>
          <a:p>
            <a:r>
              <a:rPr lang="en-US" sz="1800" b="0" i="0" dirty="0">
                <a:solidFill>
                  <a:srgbClr val="000000"/>
                </a:solidFill>
                <a:effectLst/>
                <a:latin typeface="PalatinoLinotype-Roman"/>
              </a:rPr>
              <a:t>The BCM2837 processor is the Broadcom chip used in the Raspberry Pi 3, and in later models of</a:t>
            </a:r>
            <a:br>
              <a:rPr lang="en-US" sz="1800" b="0" i="0" dirty="0">
                <a:solidFill>
                  <a:srgbClr val="000000"/>
                </a:solidFill>
                <a:effectLst/>
                <a:latin typeface="PalatinoLinotype-Roman"/>
              </a:rPr>
            </a:br>
            <a:r>
              <a:rPr lang="en-US" sz="1800" b="0" i="0" dirty="0">
                <a:solidFill>
                  <a:srgbClr val="000000"/>
                </a:solidFill>
                <a:effectLst/>
                <a:latin typeface="PalatinoLinotype-Roman"/>
              </a:rPr>
              <a:t>the Raspberry Pi 2. The underlying architecture of the BCM2837 is identical to the BCM2836. The</a:t>
            </a:r>
            <a:br>
              <a:rPr lang="en-US" sz="1800" b="0" i="0" dirty="0">
                <a:solidFill>
                  <a:srgbClr val="000000"/>
                </a:solidFill>
                <a:effectLst/>
                <a:latin typeface="PalatinoLinotype-Roman"/>
              </a:rPr>
            </a:br>
            <a:r>
              <a:rPr lang="en-US" sz="1800" b="0" i="0" dirty="0">
                <a:solidFill>
                  <a:srgbClr val="000000"/>
                </a:solidFill>
                <a:effectLst/>
                <a:latin typeface="PalatinoLinotype-Roman"/>
              </a:rPr>
              <a:t>only significant difference is the replacement of the ARMv7 quad core cluster with a quad-core</a:t>
            </a:r>
            <a:br>
              <a:rPr lang="en-US" sz="1800" b="0" i="0" dirty="0">
                <a:solidFill>
                  <a:srgbClr val="000000"/>
                </a:solidFill>
                <a:effectLst/>
                <a:latin typeface="PalatinoLinotype-Roman"/>
              </a:rPr>
            </a:br>
            <a:r>
              <a:rPr lang="en-US" sz="1800" b="0" i="0" dirty="0">
                <a:solidFill>
                  <a:srgbClr val="000000"/>
                </a:solidFill>
                <a:effectLst/>
                <a:latin typeface="PalatinoLinotype-Roman"/>
              </a:rPr>
              <a:t>ARM Cortex A53 (ARMv8) cluster.</a:t>
            </a:r>
            <a:br>
              <a:rPr lang="en-US" sz="1800" b="0" i="0" dirty="0">
                <a:solidFill>
                  <a:srgbClr val="000000"/>
                </a:solidFill>
                <a:effectLst/>
                <a:latin typeface="PalatinoLinotype-Roman"/>
              </a:rPr>
            </a:br>
            <a:r>
              <a:rPr lang="en-US" sz="1800" b="0" i="0" dirty="0">
                <a:solidFill>
                  <a:srgbClr val="000000"/>
                </a:solidFill>
                <a:effectLst/>
                <a:latin typeface="PalatinoLinotype-Roman"/>
              </a:rPr>
              <a:t>The ARM cores run at 1.2GHz, making the device about 50% faster than the Raspberry Pi 2. The</a:t>
            </a:r>
            <a:br>
              <a:rPr lang="en-US" sz="1800" b="0" i="0" dirty="0">
                <a:solidFill>
                  <a:srgbClr val="000000"/>
                </a:solidFill>
                <a:effectLst/>
                <a:latin typeface="PalatinoLinotype-Roman"/>
              </a:rPr>
            </a:br>
            <a:r>
              <a:rPr lang="en-US" sz="1800" b="0" i="0" dirty="0" err="1">
                <a:solidFill>
                  <a:srgbClr val="000000"/>
                </a:solidFill>
                <a:effectLst/>
                <a:latin typeface="PalatinoLinotype-Roman"/>
              </a:rPr>
              <a:t>VideoCore</a:t>
            </a:r>
            <a:r>
              <a:rPr lang="en-US" sz="1800" b="0" i="0" dirty="0">
                <a:solidFill>
                  <a:srgbClr val="000000"/>
                </a:solidFill>
                <a:effectLst/>
                <a:latin typeface="PalatinoLinotype-Roman"/>
              </a:rPr>
              <a:t> IV runs at 400MHz. You can see documentation of BCM2836 at </a:t>
            </a:r>
            <a:r>
              <a:rPr lang="en-US" sz="1800" b="0" i="0" dirty="0">
                <a:solidFill>
                  <a:srgbClr val="000000"/>
                </a:solidFill>
                <a:effectLst/>
                <a:latin typeface="Calibri-Light"/>
              </a:rPr>
              <a:t>https://www.raspberrypi.</a:t>
            </a:r>
            <a:br>
              <a:rPr lang="en-US" sz="1800" b="0" i="0" dirty="0">
                <a:solidFill>
                  <a:srgbClr val="000000"/>
                </a:solidFill>
                <a:effectLst/>
                <a:latin typeface="Calibri-Light"/>
              </a:rPr>
            </a:br>
            <a:r>
              <a:rPr lang="en-US" sz="1800" b="0" i="0" dirty="0">
                <a:solidFill>
                  <a:srgbClr val="000000"/>
                </a:solidFill>
                <a:effectLst/>
                <a:latin typeface="Calibri-Light"/>
              </a:rPr>
              <a:t>org/documentation/hardware/raspberrypi/bcm2836/README.md </a:t>
            </a:r>
            <a:r>
              <a:rPr lang="en-US" sz="1800" b="0" i="0" dirty="0">
                <a:solidFill>
                  <a:srgbClr val="000000"/>
                </a:solidFill>
                <a:effectLst/>
                <a:latin typeface="PalatinoLinotype-Roman"/>
              </a:rPr>
              <a:t>and BCM2835 at </a:t>
            </a:r>
            <a:r>
              <a:rPr lang="en-US" sz="1800" b="0" i="0" dirty="0">
                <a:solidFill>
                  <a:srgbClr val="000000"/>
                </a:solidFill>
                <a:effectLst/>
                <a:latin typeface="Calibri-Light"/>
              </a:rPr>
              <a:t>https://www.</a:t>
            </a:r>
            <a:br>
              <a:rPr lang="en-US" sz="1800" b="0" i="0" dirty="0">
                <a:solidFill>
                  <a:srgbClr val="000000"/>
                </a:solidFill>
                <a:effectLst/>
                <a:latin typeface="Calibri-Light"/>
              </a:rPr>
            </a:br>
            <a:r>
              <a:rPr lang="en-US" sz="1800" b="0" i="0" dirty="0">
                <a:solidFill>
                  <a:srgbClr val="000000"/>
                </a:solidFill>
                <a:effectLst/>
                <a:latin typeface="Calibri-Light"/>
              </a:rPr>
              <a:t>raspberrypi.org/documentation/hardware/</a:t>
            </a:r>
            <a:r>
              <a:rPr lang="en-US" sz="1800" b="0" i="0" dirty="0" err="1">
                <a:solidFill>
                  <a:srgbClr val="000000"/>
                </a:solidFill>
                <a:effectLst/>
                <a:latin typeface="Calibri-Light"/>
              </a:rPr>
              <a:t>raspberrypi</a:t>
            </a:r>
            <a:r>
              <a:rPr lang="en-US" sz="1800" b="0" i="0" dirty="0">
                <a:solidFill>
                  <a:srgbClr val="000000"/>
                </a:solidFill>
                <a:effectLst/>
                <a:latin typeface="Calibri-Light"/>
              </a:rPr>
              <a:t>/bcm2835/README.md.</a:t>
            </a:r>
            <a:br>
              <a:rPr lang="en-US" sz="1800" b="0" i="0" dirty="0">
                <a:solidFill>
                  <a:srgbClr val="000000"/>
                </a:solidFill>
                <a:effectLst/>
                <a:latin typeface="Calibri-Light"/>
              </a:rPr>
            </a:br>
            <a:r>
              <a:rPr lang="en-US" sz="1800" b="0" i="0" dirty="0">
                <a:solidFill>
                  <a:srgbClr val="000000"/>
                </a:solidFill>
                <a:effectLst/>
                <a:latin typeface="PalatinoLinotype-Roman"/>
              </a:rPr>
              <a:t>For the development of the labs the </a:t>
            </a:r>
            <a:r>
              <a:rPr lang="en-US" sz="1800" b="1" i="0" dirty="0">
                <a:solidFill>
                  <a:srgbClr val="000000"/>
                </a:solidFill>
                <a:effectLst/>
                <a:latin typeface="PalatinoLinotype-Bold"/>
              </a:rPr>
              <a:t>Raspberry Pi 3 Model B</a:t>
            </a:r>
            <a:r>
              <a:rPr lang="en-US" sz="1800" b="0" i="0" dirty="0">
                <a:solidFill>
                  <a:srgbClr val="000000"/>
                </a:solidFill>
                <a:effectLst/>
                <a:latin typeface="PalatinoLinotype-Roman"/>
              </a:rPr>
              <a:t>: Single-board computer with wireless</a:t>
            </a:r>
            <a:br>
              <a:rPr lang="en-US" sz="1800" b="0" i="0" dirty="0">
                <a:solidFill>
                  <a:srgbClr val="000000"/>
                </a:solidFill>
                <a:effectLst/>
                <a:latin typeface="PalatinoLinotype-Roman"/>
              </a:rPr>
            </a:br>
            <a:r>
              <a:rPr lang="en-US" sz="1800" b="0" i="0" dirty="0">
                <a:solidFill>
                  <a:srgbClr val="000000"/>
                </a:solidFill>
                <a:effectLst/>
                <a:latin typeface="PalatinoLinotype-Roman"/>
              </a:rPr>
              <a:t>LAN and Bluetooth connectivity will be used. You can see more info of this board at </a:t>
            </a:r>
            <a:r>
              <a:rPr lang="en-US" sz="1800" b="0" i="0" dirty="0">
                <a:solidFill>
                  <a:srgbClr val="000000"/>
                </a:solidFill>
                <a:effectLst/>
                <a:latin typeface="Calibri-Light"/>
              </a:rPr>
              <a:t>https://www.</a:t>
            </a:r>
            <a:br>
              <a:rPr lang="en-US" sz="1800" b="0" i="0" dirty="0">
                <a:solidFill>
                  <a:srgbClr val="000000"/>
                </a:solidFill>
                <a:effectLst/>
                <a:latin typeface="Calibri-Light"/>
              </a:rPr>
            </a:br>
            <a:r>
              <a:rPr lang="en-US" sz="1800" b="0" i="0" dirty="0">
                <a:solidFill>
                  <a:srgbClr val="000000"/>
                </a:solidFill>
                <a:effectLst/>
                <a:latin typeface="Calibri-Light"/>
              </a:rPr>
              <a:t>raspberrypi.org/products/raspberry-pi-3-model-b/.</a:t>
            </a:r>
            <a:r>
              <a:rPr lang="en-US" dirty="0"/>
              <a:t> </a:t>
            </a:r>
            <a:br>
              <a:rPr lang="en-US" dirty="0"/>
            </a:br>
            <a:endParaRPr lang="en-US" dirty="0"/>
          </a:p>
        </p:txBody>
      </p:sp>
    </p:spTree>
    <p:extLst>
      <p:ext uri="{BB962C8B-B14F-4D97-AF65-F5344CB8AC3E}">
        <p14:creationId xmlns:p14="http://schemas.microsoft.com/office/powerpoint/2010/main" val="41144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A954-767B-B458-E0A1-758E41DF7648}"/>
              </a:ext>
            </a:extLst>
          </p:cNvPr>
          <p:cNvSpPr>
            <a:spLocks noGrp="1"/>
          </p:cNvSpPr>
          <p:nvPr>
            <p:ph type="title"/>
          </p:nvPr>
        </p:nvSpPr>
        <p:spPr>
          <a:xfrm>
            <a:off x="838200" y="365125"/>
            <a:ext cx="10515600" cy="899471"/>
          </a:xfrm>
        </p:spPr>
        <p:txBody>
          <a:bodyPr>
            <a:normAutofit fontScale="90000"/>
          </a:bodyPr>
          <a:lstStyle/>
          <a:p>
            <a:r>
              <a:rPr lang="en-US" sz="3200" b="0" i="0" dirty="0">
                <a:solidFill>
                  <a:srgbClr val="000000"/>
                </a:solidFill>
                <a:effectLst/>
                <a:latin typeface="ArialUnicodeMS"/>
              </a:rPr>
              <a:t>Raspbian</a:t>
            </a:r>
            <a:r>
              <a:rPr lang="en-US" sz="6600" dirty="0"/>
              <a:t> </a:t>
            </a:r>
          </a:p>
        </p:txBody>
      </p:sp>
      <p:sp>
        <p:nvSpPr>
          <p:cNvPr id="3" name="Content Placeholder 2">
            <a:extLst>
              <a:ext uri="{FF2B5EF4-FFF2-40B4-BE49-F238E27FC236}">
                <a16:creationId xmlns:a16="http://schemas.microsoft.com/office/drawing/2014/main" id="{8B32CB67-1542-A5DD-557E-B6D20D22A0AE}"/>
              </a:ext>
            </a:extLst>
          </p:cNvPr>
          <p:cNvSpPr>
            <a:spLocks noGrp="1"/>
          </p:cNvSpPr>
          <p:nvPr>
            <p:ph idx="1"/>
          </p:nvPr>
        </p:nvSpPr>
        <p:spPr/>
        <p:txBody>
          <a:bodyPr/>
          <a:lstStyle/>
          <a:p>
            <a:r>
              <a:rPr lang="en-US" sz="1800" b="0" i="0" dirty="0">
                <a:solidFill>
                  <a:srgbClr val="000000"/>
                </a:solidFill>
                <a:effectLst/>
                <a:latin typeface="PalatinoLinotype-Roman"/>
              </a:rPr>
              <a:t>Raspbian is the recommended operating system for normal use on a Raspberry Pi. Raspbian is a</a:t>
            </a:r>
            <a:br>
              <a:rPr lang="en-US" sz="1800" b="0" i="0" dirty="0">
                <a:solidFill>
                  <a:srgbClr val="000000"/>
                </a:solidFill>
                <a:effectLst/>
                <a:latin typeface="PalatinoLinotype-Roman"/>
              </a:rPr>
            </a:br>
            <a:r>
              <a:rPr lang="en-US" sz="1800" b="0" i="0" dirty="0">
                <a:solidFill>
                  <a:srgbClr val="000000"/>
                </a:solidFill>
                <a:effectLst/>
                <a:latin typeface="PalatinoLinotype-Roman"/>
              </a:rPr>
              <a:t>free operating system based on Debian, </a:t>
            </a:r>
            <a:r>
              <a:rPr lang="en-US" sz="1800" b="0" i="0" dirty="0" err="1">
                <a:solidFill>
                  <a:srgbClr val="000000"/>
                </a:solidFill>
                <a:effectLst/>
                <a:latin typeface="PalatinoLinotype-Roman"/>
              </a:rPr>
              <a:t>optimised</a:t>
            </a:r>
            <a:r>
              <a:rPr lang="en-US" sz="1800" b="0" i="0" dirty="0">
                <a:solidFill>
                  <a:srgbClr val="000000"/>
                </a:solidFill>
                <a:effectLst/>
                <a:latin typeface="PalatinoLinotype-Roman"/>
              </a:rPr>
              <a:t> for the Raspberry Pi hardware. Raspbian comes</a:t>
            </a:r>
            <a:br>
              <a:rPr lang="en-US" sz="1800" b="0" i="0" dirty="0">
                <a:solidFill>
                  <a:srgbClr val="000000"/>
                </a:solidFill>
                <a:effectLst/>
                <a:latin typeface="PalatinoLinotype-Roman"/>
              </a:rPr>
            </a:br>
            <a:r>
              <a:rPr lang="en-US" sz="1800" b="0" i="0" dirty="0">
                <a:solidFill>
                  <a:srgbClr val="000000"/>
                </a:solidFill>
                <a:effectLst/>
                <a:latin typeface="PalatinoLinotype-Roman"/>
              </a:rPr>
              <a:t>with over 35,000 packages: precompiled software bundled in a nice format for easy installation on</a:t>
            </a:r>
            <a:br>
              <a:rPr lang="en-US" dirty="0"/>
            </a:br>
            <a:r>
              <a:rPr lang="en-US" sz="1800" b="0" i="0" dirty="0">
                <a:solidFill>
                  <a:srgbClr val="000000"/>
                </a:solidFill>
                <a:effectLst/>
                <a:latin typeface="PalatinoLinotype-Roman"/>
              </a:rPr>
              <a:t>your Raspberry Pi. Raspbian is a community project under active development, with an emphasis</a:t>
            </a:r>
            <a:br>
              <a:rPr lang="en-US" sz="1800" b="0" i="0" dirty="0">
                <a:solidFill>
                  <a:srgbClr val="000000"/>
                </a:solidFill>
                <a:effectLst/>
                <a:latin typeface="PalatinoLinotype-Roman"/>
              </a:rPr>
            </a:br>
            <a:r>
              <a:rPr lang="en-US" sz="1800" b="0" i="0" dirty="0">
                <a:solidFill>
                  <a:srgbClr val="000000"/>
                </a:solidFill>
                <a:effectLst/>
                <a:latin typeface="PalatinoLinotype-Roman"/>
              </a:rPr>
              <a:t>on improving the stability and performance of as many Debian packages as possible.</a:t>
            </a:r>
            <a:br>
              <a:rPr lang="en-US" sz="1800" b="0" i="0" dirty="0">
                <a:solidFill>
                  <a:srgbClr val="000000"/>
                </a:solidFill>
                <a:effectLst/>
                <a:latin typeface="PalatinoLinotype-Roman"/>
              </a:rPr>
            </a:br>
            <a:r>
              <a:rPr lang="en-US" sz="1800" b="0" i="0" dirty="0">
                <a:solidFill>
                  <a:srgbClr val="000000"/>
                </a:solidFill>
                <a:effectLst/>
                <a:latin typeface="PalatinoLinotype-Roman"/>
              </a:rPr>
              <a:t>You will install in a SD a </a:t>
            </a:r>
            <a:r>
              <a:rPr lang="en-US" sz="1800" b="1" i="0" dirty="0" err="1">
                <a:solidFill>
                  <a:srgbClr val="000000"/>
                </a:solidFill>
                <a:effectLst/>
                <a:latin typeface="PalatinoLinotype-Bold"/>
              </a:rPr>
              <a:t>Raspbian_lite</a:t>
            </a:r>
            <a:r>
              <a:rPr lang="en-US" sz="1800" b="1" i="0" dirty="0">
                <a:solidFill>
                  <a:srgbClr val="000000"/>
                </a:solidFill>
                <a:effectLst/>
                <a:latin typeface="PalatinoLinotype-Bold"/>
              </a:rPr>
              <a:t> </a:t>
            </a:r>
            <a:r>
              <a:rPr lang="en-US" sz="1800" b="0" i="0" dirty="0">
                <a:solidFill>
                  <a:srgbClr val="000000"/>
                </a:solidFill>
                <a:effectLst/>
                <a:latin typeface="PalatinoLinotype-Roman"/>
              </a:rPr>
              <a:t>image based on </a:t>
            </a:r>
            <a:r>
              <a:rPr lang="en-US" sz="1800" b="1" i="0" dirty="0">
                <a:solidFill>
                  <a:srgbClr val="000000"/>
                </a:solidFill>
                <a:effectLst/>
                <a:latin typeface="PalatinoLinotype-Bold"/>
              </a:rPr>
              <a:t>kernel 4.9.y. </a:t>
            </a:r>
            <a:r>
              <a:rPr lang="en-US" sz="1800" b="0" i="0" dirty="0">
                <a:solidFill>
                  <a:srgbClr val="000000"/>
                </a:solidFill>
                <a:effectLst/>
                <a:latin typeface="PalatinoLinotype-Roman"/>
              </a:rPr>
              <a:t>Go to </a:t>
            </a:r>
            <a:r>
              <a:rPr lang="en-US" sz="1800" b="0" i="0" dirty="0">
                <a:solidFill>
                  <a:srgbClr val="000000"/>
                </a:solidFill>
                <a:effectLst/>
                <a:latin typeface="Calibri-Light"/>
              </a:rPr>
              <a:t>http://downloads.</a:t>
            </a:r>
            <a:br>
              <a:rPr lang="en-US" sz="1800" b="0" i="0" dirty="0">
                <a:solidFill>
                  <a:srgbClr val="000000"/>
                </a:solidFill>
                <a:effectLst/>
                <a:latin typeface="Calibri-Light"/>
              </a:rPr>
            </a:br>
            <a:r>
              <a:rPr lang="en-US" sz="1800" b="0" i="0" dirty="0">
                <a:solidFill>
                  <a:srgbClr val="000000"/>
                </a:solidFill>
                <a:effectLst/>
                <a:latin typeface="Calibri-Light"/>
              </a:rPr>
              <a:t>raspberrypi.org/</a:t>
            </a:r>
            <a:r>
              <a:rPr lang="en-US" sz="1800" b="0" i="0" dirty="0" err="1">
                <a:solidFill>
                  <a:srgbClr val="000000"/>
                </a:solidFill>
                <a:effectLst/>
                <a:latin typeface="Calibri-Light"/>
              </a:rPr>
              <a:t>raspbian_lite</a:t>
            </a:r>
            <a:r>
              <a:rPr lang="en-US" sz="1800" b="0" i="0" dirty="0">
                <a:solidFill>
                  <a:srgbClr val="000000"/>
                </a:solidFill>
                <a:effectLst/>
                <a:latin typeface="Calibri-Light"/>
              </a:rPr>
              <a:t>/images/ </a:t>
            </a:r>
            <a:r>
              <a:rPr lang="en-US" sz="1800" b="0" i="0" dirty="0">
                <a:solidFill>
                  <a:srgbClr val="000000"/>
                </a:solidFill>
                <a:effectLst/>
                <a:latin typeface="PalatinoLinotype-Roman"/>
              </a:rPr>
              <a:t>and download </a:t>
            </a:r>
            <a:r>
              <a:rPr lang="en-US" sz="1800" b="0" i="0" dirty="0">
                <a:solidFill>
                  <a:srgbClr val="000000"/>
                </a:solidFill>
                <a:effectLst/>
                <a:latin typeface="Calibri-Light"/>
              </a:rPr>
              <a:t>2017-09-07-raspbian-stretch-lite.zip </a:t>
            </a:r>
            <a:r>
              <a:rPr lang="en-US" sz="1800" b="0" i="0" dirty="0">
                <a:solidFill>
                  <a:srgbClr val="000000"/>
                </a:solidFill>
                <a:effectLst/>
                <a:latin typeface="PalatinoLinotype-Roman"/>
              </a:rPr>
              <a:t>image</a:t>
            </a:r>
            <a:br>
              <a:rPr lang="en-US" sz="1800" b="0" i="0" dirty="0">
                <a:solidFill>
                  <a:srgbClr val="000000"/>
                </a:solidFill>
                <a:effectLst/>
                <a:latin typeface="PalatinoLinotype-Roman"/>
              </a:rPr>
            </a:br>
            <a:r>
              <a:rPr lang="en-US" sz="1800" b="0" i="0" dirty="0">
                <a:solidFill>
                  <a:srgbClr val="000000"/>
                </a:solidFill>
                <a:effectLst/>
                <a:latin typeface="PalatinoLinotype-Roman"/>
              </a:rPr>
              <a:t>included in the folder </a:t>
            </a:r>
            <a:r>
              <a:rPr lang="en-US" sz="1800" b="0" i="0" dirty="0">
                <a:solidFill>
                  <a:srgbClr val="000000"/>
                </a:solidFill>
                <a:effectLst/>
                <a:latin typeface="Calibri-Light"/>
              </a:rPr>
              <a:t>raspbian_lite-2017-09-08/.</a:t>
            </a:r>
            <a:br>
              <a:rPr lang="en-US" sz="1800" b="0" i="0" dirty="0">
                <a:solidFill>
                  <a:srgbClr val="000000"/>
                </a:solidFill>
                <a:effectLst/>
                <a:latin typeface="Calibri-Light"/>
              </a:rPr>
            </a:br>
            <a:r>
              <a:rPr lang="en-US" sz="1800" b="0" i="0" dirty="0">
                <a:solidFill>
                  <a:srgbClr val="000000"/>
                </a:solidFill>
                <a:effectLst/>
                <a:latin typeface="PalatinoLinotype-Roman"/>
              </a:rPr>
              <a:t>To write the compressed image on the SD card, you will download and install </a:t>
            </a:r>
            <a:r>
              <a:rPr lang="en-US" sz="1800" b="1" i="0" dirty="0">
                <a:solidFill>
                  <a:srgbClr val="000000"/>
                </a:solidFill>
                <a:effectLst/>
                <a:latin typeface="PalatinoLinotype-Bold"/>
              </a:rPr>
              <a:t>Etcher</a:t>
            </a:r>
            <a:r>
              <a:rPr lang="en-US" sz="1800" b="0" i="0" dirty="0">
                <a:solidFill>
                  <a:srgbClr val="000000"/>
                </a:solidFill>
                <a:effectLst/>
                <a:latin typeface="PalatinoLinotype-Roman"/>
              </a:rPr>
              <a:t>. This tool,</a:t>
            </a:r>
            <a:br>
              <a:rPr lang="en-US" sz="1800" b="0" i="0" dirty="0">
                <a:solidFill>
                  <a:srgbClr val="000000"/>
                </a:solidFill>
                <a:effectLst/>
                <a:latin typeface="PalatinoLinotype-Roman"/>
              </a:rPr>
            </a:br>
            <a:r>
              <a:rPr lang="en-US" sz="1800" b="0" i="0" dirty="0">
                <a:solidFill>
                  <a:srgbClr val="000000"/>
                </a:solidFill>
                <a:effectLst/>
                <a:latin typeface="PalatinoLinotype-Roman"/>
              </a:rPr>
              <a:t>which is an Open Source software, is useful since it allows to get a compressed image as input.</a:t>
            </a:r>
            <a:br>
              <a:rPr lang="en-US" sz="1800" b="0" i="0" dirty="0">
                <a:solidFill>
                  <a:srgbClr val="000000"/>
                </a:solidFill>
                <a:effectLst/>
                <a:latin typeface="PalatinoLinotype-Roman"/>
              </a:rPr>
            </a:br>
            <a:r>
              <a:rPr lang="en-US" sz="1800" b="0" i="0" dirty="0">
                <a:solidFill>
                  <a:srgbClr val="000000"/>
                </a:solidFill>
                <a:effectLst/>
                <a:latin typeface="PalatinoLinotype-Roman"/>
              </a:rPr>
              <a:t>More information and extra help is available on the Etcher website at </a:t>
            </a:r>
            <a:r>
              <a:rPr lang="en-US" sz="1800" b="0" i="0" dirty="0">
                <a:solidFill>
                  <a:srgbClr val="000000"/>
                </a:solidFill>
                <a:effectLst/>
                <a:latin typeface="Calibri-Light"/>
              </a:rPr>
              <a:t>https://etcher.io/.</a:t>
            </a:r>
            <a:br>
              <a:rPr lang="en-US" sz="1800" b="0" i="0" dirty="0">
                <a:solidFill>
                  <a:srgbClr val="000000"/>
                </a:solidFill>
                <a:effectLst/>
                <a:latin typeface="Calibri-Light"/>
              </a:rPr>
            </a:br>
            <a:r>
              <a:rPr lang="en-US" sz="1800" b="0" i="0" dirty="0">
                <a:solidFill>
                  <a:srgbClr val="000000"/>
                </a:solidFill>
                <a:effectLst/>
                <a:latin typeface="PalatinoLinotype-Roman"/>
              </a:rPr>
              <a:t>Follow the steps of the </a:t>
            </a:r>
            <a:r>
              <a:rPr lang="en-US" sz="1800" b="0" i="0" dirty="0">
                <a:solidFill>
                  <a:srgbClr val="000000"/>
                </a:solidFill>
                <a:effectLst/>
                <a:latin typeface="Calibri-Light"/>
              </a:rPr>
              <a:t>Writing an image to the SD card </a:t>
            </a:r>
            <a:r>
              <a:rPr lang="en-US" sz="1800" b="0" i="0" dirty="0">
                <a:solidFill>
                  <a:srgbClr val="000000"/>
                </a:solidFill>
                <a:effectLst/>
                <a:latin typeface="PalatinoLinotype-Roman"/>
              </a:rPr>
              <a:t>section at </a:t>
            </a:r>
            <a:r>
              <a:rPr lang="en-US" sz="1800" b="0" i="0" dirty="0">
                <a:solidFill>
                  <a:srgbClr val="000000"/>
                </a:solidFill>
                <a:effectLst/>
                <a:latin typeface="Calibri-Light"/>
              </a:rPr>
              <a:t>https://www.raspberrypi.org/</a:t>
            </a:r>
            <a:br>
              <a:rPr lang="en-US" sz="1800" b="0" i="0" dirty="0">
                <a:solidFill>
                  <a:srgbClr val="000000"/>
                </a:solidFill>
                <a:effectLst/>
                <a:latin typeface="Calibri-Light"/>
              </a:rPr>
            </a:br>
            <a:r>
              <a:rPr lang="en-US" sz="1800" b="0" i="0" dirty="0">
                <a:solidFill>
                  <a:srgbClr val="000000"/>
                </a:solidFill>
                <a:effectLst/>
                <a:latin typeface="Calibri-Light"/>
              </a:rPr>
              <a:t>documentation/installation/installing-images/</a:t>
            </a:r>
            <a:r>
              <a:rPr lang="en-US" sz="1800" b="0" i="0" dirty="0" err="1">
                <a:solidFill>
                  <a:srgbClr val="000000"/>
                </a:solidFill>
                <a:effectLst/>
                <a:latin typeface="Calibri-Light"/>
              </a:rPr>
              <a:t>README.m</a:t>
            </a:r>
            <a:r>
              <a:rPr lang="en-US" dirty="0"/>
              <a:t> </a:t>
            </a:r>
            <a:br>
              <a:rPr lang="en-US" dirty="0"/>
            </a:br>
            <a:endParaRPr lang="en-US" dirty="0"/>
          </a:p>
        </p:txBody>
      </p:sp>
    </p:spTree>
    <p:extLst>
      <p:ext uri="{BB962C8B-B14F-4D97-AF65-F5344CB8AC3E}">
        <p14:creationId xmlns:p14="http://schemas.microsoft.com/office/powerpoint/2010/main" val="96309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AB76-77E3-C15B-7398-5EBB3AB5E7F6}"/>
              </a:ext>
            </a:extLst>
          </p:cNvPr>
          <p:cNvSpPr>
            <a:spLocks noGrp="1"/>
          </p:cNvSpPr>
          <p:nvPr>
            <p:ph type="title"/>
          </p:nvPr>
        </p:nvSpPr>
        <p:spPr>
          <a:xfrm>
            <a:off x="838200" y="365125"/>
            <a:ext cx="10515600" cy="597913"/>
          </a:xfrm>
        </p:spPr>
        <p:txBody>
          <a:bodyPr>
            <a:normAutofit/>
          </a:bodyPr>
          <a:lstStyle/>
          <a:p>
            <a:r>
              <a:rPr lang="en-US" sz="2800" b="0" i="0" dirty="0">
                <a:solidFill>
                  <a:srgbClr val="000000"/>
                </a:solidFill>
                <a:effectLst/>
                <a:latin typeface="ArialUnicodeMS"/>
              </a:rPr>
              <a:t>Building the Linux Kernel</a:t>
            </a:r>
            <a:endParaRPr lang="en-US" sz="6000" dirty="0"/>
          </a:p>
        </p:txBody>
      </p:sp>
      <p:sp>
        <p:nvSpPr>
          <p:cNvPr id="3" name="Content Placeholder 2">
            <a:extLst>
              <a:ext uri="{FF2B5EF4-FFF2-40B4-BE49-F238E27FC236}">
                <a16:creationId xmlns:a16="http://schemas.microsoft.com/office/drawing/2014/main" id="{F4AF2D9B-A0AB-704B-037D-C873B706ED74}"/>
              </a:ext>
            </a:extLst>
          </p:cNvPr>
          <p:cNvSpPr>
            <a:spLocks noGrp="1"/>
          </p:cNvSpPr>
          <p:nvPr>
            <p:ph idx="1"/>
          </p:nvPr>
        </p:nvSpPr>
        <p:spPr>
          <a:xfrm>
            <a:off x="838200" y="1387880"/>
            <a:ext cx="10515600" cy="4351338"/>
          </a:xfrm>
        </p:spPr>
        <p:txBody>
          <a:bodyPr/>
          <a:lstStyle/>
          <a:p>
            <a:r>
              <a:rPr lang="en-US" sz="1800" b="0" i="0" dirty="0">
                <a:solidFill>
                  <a:srgbClr val="000000"/>
                </a:solidFill>
                <a:effectLst/>
                <a:latin typeface="PalatinoLinotype-Roman"/>
              </a:rPr>
              <a:t>There are two main methods for building the kernel. You can build locally on a Raspberry Pi,</a:t>
            </a:r>
            <a:br>
              <a:rPr lang="en-US" sz="1800" b="0" i="0" dirty="0">
                <a:solidFill>
                  <a:srgbClr val="000000"/>
                </a:solidFill>
                <a:effectLst/>
                <a:latin typeface="PalatinoLinotype-Roman"/>
              </a:rPr>
            </a:br>
            <a:r>
              <a:rPr lang="en-US" sz="1800" b="0" i="0" dirty="0">
                <a:solidFill>
                  <a:srgbClr val="000000"/>
                </a:solidFill>
                <a:effectLst/>
                <a:latin typeface="PalatinoLinotype-Roman"/>
              </a:rPr>
              <a:t>which will take a long time; or you can cross-compile, which is much quicker, but requires more</a:t>
            </a:r>
            <a:br>
              <a:rPr lang="en-US" sz="1800" b="0" i="0" dirty="0">
                <a:solidFill>
                  <a:srgbClr val="000000"/>
                </a:solidFill>
                <a:effectLst/>
                <a:latin typeface="PalatinoLinotype-Roman"/>
              </a:rPr>
            </a:br>
            <a:r>
              <a:rPr lang="en-US" sz="1800" b="0" i="0" dirty="0">
                <a:solidFill>
                  <a:srgbClr val="000000"/>
                </a:solidFill>
                <a:effectLst/>
                <a:latin typeface="PalatinoLinotype-Roman"/>
              </a:rPr>
              <a:t>setup. You will use the second method.</a:t>
            </a:r>
            <a:br>
              <a:rPr lang="en-US" sz="1800" b="0" i="0" dirty="0">
                <a:solidFill>
                  <a:srgbClr val="000000"/>
                </a:solidFill>
                <a:effectLst/>
                <a:latin typeface="PalatinoLinotype-Roman"/>
              </a:rPr>
            </a:br>
            <a:r>
              <a:rPr lang="en-US" sz="1800" b="0" i="0" dirty="0">
                <a:solidFill>
                  <a:srgbClr val="000000"/>
                </a:solidFill>
                <a:effectLst/>
                <a:latin typeface="PalatinoLinotype-Roman"/>
              </a:rPr>
              <a:t>First install Git and the build dependencies</a:t>
            </a:r>
            <a:br>
              <a:rPr lang="en-US" dirty="0"/>
            </a:br>
            <a:endParaRPr lang="en-US" dirty="0"/>
          </a:p>
        </p:txBody>
      </p:sp>
      <p:pic>
        <p:nvPicPr>
          <p:cNvPr id="5" name="Picture 4">
            <a:extLst>
              <a:ext uri="{FF2B5EF4-FFF2-40B4-BE49-F238E27FC236}">
                <a16:creationId xmlns:a16="http://schemas.microsoft.com/office/drawing/2014/main" id="{71913FCE-50A1-E6F8-DCBF-B3AA1072CA00}"/>
              </a:ext>
            </a:extLst>
          </p:cNvPr>
          <p:cNvPicPr>
            <a:picLocks noChangeAspect="1"/>
          </p:cNvPicPr>
          <p:nvPr/>
        </p:nvPicPr>
        <p:blipFill>
          <a:blip r:embed="rId2"/>
          <a:stretch>
            <a:fillRect/>
          </a:stretch>
        </p:blipFill>
        <p:spPr>
          <a:xfrm>
            <a:off x="1479597" y="2931893"/>
            <a:ext cx="6634065" cy="3560982"/>
          </a:xfrm>
          <a:prstGeom prst="rect">
            <a:avLst/>
          </a:prstGeom>
        </p:spPr>
      </p:pic>
    </p:spTree>
    <p:extLst>
      <p:ext uri="{BB962C8B-B14F-4D97-AF65-F5344CB8AC3E}">
        <p14:creationId xmlns:p14="http://schemas.microsoft.com/office/powerpoint/2010/main" val="405919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E281-C906-89DA-0DA8-306BD6957F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09F74-C88A-09B5-B9C6-72A5DB3875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11EF41C-FA22-21A5-14D7-BD80C94CF43E}"/>
              </a:ext>
            </a:extLst>
          </p:cNvPr>
          <p:cNvPicPr>
            <a:picLocks noChangeAspect="1"/>
          </p:cNvPicPr>
          <p:nvPr/>
        </p:nvPicPr>
        <p:blipFill>
          <a:blip r:embed="rId2"/>
          <a:stretch>
            <a:fillRect/>
          </a:stretch>
        </p:blipFill>
        <p:spPr>
          <a:xfrm>
            <a:off x="2789769" y="0"/>
            <a:ext cx="6612462" cy="6858000"/>
          </a:xfrm>
          <a:prstGeom prst="rect">
            <a:avLst/>
          </a:prstGeom>
        </p:spPr>
      </p:pic>
    </p:spTree>
    <p:extLst>
      <p:ext uri="{BB962C8B-B14F-4D97-AF65-F5344CB8AC3E}">
        <p14:creationId xmlns:p14="http://schemas.microsoft.com/office/powerpoint/2010/main" val="3610088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0829-56B4-8843-F03C-F53AC6BEE5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65576-821C-C5F9-88DF-C3776C3E45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0578699-AC23-E178-2196-603FAFCC6AC4}"/>
              </a:ext>
            </a:extLst>
          </p:cNvPr>
          <p:cNvPicPr>
            <a:picLocks noChangeAspect="1"/>
          </p:cNvPicPr>
          <p:nvPr/>
        </p:nvPicPr>
        <p:blipFill>
          <a:blip r:embed="rId2"/>
          <a:stretch>
            <a:fillRect/>
          </a:stretch>
        </p:blipFill>
        <p:spPr>
          <a:xfrm>
            <a:off x="0" y="1221079"/>
            <a:ext cx="12192000" cy="4415842"/>
          </a:xfrm>
          <a:prstGeom prst="rect">
            <a:avLst/>
          </a:prstGeom>
        </p:spPr>
      </p:pic>
    </p:spTree>
    <p:extLst>
      <p:ext uri="{BB962C8B-B14F-4D97-AF65-F5344CB8AC3E}">
        <p14:creationId xmlns:p14="http://schemas.microsoft.com/office/powerpoint/2010/main" val="4046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FE2B-9A4E-4B81-799B-B4C9926315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5FC2D9-D105-8383-D608-521F831ECB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DB792B-7FB5-B10A-7AC1-C3D1CF6D0B17}"/>
              </a:ext>
            </a:extLst>
          </p:cNvPr>
          <p:cNvPicPr>
            <a:picLocks noChangeAspect="1"/>
          </p:cNvPicPr>
          <p:nvPr/>
        </p:nvPicPr>
        <p:blipFill>
          <a:blip r:embed="rId2"/>
          <a:stretch>
            <a:fillRect/>
          </a:stretch>
        </p:blipFill>
        <p:spPr>
          <a:xfrm>
            <a:off x="838200" y="681037"/>
            <a:ext cx="10148915" cy="5756987"/>
          </a:xfrm>
          <a:prstGeom prst="rect">
            <a:avLst/>
          </a:prstGeom>
        </p:spPr>
      </p:pic>
    </p:spTree>
    <p:extLst>
      <p:ext uri="{BB962C8B-B14F-4D97-AF65-F5344CB8AC3E}">
        <p14:creationId xmlns:p14="http://schemas.microsoft.com/office/powerpoint/2010/main" val="111983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2AE0-EFC5-D4B8-020E-4C58689134EE}"/>
              </a:ext>
            </a:extLst>
          </p:cNvPr>
          <p:cNvSpPr>
            <a:spLocks noGrp="1"/>
          </p:cNvSpPr>
          <p:nvPr>
            <p:ph type="title"/>
          </p:nvPr>
        </p:nvSpPr>
        <p:spPr>
          <a:xfrm>
            <a:off x="838200" y="365125"/>
            <a:ext cx="10515600" cy="899471"/>
          </a:xfrm>
        </p:spPr>
        <p:txBody>
          <a:bodyPr>
            <a:normAutofit fontScale="90000"/>
          </a:bodyPr>
          <a:lstStyle/>
          <a:p>
            <a:r>
              <a:rPr lang="en-US" sz="2800" b="1" dirty="0">
                <a:solidFill>
                  <a:srgbClr val="000000"/>
                </a:solidFill>
                <a:latin typeface="PalatinoLinotype-Roman"/>
              </a:rPr>
              <a:t>The </a:t>
            </a:r>
            <a:r>
              <a:rPr lang="en-US" sz="2800" b="1" i="0" dirty="0">
                <a:solidFill>
                  <a:srgbClr val="000000"/>
                </a:solidFill>
                <a:effectLst/>
                <a:latin typeface="PalatinoLinotype-Roman"/>
              </a:rPr>
              <a:t>main components of a Linux embedded system</a:t>
            </a:r>
            <a:r>
              <a:rPr lang="en-US" sz="4800" b="1" dirty="0"/>
              <a:t> </a:t>
            </a:r>
            <a:br>
              <a:rPr lang="en-US" sz="4800" b="1" dirty="0"/>
            </a:br>
            <a:endParaRPr lang="en-US" sz="4800" b="1" dirty="0"/>
          </a:p>
        </p:txBody>
      </p:sp>
      <p:sp>
        <p:nvSpPr>
          <p:cNvPr id="3" name="Content Placeholder 2">
            <a:extLst>
              <a:ext uri="{FF2B5EF4-FFF2-40B4-BE49-F238E27FC236}">
                <a16:creationId xmlns:a16="http://schemas.microsoft.com/office/drawing/2014/main" id="{08929CAF-C3A3-B071-2E43-078301D2A99A}"/>
              </a:ext>
            </a:extLst>
          </p:cNvPr>
          <p:cNvSpPr>
            <a:spLocks noGrp="1"/>
          </p:cNvSpPr>
          <p:nvPr>
            <p:ph idx="1"/>
          </p:nvPr>
        </p:nvSpPr>
        <p:spPr/>
        <p:txBody>
          <a:bodyPr>
            <a:normAutofit/>
          </a:bodyPr>
          <a:lstStyle/>
          <a:p>
            <a:r>
              <a:rPr lang="en-US" sz="2400" b="1" i="0" dirty="0">
                <a:solidFill>
                  <a:srgbClr val="000000"/>
                </a:solidFill>
                <a:effectLst/>
                <a:latin typeface="PalatinoLinotype-Bold"/>
              </a:rPr>
              <a:t>Bootloader</a:t>
            </a:r>
          </a:p>
          <a:p>
            <a:r>
              <a:rPr lang="en-US" sz="2400" b="1" i="0" dirty="0">
                <a:solidFill>
                  <a:srgbClr val="000000"/>
                </a:solidFill>
                <a:effectLst/>
                <a:latin typeface="PalatinoLinotype-Bold"/>
              </a:rPr>
              <a:t>Kernel</a:t>
            </a:r>
            <a:endParaRPr lang="en-US" sz="2400" dirty="0">
              <a:solidFill>
                <a:srgbClr val="000000"/>
              </a:solidFill>
              <a:latin typeface="PalatinoLinotype-Roman"/>
            </a:endParaRPr>
          </a:p>
          <a:p>
            <a:r>
              <a:rPr lang="en-US" sz="2400" b="0" i="0" dirty="0">
                <a:solidFill>
                  <a:srgbClr val="000000"/>
                </a:solidFill>
                <a:effectLst/>
                <a:latin typeface="PalatinoLinotype-Roman"/>
              </a:rPr>
              <a:t> </a:t>
            </a:r>
            <a:r>
              <a:rPr lang="en-US" sz="2400" b="1" i="0" dirty="0">
                <a:solidFill>
                  <a:srgbClr val="000000"/>
                </a:solidFill>
                <a:effectLst/>
                <a:latin typeface="PalatinoLinotype-Bold"/>
              </a:rPr>
              <a:t>System call interface</a:t>
            </a:r>
            <a:endParaRPr lang="en-US" sz="2400" dirty="0">
              <a:solidFill>
                <a:srgbClr val="000000"/>
              </a:solidFill>
              <a:latin typeface="PalatinoLinotype-Roman"/>
            </a:endParaRPr>
          </a:p>
          <a:p>
            <a:r>
              <a:rPr lang="en-US" sz="2400" b="0" i="0" dirty="0">
                <a:solidFill>
                  <a:srgbClr val="000000"/>
                </a:solidFill>
                <a:effectLst/>
                <a:latin typeface="PalatinoLinotype-Roman"/>
              </a:rPr>
              <a:t> </a:t>
            </a:r>
            <a:r>
              <a:rPr lang="en-US" sz="2400" b="1" i="0" dirty="0">
                <a:solidFill>
                  <a:srgbClr val="000000"/>
                </a:solidFill>
                <a:effectLst/>
                <a:latin typeface="PalatinoLinotype-Bold"/>
              </a:rPr>
              <a:t>C-Runtime library</a:t>
            </a:r>
            <a:endParaRPr lang="en-US" sz="2400" dirty="0">
              <a:solidFill>
                <a:srgbClr val="000000"/>
              </a:solidFill>
              <a:latin typeface="PalatinoLinotype-Roman"/>
            </a:endParaRPr>
          </a:p>
          <a:p>
            <a:r>
              <a:rPr lang="en-US" sz="2400" b="1" i="0" dirty="0">
                <a:solidFill>
                  <a:srgbClr val="000000"/>
                </a:solidFill>
                <a:effectLst/>
                <a:latin typeface="PalatinoLinotype-Bold"/>
              </a:rPr>
              <a:t>System shared libraries </a:t>
            </a:r>
            <a:endParaRPr lang="en-US" sz="2400" dirty="0">
              <a:solidFill>
                <a:srgbClr val="000000"/>
              </a:solidFill>
              <a:latin typeface="PalatinoLinotype-Roman"/>
            </a:endParaRPr>
          </a:p>
          <a:p>
            <a:r>
              <a:rPr lang="en-US" sz="2400" b="0" i="0" dirty="0">
                <a:solidFill>
                  <a:srgbClr val="000000"/>
                </a:solidFill>
                <a:effectLst/>
                <a:latin typeface="PalatinoLinotype-Roman"/>
              </a:rPr>
              <a:t> </a:t>
            </a:r>
            <a:r>
              <a:rPr lang="en-US" sz="2400" b="1" i="0" dirty="0">
                <a:solidFill>
                  <a:srgbClr val="000000"/>
                </a:solidFill>
                <a:effectLst/>
                <a:latin typeface="PalatinoLinotype-Bold"/>
              </a:rPr>
              <a:t>Root filesystem</a:t>
            </a:r>
            <a:r>
              <a:rPr lang="en-US" sz="2400" b="0" i="0" dirty="0">
                <a:solidFill>
                  <a:srgbClr val="000000"/>
                </a:solidFill>
                <a:effectLst/>
                <a:latin typeface="PalatinoLinotype-Roman"/>
              </a:rPr>
              <a:t>. </a:t>
            </a:r>
            <a:br>
              <a:rPr lang="en-US" sz="3600" dirty="0"/>
            </a:br>
            <a:endParaRPr lang="en-US" sz="3600" dirty="0"/>
          </a:p>
        </p:txBody>
      </p:sp>
    </p:spTree>
    <p:extLst>
      <p:ext uri="{BB962C8B-B14F-4D97-AF65-F5344CB8AC3E}">
        <p14:creationId xmlns:p14="http://schemas.microsoft.com/office/powerpoint/2010/main" val="287252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DE37-36C8-3423-1AF6-DDCA7F7E4C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6A67E2-8584-70CD-01D5-177874421C7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0B65EF-7B9D-8C22-AC0F-6AA430A6C41A}"/>
              </a:ext>
            </a:extLst>
          </p:cNvPr>
          <p:cNvPicPr>
            <a:picLocks noChangeAspect="1"/>
          </p:cNvPicPr>
          <p:nvPr/>
        </p:nvPicPr>
        <p:blipFill>
          <a:blip r:embed="rId2"/>
          <a:stretch>
            <a:fillRect/>
          </a:stretch>
        </p:blipFill>
        <p:spPr>
          <a:xfrm>
            <a:off x="307910" y="254000"/>
            <a:ext cx="12192000" cy="6604000"/>
          </a:xfrm>
          <a:prstGeom prst="rect">
            <a:avLst/>
          </a:prstGeom>
        </p:spPr>
      </p:pic>
    </p:spTree>
    <p:extLst>
      <p:ext uri="{BB962C8B-B14F-4D97-AF65-F5344CB8AC3E}">
        <p14:creationId xmlns:p14="http://schemas.microsoft.com/office/powerpoint/2010/main" val="39515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B2E-D00E-5767-1570-E74725CD4B94}"/>
              </a:ext>
            </a:extLst>
          </p:cNvPr>
          <p:cNvSpPr>
            <a:spLocks noGrp="1"/>
          </p:cNvSpPr>
          <p:nvPr>
            <p:ph type="title"/>
          </p:nvPr>
        </p:nvSpPr>
        <p:spPr>
          <a:xfrm>
            <a:off x="935476" y="763959"/>
            <a:ext cx="10515600" cy="442271"/>
          </a:xfrm>
        </p:spPr>
        <p:txBody>
          <a:bodyPr>
            <a:normAutofit fontScale="90000"/>
          </a:bodyPr>
          <a:lstStyle/>
          <a:p>
            <a:r>
              <a:rPr lang="en-US" sz="2800" b="0" i="0" dirty="0">
                <a:solidFill>
                  <a:srgbClr val="1D1D1B"/>
                </a:solidFill>
                <a:effectLst/>
                <a:latin typeface="ArialUnicodeMS"/>
              </a:rPr>
              <a:t>Bootloader</a:t>
            </a:r>
            <a:r>
              <a:rPr lang="en-US" dirty="0"/>
              <a:t> </a:t>
            </a:r>
            <a:br>
              <a:rPr lang="en-US" dirty="0"/>
            </a:br>
            <a:endParaRPr lang="en-US" dirty="0"/>
          </a:p>
        </p:txBody>
      </p:sp>
      <p:sp>
        <p:nvSpPr>
          <p:cNvPr id="3" name="Content Placeholder 2">
            <a:extLst>
              <a:ext uri="{FF2B5EF4-FFF2-40B4-BE49-F238E27FC236}">
                <a16:creationId xmlns:a16="http://schemas.microsoft.com/office/drawing/2014/main" id="{88CC44BE-9727-2716-D634-8A0AAB5E6146}"/>
              </a:ext>
            </a:extLst>
          </p:cNvPr>
          <p:cNvSpPr>
            <a:spLocks noGrp="1"/>
          </p:cNvSpPr>
          <p:nvPr>
            <p:ph idx="1"/>
          </p:nvPr>
        </p:nvSpPr>
        <p:spPr>
          <a:xfrm>
            <a:off x="838200" y="1138136"/>
            <a:ext cx="10515600" cy="5038827"/>
          </a:xfrm>
        </p:spPr>
        <p:txBody>
          <a:bodyPr>
            <a:normAutofit fontScale="92500" lnSpcReduction="10000"/>
          </a:bodyPr>
          <a:lstStyle/>
          <a:p>
            <a:r>
              <a:rPr lang="en-US" sz="2000" b="0" i="0" dirty="0">
                <a:solidFill>
                  <a:srgbClr val="1D1D1B"/>
                </a:solidFill>
                <a:effectLst/>
                <a:latin typeface="PalatinoLinotype-Roman"/>
              </a:rPr>
              <a:t>Linux cannot be started in an embedded device without a small amount of machine specific code</a:t>
            </a:r>
            <a:br>
              <a:rPr lang="en-US" sz="2000" b="0" i="0" dirty="0">
                <a:solidFill>
                  <a:srgbClr val="1D1D1B"/>
                </a:solidFill>
                <a:effectLst/>
                <a:latin typeface="PalatinoLinotype-Roman"/>
              </a:rPr>
            </a:br>
            <a:r>
              <a:rPr lang="en-US" sz="2000" b="0" i="0" dirty="0">
                <a:solidFill>
                  <a:srgbClr val="1D1D1B"/>
                </a:solidFill>
                <a:effectLst/>
                <a:latin typeface="PalatinoLinotype-Roman"/>
              </a:rPr>
              <a:t>to initialize the system. Linux requires the bootloader code to do very little, although several</a:t>
            </a:r>
            <a:br>
              <a:rPr lang="en-US" sz="2000" b="0" i="0" dirty="0">
                <a:solidFill>
                  <a:srgbClr val="1D1D1B"/>
                </a:solidFill>
                <a:effectLst/>
                <a:latin typeface="PalatinoLinotype-Roman"/>
              </a:rPr>
            </a:br>
            <a:r>
              <a:rPr lang="en-US" sz="2000" b="0" i="0" dirty="0">
                <a:solidFill>
                  <a:srgbClr val="1D1D1B"/>
                </a:solidFill>
                <a:effectLst/>
                <a:latin typeface="PalatinoLinotype-Roman"/>
              </a:rPr>
              <a:t>bootloaders do provide extensive additional functionality. The minimal requirements are:</a:t>
            </a:r>
            <a:r>
              <a:rPr lang="en-US" sz="3200" dirty="0"/>
              <a:t> </a:t>
            </a:r>
            <a:br>
              <a:rPr lang="en-US" sz="3200" dirty="0"/>
            </a:br>
            <a:endParaRPr lang="en-US" sz="3200" dirty="0"/>
          </a:p>
          <a:p>
            <a:pPr lvl="1">
              <a:buFont typeface="Wingdings" panose="05000000000000000000" pitchFamily="2" charset="2"/>
              <a:buChar char="q"/>
            </a:pPr>
            <a:r>
              <a:rPr lang="en-US" sz="1600" b="0" i="0" dirty="0">
                <a:solidFill>
                  <a:srgbClr val="1D1D1B"/>
                </a:solidFill>
                <a:effectLst/>
                <a:latin typeface="PalatinoLinotype-Roman"/>
              </a:rPr>
              <a:t>Configuration of the memory system.</a:t>
            </a:r>
            <a:endParaRPr lang="en-US" sz="1600" dirty="0">
              <a:solidFill>
                <a:srgbClr val="1D1D1B"/>
              </a:solidFill>
              <a:latin typeface="PalatinoLinotype-Roman"/>
            </a:endParaRPr>
          </a:p>
          <a:p>
            <a:pPr lvl="1">
              <a:buFont typeface="Wingdings" panose="05000000000000000000" pitchFamily="2" charset="2"/>
              <a:buChar char="q"/>
            </a:pPr>
            <a:r>
              <a:rPr lang="en-US" sz="1600" b="0" i="0" dirty="0">
                <a:solidFill>
                  <a:srgbClr val="1D1D1B"/>
                </a:solidFill>
                <a:effectLst/>
                <a:latin typeface="Symbol" panose="05050102010706020507" pitchFamily="18" charset="2"/>
              </a:rPr>
              <a:t> </a:t>
            </a:r>
            <a:r>
              <a:rPr lang="en-US" sz="1600" b="0" i="0" dirty="0">
                <a:solidFill>
                  <a:srgbClr val="1D1D1B"/>
                </a:solidFill>
                <a:effectLst/>
                <a:latin typeface="PalatinoLinotype-Roman"/>
              </a:rPr>
              <a:t>Loading of the kernel image and the device tree at the correct addresses.</a:t>
            </a:r>
            <a:endParaRPr lang="en-US" sz="1600" dirty="0">
              <a:solidFill>
                <a:srgbClr val="1D1D1B"/>
              </a:solidFill>
              <a:latin typeface="PalatinoLinotype-Roman"/>
            </a:endParaRPr>
          </a:p>
          <a:p>
            <a:pPr lvl="1">
              <a:buFont typeface="Wingdings" panose="05000000000000000000" pitchFamily="2" charset="2"/>
              <a:buChar char="q"/>
            </a:pPr>
            <a:r>
              <a:rPr lang="en-US" sz="1600" b="0" i="0" dirty="0">
                <a:solidFill>
                  <a:srgbClr val="1D1D1B"/>
                </a:solidFill>
                <a:effectLst/>
                <a:latin typeface="Symbol" panose="05050102010706020507" pitchFamily="18" charset="2"/>
              </a:rPr>
              <a:t> </a:t>
            </a:r>
            <a:r>
              <a:rPr lang="en-US" sz="1600" b="0" i="0" dirty="0">
                <a:solidFill>
                  <a:srgbClr val="1D1D1B"/>
                </a:solidFill>
                <a:effectLst/>
                <a:latin typeface="PalatinoLinotype-Roman"/>
              </a:rPr>
              <a:t>Optional loading of an initial RAM disk at the correct memory address.</a:t>
            </a:r>
            <a:endParaRPr lang="en-US" sz="1600" dirty="0">
              <a:solidFill>
                <a:srgbClr val="1D1D1B"/>
              </a:solidFill>
              <a:latin typeface="PalatinoLinotype-Roman"/>
            </a:endParaRPr>
          </a:p>
          <a:p>
            <a:pPr lvl="1">
              <a:buFont typeface="Wingdings" panose="05000000000000000000" pitchFamily="2" charset="2"/>
              <a:buChar char="q"/>
            </a:pPr>
            <a:r>
              <a:rPr lang="en-US" sz="1600" b="0" i="0" dirty="0">
                <a:solidFill>
                  <a:srgbClr val="1D1D1B"/>
                </a:solidFill>
                <a:effectLst/>
                <a:latin typeface="Symbol" panose="05050102010706020507" pitchFamily="18" charset="2"/>
              </a:rPr>
              <a:t> </a:t>
            </a:r>
            <a:r>
              <a:rPr lang="en-US" sz="1600" b="0" i="0" dirty="0">
                <a:solidFill>
                  <a:srgbClr val="1D1D1B"/>
                </a:solidFill>
                <a:effectLst/>
                <a:latin typeface="PalatinoLinotype-Roman"/>
              </a:rPr>
              <a:t>Setting of the kernel command-line and other parameters (</a:t>
            </a:r>
            <a:r>
              <a:rPr lang="en-US" sz="1600" b="0" i="0" dirty="0" err="1">
                <a:solidFill>
                  <a:srgbClr val="1D1D1B"/>
                </a:solidFill>
                <a:effectLst/>
                <a:latin typeface="PalatinoLinotype-Roman"/>
              </a:rPr>
              <a:t>e.g</a:t>
            </a:r>
            <a:r>
              <a:rPr lang="en-US" sz="1600" b="0" i="0" dirty="0">
                <a:solidFill>
                  <a:srgbClr val="1D1D1B"/>
                </a:solidFill>
                <a:effectLst/>
                <a:latin typeface="PalatinoLinotype-Roman"/>
              </a:rPr>
              <a:t>, device tree, machine type)</a:t>
            </a:r>
            <a:r>
              <a:rPr lang="en-US" sz="2800" dirty="0"/>
              <a:t> </a:t>
            </a:r>
            <a:br>
              <a:rPr lang="en-US" sz="2800" dirty="0"/>
            </a:br>
            <a:endParaRPr lang="en-US" sz="2800" dirty="0"/>
          </a:p>
          <a:p>
            <a:r>
              <a:rPr lang="en-US" sz="2000" b="0" i="0" dirty="0">
                <a:solidFill>
                  <a:srgbClr val="1D1D1B"/>
                </a:solidFill>
                <a:effectLst/>
                <a:latin typeface="PalatinoLinotype-Roman"/>
              </a:rPr>
              <a:t>There are different bootloader options that come in all shapes and sizes. U-Boot is the standard</a:t>
            </a:r>
            <a:br>
              <a:rPr lang="en-US" sz="2000" b="0" i="0" dirty="0">
                <a:solidFill>
                  <a:srgbClr val="1D1D1B"/>
                </a:solidFill>
                <a:effectLst/>
                <a:latin typeface="PalatinoLinotype-Roman"/>
              </a:rPr>
            </a:br>
            <a:r>
              <a:rPr lang="en-US" sz="2000" b="0" i="0" dirty="0">
                <a:solidFill>
                  <a:srgbClr val="1D1D1B"/>
                </a:solidFill>
                <a:effectLst/>
                <a:latin typeface="PalatinoLinotype-Roman"/>
              </a:rPr>
              <a:t>bootloader for ARM Linux. The U-Boot Mainline is located at </a:t>
            </a:r>
            <a:r>
              <a:rPr lang="en-US" sz="2000" b="0" i="0" dirty="0">
                <a:solidFill>
                  <a:srgbClr val="1D1D1B"/>
                </a:solidFill>
                <a:effectLst/>
                <a:latin typeface="Calibri-Light"/>
              </a:rPr>
              <a:t>http://git.denx.de/u-boot.git </a:t>
            </a:r>
            <a:r>
              <a:rPr lang="en-US" sz="2000" b="0" i="0" dirty="0">
                <a:solidFill>
                  <a:srgbClr val="1D1D1B"/>
                </a:solidFill>
                <a:effectLst/>
                <a:latin typeface="PalatinoLinotype-Roman"/>
              </a:rPr>
              <a:t>and there</a:t>
            </a:r>
            <a:br>
              <a:rPr lang="en-US" sz="2000" b="0" i="0" dirty="0">
                <a:solidFill>
                  <a:srgbClr val="1D1D1B"/>
                </a:solidFill>
                <a:effectLst/>
                <a:latin typeface="PalatinoLinotype-Roman"/>
              </a:rPr>
            </a:br>
            <a:r>
              <a:rPr lang="en-US" sz="2000" b="0" i="0" dirty="0">
                <a:solidFill>
                  <a:srgbClr val="1D1D1B"/>
                </a:solidFill>
                <a:effectLst/>
                <a:latin typeface="PalatinoLinotype-Roman"/>
              </a:rPr>
              <a:t>is a dedicated page on U-Boot wiki at </a:t>
            </a:r>
            <a:r>
              <a:rPr lang="en-US" sz="2000" b="0" i="0" dirty="0">
                <a:solidFill>
                  <a:srgbClr val="1D1D1B"/>
                </a:solidFill>
                <a:effectLst/>
                <a:latin typeface="Calibri-Light"/>
              </a:rPr>
              <a:t>http://www.denx.de/wiki/U-Boot/SourceCode.</a:t>
            </a:r>
            <a:r>
              <a:rPr lang="en-US" sz="3200" dirty="0"/>
              <a:t> </a:t>
            </a:r>
            <a:br>
              <a:rPr lang="en-US" sz="3200" dirty="0"/>
            </a:br>
            <a:endParaRPr lang="en-US" sz="3200" dirty="0"/>
          </a:p>
        </p:txBody>
      </p:sp>
    </p:spTree>
    <p:extLst>
      <p:ext uri="{BB962C8B-B14F-4D97-AF65-F5344CB8AC3E}">
        <p14:creationId xmlns:p14="http://schemas.microsoft.com/office/powerpoint/2010/main" val="200954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D7C5-1DFB-A2E4-1D11-8196AC859CE5}"/>
              </a:ext>
            </a:extLst>
          </p:cNvPr>
          <p:cNvSpPr>
            <a:spLocks noGrp="1"/>
          </p:cNvSpPr>
          <p:nvPr>
            <p:ph type="title"/>
          </p:nvPr>
        </p:nvSpPr>
        <p:spPr>
          <a:xfrm>
            <a:off x="838200" y="365126"/>
            <a:ext cx="10515600" cy="568730"/>
          </a:xfrm>
        </p:spPr>
        <p:txBody>
          <a:bodyPr>
            <a:normAutofit fontScale="90000"/>
          </a:bodyPr>
          <a:lstStyle/>
          <a:p>
            <a:r>
              <a:rPr lang="en-US" sz="3100" dirty="0">
                <a:solidFill>
                  <a:srgbClr val="1D1D1B"/>
                </a:solidFill>
                <a:latin typeface="PalatinoLinotype-Roman"/>
              </a:rPr>
              <a:t>M</a:t>
            </a:r>
            <a:r>
              <a:rPr lang="en-US" sz="3100" b="0" i="0" dirty="0">
                <a:solidFill>
                  <a:srgbClr val="1D1D1B"/>
                </a:solidFill>
                <a:effectLst/>
                <a:latin typeface="PalatinoLinotype-Roman"/>
              </a:rPr>
              <a:t>ain U-Boot features:</a:t>
            </a:r>
            <a:r>
              <a:rPr lang="en-US" sz="6000" dirty="0"/>
              <a:t> </a:t>
            </a:r>
            <a:br>
              <a:rPr lang="en-US" dirty="0"/>
            </a:br>
            <a:endParaRPr lang="en-US" dirty="0"/>
          </a:p>
        </p:txBody>
      </p:sp>
      <p:sp>
        <p:nvSpPr>
          <p:cNvPr id="3" name="Content Placeholder 2">
            <a:extLst>
              <a:ext uri="{FF2B5EF4-FFF2-40B4-BE49-F238E27FC236}">
                <a16:creationId xmlns:a16="http://schemas.microsoft.com/office/drawing/2014/main" id="{557818AA-4386-D838-91E5-4ACDE79FAE94}"/>
              </a:ext>
            </a:extLst>
          </p:cNvPr>
          <p:cNvSpPr>
            <a:spLocks noGrp="1"/>
          </p:cNvSpPr>
          <p:nvPr>
            <p:ph idx="1"/>
          </p:nvPr>
        </p:nvSpPr>
        <p:spPr>
          <a:xfrm>
            <a:off x="838200" y="1040860"/>
            <a:ext cx="10515600" cy="5136103"/>
          </a:xfrm>
        </p:spPr>
        <p:txBody>
          <a:bodyPr>
            <a:normAutofit/>
          </a:bodyPr>
          <a:lstStyle/>
          <a:p>
            <a:r>
              <a:rPr lang="en-US" sz="2000" b="1" i="0" dirty="0">
                <a:solidFill>
                  <a:srgbClr val="000000"/>
                </a:solidFill>
                <a:effectLst/>
                <a:latin typeface="PalatinoLinotype-Bold"/>
              </a:rPr>
              <a:t>Small</a:t>
            </a:r>
            <a:r>
              <a:rPr lang="en-US" sz="2000" b="0" i="0" dirty="0">
                <a:solidFill>
                  <a:srgbClr val="000000"/>
                </a:solidFill>
                <a:effectLst/>
                <a:latin typeface="PalatinoLinotype-Roman"/>
              </a:rPr>
              <a:t>: U-Boot is a bootloader, i.e. its primary purpose in the system is to load an operating system. That means that U-Boot is necessary to perform a certain task, but it is not worth spending significant resources on. Typically U-Boot is stored in the relatively small NOR flash memory, which is expensive compared to the much larger NAND devices normally used to store the operating system and the application. An usable and useful configuration of U-Boot, including a basic interactive command interpreter, support for download over Ethernet and the capability to program the flash should fit in no more than 128 KB.</a:t>
            </a:r>
            <a:r>
              <a:rPr lang="en-US" sz="3200" dirty="0"/>
              <a:t> </a:t>
            </a:r>
            <a:br>
              <a:rPr lang="en-US" sz="3200" dirty="0"/>
            </a:br>
            <a:r>
              <a:rPr lang="en-US" sz="2000" b="1" i="0" dirty="0">
                <a:solidFill>
                  <a:srgbClr val="000000"/>
                </a:solidFill>
                <a:effectLst/>
                <a:latin typeface="PalatinoLinotype-Bold"/>
              </a:rPr>
              <a:t>Fast</a:t>
            </a:r>
            <a:r>
              <a:rPr lang="en-US" sz="2000" b="0" i="0" dirty="0">
                <a:solidFill>
                  <a:srgbClr val="000000"/>
                </a:solidFill>
                <a:effectLst/>
                <a:latin typeface="PalatinoLinotype-Roman"/>
              </a:rPr>
              <a:t>: The end user is not interested in running U-Boot. In most embedded systems they are not even aware that U-Boot exists. The user wants to run some application code, and they want to do that as soon as possible after switching on the device. Initialize devices only when they are needed within U-Boot, i.e. don't initialize the Ethernet interface(s) unless U-Boot performs a download over Ethernet; don't initialize any IDE or USB devices unless U-Boot actually tries to load files from these, etc.</a:t>
            </a:r>
            <a:br>
              <a:rPr lang="en-US" sz="3200" dirty="0"/>
            </a:br>
            <a:endParaRPr lang="en-US" sz="3200" dirty="0"/>
          </a:p>
        </p:txBody>
      </p:sp>
    </p:spTree>
    <p:extLst>
      <p:ext uri="{BB962C8B-B14F-4D97-AF65-F5344CB8AC3E}">
        <p14:creationId xmlns:p14="http://schemas.microsoft.com/office/powerpoint/2010/main" val="8520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276E-A67A-E5CD-1472-8F634D37EDFB}"/>
              </a:ext>
            </a:extLst>
          </p:cNvPr>
          <p:cNvSpPr>
            <a:spLocks noGrp="1"/>
          </p:cNvSpPr>
          <p:nvPr>
            <p:ph type="title"/>
          </p:nvPr>
        </p:nvSpPr>
        <p:spPr>
          <a:xfrm>
            <a:off x="838200" y="365125"/>
            <a:ext cx="10515600" cy="899471"/>
          </a:xfrm>
        </p:spPr>
        <p:txBody>
          <a:bodyPr>
            <a:normAutofit fontScale="90000"/>
          </a:bodyPr>
          <a:lstStyle/>
          <a:p>
            <a:r>
              <a:rPr lang="en-US" sz="4400" dirty="0">
                <a:solidFill>
                  <a:srgbClr val="1D1D1B"/>
                </a:solidFill>
                <a:latin typeface="PalatinoLinotype-Roman"/>
              </a:rPr>
              <a:t>M</a:t>
            </a:r>
            <a:r>
              <a:rPr lang="en-US" sz="4400" b="0" i="0" dirty="0">
                <a:solidFill>
                  <a:srgbClr val="1D1D1B"/>
                </a:solidFill>
                <a:effectLst/>
                <a:latin typeface="PalatinoLinotype-Roman"/>
              </a:rPr>
              <a:t>ain U-Boot features:</a:t>
            </a:r>
            <a:r>
              <a:rPr lang="en-US" sz="8000" dirty="0"/>
              <a:t> </a:t>
            </a:r>
            <a:br>
              <a:rPr lang="en-US" dirty="0"/>
            </a:br>
            <a:endParaRPr lang="en-US" dirty="0"/>
          </a:p>
        </p:txBody>
      </p:sp>
      <p:sp>
        <p:nvSpPr>
          <p:cNvPr id="3" name="Content Placeholder 2">
            <a:extLst>
              <a:ext uri="{FF2B5EF4-FFF2-40B4-BE49-F238E27FC236}">
                <a16:creationId xmlns:a16="http://schemas.microsoft.com/office/drawing/2014/main" id="{49EBA1B3-C161-746D-63FB-3C5498452E03}"/>
              </a:ext>
            </a:extLst>
          </p:cNvPr>
          <p:cNvSpPr>
            <a:spLocks noGrp="1"/>
          </p:cNvSpPr>
          <p:nvPr>
            <p:ph idx="1"/>
          </p:nvPr>
        </p:nvSpPr>
        <p:spPr>
          <a:xfrm>
            <a:off x="838200" y="1037685"/>
            <a:ext cx="10515600" cy="4351338"/>
          </a:xfrm>
        </p:spPr>
        <p:txBody>
          <a:bodyPr>
            <a:noAutofit/>
          </a:bodyPr>
          <a:lstStyle/>
          <a:p>
            <a:pPr>
              <a:lnSpc>
                <a:spcPct val="140000"/>
              </a:lnSpc>
            </a:pPr>
            <a:r>
              <a:rPr lang="en-US" sz="1400" b="1" i="0" dirty="0">
                <a:solidFill>
                  <a:srgbClr val="000000"/>
                </a:solidFill>
                <a:effectLst/>
                <a:latin typeface="PalatinoLinotype-Bold"/>
              </a:rPr>
              <a:t>Portable</a:t>
            </a:r>
            <a:r>
              <a:rPr lang="en-US" sz="1400" b="0" i="0" dirty="0">
                <a:solidFill>
                  <a:srgbClr val="000000"/>
                </a:solidFill>
                <a:effectLst/>
                <a:latin typeface="PalatinoLinotype-Roman"/>
              </a:rPr>
              <a:t>: U-Boot is a bootloader, but it is also a tool used for board bring-up, for  production testing, and for other activities that are very closely related to hardware development. So far, it has been ported to several hundreds of different boards on about 30 different processor families</a:t>
            </a:r>
            <a:r>
              <a:rPr lang="en-US" sz="1400" dirty="0"/>
              <a:t> </a:t>
            </a:r>
          </a:p>
          <a:p>
            <a:pPr>
              <a:lnSpc>
                <a:spcPct val="140000"/>
              </a:lnSpc>
            </a:pPr>
            <a:r>
              <a:rPr lang="en-US" sz="1400" b="1" i="0" dirty="0">
                <a:solidFill>
                  <a:srgbClr val="000000"/>
                </a:solidFill>
                <a:effectLst/>
                <a:latin typeface="PalatinoLinotype-Bold"/>
              </a:rPr>
              <a:t>Configurable</a:t>
            </a:r>
            <a:r>
              <a:rPr lang="en-US" sz="1400" b="0" i="0" dirty="0">
                <a:solidFill>
                  <a:srgbClr val="000000"/>
                </a:solidFill>
                <a:effectLst/>
                <a:latin typeface="PalatinoLinotype-Roman"/>
              </a:rPr>
              <a:t>: U-Boot is a powerful tool with many, many extremely useful features. The maintainer or user of each board will have to decide which features are important</a:t>
            </a:r>
            <a:br>
              <a:rPr lang="en-US" sz="1400" b="0" i="0" dirty="0">
                <a:solidFill>
                  <a:srgbClr val="000000"/>
                </a:solidFill>
                <a:effectLst/>
                <a:latin typeface="PalatinoLinotype-Roman"/>
              </a:rPr>
            </a:br>
            <a:r>
              <a:rPr lang="en-US" sz="1400" b="0" i="0" dirty="0">
                <a:solidFill>
                  <a:srgbClr val="000000"/>
                </a:solidFill>
                <a:effectLst/>
                <a:latin typeface="PalatinoLinotype-Roman"/>
              </a:rPr>
              <a:t>and what shall be included with their specific board configuration to meet the current  requirements and restrictions</a:t>
            </a:r>
            <a:r>
              <a:rPr lang="en-US" sz="1400" dirty="0"/>
              <a:t> </a:t>
            </a:r>
          </a:p>
          <a:p>
            <a:pPr>
              <a:lnSpc>
                <a:spcPct val="140000"/>
              </a:lnSpc>
            </a:pPr>
            <a:r>
              <a:rPr lang="en-US" sz="1400" b="1" i="0" dirty="0" err="1">
                <a:solidFill>
                  <a:srgbClr val="000000"/>
                </a:solidFill>
                <a:effectLst/>
                <a:latin typeface="PalatinoLinotype-Bold"/>
              </a:rPr>
              <a:t>Debuggable</a:t>
            </a:r>
            <a:r>
              <a:rPr lang="en-US" sz="1400" b="1" i="0" dirty="0">
                <a:solidFill>
                  <a:srgbClr val="000000"/>
                </a:solidFill>
                <a:effectLst/>
                <a:latin typeface="PalatinoLinotype-Bold"/>
              </a:rPr>
              <a:t>: </a:t>
            </a:r>
            <a:r>
              <a:rPr lang="en-US" sz="1400" b="0" i="0" dirty="0">
                <a:solidFill>
                  <a:srgbClr val="000000"/>
                </a:solidFill>
                <a:effectLst/>
                <a:latin typeface="PalatinoLinotype-Roman"/>
              </a:rPr>
              <a:t>U-Boot is not only a tool in itself, it is often also used for hardware bring-up, so debugging U-Boot often means that you don't know if you are tracking down a problem in the U-Boot software or in the hardware you are running on. Code that is clean and easy to understand and debug is all the more important to everyone. One important feature of U-Boot is to enable output to the (usually serial) console as soon as possible in the boot process, even if this causes tradeoffs in other areas like memory footprint. All initialization steps shall print some "begin doing this" message before they actually start, and </a:t>
            </a:r>
            <a:r>
              <a:rPr lang="en-US" sz="1400" b="0" i="0" dirty="0" err="1">
                <a:solidFill>
                  <a:srgbClr val="000000"/>
                </a:solidFill>
                <a:effectLst/>
                <a:latin typeface="PalatinoLinotype-Roman"/>
              </a:rPr>
              <a:t>some"done</a:t>
            </a:r>
            <a:r>
              <a:rPr lang="en-US" sz="1400" b="0" i="0" dirty="0">
                <a:solidFill>
                  <a:srgbClr val="000000"/>
                </a:solidFill>
                <a:effectLst/>
                <a:latin typeface="PalatinoLinotype-Roman"/>
              </a:rPr>
              <a:t>" message when they complete. For example, RAM initialization and size detection may print a "RAM: " before they start, and "256 MB\n" when done. The purpose of this is that you can always see which initialization step was running if any problems occur. This is important not only during software development, but also for the service people dealing with broken hardware in the field. U-Boot should be </a:t>
            </a:r>
            <a:r>
              <a:rPr lang="en-US" sz="1400" b="0" i="0" dirty="0" err="1">
                <a:solidFill>
                  <a:srgbClr val="000000"/>
                </a:solidFill>
                <a:effectLst/>
                <a:latin typeface="PalatinoLinotype-Roman"/>
              </a:rPr>
              <a:t>debuggable</a:t>
            </a:r>
            <a:r>
              <a:rPr lang="en-US" sz="1400" b="0" i="0" dirty="0">
                <a:solidFill>
                  <a:srgbClr val="000000"/>
                </a:solidFill>
                <a:effectLst/>
                <a:latin typeface="PalatinoLinotype-Roman"/>
              </a:rPr>
              <a:t> with simple JTAG or BDM equipment. It should use a simple, single-threaded execution mode</a:t>
            </a:r>
            <a:r>
              <a:rPr lang="en-US" sz="1400" dirty="0"/>
              <a:t> </a:t>
            </a:r>
            <a:br>
              <a:rPr lang="en-US" sz="1400" dirty="0"/>
            </a:br>
            <a:endParaRPr lang="en-US" sz="1400" dirty="0"/>
          </a:p>
        </p:txBody>
      </p:sp>
    </p:spTree>
    <p:extLst>
      <p:ext uri="{BB962C8B-B14F-4D97-AF65-F5344CB8AC3E}">
        <p14:creationId xmlns:p14="http://schemas.microsoft.com/office/powerpoint/2010/main" val="394008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C219-795F-7D75-5710-C8C547B403B8}"/>
              </a:ext>
            </a:extLst>
          </p:cNvPr>
          <p:cNvSpPr>
            <a:spLocks noGrp="1"/>
          </p:cNvSpPr>
          <p:nvPr>
            <p:ph type="title"/>
          </p:nvPr>
        </p:nvSpPr>
        <p:spPr>
          <a:xfrm>
            <a:off x="838200" y="681037"/>
            <a:ext cx="10515600" cy="490909"/>
          </a:xfrm>
        </p:spPr>
        <p:txBody>
          <a:bodyPr>
            <a:noAutofit/>
          </a:bodyPr>
          <a:lstStyle/>
          <a:p>
            <a:r>
              <a:rPr lang="en-US" sz="2800" b="0" i="0" dirty="0">
                <a:solidFill>
                  <a:srgbClr val="000000"/>
                </a:solidFill>
                <a:effectLst/>
                <a:latin typeface="ArialUnicodeMS"/>
              </a:rPr>
              <a:t>Linux Kernel</a:t>
            </a:r>
            <a:r>
              <a:rPr lang="en-US" sz="6000" dirty="0"/>
              <a:t> </a:t>
            </a:r>
            <a:br>
              <a:rPr lang="en-US" sz="6000" dirty="0"/>
            </a:br>
            <a:endParaRPr lang="en-US" sz="6000" dirty="0"/>
          </a:p>
        </p:txBody>
      </p:sp>
      <p:sp>
        <p:nvSpPr>
          <p:cNvPr id="3" name="Content Placeholder 2">
            <a:extLst>
              <a:ext uri="{FF2B5EF4-FFF2-40B4-BE49-F238E27FC236}">
                <a16:creationId xmlns:a16="http://schemas.microsoft.com/office/drawing/2014/main" id="{7BC5760D-4839-BC6E-1930-3343BA57394B}"/>
              </a:ext>
            </a:extLst>
          </p:cNvPr>
          <p:cNvSpPr>
            <a:spLocks noGrp="1"/>
          </p:cNvSpPr>
          <p:nvPr>
            <p:ph idx="1"/>
          </p:nvPr>
        </p:nvSpPr>
        <p:spPr>
          <a:xfrm>
            <a:off x="838200" y="1007027"/>
            <a:ext cx="10515600" cy="5169936"/>
          </a:xfrm>
        </p:spPr>
        <p:txBody>
          <a:bodyPr>
            <a:normAutofit/>
          </a:bodyPr>
          <a:lstStyle/>
          <a:p>
            <a:r>
              <a:rPr lang="en-US" sz="1800" dirty="0">
                <a:solidFill>
                  <a:srgbClr val="000000"/>
                </a:solidFill>
                <a:latin typeface="PalatinoLinotype-Roman"/>
              </a:rPr>
              <a:t>M</a:t>
            </a:r>
            <a:r>
              <a:rPr lang="en-US" sz="1800" b="0" i="0" dirty="0">
                <a:solidFill>
                  <a:srgbClr val="000000"/>
                </a:solidFill>
                <a:effectLst/>
                <a:latin typeface="PalatinoLinotype-Roman"/>
              </a:rPr>
              <a:t>ultitasking, virtual memory, shared libraries, demand loading, shared copy-on-write</a:t>
            </a:r>
            <a:br>
              <a:rPr lang="en-US" sz="1800" b="0" i="0" dirty="0">
                <a:solidFill>
                  <a:srgbClr val="000000"/>
                </a:solidFill>
                <a:effectLst/>
                <a:latin typeface="PalatinoLinotype-Roman"/>
              </a:rPr>
            </a:br>
            <a:r>
              <a:rPr lang="en-US" sz="1800" b="0" i="0" dirty="0">
                <a:solidFill>
                  <a:srgbClr val="000000"/>
                </a:solidFill>
                <a:effectLst/>
                <a:latin typeface="PalatinoLinotype-Roman"/>
              </a:rPr>
              <a:t>executables, proper memory management, and </a:t>
            </a:r>
            <a:r>
              <a:rPr lang="en-US" sz="1800" b="0" i="0" dirty="0" err="1">
                <a:solidFill>
                  <a:srgbClr val="000000"/>
                </a:solidFill>
                <a:effectLst/>
                <a:latin typeface="PalatinoLinotype-Roman"/>
              </a:rPr>
              <a:t>multistack</a:t>
            </a:r>
            <a:r>
              <a:rPr lang="en-US" sz="1800" b="0" i="0" dirty="0">
                <a:solidFill>
                  <a:srgbClr val="000000"/>
                </a:solidFill>
                <a:effectLst/>
                <a:latin typeface="PalatinoLinotype-Roman"/>
              </a:rPr>
              <a:t> networking including IPv4 and IPv6.</a:t>
            </a:r>
            <a:r>
              <a:rPr lang="en-US" dirty="0"/>
              <a:t> </a:t>
            </a:r>
          </a:p>
          <a:p>
            <a:r>
              <a:rPr lang="en-US" sz="1800" b="0" i="0" dirty="0">
                <a:solidFill>
                  <a:srgbClr val="000000"/>
                </a:solidFill>
                <a:effectLst/>
                <a:latin typeface="PalatinoLinotype-Roman"/>
              </a:rPr>
              <a:t>It is charged with managing the hardware, running user programs, and maintaining the overall security and integrity of the whole system</a:t>
            </a:r>
            <a:r>
              <a:rPr lang="en-US" dirty="0"/>
              <a:t> </a:t>
            </a:r>
          </a:p>
          <a:p>
            <a:r>
              <a:rPr lang="en-US" sz="1800" b="0" i="0" dirty="0">
                <a:solidFill>
                  <a:srgbClr val="000000"/>
                </a:solidFill>
                <a:effectLst/>
                <a:latin typeface="PalatinoLinotype-Roman"/>
              </a:rPr>
              <a:t>As kernels move from the </a:t>
            </a:r>
            <a:r>
              <a:rPr lang="en-US" sz="1800" b="1" i="0" dirty="0">
                <a:solidFill>
                  <a:srgbClr val="000000"/>
                </a:solidFill>
                <a:effectLst/>
                <a:latin typeface="PalatinoLinotype-Bold"/>
              </a:rPr>
              <a:t>mainline </a:t>
            </a:r>
            <a:r>
              <a:rPr lang="en-US" sz="1800" b="0" i="0" dirty="0">
                <a:solidFill>
                  <a:srgbClr val="000000"/>
                </a:solidFill>
                <a:effectLst/>
                <a:latin typeface="PalatinoLinotype-Roman"/>
              </a:rPr>
              <a:t>into the </a:t>
            </a:r>
            <a:r>
              <a:rPr lang="en-US" sz="1800" b="1" i="0" dirty="0">
                <a:solidFill>
                  <a:srgbClr val="000000"/>
                </a:solidFill>
                <a:effectLst/>
                <a:latin typeface="PalatinoLinotype-Bold"/>
              </a:rPr>
              <a:t>stable </a:t>
            </a:r>
            <a:r>
              <a:rPr lang="en-US" sz="1800" b="0" i="0" dirty="0">
                <a:solidFill>
                  <a:srgbClr val="000000"/>
                </a:solidFill>
                <a:effectLst/>
                <a:latin typeface="PalatinoLinotype-Roman"/>
              </a:rPr>
              <a:t>category, two things can happen:</a:t>
            </a:r>
            <a:br>
              <a:rPr lang="en-US" sz="1800" b="0" i="0" dirty="0">
                <a:solidFill>
                  <a:srgbClr val="000000"/>
                </a:solidFill>
                <a:effectLst/>
                <a:latin typeface="PalatinoLinotype-Roman"/>
              </a:rPr>
            </a:br>
            <a:r>
              <a:rPr lang="en-US" sz="1800" b="0" i="0" dirty="0">
                <a:solidFill>
                  <a:srgbClr val="000000"/>
                </a:solidFill>
                <a:effectLst/>
                <a:latin typeface="PalatinoLinotype-Roman"/>
              </a:rPr>
              <a:t>1. They can reach </a:t>
            </a:r>
            <a:r>
              <a:rPr lang="en-US" sz="1800" b="1" i="0" dirty="0">
                <a:solidFill>
                  <a:srgbClr val="000000"/>
                </a:solidFill>
                <a:effectLst/>
                <a:latin typeface="PalatinoLinotype-Bold"/>
              </a:rPr>
              <a:t>End of Life </a:t>
            </a:r>
            <a:r>
              <a:rPr lang="en-US" sz="1800" b="0" i="0" dirty="0">
                <a:solidFill>
                  <a:srgbClr val="000000"/>
                </a:solidFill>
                <a:effectLst/>
                <a:latin typeface="PalatinoLinotype-Roman"/>
              </a:rPr>
              <a:t>after a few bugfix revisions, which means that kernel</a:t>
            </a:r>
            <a:br>
              <a:rPr lang="en-US" sz="1800" b="0" i="0" dirty="0">
                <a:solidFill>
                  <a:srgbClr val="000000"/>
                </a:solidFill>
                <a:effectLst/>
                <a:latin typeface="PalatinoLinotype-Roman"/>
              </a:rPr>
            </a:br>
            <a:r>
              <a:rPr lang="en-US" sz="1800" b="0" i="0" dirty="0">
                <a:solidFill>
                  <a:srgbClr val="000000"/>
                </a:solidFill>
                <a:effectLst/>
                <a:latin typeface="PalatinoLinotype-Roman"/>
              </a:rPr>
              <a:t>maintainers will release no more bugfixes for this kernel version, or</a:t>
            </a:r>
            <a:br>
              <a:rPr lang="en-US" sz="1800" b="0" i="0" dirty="0">
                <a:solidFill>
                  <a:srgbClr val="000000"/>
                </a:solidFill>
                <a:effectLst/>
                <a:latin typeface="PalatinoLinotype-Roman"/>
              </a:rPr>
            </a:br>
            <a:r>
              <a:rPr lang="en-US" sz="1800" b="0" i="0" dirty="0">
                <a:solidFill>
                  <a:srgbClr val="000000"/>
                </a:solidFill>
                <a:effectLst/>
                <a:latin typeface="PalatinoLinotype-Roman"/>
              </a:rPr>
              <a:t>2. They can be put into </a:t>
            </a:r>
            <a:r>
              <a:rPr lang="en-US" sz="1800" b="1" i="0" dirty="0" err="1">
                <a:solidFill>
                  <a:srgbClr val="000000"/>
                </a:solidFill>
                <a:effectLst/>
                <a:latin typeface="PalatinoLinotype-Bold"/>
              </a:rPr>
              <a:t>longterm</a:t>
            </a:r>
            <a:r>
              <a:rPr lang="en-US" sz="1800" b="1" i="0" dirty="0">
                <a:solidFill>
                  <a:srgbClr val="000000"/>
                </a:solidFill>
                <a:effectLst/>
                <a:latin typeface="PalatinoLinotype-Bold"/>
              </a:rPr>
              <a:t> </a:t>
            </a:r>
            <a:r>
              <a:rPr lang="en-US" sz="1800" b="0" i="0" dirty="0">
                <a:solidFill>
                  <a:srgbClr val="000000"/>
                </a:solidFill>
                <a:effectLst/>
                <a:latin typeface="PalatinoLinotype-Roman"/>
              </a:rPr>
              <a:t>maintenance, which means that maintainers will provide</a:t>
            </a:r>
            <a:br>
              <a:rPr lang="en-US" sz="1800" b="0" i="0" dirty="0">
                <a:solidFill>
                  <a:srgbClr val="000000"/>
                </a:solidFill>
                <a:effectLst/>
                <a:latin typeface="PalatinoLinotype-Roman"/>
              </a:rPr>
            </a:br>
            <a:r>
              <a:rPr lang="en-US" sz="1800" b="0" i="0" dirty="0">
                <a:solidFill>
                  <a:srgbClr val="000000"/>
                </a:solidFill>
                <a:effectLst/>
                <a:latin typeface="PalatinoLinotype-Roman"/>
              </a:rPr>
              <a:t>bugfixes for this kernel revision for a much longer period of time.</a:t>
            </a:r>
            <a:r>
              <a:rPr lang="en-US" dirty="0"/>
              <a:t> </a:t>
            </a: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4C8FBBA8-AF6C-7323-82B5-4EC7A2616DF9}"/>
              </a:ext>
            </a:extLst>
          </p:cNvPr>
          <p:cNvPicPr>
            <a:picLocks noChangeAspect="1"/>
          </p:cNvPicPr>
          <p:nvPr/>
        </p:nvPicPr>
        <p:blipFill>
          <a:blip r:embed="rId2"/>
          <a:stretch>
            <a:fillRect/>
          </a:stretch>
        </p:blipFill>
        <p:spPr>
          <a:xfrm>
            <a:off x="398364" y="4354332"/>
            <a:ext cx="9115425" cy="981075"/>
          </a:xfrm>
          <a:prstGeom prst="rect">
            <a:avLst/>
          </a:prstGeom>
        </p:spPr>
      </p:pic>
    </p:spTree>
    <p:extLst>
      <p:ext uri="{BB962C8B-B14F-4D97-AF65-F5344CB8AC3E}">
        <p14:creationId xmlns:p14="http://schemas.microsoft.com/office/powerpoint/2010/main" val="378564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A1C4-E7B3-5141-4CA8-136E53A0455C}"/>
              </a:ext>
            </a:extLst>
          </p:cNvPr>
          <p:cNvSpPr>
            <a:spLocks noGrp="1"/>
          </p:cNvSpPr>
          <p:nvPr>
            <p:ph type="title"/>
          </p:nvPr>
        </p:nvSpPr>
        <p:spPr/>
        <p:txBody>
          <a:bodyPr/>
          <a:lstStyle/>
          <a:p>
            <a:r>
              <a:rPr lang="en-US" sz="4400" b="0" i="0" dirty="0">
                <a:solidFill>
                  <a:srgbClr val="000000"/>
                </a:solidFill>
                <a:effectLst/>
                <a:latin typeface="PalatinoLinotype-Roman"/>
              </a:rPr>
              <a:t>Some of the subsystems the kernel is comprised of are listed below:</a:t>
            </a:r>
            <a:endParaRPr lang="en-US" dirty="0"/>
          </a:p>
        </p:txBody>
      </p:sp>
      <p:sp>
        <p:nvSpPr>
          <p:cNvPr id="3" name="Content Placeholder 2">
            <a:extLst>
              <a:ext uri="{FF2B5EF4-FFF2-40B4-BE49-F238E27FC236}">
                <a16:creationId xmlns:a16="http://schemas.microsoft.com/office/drawing/2014/main" id="{CBB0D3A7-45B3-220D-FA08-39E8CC47C915}"/>
              </a:ext>
            </a:extLst>
          </p:cNvPr>
          <p:cNvSpPr>
            <a:spLocks noGrp="1"/>
          </p:cNvSpPr>
          <p:nvPr>
            <p:ph idx="1"/>
          </p:nvPr>
        </p:nvSpPr>
        <p:spPr/>
        <p:txBody>
          <a:bodyPr>
            <a:normAutofit fontScale="92500" lnSpcReduction="20000"/>
          </a:bodyPr>
          <a:lstStyle/>
          <a:p>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/arch/&lt;arch&gt;: </a:t>
            </a:r>
            <a:r>
              <a:rPr lang="en-US" sz="1800" b="0" i="0" dirty="0">
                <a:solidFill>
                  <a:srgbClr val="000000"/>
                </a:solidFill>
                <a:effectLst/>
                <a:latin typeface="PalatinoLinotype-Roman"/>
              </a:rPr>
              <a:t>Architecture specific code</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/arch/&lt;arch&gt;/&lt;</a:t>
            </a:r>
            <a:r>
              <a:rPr lang="en-US" sz="1800" b="1" i="0" dirty="0" err="1">
                <a:solidFill>
                  <a:srgbClr val="000000"/>
                </a:solidFill>
                <a:effectLst/>
                <a:latin typeface="PalatinoLinotype-Bold"/>
              </a:rPr>
              <a:t>mach</a:t>
            </a:r>
            <a:r>
              <a:rPr lang="en-US" sz="1800" b="1" i="0" dirty="0">
                <a:solidFill>
                  <a:srgbClr val="000000"/>
                </a:solidFill>
                <a:effectLst/>
                <a:latin typeface="PalatinoLinotype-Bold"/>
              </a:rPr>
              <a:t>&gt;: </a:t>
            </a:r>
            <a:r>
              <a:rPr lang="en-US" sz="1800" b="0" i="0" dirty="0">
                <a:solidFill>
                  <a:srgbClr val="000000"/>
                </a:solidFill>
                <a:effectLst/>
                <a:latin typeface="PalatinoLinotype-Roman"/>
              </a:rPr>
              <a:t>Machine/board specific code</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/Documentation: </a:t>
            </a:r>
            <a:r>
              <a:rPr lang="en-US" sz="1800" b="0" i="0" dirty="0">
                <a:solidFill>
                  <a:srgbClr val="000000"/>
                </a:solidFill>
                <a:effectLst/>
                <a:latin typeface="PalatinoLinotype-Roman"/>
              </a:rPr>
              <a:t>Kernel documentation. Do not miss it!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ipc</a:t>
            </a:r>
            <a:r>
              <a:rPr lang="en-US" sz="1800" b="1" i="0" dirty="0">
                <a:solidFill>
                  <a:srgbClr val="000000"/>
                </a:solidFill>
                <a:effectLst/>
                <a:latin typeface="PalatinoLinotype-Bold"/>
              </a:rPr>
              <a:t>: </a:t>
            </a:r>
            <a:r>
              <a:rPr lang="en-US" sz="1800" b="0" i="0" dirty="0">
                <a:solidFill>
                  <a:srgbClr val="000000"/>
                </a:solidFill>
                <a:effectLst/>
                <a:latin typeface="PalatinoLinotype-Roman"/>
              </a:rPr>
              <a:t>Inter process communication</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/mm: </a:t>
            </a:r>
            <a:r>
              <a:rPr lang="en-US" sz="1800" b="0" i="0" dirty="0">
                <a:solidFill>
                  <a:srgbClr val="000000"/>
                </a:solidFill>
                <a:effectLst/>
                <a:latin typeface="PalatinoLinotype-Roman"/>
              </a:rPr>
              <a:t>Memory management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/fs: </a:t>
            </a:r>
            <a:r>
              <a:rPr lang="en-US" sz="1800" b="0" i="0" dirty="0">
                <a:solidFill>
                  <a:srgbClr val="000000"/>
                </a:solidFill>
                <a:effectLst/>
                <a:latin typeface="PalatinoLinotype-Roman"/>
              </a:rPr>
              <a:t>File systems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/include: </a:t>
            </a:r>
            <a:r>
              <a:rPr lang="en-US" sz="1800" b="0" i="0" dirty="0">
                <a:solidFill>
                  <a:srgbClr val="000000"/>
                </a:solidFill>
                <a:effectLst/>
                <a:latin typeface="PalatinoLinotype-Roman"/>
              </a:rPr>
              <a:t>Kernel headers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/include/</a:t>
            </a:r>
            <a:r>
              <a:rPr lang="en-US" sz="1800" b="1" i="0" dirty="0" err="1">
                <a:solidFill>
                  <a:srgbClr val="000000"/>
                </a:solidFill>
                <a:effectLst/>
                <a:latin typeface="PalatinoLinotype-Bold"/>
              </a:rPr>
              <a:t>asm</a:t>
            </a:r>
            <a:r>
              <a:rPr lang="en-US" sz="1800" b="1" i="0" dirty="0">
                <a:solidFill>
                  <a:srgbClr val="000000"/>
                </a:solidFill>
                <a:effectLst/>
                <a:latin typeface="PalatinoLinotype-Bold"/>
              </a:rPr>
              <a:t>-&lt;arch&gt;: </a:t>
            </a:r>
            <a:r>
              <a:rPr lang="en-US" sz="1800" b="0" i="0" dirty="0">
                <a:solidFill>
                  <a:srgbClr val="000000"/>
                </a:solidFill>
                <a:effectLst/>
                <a:latin typeface="PalatinoLinotype-Roman"/>
              </a:rPr>
              <a:t>Architecture and machine dependent headers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/include/</a:t>
            </a:r>
            <a:r>
              <a:rPr lang="en-US" sz="1800" b="1" i="0" dirty="0" err="1">
                <a:solidFill>
                  <a:srgbClr val="000000"/>
                </a:solidFill>
                <a:effectLst/>
                <a:latin typeface="PalatinoLinotype-Bold"/>
              </a:rPr>
              <a:t>linux</a:t>
            </a:r>
            <a:r>
              <a:rPr lang="en-US" sz="1800" b="1" i="0" dirty="0">
                <a:solidFill>
                  <a:srgbClr val="000000"/>
                </a:solidFill>
                <a:effectLst/>
                <a:latin typeface="PalatinoLinotype-Bold"/>
              </a:rPr>
              <a:t>: </a:t>
            </a:r>
            <a:r>
              <a:rPr lang="en-US" sz="1800" b="0" i="0" dirty="0">
                <a:solidFill>
                  <a:srgbClr val="000000"/>
                </a:solidFill>
                <a:effectLst/>
                <a:latin typeface="PalatinoLinotype-Roman"/>
              </a:rPr>
              <a:t>Linux kernel core headers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t>
            </a:r>
            <a:r>
              <a:rPr lang="en-US" sz="1800" b="1" i="0" dirty="0" err="1">
                <a:solidFill>
                  <a:srgbClr val="000000"/>
                </a:solidFill>
                <a:effectLst/>
                <a:latin typeface="PalatinoLinotype-Bold"/>
              </a:rPr>
              <a:t>init</a:t>
            </a:r>
            <a:r>
              <a:rPr lang="en-US" sz="1800" b="1" i="0" dirty="0">
                <a:solidFill>
                  <a:srgbClr val="000000"/>
                </a:solidFill>
                <a:effectLst/>
                <a:latin typeface="PalatinoLinotype-Bold"/>
              </a:rPr>
              <a:t>: </a:t>
            </a:r>
            <a:r>
              <a:rPr lang="en-US" sz="1800" b="0" i="0" dirty="0">
                <a:solidFill>
                  <a:srgbClr val="000000"/>
                </a:solidFill>
                <a:effectLst/>
                <a:latin typeface="PalatinoLinotype-Roman"/>
              </a:rPr>
              <a:t>Linux initialization (including </a:t>
            </a:r>
            <a:r>
              <a:rPr lang="en-US" sz="1800" b="0" i="0" dirty="0" err="1">
                <a:solidFill>
                  <a:srgbClr val="000000"/>
                </a:solidFill>
                <a:effectLst/>
                <a:latin typeface="PalatinoLinotype-Roman"/>
              </a:rPr>
              <a:t>main.c</a:t>
            </a:r>
            <a:r>
              <a:rPr lang="en-US" sz="1800" b="0" i="0" dirty="0">
                <a:solidFill>
                  <a:srgbClr val="000000"/>
                </a:solidFill>
                <a:effectLst/>
                <a:latin typeface="PalatinoLinotype-Roman"/>
              </a:rPr>
              <a:t>)</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/block: </a:t>
            </a:r>
            <a:r>
              <a:rPr lang="en-US" sz="1800" b="0" i="0" dirty="0">
                <a:solidFill>
                  <a:srgbClr val="000000"/>
                </a:solidFill>
                <a:effectLst/>
                <a:latin typeface="PalatinoLinotype-Roman"/>
              </a:rPr>
              <a:t>Kernel block layer code</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/net: </a:t>
            </a:r>
            <a:r>
              <a:rPr lang="en-US" sz="1800" b="0" i="0" dirty="0">
                <a:solidFill>
                  <a:srgbClr val="000000"/>
                </a:solidFill>
                <a:effectLst/>
                <a:latin typeface="PalatinoLinotype-Roman"/>
              </a:rPr>
              <a:t>Networking functionality</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/lib: </a:t>
            </a:r>
            <a:r>
              <a:rPr lang="en-US" sz="1800" b="0" i="0" dirty="0">
                <a:solidFill>
                  <a:srgbClr val="000000"/>
                </a:solidFill>
                <a:effectLst/>
                <a:latin typeface="PalatinoLinotype-Roman"/>
              </a:rPr>
              <a:t>Common kernel helper functions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/kernel: </a:t>
            </a:r>
            <a:r>
              <a:rPr lang="en-US" sz="1800" b="0" i="0" dirty="0">
                <a:solidFill>
                  <a:srgbClr val="000000"/>
                </a:solidFill>
                <a:effectLst/>
                <a:latin typeface="PalatinoLinotype-Roman"/>
              </a:rPr>
              <a:t>Common Kernel structures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/arch: </a:t>
            </a:r>
            <a:r>
              <a:rPr lang="en-US" sz="1800" b="0" i="0" dirty="0">
                <a:solidFill>
                  <a:srgbClr val="000000"/>
                </a:solidFill>
                <a:effectLst/>
                <a:latin typeface="PalatinoLinotype-Roman"/>
              </a:rPr>
              <a:t>Architecture specific code</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/crypto: </a:t>
            </a:r>
            <a:r>
              <a:rPr lang="en-US" sz="1800" b="0" i="0" dirty="0">
                <a:solidFill>
                  <a:srgbClr val="000000"/>
                </a:solidFill>
                <a:effectLst/>
                <a:latin typeface="PalatinoLinotype-Roman"/>
              </a:rPr>
              <a:t>Cryptography code</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/security: </a:t>
            </a:r>
            <a:r>
              <a:rPr lang="en-US" sz="1800" b="0" i="0" dirty="0">
                <a:solidFill>
                  <a:srgbClr val="000000"/>
                </a:solidFill>
                <a:effectLst/>
                <a:latin typeface="PalatinoLinotype-Roman"/>
              </a:rPr>
              <a:t>Security components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/drivers: </a:t>
            </a:r>
            <a:r>
              <a:rPr lang="en-US" sz="1800" b="0" i="0" dirty="0">
                <a:solidFill>
                  <a:srgbClr val="000000"/>
                </a:solidFill>
                <a:effectLst/>
                <a:latin typeface="PalatinoLinotype-Roman"/>
              </a:rPr>
              <a:t>Built-in drivers (does not include loadable modules)</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err="1">
                <a:solidFill>
                  <a:srgbClr val="000000"/>
                </a:solidFill>
                <a:effectLst/>
                <a:latin typeface="PalatinoLinotype-Bold"/>
              </a:rPr>
              <a:t>Makefile</a:t>
            </a:r>
            <a:r>
              <a:rPr lang="en-US" sz="1800" b="1" i="0" dirty="0">
                <a:solidFill>
                  <a:srgbClr val="000000"/>
                </a:solidFill>
                <a:effectLst/>
                <a:latin typeface="PalatinoLinotype-Bold"/>
              </a:rPr>
              <a:t>: </a:t>
            </a:r>
            <a:r>
              <a:rPr lang="en-US" sz="1800" b="0" i="0" dirty="0">
                <a:solidFill>
                  <a:srgbClr val="000000"/>
                </a:solidFill>
                <a:effectLst/>
                <a:latin typeface="PalatinoLinotype-Roman"/>
              </a:rPr>
              <a:t>Top Linux </a:t>
            </a:r>
            <a:r>
              <a:rPr lang="en-US" sz="1800" b="0" i="0" dirty="0" err="1">
                <a:solidFill>
                  <a:srgbClr val="000000"/>
                </a:solidFill>
                <a:effectLst/>
                <a:latin typeface="PalatinoLinotype-Roman"/>
              </a:rPr>
              <a:t>makefile</a:t>
            </a:r>
            <a:r>
              <a:rPr lang="en-US" sz="1800" b="0" i="0" dirty="0">
                <a:solidFill>
                  <a:srgbClr val="000000"/>
                </a:solidFill>
                <a:effectLst/>
                <a:latin typeface="PalatinoLinotype-Roman"/>
              </a:rPr>
              <a:t> (sets arch and version)</a:t>
            </a:r>
            <a:br>
              <a:rPr lang="en-US" sz="1800" b="0" i="0" dirty="0">
                <a:solidFill>
                  <a:srgbClr val="000000"/>
                </a:solidFill>
                <a:effectLst/>
                <a:latin typeface="PalatinoLinotype-Roman"/>
              </a:rPr>
            </a:br>
            <a:r>
              <a:rPr lang="en-US" sz="1800" b="0" i="0" dirty="0">
                <a:solidFill>
                  <a:srgbClr val="000000"/>
                </a:solidFill>
                <a:effectLst/>
                <a:latin typeface="Symbol" panose="05050102010706020507" pitchFamily="18" charset="2"/>
              </a:rPr>
              <a:t>• </a:t>
            </a:r>
            <a:r>
              <a:rPr lang="en-US" sz="1800" b="1" i="0" dirty="0">
                <a:solidFill>
                  <a:srgbClr val="000000"/>
                </a:solidFill>
                <a:effectLst/>
                <a:latin typeface="PalatinoLinotype-Bold"/>
              </a:rPr>
              <a:t>/scripts: </a:t>
            </a:r>
            <a:r>
              <a:rPr lang="en-US" sz="1800" b="0" i="0" dirty="0">
                <a:solidFill>
                  <a:srgbClr val="000000"/>
                </a:solidFill>
                <a:effectLst/>
                <a:latin typeface="PalatinoLinotype-Roman"/>
              </a:rPr>
              <a:t>Scripts for internal or external us</a:t>
            </a:r>
            <a:r>
              <a:rPr lang="en-US" dirty="0"/>
              <a:t> </a:t>
            </a:r>
            <a:br>
              <a:rPr lang="en-US" dirty="0"/>
            </a:br>
            <a:endParaRPr lang="en-US" dirty="0"/>
          </a:p>
        </p:txBody>
      </p:sp>
    </p:spTree>
    <p:extLst>
      <p:ext uri="{BB962C8B-B14F-4D97-AF65-F5344CB8AC3E}">
        <p14:creationId xmlns:p14="http://schemas.microsoft.com/office/powerpoint/2010/main" val="854342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1814</TotalTime>
  <Words>3353</Words>
  <Application>Microsoft Office PowerPoint</Application>
  <PresentationFormat>Widescreen</PresentationFormat>
  <Paragraphs>83</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ArialUnicodeMS</vt:lpstr>
      <vt:lpstr>BookAntiqua</vt:lpstr>
      <vt:lpstr>Calibri</vt:lpstr>
      <vt:lpstr>Calibri Light</vt:lpstr>
      <vt:lpstr>Calibri-Light</vt:lpstr>
      <vt:lpstr>PalatinoLinotype-Bold</vt:lpstr>
      <vt:lpstr>PalatinoLinotype-Roman</vt:lpstr>
      <vt:lpstr>Symbol</vt:lpstr>
      <vt:lpstr>Wingdings</vt:lpstr>
      <vt:lpstr>Office Theme</vt:lpstr>
      <vt:lpstr> </vt:lpstr>
      <vt:lpstr>Advantages of using Linux in embedded systems.  </vt:lpstr>
      <vt:lpstr>The main components of a Linux embedded system  </vt:lpstr>
      <vt:lpstr>PowerPoint Presentation</vt:lpstr>
      <vt:lpstr>Bootloader  </vt:lpstr>
      <vt:lpstr>Main U-Boot features:  </vt:lpstr>
      <vt:lpstr>Main U-Boot features:  </vt:lpstr>
      <vt:lpstr>Linux Kernel  </vt:lpstr>
      <vt:lpstr>Some of the subsystems the kernel is comprised of are listed below:</vt:lpstr>
      <vt:lpstr>System Call Interface </vt:lpstr>
      <vt:lpstr>C Runtime Library</vt:lpstr>
      <vt:lpstr>System Shared Libraries  </vt:lpstr>
      <vt:lpstr>Root Filesystem  </vt:lpstr>
      <vt:lpstr>A Linux embedded root filesystem usually includes the following  </vt:lpstr>
      <vt:lpstr>Linux Boot Process(1/3)  </vt:lpstr>
      <vt:lpstr>Linux Boot Process (2/3) </vt:lpstr>
      <vt:lpstr>Linux Boot Process (3/3) </vt:lpstr>
      <vt:lpstr>Diagram</vt:lpstr>
      <vt:lpstr>Building a Linux Embedded System </vt:lpstr>
      <vt:lpstr>Several different ways to build an embedded linux system: </vt:lpstr>
      <vt:lpstr>Building a Linux Embedded System for the Broadcom BCM2837 Processor </vt:lpstr>
      <vt:lpstr>Raspbian </vt:lpstr>
      <vt:lpstr>Building the Linux Kernel</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Vo Minh Huan</dc:creator>
  <cp:lastModifiedBy>Vo Minh Huan</cp:lastModifiedBy>
  <cp:revision>3</cp:revision>
  <dcterms:created xsi:type="dcterms:W3CDTF">2023-09-20T00:11:00Z</dcterms:created>
  <dcterms:modified xsi:type="dcterms:W3CDTF">2023-09-21T06:25:40Z</dcterms:modified>
</cp:coreProperties>
</file>