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  <p:sldId id="273" r:id="rId13"/>
    <p:sldId id="274" r:id="rId14"/>
    <p:sldId id="275" r:id="rId15"/>
    <p:sldId id="262" r:id="rId16"/>
    <p:sldId id="272" r:id="rId17"/>
    <p:sldId id="277" r:id="rId18"/>
    <p:sldId id="283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/>
    <p:restoredTop sz="92676"/>
  </p:normalViewPr>
  <p:slideViewPr>
    <p:cSldViewPr snapToGrid="0" snapToObjects="1">
      <p:cViewPr>
        <p:scale>
          <a:sx n="70" d="100"/>
          <a:sy n="70" d="100"/>
        </p:scale>
        <p:origin x="7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C7935-6CAD-8845-ADBA-9076789E617A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FED2-5958-BF4A-BDF1-EF386C500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FED2-5958-BF4A-BDF1-EF386C500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AFED2-5958-BF4A-BDF1-EF386C5007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71413" y="2509729"/>
            <a:ext cx="7648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Distributed Rate Control for Smart Solar Arrays and Battery</a:t>
            </a:r>
          </a:p>
        </p:txBody>
      </p:sp>
    </p:spTree>
    <p:extLst>
      <p:ext uri="{BB962C8B-B14F-4D97-AF65-F5344CB8AC3E}">
        <p14:creationId xmlns:p14="http://schemas.microsoft.com/office/powerpoint/2010/main" val="2065336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Grid</a:t>
            </a:r>
            <a:r>
              <a:rPr lang="zh-TW" altLang="en-US" dirty="0" smtClean="0"/>
              <a:t> </a:t>
            </a:r>
            <a:r>
              <a:rPr lang="en-US" altLang="zh-TW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Take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advantage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</a:p>
          <a:p>
            <a:pPr lvl="1"/>
            <a:r>
              <a:rPr lang="en-US" altLang="zh-TW" sz="2400" dirty="0" smtClean="0"/>
              <a:t>cheaper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cost</a:t>
            </a:r>
          </a:p>
          <a:p>
            <a:pPr lvl="1"/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idle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panel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</a:p>
          <a:p>
            <a:pPr lvl="1"/>
            <a:endParaRPr lang="en-US" sz="2400" dirty="0"/>
          </a:p>
          <a:p>
            <a:r>
              <a:rPr lang="en-US" altLang="zh-TW" sz="2400" dirty="0" smtClean="0"/>
              <a:t>Charging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r>
              <a:rPr lang="en-US" altLang="zh-TW" sz="2400" dirty="0" smtClean="0"/>
              <a:t>Consume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power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96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total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predict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productivity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demand</a:t>
            </a:r>
          </a:p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take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advantage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unit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price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period</a:t>
            </a:r>
          </a:p>
          <a:p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involves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deployment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81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pPr lvl="1"/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Month,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Day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D</a:t>
            </a:r>
            <a:r>
              <a:rPr lang="en-US" altLang="zh-TW" sz="2200" dirty="0" smtClean="0"/>
              <a:t>emand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Calculator</a:t>
            </a:r>
            <a:endParaRPr lang="en-US" altLang="zh-TW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449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pPr lvl="1"/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Weather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forecast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Solar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Production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Calculator</a:t>
            </a:r>
            <a:endParaRPr lang="en-US" altLang="zh-TW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6012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Calculator</a:t>
            </a:r>
          </a:p>
          <a:p>
            <a:pPr lvl="1"/>
            <a:r>
              <a:rPr lang="en-US" altLang="zh-TW" sz="2400" dirty="0" smtClean="0"/>
              <a:t>Calculate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extra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electricity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required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from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grid</a:t>
            </a:r>
          </a:p>
          <a:p>
            <a:pPr lvl="2"/>
            <a:r>
              <a:rPr lang="en-US" altLang="zh-TW" sz="2200" dirty="0" smtClean="0"/>
              <a:t>Input: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demand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prediction,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solar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production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prediction</a:t>
            </a:r>
          </a:p>
          <a:p>
            <a:pPr lvl="2"/>
            <a:r>
              <a:rPr lang="en-US" altLang="zh-TW" sz="2200" dirty="0" smtClean="0"/>
              <a:t>Output: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charge-from-grid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estimation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1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5614758" y="2812649"/>
            <a:ext cx="0" cy="1890661"/>
          </a:xfrm>
          <a:prstGeom prst="line">
            <a:avLst/>
          </a:prstGeom>
          <a:ln w="698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979752" y="3231936"/>
            <a:ext cx="1371600" cy="2187885"/>
            <a:chOff x="7790688" y="3238488"/>
            <a:chExt cx="1371600" cy="2394216"/>
          </a:xfrm>
        </p:grpSpPr>
        <p:sp>
          <p:nvSpPr>
            <p:cNvPr id="13" name="Can 12"/>
            <p:cNvSpPr/>
            <p:nvPr/>
          </p:nvSpPr>
          <p:spPr>
            <a:xfrm>
              <a:off x="7790688" y="3460992"/>
              <a:ext cx="1371600" cy="2171712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ghtning Bolt 13"/>
            <p:cNvSpPr/>
            <p:nvPr/>
          </p:nvSpPr>
          <p:spPr>
            <a:xfrm rot="1254366">
              <a:off x="7994631" y="3973626"/>
              <a:ext cx="950976" cy="1389888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8162271" y="3238488"/>
              <a:ext cx="615696" cy="445008"/>
            </a:xfrm>
            <a:prstGeom prst="ca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84096" y="1631896"/>
            <a:ext cx="1879508" cy="1847017"/>
            <a:chOff x="3844636" y="2171700"/>
            <a:chExt cx="4301837" cy="3564081"/>
          </a:xfrm>
        </p:grpSpPr>
        <p:sp>
          <p:nvSpPr>
            <p:cNvPr id="5" name="Rectangle 4"/>
            <p:cNvSpPr/>
            <p:nvPr/>
          </p:nvSpPr>
          <p:spPr>
            <a:xfrm>
              <a:off x="4520045" y="3325090"/>
              <a:ext cx="2951018" cy="2410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iangle 3"/>
            <p:cNvSpPr/>
            <p:nvPr/>
          </p:nvSpPr>
          <p:spPr>
            <a:xfrm>
              <a:off x="3844636" y="2171700"/>
              <a:ext cx="4301837" cy="161059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>
            <a:stCxn id="13" idx="3"/>
          </p:cNvCxnSpPr>
          <p:nvPr/>
        </p:nvCxnSpPr>
        <p:spPr>
          <a:xfrm>
            <a:off x="5665552" y="5419821"/>
            <a:ext cx="0" cy="461452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31085" y="3462534"/>
            <a:ext cx="0" cy="2422196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268512" y="2823002"/>
            <a:ext cx="7192224" cy="0"/>
          </a:xfrm>
          <a:prstGeom prst="line">
            <a:avLst/>
          </a:prstGeom>
          <a:ln w="698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531085" y="5884730"/>
            <a:ext cx="4986220" cy="0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391908" y="4954913"/>
            <a:ext cx="2426022" cy="1200196"/>
            <a:chOff x="2573474" y="4407863"/>
            <a:chExt cx="3150772" cy="1602078"/>
          </a:xfrm>
        </p:grpSpPr>
        <p:sp>
          <p:nvSpPr>
            <p:cNvPr id="20" name="Triangle 19"/>
            <p:cNvSpPr/>
            <p:nvPr/>
          </p:nvSpPr>
          <p:spPr>
            <a:xfrm rot="20811400">
              <a:off x="4905837" y="4847612"/>
              <a:ext cx="818409" cy="109046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2573474" y="4407863"/>
              <a:ext cx="2912926" cy="1602078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3458364" y="4651123"/>
              <a:ext cx="1060704" cy="1097280"/>
            </a:xfrm>
            <a:prstGeom prst="su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Elbow Connector 36"/>
          <p:cNvCxnSpPr>
            <a:endCxn id="13" idx="2"/>
          </p:cNvCxnSpPr>
          <p:nvPr/>
        </p:nvCxnSpPr>
        <p:spPr>
          <a:xfrm>
            <a:off x="2815454" y="3462534"/>
            <a:ext cx="2164298" cy="965009"/>
          </a:xfrm>
          <a:prstGeom prst="bentConnector3">
            <a:avLst>
              <a:gd name="adj1" fmla="val 2681"/>
            </a:avLst>
          </a:prstGeom>
          <a:ln w="698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561668" y="2171700"/>
            <a:ext cx="1636494" cy="11911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Utility</a:t>
            </a: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Agent</a:t>
            </a:r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8604919" y="2838906"/>
            <a:ext cx="2768" cy="2133047"/>
          </a:xfrm>
          <a:prstGeom prst="line">
            <a:avLst/>
          </a:prstGeom>
          <a:ln w="6985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d_pred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receives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weather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forecast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day</a:t>
            </a:r>
          </a:p>
          <a:p>
            <a:r>
              <a:rPr lang="en-US" altLang="zh-TW" sz="2400" dirty="0" smtClean="0"/>
              <a:t>3.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P</a:t>
            </a:r>
            <a:r>
              <a:rPr lang="en-US" altLang="zh-TW" sz="2400" dirty="0" smtClean="0"/>
              <a:t>redicts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approximate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solar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generation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pv_pred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4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Calculate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estimation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</a:t>
            </a:r>
          </a:p>
          <a:p>
            <a:r>
              <a:rPr lang="en-US" altLang="zh-TW" sz="2400" dirty="0" smtClean="0"/>
              <a:t>5.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If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d_pred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&gt;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pv_pred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every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slot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until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reaches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charge-from-grid.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(Do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not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charge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during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high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00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1"/>
            <a:r>
              <a:rPr lang="en-US" altLang="zh-TW" sz="2400" dirty="0" smtClean="0"/>
              <a:t>Weather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2"/>
            <a:r>
              <a:rPr lang="en-US" altLang="zh-TW" sz="2200" dirty="0" smtClean="0"/>
              <a:t>Temperature,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Dew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Point,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Wind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Speed,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Humidity</a:t>
            </a:r>
          </a:p>
          <a:p>
            <a:pPr lvl="2"/>
            <a:r>
              <a:rPr lang="en-US" altLang="zh-TW" sz="2200" dirty="0" smtClean="0"/>
              <a:t>Texas,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Austin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from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11/1/2018</a:t>
            </a:r>
            <a:r>
              <a:rPr lang="zh-TW" altLang="en-US" sz="2200" dirty="0" smtClean="0"/>
              <a:t> </a:t>
            </a:r>
            <a:r>
              <a:rPr lang="mr-IN" altLang="zh-TW" sz="2200" dirty="0" smtClean="0"/>
              <a:t>–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10/31/2019</a:t>
            </a:r>
          </a:p>
          <a:p>
            <a:pPr lvl="1"/>
            <a:r>
              <a:rPr lang="en-US" altLang="zh-TW" sz="2400" dirty="0" smtClean="0"/>
              <a:t>Demand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</a:p>
          <a:p>
            <a:pPr lvl="2"/>
            <a:r>
              <a:rPr lang="en-US" altLang="zh-TW" sz="2200" dirty="0" smtClean="0"/>
              <a:t>Texas,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Austin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from</a:t>
            </a:r>
            <a:r>
              <a:rPr lang="zh-TW" altLang="en-US" sz="2200" dirty="0" smtClean="0"/>
              <a:t> </a:t>
            </a:r>
            <a:r>
              <a:rPr lang="en-US" altLang="zh-TW" sz="2200" dirty="0"/>
              <a:t>11/1/2018</a:t>
            </a:r>
            <a:r>
              <a:rPr lang="zh-TW" altLang="en-US" sz="2200" dirty="0"/>
              <a:t> </a:t>
            </a:r>
            <a:r>
              <a:rPr lang="mr-IN" altLang="zh-TW" sz="2200" dirty="0"/>
              <a:t>–</a:t>
            </a:r>
            <a:r>
              <a:rPr lang="zh-TW" altLang="en-US" sz="2200" dirty="0"/>
              <a:t> </a:t>
            </a:r>
            <a:r>
              <a:rPr lang="en-US" altLang="zh-TW" sz="2200" dirty="0" smtClean="0"/>
              <a:t>10/31/2019</a:t>
            </a:r>
          </a:p>
          <a:p>
            <a:r>
              <a:rPr lang="en-US" altLang="zh-TW" sz="2400" dirty="0" smtClean="0"/>
              <a:t>Evaluate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period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11/1/2019</a:t>
            </a:r>
            <a:r>
              <a:rPr lang="zh-TW" altLang="en-US" sz="2400" dirty="0" smtClean="0"/>
              <a:t> </a:t>
            </a:r>
            <a:r>
              <a:rPr lang="mr-IN" altLang="zh-TW" sz="2400" dirty="0"/>
              <a:t>–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11/16/2019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80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8695"/>
            <a:ext cx="9601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Let 	</a:t>
            </a:r>
          </a:p>
          <a:p>
            <a:pPr lvl="1"/>
            <a:r>
              <a:rPr lang="en-US" dirty="0" smtClean="0"/>
              <a:t>T = total time slots in a day</a:t>
            </a:r>
          </a:p>
          <a:p>
            <a:pPr lvl="1"/>
            <a:r>
              <a:rPr lang="en-US" dirty="0" smtClean="0"/>
              <a:t>t = each time slot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800" dirty="0" smtClean="0"/>
              <a:t>Cost =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Revenue =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Total Bill  = Cost - Revenue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32958" y="2952280"/>
                <a:ext cx="4415568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𝑓𝑟𝑜𝑚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𝑝𝑟𝑖𝑐𝑒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8" y="2952280"/>
                <a:ext cx="4415568" cy="12119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88862" y="4048943"/>
                <a:ext cx="5318571" cy="121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𝑠𝑒𝑙𝑙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𝑡𝑜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𝑔𝑟𝑖𝑑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𝑠𝑒𝑙𝑙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_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𝑝𝑟𝑖𝑐𝑒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62" y="4048943"/>
                <a:ext cx="5318571" cy="12119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62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767328" cy="3581400"/>
          </a:xfrm>
        </p:spPr>
        <p:txBody>
          <a:bodyPr/>
          <a:lstStyle/>
          <a:p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constraint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0:</a:t>
            </a:r>
          </a:p>
          <a:p>
            <a:pPr lvl="1"/>
            <a:r>
              <a:rPr lang="en-US" altLang="zh-TW" sz="2400" dirty="0" smtClean="0"/>
              <a:t>No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involved</a:t>
            </a:r>
          </a:p>
          <a:p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drops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along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with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constraint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increase,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after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=14</a:t>
            </a:r>
          </a:p>
          <a:p>
            <a:r>
              <a:rPr lang="en-US" altLang="zh-TW" sz="2400" dirty="0" smtClean="0"/>
              <a:t>Battery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actually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help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reducing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28" y="1426464"/>
            <a:ext cx="6354756" cy="49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5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Technique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panel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improved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become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popular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days</a:t>
            </a:r>
          </a:p>
          <a:p>
            <a:r>
              <a:rPr lang="en-US" altLang="zh-TW" sz="2800" dirty="0" smtClean="0"/>
              <a:t>We’re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able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control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producing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rate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panel.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able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those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surplus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electricity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rather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10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675888" cy="42113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total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bill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actually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certain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amount</a:t>
            </a:r>
          </a:p>
          <a:p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decreasing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trend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stops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around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bc</a:t>
            </a:r>
            <a:r>
              <a:rPr lang="en-US" altLang="zh-TW" sz="2400" dirty="0" smtClean="0"/>
              <a:t>=14</a:t>
            </a:r>
            <a:endParaRPr lang="en-US" altLang="zh-TW" sz="2400" dirty="0"/>
          </a:p>
          <a:p>
            <a:r>
              <a:rPr lang="en-US" altLang="zh-TW" sz="2400" dirty="0" smtClean="0"/>
              <a:t>Question?</a:t>
            </a:r>
          </a:p>
          <a:p>
            <a:pPr lvl="1"/>
            <a:r>
              <a:rPr lang="en-US" altLang="zh-TW" dirty="0" smtClean="0"/>
              <a:t>Does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bc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actually</a:t>
            </a:r>
            <a:r>
              <a:rPr lang="zh-TW" altLang="en-US" dirty="0" smtClean="0"/>
              <a:t> </a:t>
            </a:r>
            <a:r>
              <a:rPr lang="en-US" altLang="zh-TW" dirty="0" smtClean="0"/>
              <a:t>affect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effectivity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approach?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88" y="1546352"/>
            <a:ext cx="6572695" cy="48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84" y="1792223"/>
            <a:ext cx="9246616" cy="46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1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224528" cy="3581400"/>
          </a:xfrm>
        </p:spPr>
        <p:txBody>
          <a:bodyPr/>
          <a:lstStyle/>
          <a:p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solely</a:t>
            </a:r>
            <a:r>
              <a:rPr lang="zh-TW" altLang="en-US" dirty="0" smtClean="0"/>
              <a:t> </a:t>
            </a:r>
            <a:r>
              <a:rPr lang="en-US" altLang="zh-TW" dirty="0" smtClean="0"/>
              <a:t>battery</a:t>
            </a:r>
          </a:p>
          <a:p>
            <a:pPr lvl="1"/>
            <a:r>
              <a:rPr lang="en-US" altLang="zh-TW" dirty="0" smtClean="0"/>
              <a:t>good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8" y="3163316"/>
            <a:ext cx="8170164" cy="3403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0448" y="2304288"/>
            <a:ext cx="510235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both</a:t>
            </a:r>
            <a:r>
              <a:rPr lang="zh-TW" altLang="en-US" dirty="0" smtClean="0"/>
              <a:t> </a:t>
            </a:r>
            <a:r>
              <a:rPr lang="en-US" altLang="zh-TW" dirty="0" smtClean="0"/>
              <a:t>battery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charge-with-grid</a:t>
            </a:r>
          </a:p>
          <a:p>
            <a:pPr lvl="1"/>
            <a:r>
              <a:rPr lang="en-US" altLang="zh-TW" dirty="0" smtClean="0"/>
              <a:t>good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raising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revenue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8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Charge-with-grid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equipment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actually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reducing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total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from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utility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agent</a:t>
            </a:r>
          </a:p>
          <a:p>
            <a:r>
              <a:rPr lang="en-US" altLang="zh-TW" sz="2800" dirty="0" smtClean="0"/>
              <a:t>Battery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constraint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potential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influence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effectively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system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perform</a:t>
            </a:r>
          </a:p>
          <a:p>
            <a:r>
              <a:rPr lang="en-US" altLang="zh-TW" sz="2800" dirty="0" smtClean="0"/>
              <a:t>There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might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perfect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argument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setting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for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condition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46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Demission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during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charging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not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considered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experiment</a:t>
            </a:r>
          </a:p>
          <a:p>
            <a:r>
              <a:rPr lang="en-US" altLang="zh-TW" sz="2800" dirty="0" smtClean="0"/>
              <a:t>More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experiments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based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different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home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verify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actual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possibility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this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system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could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work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in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real-life</a:t>
            </a:r>
          </a:p>
          <a:p>
            <a:r>
              <a:rPr lang="en-US" altLang="zh-TW" sz="2800" dirty="0" smtClean="0"/>
              <a:t>Better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predictors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will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definitely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helps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3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Solar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Productivity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depends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weather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condition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6" y="2891396"/>
            <a:ext cx="6620256" cy="3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Generation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827264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Solar generation </a:t>
            </a:r>
            <a:r>
              <a:rPr lang="en-US" sz="2400" dirty="0"/>
              <a:t>deeply</a:t>
            </a:r>
            <a:r>
              <a:rPr lang="en-US" sz="2400" dirty="0" smtClean="0"/>
              <a:t> depends on weather condition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ore sunshine -&gt; more solar generation</a:t>
            </a:r>
          </a:p>
          <a:p>
            <a:pPr lvl="1"/>
            <a:r>
              <a:rPr lang="en-US" sz="2400" dirty="0" smtClean="0"/>
              <a:t>A spike during day time</a:t>
            </a:r>
          </a:p>
          <a:p>
            <a:endParaRPr lang="en-US" sz="2400" dirty="0" smtClean="0"/>
          </a:p>
          <a:p>
            <a:r>
              <a:rPr lang="en-US" sz="2400" dirty="0" smtClean="0"/>
              <a:t>What’s the problem?</a:t>
            </a:r>
          </a:p>
          <a:p>
            <a:pPr lvl="1"/>
            <a:r>
              <a:rPr lang="en-US" sz="2400" dirty="0" smtClean="0"/>
              <a:t>More surplus -&gt; more revenue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3451479"/>
            <a:ext cx="4462272" cy="3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7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Grid cable has its physical limit</a:t>
            </a:r>
          </a:p>
          <a:p>
            <a:pPr lvl="1"/>
            <a:r>
              <a:rPr lang="en-US" sz="2400" dirty="0" smtClean="0"/>
              <a:t>Not all solar generation fully sell to utility agent</a:t>
            </a:r>
          </a:p>
          <a:p>
            <a:pPr lvl="1"/>
            <a:r>
              <a:rPr lang="en-US" sz="2400" dirty="0" smtClean="0"/>
              <a:t>Spike would be stopped due to constraint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99" y="3639312"/>
            <a:ext cx="5632602" cy="29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 </a:t>
            </a:r>
            <a:r>
              <a:rPr lang="en-US" dirty="0"/>
              <a:t>of Solar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0"/>
            <a:ext cx="7757112" cy="3858768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918704" y="1296162"/>
            <a:ext cx="3054096" cy="1428750"/>
          </a:xfrm>
          <a:prstGeom prst="borderCallout1">
            <a:avLst>
              <a:gd name="adj1" fmla="val 31495"/>
              <a:gd name="adj2" fmla="val 649"/>
              <a:gd name="adj3" fmla="val 135241"/>
              <a:gd name="adj4" fmla="val -79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w</a:t>
            </a:r>
            <a:r>
              <a:rPr lang="en-US" sz="3200" smtClean="0"/>
              <a:t>aste solar generation</a:t>
            </a:r>
            <a:endParaRPr lang="en-US" sz="3200"/>
          </a:p>
        </p:txBody>
      </p:sp>
      <p:sp>
        <p:nvSpPr>
          <p:cNvPr id="7" name="Line Callout 1 6"/>
          <p:cNvSpPr/>
          <p:nvPr/>
        </p:nvSpPr>
        <p:spPr>
          <a:xfrm>
            <a:off x="7744968" y="3335274"/>
            <a:ext cx="3401568" cy="2114550"/>
          </a:xfrm>
          <a:prstGeom prst="borderCallout1">
            <a:avLst>
              <a:gd name="adj1" fmla="val 31495"/>
              <a:gd name="adj2" fmla="val 649"/>
              <a:gd name="adj3" fmla="val 67817"/>
              <a:gd name="adj4" fmla="val -629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solar generation surplus s</a:t>
            </a:r>
            <a:r>
              <a:rPr lang="en-US" altLang="zh-TW" sz="3200" dirty="0" smtClean="0"/>
              <a:t>old</a:t>
            </a:r>
            <a:r>
              <a:rPr lang="en-US" sz="3200" dirty="0" smtClean="0"/>
              <a:t> to utility agent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9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battery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4663440" cy="358140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way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temporally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storing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</a:p>
          <a:p>
            <a:pPr lvl="1"/>
            <a:r>
              <a:rPr lang="en-US" altLang="zh-TW" sz="2800" dirty="0" smtClean="0"/>
              <a:t>Higher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availability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deployment</a:t>
            </a:r>
          </a:p>
          <a:p>
            <a:pPr lvl="1"/>
            <a:r>
              <a:rPr lang="en-US" altLang="zh-TW" sz="2800" dirty="0" smtClean="0"/>
              <a:t>Delay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the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time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of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wasting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solar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power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84" y="2286000"/>
            <a:ext cx="550926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96" y="2171700"/>
            <a:ext cx="7379208" cy="42866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272784" y="1965031"/>
            <a:ext cx="137160" cy="47000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116836" y="2171700"/>
            <a:ext cx="2711196" cy="1997964"/>
          </a:xfrm>
          <a:prstGeom prst="borderCallout1">
            <a:avLst>
              <a:gd name="adj1" fmla="val 48956"/>
              <a:gd name="adj2" fmla="val 100942"/>
              <a:gd name="adj3" fmla="val 122569"/>
              <a:gd name="adj4" fmla="val 140419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Storing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into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battery</a:t>
            </a:r>
            <a:endParaRPr lang="en-US" sz="3600" dirty="0"/>
          </a:p>
        </p:txBody>
      </p:sp>
      <p:sp>
        <p:nvSpPr>
          <p:cNvPr id="11" name="Line Callout 1 10"/>
          <p:cNvSpPr/>
          <p:nvPr/>
        </p:nvSpPr>
        <p:spPr>
          <a:xfrm>
            <a:off x="7872984" y="859536"/>
            <a:ext cx="2711196" cy="1312164"/>
          </a:xfrm>
          <a:prstGeom prst="borderCallout1">
            <a:avLst>
              <a:gd name="adj1" fmla="val 70009"/>
              <a:gd name="adj2" fmla="val 1111"/>
              <a:gd name="adj3" fmla="val 200787"/>
              <a:gd name="adj4" fmla="val -52498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waste</a:t>
            </a:r>
            <a:endParaRPr lang="en-US" sz="3600" dirty="0"/>
          </a:p>
        </p:txBody>
      </p:sp>
      <p:sp>
        <p:nvSpPr>
          <p:cNvPr id="12" name="Line Callout 1 11"/>
          <p:cNvSpPr/>
          <p:nvPr/>
        </p:nvSpPr>
        <p:spPr>
          <a:xfrm>
            <a:off x="8261604" y="2514600"/>
            <a:ext cx="2711196" cy="1801368"/>
          </a:xfrm>
          <a:prstGeom prst="borderCallout1">
            <a:avLst>
              <a:gd name="adj1" fmla="val 70009"/>
              <a:gd name="adj2" fmla="val 1111"/>
              <a:gd name="adj3" fmla="val 125660"/>
              <a:gd name="adj4" fmla="val -50474"/>
            </a:avLst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Sell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to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utility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agent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4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Utility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Encourage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people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to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electricity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off-peak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hour</a:t>
            </a:r>
          </a:p>
          <a:p>
            <a:pPr lvl="1"/>
            <a:r>
              <a:rPr lang="en-US" altLang="zh-TW" sz="2400" dirty="0" smtClean="0"/>
              <a:t>Cheaper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Price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4" y="2894584"/>
            <a:ext cx="69977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83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1418</TotalTime>
  <Words>645</Words>
  <Application>Microsoft Macintosh PowerPoint</Application>
  <PresentationFormat>Widescreen</PresentationFormat>
  <Paragraphs>120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Franklin Gothic Book</vt:lpstr>
      <vt:lpstr>Mangal</vt:lpstr>
      <vt:lpstr>微軟正黑體</vt:lpstr>
      <vt:lpstr>Crop</vt:lpstr>
      <vt:lpstr>PowerPoint Presentation</vt:lpstr>
      <vt:lpstr>Motivation</vt:lpstr>
      <vt:lpstr>Background – Solar Generation</vt:lpstr>
      <vt:lpstr>Solar Generation Distribution</vt:lpstr>
      <vt:lpstr>Grid Constraint</vt:lpstr>
      <vt:lpstr>Waste of Solar Generation</vt:lpstr>
      <vt:lpstr>Solution - battery</vt:lpstr>
      <vt:lpstr>Solution - battery</vt:lpstr>
      <vt:lpstr>Utility Unit Price</vt:lpstr>
      <vt:lpstr>Charge with Grid Power</vt:lpstr>
      <vt:lpstr>Focusing Problem</vt:lpstr>
      <vt:lpstr>System Component</vt:lpstr>
      <vt:lpstr>System Component</vt:lpstr>
      <vt:lpstr>System Component</vt:lpstr>
      <vt:lpstr>System Structure</vt:lpstr>
      <vt:lpstr>System Steps</vt:lpstr>
      <vt:lpstr>Evaluation and Deployment</vt:lpstr>
      <vt:lpstr>Evaluation</vt:lpstr>
      <vt:lpstr>Experiment</vt:lpstr>
      <vt:lpstr>Experiment</vt:lpstr>
      <vt:lpstr>Deployment</vt:lpstr>
      <vt:lpstr>Deployment</vt:lpstr>
      <vt:lpstr>Conclusion</vt:lpstr>
      <vt:lpstr>Future 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Meng Ju</dc:creator>
  <cp:lastModifiedBy>Wu, Meng Ju</cp:lastModifiedBy>
  <cp:revision>19</cp:revision>
  <dcterms:created xsi:type="dcterms:W3CDTF">2019-12-11T15:00:29Z</dcterms:created>
  <dcterms:modified xsi:type="dcterms:W3CDTF">2019-12-12T14:38:54Z</dcterms:modified>
</cp:coreProperties>
</file>