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oto Sans Thai ExtraBold"/>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font" Target="fonts/NotoSansThaiExtraBold-bold.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90cd63b0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90cd63b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90cd63b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90cd63b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90cd63b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90cd63b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90cd63b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90cd63b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90cd63b0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90cd63b0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90cd63b0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90cd63b0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sz="8000">
                <a:highlight>
                  <a:srgbClr val="FFFFFF"/>
                </a:highlight>
                <a:latin typeface="Noto Sans Thai ExtraBold"/>
                <a:ea typeface="Noto Sans Thai ExtraBold"/>
                <a:cs typeface="Noto Sans Thai ExtraBold"/>
                <a:sym typeface="Noto Sans Thai ExtraBold"/>
              </a:rPr>
              <a:t>Hey silly</a:t>
            </a:r>
            <a:r>
              <a:rPr lang="ja" sz="8000">
                <a:highlight>
                  <a:srgbClr val="FFFFFF"/>
                </a:highlight>
              </a:rPr>
              <a:t>🤪</a:t>
            </a:r>
            <a:endParaRPr sz="8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t>GROUP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ja" sz="2080">
                <a:solidFill>
                  <a:srgbClr val="1F2328"/>
                </a:solidFill>
                <a:highlight>
                  <a:srgbClr val="FFFFFF"/>
                </a:highlight>
              </a:rPr>
              <a:t>Abstract of your theme and application</a:t>
            </a:r>
            <a:endParaRPr sz="2080">
              <a:solidFill>
                <a:srgbClr val="1F2328"/>
              </a:solidFill>
              <a:highlight>
                <a:srgbClr val="FFFFFF"/>
              </a:highlight>
            </a:endParaRPr>
          </a:p>
          <a:p>
            <a:pPr indent="0" lvl="0" marL="0" rtl="0" algn="l">
              <a:spcBef>
                <a:spcPts val="0"/>
              </a:spcBef>
              <a:spcAft>
                <a:spcPts val="0"/>
              </a:spcAft>
              <a:buSzPts val="990"/>
              <a:buNone/>
            </a:pPr>
            <a:r>
              <a:t/>
            </a:r>
            <a:endParaRPr sz="3520"/>
          </a:p>
        </p:txBody>
      </p:sp>
      <p:sp>
        <p:nvSpPr>
          <p:cNvPr id="61" name="Google Shape;61;p14"/>
          <p:cNvSpPr txBox="1"/>
          <p:nvPr>
            <p:ph idx="1" type="body"/>
          </p:nvPr>
        </p:nvSpPr>
        <p:spPr>
          <a:xfrm>
            <a:off x="311700" y="2383400"/>
            <a:ext cx="8520600" cy="2550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ja">
                <a:solidFill>
                  <a:schemeClr val="dk1"/>
                </a:solidFill>
              </a:rPr>
              <a:t>It is the multiplayer-game on a single device that using camera to detect the face accuracy between result of the last player to the first player, and at the end of the game, it will show all player facial expression and score.</a:t>
            </a:r>
            <a:endParaRPr>
              <a:solidFill>
                <a:schemeClr val="dk1"/>
              </a:solidFill>
            </a:endParaRPr>
          </a:p>
          <a:p>
            <a:pPr indent="457200" lvl="0" marL="0" rtl="0" algn="l">
              <a:spcBef>
                <a:spcPts val="1200"/>
              </a:spcBef>
              <a:spcAft>
                <a:spcPts val="0"/>
              </a:spcAft>
              <a:buNone/>
            </a:pPr>
            <a:r>
              <a:rPr lang="ja">
                <a:solidFill>
                  <a:schemeClr val="dk1"/>
                </a:solidFill>
              </a:rPr>
              <a:t>This game is done by transferring messages through the facial expression</a:t>
            </a:r>
            <a:endParaRPr>
              <a:solidFill>
                <a:schemeClr val="dk1"/>
              </a:solidFill>
            </a:endParaRPr>
          </a:p>
          <a:p>
            <a:pPr indent="0" lvl="0" marL="0" rtl="0" algn="l">
              <a:spcBef>
                <a:spcPts val="1200"/>
              </a:spcBef>
              <a:spcAft>
                <a:spcPts val="0"/>
              </a:spcAft>
              <a:buNone/>
            </a:pPr>
            <a:r>
              <a:rPr lang="ja">
                <a:solidFill>
                  <a:schemeClr val="dk1"/>
                </a:solidFill>
              </a:rPr>
              <a: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ja" sz="2080">
                <a:solidFill>
                  <a:srgbClr val="1F2328"/>
                </a:solidFill>
                <a:highlight>
                  <a:srgbClr val="FFFFFF"/>
                </a:highlight>
              </a:rPr>
              <a:t>Abstract of your theme and application</a:t>
            </a:r>
            <a:endParaRPr sz="2080">
              <a:solidFill>
                <a:srgbClr val="1F2328"/>
              </a:solidFill>
              <a:highlight>
                <a:srgbClr val="FFFFFF"/>
              </a:highlight>
            </a:endParaRPr>
          </a:p>
          <a:p>
            <a:pPr indent="0" lvl="0" marL="0" rtl="0" algn="l">
              <a:spcBef>
                <a:spcPts val="0"/>
              </a:spcBef>
              <a:spcAft>
                <a:spcPts val="0"/>
              </a:spcAft>
              <a:buSzPts val="990"/>
              <a:buNone/>
            </a:pPr>
            <a:r>
              <a:t/>
            </a:r>
            <a:endParaRPr sz="3520"/>
          </a:p>
        </p:txBody>
      </p:sp>
      <p:sp>
        <p:nvSpPr>
          <p:cNvPr id="67" name="Google Shape;67;p15"/>
          <p:cNvSpPr txBox="1"/>
          <p:nvPr>
            <p:ph idx="1" type="body"/>
          </p:nvPr>
        </p:nvSpPr>
        <p:spPr>
          <a:xfrm>
            <a:off x="630325" y="1382025"/>
            <a:ext cx="8129400" cy="151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First player decide silly face</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Next player imitate face in front of previous player</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compete for score the difference between the first and last person's face</a:t>
            </a:r>
            <a:endParaRPr>
              <a:solidFill>
                <a:schemeClr val="dk1"/>
              </a:solidFill>
            </a:endParaRPr>
          </a:p>
        </p:txBody>
      </p:sp>
      <p:pic>
        <p:nvPicPr>
          <p:cNvPr id="68" name="Google Shape;68;p15"/>
          <p:cNvPicPr preferRelativeResize="0"/>
          <p:nvPr/>
        </p:nvPicPr>
        <p:blipFill>
          <a:blip r:embed="rId3">
            <a:alphaModFix/>
          </a:blip>
          <a:stretch>
            <a:fillRect/>
          </a:stretch>
        </p:blipFill>
        <p:spPr>
          <a:xfrm>
            <a:off x="311700" y="3531025"/>
            <a:ext cx="1249975" cy="1249975"/>
          </a:xfrm>
          <a:prstGeom prst="rect">
            <a:avLst/>
          </a:prstGeom>
          <a:noFill/>
          <a:ln>
            <a:noFill/>
          </a:ln>
        </p:spPr>
      </p:pic>
      <p:pic>
        <p:nvPicPr>
          <p:cNvPr id="69" name="Google Shape;69;p15"/>
          <p:cNvPicPr preferRelativeResize="0"/>
          <p:nvPr/>
        </p:nvPicPr>
        <p:blipFill>
          <a:blip r:embed="rId4">
            <a:alphaModFix/>
          </a:blip>
          <a:stretch>
            <a:fillRect/>
          </a:stretch>
        </p:blipFill>
        <p:spPr>
          <a:xfrm>
            <a:off x="6796525" y="3663550"/>
            <a:ext cx="1022400" cy="1083375"/>
          </a:xfrm>
          <a:prstGeom prst="rect">
            <a:avLst/>
          </a:prstGeom>
          <a:noFill/>
          <a:ln>
            <a:noFill/>
          </a:ln>
        </p:spPr>
      </p:pic>
      <p:pic>
        <p:nvPicPr>
          <p:cNvPr id="70" name="Google Shape;70;p15"/>
          <p:cNvPicPr preferRelativeResize="0"/>
          <p:nvPr/>
        </p:nvPicPr>
        <p:blipFill>
          <a:blip r:embed="rId5">
            <a:alphaModFix/>
          </a:blip>
          <a:stretch>
            <a:fillRect/>
          </a:stretch>
        </p:blipFill>
        <p:spPr>
          <a:xfrm>
            <a:off x="2737888" y="3612075"/>
            <a:ext cx="1249975" cy="1249975"/>
          </a:xfrm>
          <a:prstGeom prst="rect">
            <a:avLst/>
          </a:prstGeom>
          <a:noFill/>
          <a:ln>
            <a:noFill/>
          </a:ln>
        </p:spPr>
      </p:pic>
      <p:sp>
        <p:nvSpPr>
          <p:cNvPr id="71" name="Google Shape;71;p15"/>
          <p:cNvSpPr txBox="1"/>
          <p:nvPr/>
        </p:nvSpPr>
        <p:spPr>
          <a:xfrm>
            <a:off x="4394600" y="3535863"/>
            <a:ext cx="940800" cy="9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5000"/>
              <a:t>…</a:t>
            </a:r>
            <a:endParaRPr sz="5000"/>
          </a:p>
        </p:txBody>
      </p:sp>
      <p:sp>
        <p:nvSpPr>
          <p:cNvPr id="72" name="Google Shape;72;p15"/>
          <p:cNvSpPr txBox="1"/>
          <p:nvPr/>
        </p:nvSpPr>
        <p:spPr>
          <a:xfrm>
            <a:off x="1704375" y="3612063"/>
            <a:ext cx="940800" cy="9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5000"/>
              <a:t>→</a:t>
            </a:r>
            <a:endParaRPr sz="5000"/>
          </a:p>
        </p:txBody>
      </p:sp>
      <p:sp>
        <p:nvSpPr>
          <p:cNvPr id="73" name="Google Shape;73;p15"/>
          <p:cNvSpPr txBox="1"/>
          <p:nvPr/>
        </p:nvSpPr>
        <p:spPr>
          <a:xfrm>
            <a:off x="5537600" y="3535863"/>
            <a:ext cx="940800" cy="9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5000"/>
              <a:t>…</a:t>
            </a:r>
            <a:endParaRPr sz="5000"/>
          </a:p>
        </p:txBody>
      </p:sp>
      <p:cxnSp>
        <p:nvCxnSpPr>
          <p:cNvPr id="74" name="Google Shape;74;p15"/>
          <p:cNvCxnSpPr>
            <a:stCxn id="68" idx="0"/>
            <a:endCxn id="69" idx="0"/>
          </p:cNvCxnSpPr>
          <p:nvPr/>
        </p:nvCxnSpPr>
        <p:spPr>
          <a:xfrm flipH="1" rot="-5400000">
            <a:off x="4055938" y="411775"/>
            <a:ext cx="132600" cy="6371100"/>
          </a:xfrm>
          <a:prstGeom prst="bentConnector3">
            <a:avLst>
              <a:gd fmla="val -179581" name="adj1"/>
            </a:avLst>
          </a:prstGeom>
          <a:noFill/>
          <a:ln cap="flat" cmpd="sng" w="9525">
            <a:solidFill>
              <a:schemeClr val="dk1"/>
            </a:solidFill>
            <a:prstDash val="solid"/>
            <a:round/>
            <a:headEnd len="med" w="med" type="none"/>
            <a:tailEnd len="med" w="med" type="none"/>
          </a:ln>
        </p:spPr>
      </p:cxnSp>
      <p:sp>
        <p:nvSpPr>
          <p:cNvPr id="75" name="Google Shape;75;p15"/>
          <p:cNvSpPr txBox="1"/>
          <p:nvPr>
            <p:ph idx="1" type="body"/>
          </p:nvPr>
        </p:nvSpPr>
        <p:spPr>
          <a:xfrm>
            <a:off x="2867500" y="2808925"/>
            <a:ext cx="2509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solidFill>
                  <a:schemeClr val="dk1"/>
                </a:solidFill>
              </a:rPr>
              <a:t>calculate accuracy</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ja" sz="2080">
                <a:solidFill>
                  <a:srgbClr val="1F2328"/>
                </a:solidFill>
                <a:highlight>
                  <a:srgbClr val="FFFFFF"/>
                </a:highlight>
              </a:rPr>
              <a:t>Abstract of your theme and application</a:t>
            </a:r>
            <a:endParaRPr sz="2080">
              <a:solidFill>
                <a:srgbClr val="1F2328"/>
              </a:solidFill>
              <a:highlight>
                <a:srgbClr val="FFFFFF"/>
              </a:highlight>
            </a:endParaRPr>
          </a:p>
          <a:p>
            <a:pPr indent="0" lvl="0" marL="0" rtl="0" algn="l">
              <a:spcBef>
                <a:spcPts val="0"/>
              </a:spcBef>
              <a:spcAft>
                <a:spcPts val="0"/>
              </a:spcAft>
              <a:buSzPts val="990"/>
              <a:buNone/>
            </a:pPr>
            <a:r>
              <a:t/>
            </a:r>
            <a:endParaRPr sz="3520"/>
          </a:p>
        </p:txBody>
      </p:sp>
      <p:sp>
        <p:nvSpPr>
          <p:cNvPr id="81" name="Google Shape;81;p16"/>
          <p:cNvSpPr txBox="1"/>
          <p:nvPr>
            <p:ph idx="1" type="body"/>
          </p:nvPr>
        </p:nvSpPr>
        <p:spPr>
          <a:xfrm>
            <a:off x="311700" y="1382025"/>
            <a:ext cx="4047900" cy="33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600">
                <a:solidFill>
                  <a:schemeClr val="dk1"/>
                </a:solidFill>
              </a:rPr>
              <a:t>we are developing GUI application.</a:t>
            </a:r>
            <a:endParaRPr sz="1600">
              <a:solidFill>
                <a:schemeClr val="dk1"/>
              </a:solidFill>
            </a:endParaRPr>
          </a:p>
          <a:p>
            <a:pPr indent="0" lvl="0" marL="0" rtl="0" algn="l">
              <a:spcBef>
                <a:spcPts val="1200"/>
              </a:spcBef>
              <a:spcAft>
                <a:spcPts val="0"/>
              </a:spcAft>
              <a:buNone/>
            </a:pPr>
            <a:r>
              <a:rPr lang="ja" sz="1600">
                <a:solidFill>
                  <a:schemeClr val="dk1"/>
                </a:solidFill>
              </a:rPr>
              <a:t>you can choose players number.</a:t>
            </a:r>
            <a:endParaRPr sz="1600">
              <a:solidFill>
                <a:schemeClr val="dk1"/>
              </a:solidFill>
            </a:endParaRPr>
          </a:p>
          <a:p>
            <a:pPr indent="0" lvl="0" marL="0" rtl="0" algn="l">
              <a:spcBef>
                <a:spcPts val="1200"/>
              </a:spcBef>
              <a:spcAft>
                <a:spcPts val="0"/>
              </a:spcAft>
              <a:buClr>
                <a:schemeClr val="dk1"/>
              </a:buClr>
              <a:buSzPts val="1100"/>
              <a:buFont typeface="Arial"/>
              <a:buNone/>
            </a:pPr>
            <a:r>
              <a:t/>
            </a:r>
            <a:endParaRPr sz="1600">
              <a:solidFill>
                <a:schemeClr val="dk1"/>
              </a:solidFill>
            </a:endParaRPr>
          </a:p>
          <a:p>
            <a:pPr indent="0" lvl="0" marL="0" rtl="0" algn="l">
              <a:spcBef>
                <a:spcPts val="1200"/>
              </a:spcBef>
              <a:spcAft>
                <a:spcPts val="0"/>
              </a:spcAft>
              <a:buClr>
                <a:schemeClr val="dk1"/>
              </a:buClr>
              <a:buSzPts val="1100"/>
              <a:buFont typeface="Arial"/>
              <a:buNone/>
            </a:pPr>
            <a:r>
              <a:rPr lang="ja" sz="1600">
                <a:solidFill>
                  <a:schemeClr val="dk1"/>
                </a:solidFill>
              </a:rPr>
              <a:t>you will love it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pic>
        <p:nvPicPr>
          <p:cNvPr id="82" name="Google Shape;82;p16"/>
          <p:cNvPicPr preferRelativeResize="0"/>
          <p:nvPr/>
        </p:nvPicPr>
        <p:blipFill>
          <a:blip r:embed="rId3">
            <a:alphaModFix/>
          </a:blip>
          <a:stretch>
            <a:fillRect/>
          </a:stretch>
        </p:blipFill>
        <p:spPr>
          <a:xfrm>
            <a:off x="4431075" y="1260625"/>
            <a:ext cx="4252899" cy="360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ja" sz="2080">
                <a:solidFill>
                  <a:srgbClr val="1F2328"/>
                </a:solidFill>
                <a:highlight>
                  <a:srgbClr val="FFFFFF"/>
                </a:highlight>
              </a:rPr>
              <a:t>Contribute to society</a:t>
            </a:r>
            <a:endParaRPr b="1" sz="2080">
              <a:solidFill>
                <a:srgbClr val="1F2328"/>
              </a:solidFill>
              <a:highlight>
                <a:srgbClr val="FFFFFF"/>
              </a:highlight>
            </a:endParaRPr>
          </a:p>
          <a:p>
            <a:pPr indent="0" lvl="0" marL="0" rtl="0" algn="l">
              <a:spcBef>
                <a:spcPts val="0"/>
              </a:spcBef>
              <a:spcAft>
                <a:spcPts val="0"/>
              </a:spcAft>
              <a:buSzPts val="990"/>
              <a:buNone/>
            </a:pPr>
            <a:r>
              <a:t/>
            </a:r>
            <a:endParaRPr sz="3520"/>
          </a:p>
        </p:txBody>
      </p:sp>
      <p:sp>
        <p:nvSpPr>
          <p:cNvPr id="88" name="Google Shape;88;p17"/>
          <p:cNvSpPr txBox="1"/>
          <p:nvPr>
            <p:ph idx="1" type="body"/>
          </p:nvPr>
        </p:nvSpPr>
        <p:spPr>
          <a:xfrm>
            <a:off x="311700" y="903350"/>
            <a:ext cx="8520600" cy="23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people wore masks after Coronavirus spread so we usually don’t use facial muscle.</a:t>
            </a:r>
            <a:endParaRPr>
              <a:solidFill>
                <a:schemeClr val="dk1"/>
              </a:solidFill>
            </a:endParaRPr>
          </a:p>
          <a:p>
            <a:pPr indent="0" lvl="0" marL="0" rtl="0" algn="l">
              <a:spcBef>
                <a:spcPts val="1200"/>
              </a:spcBef>
              <a:spcAft>
                <a:spcPts val="0"/>
              </a:spcAft>
              <a:buNone/>
            </a:pPr>
            <a:r>
              <a:rPr lang="ja">
                <a:solidFill>
                  <a:schemeClr val="dk1"/>
                </a:solidFill>
              </a:rPr>
              <a:t>You feel happy and train facial muscle if you play this game.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ja">
                <a:solidFill>
                  <a:schemeClr val="dk1"/>
                </a:solidFill>
              </a:rPr>
              <a:t>Pandemic effect -&gt; Dead Facial muscle bc Mask wearing</a:t>
            </a:r>
            <a:endParaRPr>
              <a:solidFill>
                <a:schemeClr val="dk1"/>
              </a:solidFill>
            </a:endParaRPr>
          </a:p>
        </p:txBody>
      </p:sp>
      <p:pic>
        <p:nvPicPr>
          <p:cNvPr id="89" name="Google Shape;89;p17"/>
          <p:cNvPicPr preferRelativeResize="0"/>
          <p:nvPr/>
        </p:nvPicPr>
        <p:blipFill>
          <a:blip r:embed="rId3">
            <a:alphaModFix/>
          </a:blip>
          <a:stretch>
            <a:fillRect/>
          </a:stretch>
        </p:blipFill>
        <p:spPr>
          <a:xfrm>
            <a:off x="740776" y="3160350"/>
            <a:ext cx="1392601" cy="1648550"/>
          </a:xfrm>
          <a:prstGeom prst="rect">
            <a:avLst/>
          </a:prstGeom>
          <a:noFill/>
          <a:ln>
            <a:noFill/>
          </a:ln>
        </p:spPr>
      </p:pic>
      <p:pic>
        <p:nvPicPr>
          <p:cNvPr id="90" name="Google Shape;90;p17"/>
          <p:cNvPicPr preferRelativeResize="0"/>
          <p:nvPr/>
        </p:nvPicPr>
        <p:blipFill>
          <a:blip r:embed="rId4">
            <a:alphaModFix/>
          </a:blip>
          <a:stretch>
            <a:fillRect/>
          </a:stretch>
        </p:blipFill>
        <p:spPr>
          <a:xfrm>
            <a:off x="2682850" y="3160338"/>
            <a:ext cx="1392601" cy="1648562"/>
          </a:xfrm>
          <a:prstGeom prst="rect">
            <a:avLst/>
          </a:prstGeom>
          <a:noFill/>
          <a:ln>
            <a:noFill/>
          </a:ln>
        </p:spPr>
      </p:pic>
      <p:pic>
        <p:nvPicPr>
          <p:cNvPr id="91" name="Google Shape;91;p17"/>
          <p:cNvPicPr preferRelativeResize="0"/>
          <p:nvPr/>
        </p:nvPicPr>
        <p:blipFill>
          <a:blip r:embed="rId5">
            <a:alphaModFix/>
          </a:blip>
          <a:stretch>
            <a:fillRect/>
          </a:stretch>
        </p:blipFill>
        <p:spPr>
          <a:xfrm>
            <a:off x="6443913" y="2665763"/>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311708" y="14303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ja" sz="8000">
                <a:highlight>
                  <a:srgbClr val="FFFFFF"/>
                </a:highlight>
                <a:latin typeface="Noto Sans Thai ExtraBold"/>
                <a:ea typeface="Noto Sans Thai ExtraBold"/>
                <a:cs typeface="Noto Sans Thai ExtraBold"/>
                <a:sym typeface="Noto Sans Thai ExtraBold"/>
              </a:rPr>
              <a:t>Thank you</a:t>
            </a:r>
            <a:endParaRPr sz="8000">
              <a:highlight>
                <a:srgbClr val="FFFFFF"/>
              </a:highlight>
              <a:latin typeface="Noto Sans Thai ExtraBold"/>
              <a:ea typeface="Noto Sans Thai ExtraBold"/>
              <a:cs typeface="Noto Sans Thai ExtraBold"/>
              <a:sym typeface="Noto Sans Thai ExtraBold"/>
            </a:endParaRPr>
          </a:p>
          <a:p>
            <a:pPr indent="0" lvl="0" marL="0" rtl="0" algn="ctr">
              <a:spcBef>
                <a:spcPts val="0"/>
              </a:spcBef>
              <a:spcAft>
                <a:spcPts val="0"/>
              </a:spcAft>
              <a:buNone/>
            </a:pPr>
            <a:r>
              <a:rPr lang="ja" sz="8000">
                <a:highlight>
                  <a:srgbClr val="FFFFFF"/>
                </a:highlight>
                <a:latin typeface="Noto Sans Thai ExtraBold"/>
                <a:ea typeface="Noto Sans Thai ExtraBold"/>
                <a:cs typeface="Noto Sans Thai ExtraBold"/>
                <a:sym typeface="Noto Sans Thai ExtraBold"/>
              </a:rPr>
              <a:t>listening!!</a:t>
            </a:r>
            <a:endParaRPr sz="8000">
              <a:highlight>
                <a:srgbClr val="FFFFFF"/>
              </a:highlight>
              <a:latin typeface="Noto Sans Thai ExtraBold"/>
              <a:ea typeface="Noto Sans Thai ExtraBold"/>
              <a:cs typeface="Noto Sans Thai ExtraBold"/>
              <a:sym typeface="Noto Sans Thai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