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8.xml" ContentType="application/vnd.openxmlformats-officedocument.presentationml.tags+xml"/>
  <Override PartName="/ppt/notesSlides/notesSlide50.xml" ContentType="application/vnd.openxmlformats-officedocument.presentationml.notesSlide+xml"/>
  <Override PartName="/ppt/tags/tag9.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0.xml" ContentType="application/vnd.openxmlformats-officedocument.presentationml.tags+xml"/>
  <Override PartName="/ppt/notesSlides/notesSlide56.xml" ContentType="application/vnd.openxmlformats-officedocument.presentationml.notesSlide+xml"/>
  <Override PartName="/ppt/tags/tag11.xml" ContentType="application/vnd.openxmlformats-officedocument.presentationml.tags+xml"/>
  <Override PartName="/ppt/notesSlides/notesSlide57.xml" ContentType="application/vnd.openxmlformats-officedocument.presentationml.notesSlide+xml"/>
  <Override PartName="/ppt/tags/tag12.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3.xml" ContentType="application/vnd.openxmlformats-officedocument.presentationml.tags+xml"/>
  <Override PartName="/ppt/notesSlides/notesSlide60.xml" ContentType="application/vnd.openxmlformats-officedocument.presentationml.notesSlide+xml"/>
  <Override PartName="/ppt/tags/tag14.xml" ContentType="application/vnd.openxmlformats-officedocument.presentationml.tags+xml"/>
  <Override PartName="/ppt/notesSlides/notesSlide61.xml" ContentType="application/vnd.openxmlformats-officedocument.presentationml.notesSlide+xml"/>
  <Override PartName="/ppt/tags/tag15.xml" ContentType="application/vnd.openxmlformats-officedocument.presentationml.tags+xml"/>
  <Override PartName="/ppt/notesSlides/notesSlide62.xml" ContentType="application/vnd.openxmlformats-officedocument.presentationml.notesSlide+xml"/>
  <Override PartName="/ppt/tags/tag16.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17.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8.xml" ContentType="application/vnd.openxmlformats-officedocument.presentationml.tags+xml"/>
  <Override PartName="/ppt/notesSlides/notesSlide71.xml" ContentType="application/vnd.openxmlformats-officedocument.presentationml.notesSlide+xml"/>
  <Override PartName="/ppt/tags/tag19.xml" ContentType="application/vnd.openxmlformats-officedocument.presentationml.tags+xml"/>
  <Override PartName="/ppt/notesSlides/notesSlide7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3"/>
  </p:notesMasterIdLst>
  <p:sldIdLst>
    <p:sldId id="256" r:id="rId2"/>
    <p:sldId id="257" r:id="rId3"/>
    <p:sldId id="364" r:id="rId4"/>
    <p:sldId id="365" r:id="rId5"/>
    <p:sldId id="366" r:id="rId6"/>
    <p:sldId id="258" r:id="rId7"/>
    <p:sldId id="369" r:id="rId8"/>
    <p:sldId id="372" r:id="rId9"/>
    <p:sldId id="373" r:id="rId10"/>
    <p:sldId id="376" r:id="rId11"/>
    <p:sldId id="421" r:id="rId12"/>
    <p:sldId id="377" r:id="rId13"/>
    <p:sldId id="380" r:id="rId14"/>
    <p:sldId id="368" r:id="rId15"/>
    <p:sldId id="383" r:id="rId16"/>
    <p:sldId id="259" r:id="rId17"/>
    <p:sldId id="261" r:id="rId18"/>
    <p:sldId id="264" r:id="rId19"/>
    <p:sldId id="263" r:id="rId20"/>
    <p:sldId id="272" r:id="rId21"/>
    <p:sldId id="350" r:id="rId22"/>
    <p:sldId id="415" r:id="rId23"/>
    <p:sldId id="262" r:id="rId24"/>
    <p:sldId id="348" r:id="rId25"/>
    <p:sldId id="359" r:id="rId26"/>
    <p:sldId id="355" r:id="rId27"/>
    <p:sldId id="419" r:id="rId28"/>
    <p:sldId id="360" r:id="rId29"/>
    <p:sldId id="362" r:id="rId30"/>
    <p:sldId id="409" r:id="rId31"/>
    <p:sldId id="271" r:id="rId32"/>
    <p:sldId id="352" r:id="rId33"/>
    <p:sldId id="410" r:id="rId34"/>
    <p:sldId id="416" r:id="rId35"/>
    <p:sldId id="417" r:id="rId36"/>
    <p:sldId id="418" r:id="rId37"/>
    <p:sldId id="411" r:id="rId38"/>
    <p:sldId id="391" r:id="rId39"/>
    <p:sldId id="413" r:id="rId40"/>
    <p:sldId id="395" r:id="rId41"/>
    <p:sldId id="412" r:id="rId42"/>
    <p:sldId id="414" r:id="rId43"/>
    <p:sldId id="400" r:id="rId44"/>
    <p:sldId id="402" r:id="rId45"/>
    <p:sldId id="403" r:id="rId46"/>
    <p:sldId id="349" r:id="rId47"/>
    <p:sldId id="394" r:id="rId48"/>
    <p:sldId id="396" r:id="rId49"/>
    <p:sldId id="420" r:id="rId50"/>
    <p:sldId id="340" r:id="rId51"/>
    <p:sldId id="342" r:id="rId52"/>
    <p:sldId id="343" r:id="rId53"/>
    <p:sldId id="345" r:id="rId54"/>
    <p:sldId id="406" r:id="rId55"/>
    <p:sldId id="404" r:id="rId56"/>
    <p:sldId id="405" r:id="rId57"/>
    <p:sldId id="363" r:id="rId58"/>
    <p:sldId id="375" r:id="rId59"/>
    <p:sldId id="378" r:id="rId60"/>
    <p:sldId id="374" r:id="rId61"/>
    <p:sldId id="407" r:id="rId62"/>
    <p:sldId id="379" r:id="rId63"/>
    <p:sldId id="354" r:id="rId64"/>
    <p:sldId id="329" r:id="rId65"/>
    <p:sldId id="356" r:id="rId66"/>
    <p:sldId id="358" r:id="rId67"/>
    <p:sldId id="338" r:id="rId68"/>
    <p:sldId id="284" r:id="rId69"/>
    <p:sldId id="325" r:id="rId70"/>
    <p:sldId id="347" r:id="rId71"/>
    <p:sldId id="357" r:id="rId72"/>
    <p:sldId id="392" r:id="rId73"/>
    <p:sldId id="393" r:id="rId74"/>
    <p:sldId id="397" r:id="rId75"/>
    <p:sldId id="385" r:id="rId76"/>
    <p:sldId id="387" r:id="rId77"/>
    <p:sldId id="388" r:id="rId78"/>
    <p:sldId id="389" r:id="rId79"/>
    <p:sldId id="390" r:id="rId80"/>
    <p:sldId id="265" r:id="rId81"/>
    <p:sldId id="35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6F3C3687-156B-427F-8716-67A7D8E652E5}">
          <p14:sldIdLst>
            <p14:sldId id="256"/>
            <p14:sldId id="257"/>
            <p14:sldId id="364"/>
            <p14:sldId id="365"/>
            <p14:sldId id="366"/>
            <p14:sldId id="258"/>
            <p14:sldId id="369"/>
            <p14:sldId id="372"/>
            <p14:sldId id="373"/>
            <p14:sldId id="376"/>
            <p14:sldId id="421"/>
            <p14:sldId id="377"/>
            <p14:sldId id="380"/>
            <p14:sldId id="368"/>
            <p14:sldId id="383"/>
          </p14:sldIdLst>
        </p14:section>
        <p14:section name="x86 Semantics" id="{1FA0056A-DFBB-4517-9CDF-4F16DEE89D71}">
          <p14:sldIdLst>
            <p14:sldId id="259"/>
            <p14:sldId id="261"/>
            <p14:sldId id="264"/>
            <p14:sldId id="263"/>
            <p14:sldId id="272"/>
            <p14:sldId id="350"/>
            <p14:sldId id="415"/>
            <p14:sldId id="262"/>
            <p14:sldId id="348"/>
            <p14:sldId id="359"/>
            <p14:sldId id="355"/>
            <p14:sldId id="419"/>
            <p14:sldId id="360"/>
            <p14:sldId id="362"/>
            <p14:sldId id="409"/>
            <p14:sldId id="271"/>
            <p14:sldId id="352"/>
          </p14:sldIdLst>
        </p14:section>
        <p14:section name="Sync-points" id="{6C5E83FD-24B0-4ADB-877C-BB8FF22AF0B7}">
          <p14:sldIdLst>
            <p14:sldId id="410"/>
            <p14:sldId id="416"/>
            <p14:sldId id="417"/>
            <p14:sldId id="418"/>
            <p14:sldId id="411"/>
          </p14:sldIdLst>
        </p14:section>
        <p14:section name="proof-generator" id="{F6C162D1-67BC-4DE7-92CE-91B723393B8E}">
          <p14:sldIdLst>
            <p14:sldId id="391"/>
            <p14:sldId id="413"/>
            <p14:sldId id="395"/>
            <p14:sldId id="412"/>
            <p14:sldId id="414"/>
            <p14:sldId id="400"/>
            <p14:sldId id="402"/>
            <p14:sldId id="403"/>
          </p14:sldIdLst>
        </p14:section>
        <p14:section name="Backup" id="{E10C8D37-7986-4E96-9244-EDDA1269AD69}">
          <p14:sldIdLst>
            <p14:sldId id="349"/>
            <p14:sldId id="394"/>
            <p14:sldId id="396"/>
            <p14:sldId id="420"/>
            <p14:sldId id="340"/>
            <p14:sldId id="342"/>
            <p14:sldId id="343"/>
            <p14:sldId id="345"/>
            <p14:sldId id="406"/>
            <p14:sldId id="404"/>
            <p14:sldId id="405"/>
            <p14:sldId id="363"/>
            <p14:sldId id="375"/>
            <p14:sldId id="378"/>
            <p14:sldId id="374"/>
            <p14:sldId id="407"/>
            <p14:sldId id="379"/>
            <p14:sldId id="354"/>
            <p14:sldId id="329"/>
            <p14:sldId id="356"/>
            <p14:sldId id="358"/>
            <p14:sldId id="338"/>
            <p14:sldId id="284"/>
            <p14:sldId id="325"/>
            <p14:sldId id="347"/>
            <p14:sldId id="357"/>
            <p14:sldId id="392"/>
            <p14:sldId id="393"/>
            <p14:sldId id="397"/>
            <p14:sldId id="385"/>
            <p14:sldId id="387"/>
            <p14:sldId id="388"/>
            <p14:sldId id="389"/>
            <p14:sldId id="390"/>
            <p14:sldId id="265"/>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51" autoAdjust="0"/>
    <p:restoredTop sz="69345" autoAdjust="0"/>
  </p:normalViewPr>
  <p:slideViewPr>
    <p:cSldViewPr snapToGrid="0">
      <p:cViewPr varScale="1">
        <p:scale>
          <a:sx n="75" d="100"/>
          <a:sy n="75" d="100"/>
        </p:scale>
        <p:origin x="54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_rels/data2.xml.rels><?xml version="1.0" encoding="UTF-8" standalone="yes"?>
<Relationships xmlns="http://schemas.openxmlformats.org/package/2006/relationships"><Relationship Id="rId3" Type="http://schemas.openxmlformats.org/officeDocument/2006/relationships/hyperlink" Target="https://github.com/StanfordPL/stoke/issues/983" TargetMode="External"/><Relationship Id="rId2" Type="http://schemas.openxmlformats.org/officeDocument/2006/relationships/hyperlink" Target="https://github.com/StanfordPL/stoke/issues/986" TargetMode="External"/><Relationship Id="rId1" Type="http://schemas.openxmlformats.org/officeDocument/2006/relationships/hyperlink" Target="https://software.intel.com/en-us/forums/intel-isa-extensions/topic/773342"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github.com/StanfordPL/stoke/issues/983" TargetMode="External"/><Relationship Id="rId2" Type="http://schemas.openxmlformats.org/officeDocument/2006/relationships/hyperlink" Target="https://github.com/StanfordPL/stoke/issues/986" TargetMode="External"/><Relationship Id="rId1" Type="http://schemas.openxmlformats.org/officeDocument/2006/relationships/hyperlink" Target="https://software.intel.com/en-us/forums/intel-isa-extensions/topic/773342"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BE13FE-D898-4BFE-82CC-0DB2EBFC6875}"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585D23E5-C5CE-4CF2-A686-ECBA85CEF120}">
      <dgm:prSet phldrT="[Text]" custT="1"/>
      <dgm:spPr>
        <a:noFill/>
        <a:ln>
          <a:noFill/>
        </a:ln>
      </dgm:spPr>
      <dgm:t>
        <a:bodyPr/>
        <a:lstStyle/>
        <a:p>
          <a:r>
            <a:rPr lang="en-US" sz="2800" dirty="0">
              <a:solidFill>
                <a:schemeClr val="tx1"/>
              </a:solidFill>
            </a:rPr>
            <a:t>Supported X86-64</a:t>
          </a:r>
        </a:p>
      </dgm:t>
    </dgm:pt>
    <dgm:pt modelId="{85366A5B-33B3-4BA7-936F-9834C8975BE7}" type="parTrans" cxnId="{23CFD83C-3317-421B-A188-4FCEA5712D2F}">
      <dgm:prSet/>
      <dgm:spPr/>
      <dgm:t>
        <a:bodyPr/>
        <a:lstStyle/>
        <a:p>
          <a:endParaRPr lang="en-US"/>
        </a:p>
      </dgm:t>
    </dgm:pt>
    <dgm:pt modelId="{7718A79A-6A86-4F9B-9338-F034CCF1FADF}" type="sibTrans" cxnId="{23CFD83C-3317-421B-A188-4FCEA5712D2F}">
      <dgm:prSet/>
      <dgm:spPr/>
      <dgm:t>
        <a:bodyPr/>
        <a:lstStyle/>
        <a:p>
          <a:endParaRPr lang="en-US"/>
        </a:p>
      </dgm:t>
    </dgm:pt>
    <dgm:pt modelId="{7F5A1C55-9E3F-4EF3-B1B3-6B4A4534EDB0}">
      <dgm:prSet phldrT="[Text]"/>
      <dgm:spPr>
        <a:solidFill>
          <a:schemeClr val="bg1"/>
        </a:solidFill>
        <a:ln w="28575">
          <a:solidFill>
            <a:schemeClr val="accent6"/>
          </a:solidFill>
        </a:ln>
      </dgm:spPr>
      <dgm:t>
        <a:bodyPr/>
        <a:lstStyle/>
        <a:p>
          <a:r>
            <a:rPr lang="en-US" dirty="0">
              <a:solidFill>
                <a:schemeClr val="tx1"/>
              </a:solidFill>
            </a:rPr>
            <a:t>General</a:t>
          </a:r>
        </a:p>
      </dgm:t>
    </dgm:pt>
    <dgm:pt modelId="{2E4440D4-9FCE-4541-9FC0-70B8514145A4}" type="parTrans" cxnId="{881FB8C5-1BAD-43A8-ADE9-2FCBCE7891E5}">
      <dgm:prSet/>
      <dgm:spPr/>
      <dgm:t>
        <a:bodyPr/>
        <a:lstStyle/>
        <a:p>
          <a:endParaRPr lang="en-US"/>
        </a:p>
      </dgm:t>
    </dgm:pt>
    <dgm:pt modelId="{EBDAB15B-552D-4321-AD2B-31A4F69A0AAF}" type="sibTrans" cxnId="{881FB8C5-1BAD-43A8-ADE9-2FCBCE7891E5}">
      <dgm:prSet/>
      <dgm:spPr/>
      <dgm:t>
        <a:bodyPr/>
        <a:lstStyle/>
        <a:p>
          <a:endParaRPr lang="en-US"/>
        </a:p>
      </dgm:t>
    </dgm:pt>
    <dgm:pt modelId="{D4770F6F-D8D9-4EE4-9C69-373A9694F334}">
      <dgm:prSet phldrT="[Text]"/>
      <dgm:spPr>
        <a:solidFill>
          <a:schemeClr val="bg1"/>
        </a:solidFill>
        <a:ln w="28575">
          <a:solidFill>
            <a:schemeClr val="accent6"/>
          </a:solidFill>
        </a:ln>
      </dgm:spPr>
      <dgm:t>
        <a:bodyPr/>
        <a:lstStyle/>
        <a:p>
          <a:r>
            <a:rPr lang="en-US" dirty="0">
              <a:solidFill>
                <a:schemeClr val="tx1"/>
              </a:solidFill>
            </a:rPr>
            <a:t>FC16</a:t>
          </a:r>
        </a:p>
      </dgm:t>
    </dgm:pt>
    <dgm:pt modelId="{99131CFA-DD2F-46F8-B678-0D5DA523F912}" type="parTrans" cxnId="{9E36EB63-E3D7-4019-98C7-43761F71C27E}">
      <dgm:prSet/>
      <dgm:spPr/>
      <dgm:t>
        <a:bodyPr/>
        <a:lstStyle/>
        <a:p>
          <a:endParaRPr lang="en-US"/>
        </a:p>
      </dgm:t>
    </dgm:pt>
    <dgm:pt modelId="{6BA503E6-2050-453A-9BF9-A775D4424453}" type="sibTrans" cxnId="{9E36EB63-E3D7-4019-98C7-43761F71C27E}">
      <dgm:prSet/>
      <dgm:spPr/>
      <dgm:t>
        <a:bodyPr/>
        <a:lstStyle/>
        <a:p>
          <a:endParaRPr lang="en-US"/>
        </a:p>
      </dgm:t>
    </dgm:pt>
    <dgm:pt modelId="{BE5EC9A9-48F4-4882-B5B5-867E5640CBB3}">
      <dgm:prSet phldrT="[Text]"/>
      <dgm:spPr>
        <a:solidFill>
          <a:schemeClr val="bg1"/>
        </a:solidFill>
        <a:ln w="28575">
          <a:solidFill>
            <a:schemeClr val="accent6"/>
          </a:solidFill>
        </a:ln>
      </dgm:spPr>
      <dgm:t>
        <a:bodyPr/>
        <a:lstStyle/>
        <a:p>
          <a:r>
            <a:rPr lang="en-US" dirty="0">
              <a:solidFill>
                <a:schemeClr val="tx1"/>
              </a:solidFill>
            </a:rPr>
            <a:t>FMA</a:t>
          </a:r>
        </a:p>
      </dgm:t>
    </dgm:pt>
    <dgm:pt modelId="{E09B9ACD-A184-46BA-A8E4-459E4E41AD5B}" type="parTrans" cxnId="{09EB7F80-6A4E-4787-BC73-78AC7FBD309A}">
      <dgm:prSet/>
      <dgm:spPr/>
      <dgm:t>
        <a:bodyPr/>
        <a:lstStyle/>
        <a:p>
          <a:endParaRPr lang="en-US"/>
        </a:p>
      </dgm:t>
    </dgm:pt>
    <dgm:pt modelId="{8A73325D-0AAB-4DEF-A6A4-F154FE502C8D}" type="sibTrans" cxnId="{09EB7F80-6A4E-4787-BC73-78AC7FBD309A}">
      <dgm:prSet/>
      <dgm:spPr/>
      <dgm:t>
        <a:bodyPr/>
        <a:lstStyle/>
        <a:p>
          <a:endParaRPr lang="en-US"/>
        </a:p>
      </dgm:t>
    </dgm:pt>
    <dgm:pt modelId="{1279BB86-CE84-48EB-BA06-B4A9B456141A}">
      <dgm:prSet phldrT="[Text]"/>
      <dgm:spPr>
        <a:solidFill>
          <a:schemeClr val="bg1"/>
        </a:solidFill>
        <a:ln w="28575">
          <a:solidFill>
            <a:schemeClr val="accent6"/>
          </a:solidFill>
        </a:ln>
        <a:effectLst>
          <a:outerShdw blurRad="50800" dist="50800" sx="1000" sy="1000" algn="ctr" rotWithShape="0">
            <a:schemeClr val="bg1"/>
          </a:outerShdw>
        </a:effectLst>
      </dgm:spPr>
      <dgm:t>
        <a:bodyPr/>
        <a:lstStyle/>
        <a:p>
          <a:r>
            <a:rPr lang="en-US" dirty="0">
              <a:solidFill>
                <a:schemeClr val="tx1"/>
              </a:solidFill>
            </a:rPr>
            <a:t>AVX2</a:t>
          </a:r>
        </a:p>
      </dgm:t>
    </dgm:pt>
    <dgm:pt modelId="{CC2D8EA8-3424-47B5-AF2B-5BE68B02D82D}" type="parTrans" cxnId="{599525F8-D700-4BCF-8980-B8034EDE29BD}">
      <dgm:prSet/>
      <dgm:spPr/>
      <dgm:t>
        <a:bodyPr/>
        <a:lstStyle/>
        <a:p>
          <a:endParaRPr lang="en-US"/>
        </a:p>
      </dgm:t>
    </dgm:pt>
    <dgm:pt modelId="{18A3D52F-439E-46E8-B749-241575D1ABA1}" type="sibTrans" cxnId="{599525F8-D700-4BCF-8980-B8034EDE29BD}">
      <dgm:prSet/>
      <dgm:spPr/>
      <dgm:t>
        <a:bodyPr/>
        <a:lstStyle/>
        <a:p>
          <a:endParaRPr lang="en-US"/>
        </a:p>
      </dgm:t>
    </dgm:pt>
    <dgm:pt modelId="{259DBBF8-14B9-4015-A2C1-EE1404A43CBD}">
      <dgm:prSet phldrT="[Text]"/>
      <dgm:spPr>
        <a:solidFill>
          <a:schemeClr val="bg1"/>
        </a:solidFill>
        <a:ln w="28575">
          <a:solidFill>
            <a:schemeClr val="accent6"/>
          </a:solidFill>
        </a:ln>
      </dgm:spPr>
      <dgm:t>
        <a:bodyPr/>
        <a:lstStyle/>
        <a:p>
          <a:r>
            <a:rPr lang="en-US" dirty="0">
              <a:solidFill>
                <a:schemeClr val="tx1"/>
              </a:solidFill>
            </a:rPr>
            <a:t>AVX</a:t>
          </a:r>
        </a:p>
      </dgm:t>
    </dgm:pt>
    <dgm:pt modelId="{3BE550F7-1C81-4E52-99B9-DB7C44447539}" type="parTrans" cxnId="{B7FEB23B-4D6D-4EF2-8987-9F48F13EEC7A}">
      <dgm:prSet/>
      <dgm:spPr/>
      <dgm:t>
        <a:bodyPr/>
        <a:lstStyle/>
        <a:p>
          <a:endParaRPr lang="en-US"/>
        </a:p>
      </dgm:t>
    </dgm:pt>
    <dgm:pt modelId="{FE4B0BE8-5183-4ED5-ADC5-A9A57114C97F}" type="sibTrans" cxnId="{B7FEB23B-4D6D-4EF2-8987-9F48F13EEC7A}">
      <dgm:prSet/>
      <dgm:spPr/>
      <dgm:t>
        <a:bodyPr/>
        <a:lstStyle/>
        <a:p>
          <a:endParaRPr lang="en-US"/>
        </a:p>
      </dgm:t>
    </dgm:pt>
    <dgm:pt modelId="{F6BA011F-554A-4AB7-84CA-5A7545DE545B}">
      <dgm:prSet phldrT="[Text]"/>
      <dgm:spPr>
        <a:solidFill>
          <a:schemeClr val="bg1"/>
        </a:solidFill>
        <a:ln w="28575">
          <a:solidFill>
            <a:schemeClr val="accent6"/>
          </a:solidFill>
          <a:prstDash val="solid"/>
        </a:ln>
      </dgm:spPr>
      <dgm:t>
        <a:bodyPr/>
        <a:lstStyle/>
        <a:p>
          <a:r>
            <a:rPr lang="en-US" dirty="0">
              <a:solidFill>
                <a:schemeClr val="tx1"/>
              </a:solidFill>
            </a:rPr>
            <a:t>SSE</a:t>
          </a:r>
        </a:p>
      </dgm:t>
    </dgm:pt>
    <dgm:pt modelId="{53E0EFCF-21E9-4F78-BC83-524ABA20E806}" type="parTrans" cxnId="{1AD048AB-0CC5-4093-8ACA-043FC5FA9BC3}">
      <dgm:prSet/>
      <dgm:spPr/>
      <dgm:t>
        <a:bodyPr/>
        <a:lstStyle/>
        <a:p>
          <a:endParaRPr lang="en-US"/>
        </a:p>
      </dgm:t>
    </dgm:pt>
    <dgm:pt modelId="{1EC470FF-A997-45D3-8897-F39F662B11D4}" type="sibTrans" cxnId="{1AD048AB-0CC5-4093-8ACA-043FC5FA9BC3}">
      <dgm:prSet/>
      <dgm:spPr/>
      <dgm:t>
        <a:bodyPr/>
        <a:lstStyle/>
        <a:p>
          <a:endParaRPr lang="en-US"/>
        </a:p>
      </dgm:t>
    </dgm:pt>
    <dgm:pt modelId="{D5146EC5-0E0F-4BD4-A747-FD6792F23248}" type="pres">
      <dgm:prSet presAssocID="{23BE13FE-D898-4BFE-82CC-0DB2EBFC6875}" presName="Name0" presStyleCnt="0">
        <dgm:presLayoutVars>
          <dgm:chMax val="1"/>
          <dgm:chPref val="1"/>
          <dgm:dir/>
          <dgm:animOne val="branch"/>
          <dgm:animLvl val="lvl"/>
        </dgm:presLayoutVars>
      </dgm:prSet>
      <dgm:spPr/>
    </dgm:pt>
    <dgm:pt modelId="{AB9FE826-0CED-4EFC-8A09-8A99B6EAA255}" type="pres">
      <dgm:prSet presAssocID="{585D23E5-C5CE-4CF2-A686-ECBA85CEF120}" presName="Parent" presStyleLbl="node0" presStyleIdx="0" presStyleCnt="1" custScaleX="109769" custScaleY="109928">
        <dgm:presLayoutVars>
          <dgm:chMax val="6"/>
          <dgm:chPref val="6"/>
        </dgm:presLayoutVars>
      </dgm:prSet>
      <dgm:spPr/>
    </dgm:pt>
    <dgm:pt modelId="{3084E8FD-4A95-42B6-B232-4B3994358385}" type="pres">
      <dgm:prSet presAssocID="{7F5A1C55-9E3F-4EF3-B1B3-6B4A4534EDB0}" presName="Accent1" presStyleCnt="0"/>
      <dgm:spPr/>
    </dgm:pt>
    <dgm:pt modelId="{E2AB628C-C5CC-4172-9E73-859ACE54842E}" type="pres">
      <dgm:prSet presAssocID="{7F5A1C55-9E3F-4EF3-B1B3-6B4A4534EDB0}" presName="Accent" presStyleLbl="bgShp" presStyleIdx="0" presStyleCnt="6"/>
      <dgm:spPr/>
    </dgm:pt>
    <dgm:pt modelId="{D8CDF37A-B660-4E77-BCD3-BAE0EEFABFE3}" type="pres">
      <dgm:prSet presAssocID="{7F5A1C55-9E3F-4EF3-B1B3-6B4A4534EDB0}" presName="Child1" presStyleLbl="node1" presStyleIdx="0" presStyleCnt="6">
        <dgm:presLayoutVars>
          <dgm:chMax val="0"/>
          <dgm:chPref val="0"/>
          <dgm:bulletEnabled val="1"/>
        </dgm:presLayoutVars>
      </dgm:prSet>
      <dgm:spPr/>
    </dgm:pt>
    <dgm:pt modelId="{A074F494-6BC0-4FC3-B01E-D228BB9BA899}" type="pres">
      <dgm:prSet presAssocID="{D4770F6F-D8D9-4EE4-9C69-373A9694F334}" presName="Accent2" presStyleCnt="0"/>
      <dgm:spPr/>
    </dgm:pt>
    <dgm:pt modelId="{1DE9537E-21AF-4735-A0A0-F6E4E5933A55}" type="pres">
      <dgm:prSet presAssocID="{D4770F6F-D8D9-4EE4-9C69-373A9694F334}" presName="Accent" presStyleLbl="bgShp" presStyleIdx="1" presStyleCnt="6"/>
      <dgm:spPr>
        <a:solidFill>
          <a:schemeClr val="bg1"/>
        </a:solidFill>
      </dgm:spPr>
    </dgm:pt>
    <dgm:pt modelId="{B34F1AB2-2186-4D04-BB81-350CC27A378B}" type="pres">
      <dgm:prSet presAssocID="{D4770F6F-D8D9-4EE4-9C69-373A9694F334}" presName="Child2" presStyleLbl="node1" presStyleIdx="1" presStyleCnt="6">
        <dgm:presLayoutVars>
          <dgm:chMax val="0"/>
          <dgm:chPref val="0"/>
          <dgm:bulletEnabled val="1"/>
        </dgm:presLayoutVars>
      </dgm:prSet>
      <dgm:spPr/>
    </dgm:pt>
    <dgm:pt modelId="{14B89EAF-3E29-4E86-8179-D755F7C71551}" type="pres">
      <dgm:prSet presAssocID="{BE5EC9A9-48F4-4882-B5B5-867E5640CBB3}" presName="Accent3" presStyleCnt="0"/>
      <dgm:spPr/>
    </dgm:pt>
    <dgm:pt modelId="{C6AA3522-9E45-49E4-A980-D8CC478CE507}" type="pres">
      <dgm:prSet presAssocID="{BE5EC9A9-48F4-4882-B5B5-867E5640CBB3}" presName="Accent" presStyleLbl="bgShp" presStyleIdx="2" presStyleCnt="6"/>
      <dgm:spPr>
        <a:solidFill>
          <a:schemeClr val="bg1"/>
        </a:solidFill>
      </dgm:spPr>
    </dgm:pt>
    <dgm:pt modelId="{B289BB6F-24B1-4119-95CE-FB18BC0E47A6}" type="pres">
      <dgm:prSet presAssocID="{BE5EC9A9-48F4-4882-B5B5-867E5640CBB3}" presName="Child3" presStyleLbl="node1" presStyleIdx="2" presStyleCnt="6">
        <dgm:presLayoutVars>
          <dgm:chMax val="0"/>
          <dgm:chPref val="0"/>
          <dgm:bulletEnabled val="1"/>
        </dgm:presLayoutVars>
      </dgm:prSet>
      <dgm:spPr/>
    </dgm:pt>
    <dgm:pt modelId="{0D1888CD-FAEF-4236-A084-C7DAB01FF519}" type="pres">
      <dgm:prSet presAssocID="{1279BB86-CE84-48EB-BA06-B4A9B456141A}" presName="Accent4" presStyleCnt="0"/>
      <dgm:spPr/>
    </dgm:pt>
    <dgm:pt modelId="{12FFB9BE-D3B7-4C18-B64F-549B402604B9}" type="pres">
      <dgm:prSet presAssocID="{1279BB86-CE84-48EB-BA06-B4A9B456141A}" presName="Accent" presStyleLbl="bgShp" presStyleIdx="3" presStyleCnt="6"/>
      <dgm:spPr>
        <a:solidFill>
          <a:schemeClr val="bg1"/>
        </a:solidFill>
      </dgm:spPr>
    </dgm:pt>
    <dgm:pt modelId="{5E4C274F-FE9C-4351-B807-F655E6571865}" type="pres">
      <dgm:prSet presAssocID="{1279BB86-CE84-48EB-BA06-B4A9B456141A}" presName="Child4" presStyleLbl="node1" presStyleIdx="3" presStyleCnt="6">
        <dgm:presLayoutVars>
          <dgm:chMax val="0"/>
          <dgm:chPref val="0"/>
          <dgm:bulletEnabled val="1"/>
        </dgm:presLayoutVars>
      </dgm:prSet>
      <dgm:spPr/>
    </dgm:pt>
    <dgm:pt modelId="{06DB81EB-24BD-4E3A-9129-FA9C44E58384}" type="pres">
      <dgm:prSet presAssocID="{259DBBF8-14B9-4015-A2C1-EE1404A43CBD}" presName="Accent5" presStyleCnt="0"/>
      <dgm:spPr/>
    </dgm:pt>
    <dgm:pt modelId="{1E6D4855-A341-4EDD-9377-E59F4CF1491E}" type="pres">
      <dgm:prSet presAssocID="{259DBBF8-14B9-4015-A2C1-EE1404A43CBD}" presName="Accent" presStyleLbl="bgShp" presStyleIdx="4" presStyleCnt="6"/>
      <dgm:spPr>
        <a:solidFill>
          <a:schemeClr val="bg1"/>
        </a:solidFill>
      </dgm:spPr>
    </dgm:pt>
    <dgm:pt modelId="{E9281CE0-766B-4975-B152-84CA3F1FDEDF}" type="pres">
      <dgm:prSet presAssocID="{259DBBF8-14B9-4015-A2C1-EE1404A43CBD}" presName="Child5" presStyleLbl="node1" presStyleIdx="4" presStyleCnt="6">
        <dgm:presLayoutVars>
          <dgm:chMax val="0"/>
          <dgm:chPref val="0"/>
          <dgm:bulletEnabled val="1"/>
        </dgm:presLayoutVars>
      </dgm:prSet>
      <dgm:spPr/>
    </dgm:pt>
    <dgm:pt modelId="{26A11359-AB6B-4EEB-9CB7-532A619B1A49}" type="pres">
      <dgm:prSet presAssocID="{F6BA011F-554A-4AB7-84CA-5A7545DE545B}" presName="Accent6" presStyleCnt="0"/>
      <dgm:spPr/>
    </dgm:pt>
    <dgm:pt modelId="{C1B5A1B1-D2DC-4BAD-98D8-05F7E4144B1B}" type="pres">
      <dgm:prSet presAssocID="{F6BA011F-554A-4AB7-84CA-5A7545DE545B}" presName="Accent" presStyleLbl="bgShp" presStyleIdx="5" presStyleCnt="6"/>
      <dgm:spPr>
        <a:solidFill>
          <a:schemeClr val="bg1"/>
        </a:solidFill>
      </dgm:spPr>
    </dgm:pt>
    <dgm:pt modelId="{81AF98CC-4D6E-441E-AB73-6C5E93D7EFC7}" type="pres">
      <dgm:prSet presAssocID="{F6BA011F-554A-4AB7-84CA-5A7545DE545B}" presName="Child6" presStyleLbl="node1" presStyleIdx="5" presStyleCnt="6">
        <dgm:presLayoutVars>
          <dgm:chMax val="0"/>
          <dgm:chPref val="0"/>
          <dgm:bulletEnabled val="1"/>
        </dgm:presLayoutVars>
      </dgm:prSet>
      <dgm:spPr/>
    </dgm:pt>
  </dgm:ptLst>
  <dgm:cxnLst>
    <dgm:cxn modelId="{0E9C2A1F-803B-414E-AA26-7065D2CCE5F8}" type="presOf" srcId="{1279BB86-CE84-48EB-BA06-B4A9B456141A}" destId="{5E4C274F-FE9C-4351-B807-F655E6571865}" srcOrd="0" destOrd="0" presId="urn:microsoft.com/office/officeart/2011/layout/HexagonRadial"/>
    <dgm:cxn modelId="{8B9B1921-C140-47AC-A9E8-C48B8940AFCC}" type="presOf" srcId="{7F5A1C55-9E3F-4EF3-B1B3-6B4A4534EDB0}" destId="{D8CDF37A-B660-4E77-BCD3-BAE0EEFABFE3}" srcOrd="0" destOrd="0" presId="urn:microsoft.com/office/officeart/2011/layout/HexagonRadial"/>
    <dgm:cxn modelId="{B7FEB23B-4D6D-4EF2-8987-9F48F13EEC7A}" srcId="{585D23E5-C5CE-4CF2-A686-ECBA85CEF120}" destId="{259DBBF8-14B9-4015-A2C1-EE1404A43CBD}" srcOrd="4" destOrd="0" parTransId="{3BE550F7-1C81-4E52-99B9-DB7C44447539}" sibTransId="{FE4B0BE8-5183-4ED5-ADC5-A9A57114C97F}"/>
    <dgm:cxn modelId="{23CFD83C-3317-421B-A188-4FCEA5712D2F}" srcId="{23BE13FE-D898-4BFE-82CC-0DB2EBFC6875}" destId="{585D23E5-C5CE-4CF2-A686-ECBA85CEF120}" srcOrd="0" destOrd="0" parTransId="{85366A5B-33B3-4BA7-936F-9834C8975BE7}" sibTransId="{7718A79A-6A86-4F9B-9338-F034CCF1FADF}"/>
    <dgm:cxn modelId="{E158CA5D-7E94-4EF3-B324-68397CC6647A}" type="presOf" srcId="{585D23E5-C5CE-4CF2-A686-ECBA85CEF120}" destId="{AB9FE826-0CED-4EFC-8A09-8A99B6EAA255}" srcOrd="0" destOrd="0" presId="urn:microsoft.com/office/officeart/2011/layout/HexagonRadial"/>
    <dgm:cxn modelId="{9E36EB63-E3D7-4019-98C7-43761F71C27E}" srcId="{585D23E5-C5CE-4CF2-A686-ECBA85CEF120}" destId="{D4770F6F-D8D9-4EE4-9C69-373A9694F334}" srcOrd="1" destOrd="0" parTransId="{99131CFA-DD2F-46F8-B678-0D5DA523F912}" sibTransId="{6BA503E6-2050-453A-9BF9-A775D4424453}"/>
    <dgm:cxn modelId="{09EB7F80-6A4E-4787-BC73-78AC7FBD309A}" srcId="{585D23E5-C5CE-4CF2-A686-ECBA85CEF120}" destId="{BE5EC9A9-48F4-4882-B5B5-867E5640CBB3}" srcOrd="2" destOrd="0" parTransId="{E09B9ACD-A184-46BA-A8E4-459E4E41AD5B}" sibTransId="{8A73325D-0AAB-4DEF-A6A4-F154FE502C8D}"/>
    <dgm:cxn modelId="{0F69C181-8AB7-48EA-AC12-A48A33659DFA}" type="presOf" srcId="{23BE13FE-D898-4BFE-82CC-0DB2EBFC6875}" destId="{D5146EC5-0E0F-4BD4-A747-FD6792F23248}" srcOrd="0" destOrd="0" presId="urn:microsoft.com/office/officeart/2011/layout/HexagonRadial"/>
    <dgm:cxn modelId="{127EEAA1-C4A0-458E-9E61-C93A9A69D04F}" type="presOf" srcId="{F6BA011F-554A-4AB7-84CA-5A7545DE545B}" destId="{81AF98CC-4D6E-441E-AB73-6C5E93D7EFC7}" srcOrd="0" destOrd="0" presId="urn:microsoft.com/office/officeart/2011/layout/HexagonRadial"/>
    <dgm:cxn modelId="{E4D694AA-6951-43D8-9BF3-1E1993459623}" type="presOf" srcId="{BE5EC9A9-48F4-4882-B5B5-867E5640CBB3}" destId="{B289BB6F-24B1-4119-95CE-FB18BC0E47A6}" srcOrd="0" destOrd="0" presId="urn:microsoft.com/office/officeart/2011/layout/HexagonRadial"/>
    <dgm:cxn modelId="{1AD048AB-0CC5-4093-8ACA-043FC5FA9BC3}" srcId="{585D23E5-C5CE-4CF2-A686-ECBA85CEF120}" destId="{F6BA011F-554A-4AB7-84CA-5A7545DE545B}" srcOrd="5" destOrd="0" parTransId="{53E0EFCF-21E9-4F78-BC83-524ABA20E806}" sibTransId="{1EC470FF-A997-45D3-8897-F39F662B11D4}"/>
    <dgm:cxn modelId="{E4B8D4BA-CCFD-4F77-ADDA-CE0255DF4054}" type="presOf" srcId="{D4770F6F-D8D9-4EE4-9C69-373A9694F334}" destId="{B34F1AB2-2186-4D04-BB81-350CC27A378B}" srcOrd="0" destOrd="0" presId="urn:microsoft.com/office/officeart/2011/layout/HexagonRadial"/>
    <dgm:cxn modelId="{881FB8C5-1BAD-43A8-ADE9-2FCBCE7891E5}" srcId="{585D23E5-C5CE-4CF2-A686-ECBA85CEF120}" destId="{7F5A1C55-9E3F-4EF3-B1B3-6B4A4534EDB0}" srcOrd="0" destOrd="0" parTransId="{2E4440D4-9FCE-4541-9FC0-70B8514145A4}" sibTransId="{EBDAB15B-552D-4321-AD2B-31A4F69A0AAF}"/>
    <dgm:cxn modelId="{599525F8-D700-4BCF-8980-B8034EDE29BD}" srcId="{585D23E5-C5CE-4CF2-A686-ECBA85CEF120}" destId="{1279BB86-CE84-48EB-BA06-B4A9B456141A}" srcOrd="3" destOrd="0" parTransId="{CC2D8EA8-3424-47B5-AF2B-5BE68B02D82D}" sibTransId="{18A3D52F-439E-46E8-B749-241575D1ABA1}"/>
    <dgm:cxn modelId="{9A7209FC-92A3-47C7-B72B-A3C7C3901888}" type="presOf" srcId="{259DBBF8-14B9-4015-A2C1-EE1404A43CBD}" destId="{E9281CE0-766B-4975-B152-84CA3F1FDEDF}" srcOrd="0" destOrd="0" presId="urn:microsoft.com/office/officeart/2011/layout/HexagonRadial"/>
    <dgm:cxn modelId="{85918D38-C808-47E4-B630-A8B80D42FB72}" type="presParOf" srcId="{D5146EC5-0E0F-4BD4-A747-FD6792F23248}" destId="{AB9FE826-0CED-4EFC-8A09-8A99B6EAA255}" srcOrd="0" destOrd="0" presId="urn:microsoft.com/office/officeart/2011/layout/HexagonRadial"/>
    <dgm:cxn modelId="{C5CEEE0B-2F94-4DF1-B6CF-2021A5ED4F67}" type="presParOf" srcId="{D5146EC5-0E0F-4BD4-A747-FD6792F23248}" destId="{3084E8FD-4A95-42B6-B232-4B3994358385}" srcOrd="1" destOrd="0" presId="urn:microsoft.com/office/officeart/2011/layout/HexagonRadial"/>
    <dgm:cxn modelId="{934817D9-5CD8-4546-BC17-FC692A4B6236}" type="presParOf" srcId="{3084E8FD-4A95-42B6-B232-4B3994358385}" destId="{E2AB628C-C5CC-4172-9E73-859ACE54842E}" srcOrd="0" destOrd="0" presId="urn:microsoft.com/office/officeart/2011/layout/HexagonRadial"/>
    <dgm:cxn modelId="{6E6FE3D5-FB54-4791-BDEC-4C5185BFEF04}" type="presParOf" srcId="{D5146EC5-0E0F-4BD4-A747-FD6792F23248}" destId="{D8CDF37A-B660-4E77-BCD3-BAE0EEFABFE3}" srcOrd="2" destOrd="0" presId="urn:microsoft.com/office/officeart/2011/layout/HexagonRadial"/>
    <dgm:cxn modelId="{CF3BF147-008D-4E99-A065-CFA4461A1EC1}" type="presParOf" srcId="{D5146EC5-0E0F-4BD4-A747-FD6792F23248}" destId="{A074F494-6BC0-4FC3-B01E-D228BB9BA899}" srcOrd="3" destOrd="0" presId="urn:microsoft.com/office/officeart/2011/layout/HexagonRadial"/>
    <dgm:cxn modelId="{9224B961-7AD5-4EE7-9D0E-DE54A93EE3D8}" type="presParOf" srcId="{A074F494-6BC0-4FC3-B01E-D228BB9BA899}" destId="{1DE9537E-21AF-4735-A0A0-F6E4E5933A55}" srcOrd="0" destOrd="0" presId="urn:microsoft.com/office/officeart/2011/layout/HexagonRadial"/>
    <dgm:cxn modelId="{B395C5F6-40B1-4E04-9100-9D1C0FCF2D2D}" type="presParOf" srcId="{D5146EC5-0E0F-4BD4-A747-FD6792F23248}" destId="{B34F1AB2-2186-4D04-BB81-350CC27A378B}" srcOrd="4" destOrd="0" presId="urn:microsoft.com/office/officeart/2011/layout/HexagonRadial"/>
    <dgm:cxn modelId="{379373FB-A955-4679-B939-3546F3317325}" type="presParOf" srcId="{D5146EC5-0E0F-4BD4-A747-FD6792F23248}" destId="{14B89EAF-3E29-4E86-8179-D755F7C71551}" srcOrd="5" destOrd="0" presId="urn:microsoft.com/office/officeart/2011/layout/HexagonRadial"/>
    <dgm:cxn modelId="{681F3956-296A-4195-9C2F-DF41077FF67D}" type="presParOf" srcId="{14B89EAF-3E29-4E86-8179-D755F7C71551}" destId="{C6AA3522-9E45-49E4-A980-D8CC478CE507}" srcOrd="0" destOrd="0" presId="urn:microsoft.com/office/officeart/2011/layout/HexagonRadial"/>
    <dgm:cxn modelId="{FE928033-BBF9-46F8-B0A6-12B4B253734E}" type="presParOf" srcId="{D5146EC5-0E0F-4BD4-A747-FD6792F23248}" destId="{B289BB6F-24B1-4119-95CE-FB18BC0E47A6}" srcOrd="6" destOrd="0" presId="urn:microsoft.com/office/officeart/2011/layout/HexagonRadial"/>
    <dgm:cxn modelId="{2AEDBC5E-7613-4433-857B-E5061884D87A}" type="presParOf" srcId="{D5146EC5-0E0F-4BD4-A747-FD6792F23248}" destId="{0D1888CD-FAEF-4236-A084-C7DAB01FF519}" srcOrd="7" destOrd="0" presId="urn:microsoft.com/office/officeart/2011/layout/HexagonRadial"/>
    <dgm:cxn modelId="{94BD5A6A-1719-40B1-BDF2-1DCBBD285AD8}" type="presParOf" srcId="{0D1888CD-FAEF-4236-A084-C7DAB01FF519}" destId="{12FFB9BE-D3B7-4C18-B64F-549B402604B9}" srcOrd="0" destOrd="0" presId="urn:microsoft.com/office/officeart/2011/layout/HexagonRadial"/>
    <dgm:cxn modelId="{30A9C0E5-2187-4EAC-9024-22256323A2F1}" type="presParOf" srcId="{D5146EC5-0E0F-4BD4-A747-FD6792F23248}" destId="{5E4C274F-FE9C-4351-B807-F655E6571865}" srcOrd="8" destOrd="0" presId="urn:microsoft.com/office/officeart/2011/layout/HexagonRadial"/>
    <dgm:cxn modelId="{ECCD50E2-254A-4574-9A5E-DBF470FCA3D4}" type="presParOf" srcId="{D5146EC5-0E0F-4BD4-A747-FD6792F23248}" destId="{06DB81EB-24BD-4E3A-9129-FA9C44E58384}" srcOrd="9" destOrd="0" presId="urn:microsoft.com/office/officeart/2011/layout/HexagonRadial"/>
    <dgm:cxn modelId="{3F4650C6-2607-42AC-828D-30857A5B290A}" type="presParOf" srcId="{06DB81EB-24BD-4E3A-9129-FA9C44E58384}" destId="{1E6D4855-A341-4EDD-9377-E59F4CF1491E}" srcOrd="0" destOrd="0" presId="urn:microsoft.com/office/officeart/2011/layout/HexagonRadial"/>
    <dgm:cxn modelId="{9AEB90CC-E917-408B-A6D4-F36A822C77BD}" type="presParOf" srcId="{D5146EC5-0E0F-4BD4-A747-FD6792F23248}" destId="{E9281CE0-766B-4975-B152-84CA3F1FDEDF}" srcOrd="10" destOrd="0" presId="urn:microsoft.com/office/officeart/2011/layout/HexagonRadial"/>
    <dgm:cxn modelId="{7C0202F6-86BF-48D5-812D-FF0E822A7C09}" type="presParOf" srcId="{D5146EC5-0E0F-4BD4-A747-FD6792F23248}" destId="{26A11359-AB6B-4EEB-9CB7-532A619B1A49}" srcOrd="11" destOrd="0" presId="urn:microsoft.com/office/officeart/2011/layout/HexagonRadial"/>
    <dgm:cxn modelId="{EDC7E108-4591-40AE-BC33-82E894FEFCCA}" type="presParOf" srcId="{26A11359-AB6B-4EEB-9CB7-532A619B1A49}" destId="{C1B5A1B1-D2DC-4BAD-98D8-05F7E4144B1B}" srcOrd="0" destOrd="0" presId="urn:microsoft.com/office/officeart/2011/layout/HexagonRadial"/>
    <dgm:cxn modelId="{D66D2363-5959-4787-91D5-B514B8EA563B}" type="presParOf" srcId="{D5146EC5-0E0F-4BD4-A747-FD6792F23248}" destId="{81AF98CC-4D6E-441E-AB73-6C5E93D7EFC7}"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6C049D-D46A-4396-AEE6-7FF89D57FB4D}" type="doc">
      <dgm:prSet loTypeId="urn:microsoft.com/office/officeart/2009/3/layout/HorizontalOrganizationChart" loCatId="hierarchy" qsTypeId="urn:microsoft.com/office/officeart/2005/8/quickstyle/simple3" qsCatId="simple" csTypeId="urn:microsoft.com/office/officeart/2005/8/colors/accent0_3" csCatId="mainScheme" phldr="1"/>
      <dgm:spPr/>
      <dgm:t>
        <a:bodyPr/>
        <a:lstStyle/>
        <a:p>
          <a:endParaRPr lang="en-US"/>
        </a:p>
      </dgm:t>
    </dgm:pt>
    <dgm:pt modelId="{53B060AA-B42C-4549-8F1A-A2A0F1D607FA}">
      <dgm:prSet phldrT="[Text]" custT="1"/>
      <dgm:spPr>
        <a:noFill/>
        <a:ln w="28575">
          <a:solidFill>
            <a:schemeClr val="tx1"/>
          </a:solidFill>
        </a:ln>
      </dgm:spPr>
      <dgm:t>
        <a:bodyPr/>
        <a:lstStyle/>
        <a:p>
          <a:r>
            <a:rPr lang="en-US" sz="2800" dirty="0"/>
            <a:t>Co-simulation Testing</a:t>
          </a:r>
        </a:p>
      </dgm:t>
    </dgm:pt>
    <dgm:pt modelId="{2FA9AF70-3229-4647-8451-C75A696C0977}" type="parTrans" cxnId="{41F6F2A3-1CBA-4D84-91B4-CF1D8BEC6AAA}">
      <dgm:prSet/>
      <dgm:spPr/>
      <dgm:t>
        <a:bodyPr/>
        <a:lstStyle/>
        <a:p>
          <a:endParaRPr lang="en-US"/>
        </a:p>
      </dgm:t>
    </dgm:pt>
    <dgm:pt modelId="{D0AA1233-301B-4ED9-821A-98A1EA7A2A1D}" type="sibTrans" cxnId="{41F6F2A3-1CBA-4D84-91B4-CF1D8BEC6AAA}">
      <dgm:prSet/>
      <dgm:spPr/>
      <dgm:t>
        <a:bodyPr/>
        <a:lstStyle/>
        <a:p>
          <a:endParaRPr lang="en-US"/>
        </a:p>
      </dgm:t>
    </dgm:pt>
    <dgm:pt modelId="{3527ED77-2053-4541-8441-7CA462CADA75}">
      <dgm:prSet custT="1"/>
      <dgm:spPr>
        <a:noFill/>
        <a:ln w="28575">
          <a:solidFill>
            <a:schemeClr val="tx1"/>
          </a:solidFill>
        </a:ln>
      </dgm:spPr>
      <dgm:t>
        <a:bodyPr/>
        <a:lstStyle/>
        <a:p>
          <a:r>
            <a:rPr lang="en-US" sz="2800" dirty="0"/>
            <a:t>Instruction Level Testing</a:t>
          </a:r>
        </a:p>
      </dgm:t>
    </dgm:pt>
    <dgm:pt modelId="{AA3A181B-5300-4762-872C-322CDAFECA56}" type="parTrans" cxnId="{346A459A-3D5E-4BD3-865D-448473A471AD}">
      <dgm:prSet/>
      <dgm:spPr/>
      <dgm:t>
        <a:bodyPr/>
        <a:lstStyle/>
        <a:p>
          <a:endParaRPr lang="en-US"/>
        </a:p>
      </dgm:t>
    </dgm:pt>
    <dgm:pt modelId="{C89A261E-EF27-4787-88B0-CA1CF9BF49DA}" type="sibTrans" cxnId="{346A459A-3D5E-4BD3-865D-448473A471AD}">
      <dgm:prSet/>
      <dgm:spPr/>
      <dgm:t>
        <a:bodyPr/>
        <a:lstStyle/>
        <a:p>
          <a:endParaRPr lang="en-US"/>
        </a:p>
      </dgm:t>
    </dgm:pt>
    <dgm:pt modelId="{C43B01F6-C077-4B00-9740-7275BFF05B9A}">
      <dgm:prSet custT="1"/>
      <dgm:spPr>
        <a:noFill/>
        <a:ln w="28575">
          <a:solidFill>
            <a:schemeClr val="tx1"/>
          </a:solidFill>
        </a:ln>
      </dgm:spPr>
      <dgm:t>
        <a:bodyPr/>
        <a:lstStyle/>
        <a:p>
          <a:r>
            <a:rPr lang="en-US" sz="2800" dirty="0"/>
            <a:t>Program Level Testing</a:t>
          </a:r>
        </a:p>
      </dgm:t>
    </dgm:pt>
    <dgm:pt modelId="{B479E6C0-5F9A-4A1D-887A-84D9218E4270}" type="parTrans" cxnId="{6E01084E-212D-4B21-8C17-939E5E762503}">
      <dgm:prSet/>
      <dgm:spPr/>
      <dgm:t>
        <a:bodyPr/>
        <a:lstStyle/>
        <a:p>
          <a:endParaRPr lang="en-US"/>
        </a:p>
      </dgm:t>
    </dgm:pt>
    <dgm:pt modelId="{10DD2CB7-E622-49AE-B25C-7951EABDAD58}" type="sibTrans" cxnId="{6E01084E-212D-4B21-8C17-939E5E762503}">
      <dgm:prSet/>
      <dgm:spPr/>
      <dgm:t>
        <a:bodyPr/>
        <a:lstStyle/>
        <a:p>
          <a:endParaRPr lang="en-US"/>
        </a:p>
      </dgm:t>
    </dgm:pt>
    <dgm:pt modelId="{B86AC796-275F-4CF1-B6A1-644590C546A1}">
      <dgm:prSet custT="1"/>
      <dgm:spPr>
        <a:noFill/>
        <a:ln w="28575">
          <a:solidFill>
            <a:schemeClr val="tx1"/>
          </a:solidFill>
        </a:ln>
      </dgm:spPr>
      <dgm:t>
        <a:bodyPr/>
        <a:lstStyle/>
        <a:p>
          <a:r>
            <a:rPr lang="en-US" sz="2800" dirty="0"/>
            <a:t>7000+ inputs states </a:t>
          </a:r>
        </a:p>
      </dgm:t>
    </dgm:pt>
    <dgm:pt modelId="{F9612813-3403-4A44-8F23-DB80F7D4D82C}" type="parTrans" cxnId="{14FFEE74-B88A-4240-9DE0-ADE15E0C6D65}">
      <dgm:prSet/>
      <dgm:spPr/>
      <dgm:t>
        <a:bodyPr/>
        <a:lstStyle/>
        <a:p>
          <a:endParaRPr lang="en-US"/>
        </a:p>
      </dgm:t>
    </dgm:pt>
    <dgm:pt modelId="{FB501666-451F-4402-A426-E711F6BB1270}" type="sibTrans" cxnId="{14FFEE74-B88A-4240-9DE0-ADE15E0C6D65}">
      <dgm:prSet/>
      <dgm:spPr/>
      <dgm:t>
        <a:bodyPr/>
        <a:lstStyle/>
        <a:p>
          <a:endParaRPr lang="en-US"/>
        </a:p>
      </dgm:t>
    </dgm:pt>
    <dgm:pt modelId="{BFB4454C-FCFF-4CAE-95B5-BC4D3B77646D}">
      <dgm:prSet custT="1"/>
      <dgm:spPr>
        <a:noFill/>
        <a:ln w="28575">
          <a:solidFill>
            <a:schemeClr val="tx1"/>
          </a:solidFill>
        </a:ln>
      </dgm:spPr>
      <dgm:t>
        <a:bodyPr/>
        <a:lstStyle/>
        <a:p>
          <a:pPr algn="l">
            <a:buFont typeface="Arial" panose="020B0604020202020204" pitchFamily="34" charset="0"/>
            <a:buChar char="•"/>
          </a:pPr>
          <a:r>
            <a:rPr lang="en-US" sz="2400" dirty="0"/>
            <a:t> </a:t>
          </a:r>
        </a:p>
        <a:p>
          <a:pPr algn="ctr">
            <a:buFont typeface="+mj-lt"/>
            <a:buAutoNum type="arabicPeriod"/>
          </a:pPr>
          <a:r>
            <a:rPr lang="en-US" sz="2400" dirty="0">
              <a:hlinkClick xmlns:r="http://schemas.openxmlformats.org/officeDocument/2006/relationships" r:id="rId1"/>
            </a:rPr>
            <a:t>Bugs</a:t>
          </a:r>
          <a:r>
            <a:rPr lang="en-US" sz="2400" dirty="0"/>
            <a:t> reported in Manual</a:t>
          </a:r>
        </a:p>
        <a:p>
          <a:pPr algn="ctr">
            <a:buFont typeface="Arial" panose="020B0604020202020204" pitchFamily="34" charset="0"/>
            <a:buChar char="•"/>
          </a:pPr>
          <a:r>
            <a:rPr lang="en-US" sz="2400" dirty="0"/>
            <a:t>Bugs reported in Strata</a:t>
          </a:r>
        </a:p>
        <a:p>
          <a:pPr algn="ctr">
            <a:buNone/>
          </a:pPr>
          <a:r>
            <a:rPr lang="en-US" sz="2400" dirty="0"/>
            <a:t> </a:t>
          </a:r>
        </a:p>
      </dgm:t>
    </dgm:pt>
    <dgm:pt modelId="{AD5AF8F9-6231-4B00-907D-BF33BE45FB0F}" type="parTrans" cxnId="{D271C453-B691-421F-A302-65AF42C34AE3}">
      <dgm:prSet/>
      <dgm:spPr/>
      <dgm:t>
        <a:bodyPr/>
        <a:lstStyle/>
        <a:p>
          <a:endParaRPr lang="en-US"/>
        </a:p>
      </dgm:t>
    </dgm:pt>
    <dgm:pt modelId="{7F7BDA83-0DBB-4284-9EEA-025585E310A7}" type="sibTrans" cxnId="{D271C453-B691-421F-A302-65AF42C34AE3}">
      <dgm:prSet/>
      <dgm:spPr/>
      <dgm:t>
        <a:bodyPr/>
        <a:lstStyle/>
        <a:p>
          <a:endParaRPr lang="en-US"/>
        </a:p>
      </dgm:t>
    </dgm:pt>
    <dgm:pt modelId="{C01482A1-081C-4F8C-A3E9-0FE6F5B91441}">
      <dgm:prSet custT="1"/>
      <dgm:spPr>
        <a:solidFill>
          <a:schemeClr val="bg1"/>
        </a:solidFill>
        <a:ln w="28575">
          <a:solidFill>
            <a:schemeClr val="tx1"/>
          </a:solidFill>
        </a:ln>
      </dgm:spPr>
      <dgm:t>
        <a:bodyPr/>
        <a:lstStyle/>
        <a:p>
          <a:r>
            <a:rPr lang="en-US" sz="2800" dirty="0"/>
            <a:t>GCC-C Torture tests</a:t>
          </a:r>
        </a:p>
      </dgm:t>
    </dgm:pt>
    <dgm:pt modelId="{D54D0622-68D4-4DAA-8520-D7840F3D5F79}" type="parTrans" cxnId="{FE72618A-355B-4B51-87B0-1F8221238454}">
      <dgm:prSet/>
      <dgm:spPr/>
      <dgm:t>
        <a:bodyPr/>
        <a:lstStyle/>
        <a:p>
          <a:endParaRPr lang="en-US"/>
        </a:p>
      </dgm:t>
    </dgm:pt>
    <dgm:pt modelId="{EF913325-BB9D-41C0-9CC2-3CFA7DBB1307}" type="sibTrans" cxnId="{FE72618A-355B-4B51-87B0-1F8221238454}">
      <dgm:prSet/>
      <dgm:spPr/>
      <dgm:t>
        <a:bodyPr/>
        <a:lstStyle/>
        <a:p>
          <a:endParaRPr lang="en-US"/>
        </a:p>
      </dgm:t>
    </dgm:pt>
    <dgm:pt modelId="{A563B67A-F44F-45FA-AD6B-F78769434B25}">
      <dgm:prSet custT="1"/>
      <dgm:spPr>
        <a:noFill/>
        <a:ln w="28575">
          <a:solidFill>
            <a:schemeClr val="tx1"/>
          </a:solidFill>
        </a:ln>
      </dgm:spPr>
      <dgm:t>
        <a:bodyPr/>
        <a:lstStyle/>
        <a:p>
          <a:r>
            <a:rPr lang="en-US" sz="2800" dirty="0"/>
            <a:t>Comparing with Stoke</a:t>
          </a:r>
        </a:p>
      </dgm:t>
    </dgm:pt>
    <dgm:pt modelId="{E1DA15DB-E68F-45F9-979C-EFD78C947B54}" type="parTrans" cxnId="{7C5927C4-3A4E-410C-A88D-BF5B177B4D7B}">
      <dgm:prSet/>
      <dgm:spPr/>
      <dgm:t>
        <a:bodyPr/>
        <a:lstStyle/>
        <a:p>
          <a:endParaRPr lang="en-US"/>
        </a:p>
      </dgm:t>
    </dgm:pt>
    <dgm:pt modelId="{185EEEDA-2EEE-42DA-9745-BF50E11D5D53}" type="sibTrans" cxnId="{7C5927C4-3A4E-410C-A88D-BF5B177B4D7B}">
      <dgm:prSet/>
      <dgm:spPr/>
      <dgm:t>
        <a:bodyPr/>
        <a:lstStyle/>
        <a:p>
          <a:endParaRPr lang="en-US"/>
        </a:p>
      </dgm:t>
    </dgm:pt>
    <dgm:pt modelId="{4012D8BE-A1B6-4F40-98BE-B95144D90995}">
      <dgm:prSet custT="1"/>
      <dgm:spPr>
        <a:noFill/>
        <a:ln w="28575">
          <a:solidFill>
            <a:schemeClr val="tx1"/>
          </a:solidFill>
        </a:ln>
      </dgm:spPr>
      <dgm:t>
        <a:bodyPr/>
        <a:lstStyle/>
        <a:p>
          <a:r>
            <a:rPr lang="en-US" sz="2800" dirty="0"/>
            <a:t>Comparing SMT formula</a:t>
          </a:r>
        </a:p>
      </dgm:t>
    </dgm:pt>
    <dgm:pt modelId="{8932FBFB-EB47-49E4-BCFF-FFFF02CBC1BD}" type="parTrans" cxnId="{BE223E61-E5AE-438E-A268-CC6A6C5D4567}">
      <dgm:prSet/>
      <dgm:spPr/>
      <dgm:t>
        <a:bodyPr/>
        <a:lstStyle/>
        <a:p>
          <a:endParaRPr lang="en-US"/>
        </a:p>
      </dgm:t>
    </dgm:pt>
    <dgm:pt modelId="{A4C83F69-610F-4F0F-986D-405A19B838B1}" type="sibTrans" cxnId="{BE223E61-E5AE-438E-A268-CC6A6C5D4567}">
      <dgm:prSet/>
      <dgm:spPr/>
      <dgm:t>
        <a:bodyPr/>
        <a:lstStyle/>
        <a:p>
          <a:endParaRPr lang="en-US"/>
        </a:p>
      </dgm:t>
    </dgm:pt>
    <dgm:pt modelId="{387CE00B-B8D6-4366-BFAA-DC2E4D4918C7}">
      <dgm:prSet/>
      <dgm:spPr>
        <a:noFill/>
        <a:ln w="28575">
          <a:solidFill>
            <a:schemeClr val="tx1"/>
          </a:solidFill>
        </a:ln>
      </dgm:spPr>
      <dgm:t>
        <a:bodyPr/>
        <a:lstStyle/>
        <a:p>
          <a:r>
            <a:rPr lang="en-US" dirty="0"/>
            <a:t>Bugs[</a:t>
          </a:r>
          <a:r>
            <a:rPr lang="en-US" dirty="0">
              <a:hlinkClick xmlns:r="http://schemas.openxmlformats.org/officeDocument/2006/relationships" r:id="rId2"/>
            </a:rPr>
            <a:t>1</a:t>
          </a:r>
          <a:r>
            <a:rPr lang="en-US" dirty="0"/>
            <a:t>][</a:t>
          </a:r>
          <a:r>
            <a:rPr lang="en-US" dirty="0">
              <a:hlinkClick xmlns:r="http://schemas.openxmlformats.org/officeDocument/2006/relationships" r:id="rId3"/>
            </a:rPr>
            <a:t>2</a:t>
          </a:r>
          <a:r>
            <a:rPr lang="en-US" dirty="0"/>
            <a:t>] reported in Stoke</a:t>
          </a:r>
        </a:p>
      </dgm:t>
    </dgm:pt>
    <dgm:pt modelId="{BE452F41-D85B-4B2C-A7DD-F180E8229582}" type="parTrans" cxnId="{9839EA72-C725-4F3B-AE5C-71CD9C2A6117}">
      <dgm:prSet/>
      <dgm:spPr/>
      <dgm:t>
        <a:bodyPr/>
        <a:lstStyle/>
        <a:p>
          <a:endParaRPr lang="en-US"/>
        </a:p>
      </dgm:t>
    </dgm:pt>
    <dgm:pt modelId="{C0202649-AC7B-425C-AC3F-E69E9EB26490}" type="sibTrans" cxnId="{9839EA72-C725-4F3B-AE5C-71CD9C2A6117}">
      <dgm:prSet/>
      <dgm:spPr/>
      <dgm:t>
        <a:bodyPr/>
        <a:lstStyle/>
        <a:p>
          <a:endParaRPr lang="en-US"/>
        </a:p>
      </dgm:t>
    </dgm:pt>
    <dgm:pt modelId="{3227233A-AB83-4D67-996C-74F13FFD7708}" type="pres">
      <dgm:prSet presAssocID="{0C6C049D-D46A-4396-AEE6-7FF89D57FB4D}" presName="hierChild1" presStyleCnt="0">
        <dgm:presLayoutVars>
          <dgm:orgChart val="1"/>
          <dgm:chPref val="1"/>
          <dgm:dir/>
          <dgm:animOne val="branch"/>
          <dgm:animLvl val="lvl"/>
          <dgm:resizeHandles/>
        </dgm:presLayoutVars>
      </dgm:prSet>
      <dgm:spPr/>
    </dgm:pt>
    <dgm:pt modelId="{C92E8193-FCD7-4D7E-A8CC-3D5D41D76DBA}" type="pres">
      <dgm:prSet presAssocID="{53B060AA-B42C-4549-8F1A-A2A0F1D607FA}" presName="hierRoot1" presStyleCnt="0">
        <dgm:presLayoutVars>
          <dgm:hierBranch val="init"/>
        </dgm:presLayoutVars>
      </dgm:prSet>
      <dgm:spPr/>
    </dgm:pt>
    <dgm:pt modelId="{C8F9662E-69B7-4DB3-9B20-AAFE64C13784}" type="pres">
      <dgm:prSet presAssocID="{53B060AA-B42C-4549-8F1A-A2A0F1D607FA}" presName="rootComposite1" presStyleCnt="0"/>
      <dgm:spPr/>
    </dgm:pt>
    <dgm:pt modelId="{7B771B31-6181-42E4-9ECB-8B87A3264903}" type="pres">
      <dgm:prSet presAssocID="{53B060AA-B42C-4549-8F1A-A2A0F1D607FA}" presName="rootText1" presStyleLbl="node0" presStyleIdx="0" presStyleCnt="2">
        <dgm:presLayoutVars>
          <dgm:chPref val="3"/>
        </dgm:presLayoutVars>
      </dgm:prSet>
      <dgm:spPr/>
    </dgm:pt>
    <dgm:pt modelId="{F6036871-4978-4EA4-92AE-07A99D948A35}" type="pres">
      <dgm:prSet presAssocID="{53B060AA-B42C-4549-8F1A-A2A0F1D607FA}" presName="rootConnector1" presStyleLbl="node1" presStyleIdx="0" presStyleCnt="0"/>
      <dgm:spPr/>
    </dgm:pt>
    <dgm:pt modelId="{0D478A43-F924-4948-98E1-F00D89F54216}" type="pres">
      <dgm:prSet presAssocID="{53B060AA-B42C-4549-8F1A-A2A0F1D607FA}" presName="hierChild2" presStyleCnt="0"/>
      <dgm:spPr/>
    </dgm:pt>
    <dgm:pt modelId="{60A08CB8-64E7-4F80-A1E3-0547B64B01C5}" type="pres">
      <dgm:prSet presAssocID="{AA3A181B-5300-4762-872C-322CDAFECA56}" presName="Name64" presStyleLbl="parChTrans1D2" presStyleIdx="0" presStyleCnt="3"/>
      <dgm:spPr/>
    </dgm:pt>
    <dgm:pt modelId="{0BF6A968-C340-4560-A22A-2D2EB126A6D9}" type="pres">
      <dgm:prSet presAssocID="{3527ED77-2053-4541-8441-7CA462CADA75}" presName="hierRoot2" presStyleCnt="0">
        <dgm:presLayoutVars>
          <dgm:hierBranch val="init"/>
        </dgm:presLayoutVars>
      </dgm:prSet>
      <dgm:spPr/>
    </dgm:pt>
    <dgm:pt modelId="{22A76B8C-1507-4117-815F-0916FF611BEC}" type="pres">
      <dgm:prSet presAssocID="{3527ED77-2053-4541-8441-7CA462CADA75}" presName="rootComposite" presStyleCnt="0"/>
      <dgm:spPr/>
    </dgm:pt>
    <dgm:pt modelId="{E89CF8B8-1096-41F7-ADC2-497FF9599D4F}" type="pres">
      <dgm:prSet presAssocID="{3527ED77-2053-4541-8441-7CA462CADA75}" presName="rootText" presStyleLbl="node2" presStyleIdx="0" presStyleCnt="3">
        <dgm:presLayoutVars>
          <dgm:chPref val="3"/>
        </dgm:presLayoutVars>
      </dgm:prSet>
      <dgm:spPr/>
    </dgm:pt>
    <dgm:pt modelId="{78413A48-E9D3-4255-BCC2-C3C6F0CAE8B2}" type="pres">
      <dgm:prSet presAssocID="{3527ED77-2053-4541-8441-7CA462CADA75}" presName="rootConnector" presStyleLbl="node2" presStyleIdx="0" presStyleCnt="3"/>
      <dgm:spPr/>
    </dgm:pt>
    <dgm:pt modelId="{C8F9F024-A8D0-4DD0-B35A-4AC365436BE9}" type="pres">
      <dgm:prSet presAssocID="{3527ED77-2053-4541-8441-7CA462CADA75}" presName="hierChild4" presStyleCnt="0"/>
      <dgm:spPr/>
    </dgm:pt>
    <dgm:pt modelId="{6DC50523-3F52-40B0-8443-DEC8176EFD6B}" type="pres">
      <dgm:prSet presAssocID="{F9612813-3403-4A44-8F23-DB80F7D4D82C}" presName="Name64" presStyleLbl="parChTrans1D3" presStyleIdx="0" presStyleCnt="4"/>
      <dgm:spPr/>
    </dgm:pt>
    <dgm:pt modelId="{B1440B0C-7D76-4B6E-8B95-0395C0DB216B}" type="pres">
      <dgm:prSet presAssocID="{B86AC796-275F-4CF1-B6A1-644590C546A1}" presName="hierRoot2" presStyleCnt="0">
        <dgm:presLayoutVars>
          <dgm:hierBranch val="init"/>
        </dgm:presLayoutVars>
      </dgm:prSet>
      <dgm:spPr/>
    </dgm:pt>
    <dgm:pt modelId="{28E60900-6C5A-46FF-AC8D-2567589454AA}" type="pres">
      <dgm:prSet presAssocID="{B86AC796-275F-4CF1-B6A1-644590C546A1}" presName="rootComposite" presStyleCnt="0"/>
      <dgm:spPr/>
    </dgm:pt>
    <dgm:pt modelId="{A901AE78-344F-4311-A4D6-FBCC94FDBAE1}" type="pres">
      <dgm:prSet presAssocID="{B86AC796-275F-4CF1-B6A1-644590C546A1}" presName="rootText" presStyleLbl="node3" presStyleIdx="0" presStyleCnt="4">
        <dgm:presLayoutVars>
          <dgm:chPref val="3"/>
        </dgm:presLayoutVars>
      </dgm:prSet>
      <dgm:spPr/>
    </dgm:pt>
    <dgm:pt modelId="{B1E1CADC-E2A4-4A85-B273-FF18E89ED3AD}" type="pres">
      <dgm:prSet presAssocID="{B86AC796-275F-4CF1-B6A1-644590C546A1}" presName="rootConnector" presStyleLbl="node3" presStyleIdx="0" presStyleCnt="4"/>
      <dgm:spPr/>
    </dgm:pt>
    <dgm:pt modelId="{428A415E-BD6C-467D-8B75-2AE459885D31}" type="pres">
      <dgm:prSet presAssocID="{B86AC796-275F-4CF1-B6A1-644590C546A1}" presName="hierChild4" presStyleCnt="0"/>
      <dgm:spPr/>
    </dgm:pt>
    <dgm:pt modelId="{A60A6EC1-D9CD-42BB-BD00-677E450D734A}" type="pres">
      <dgm:prSet presAssocID="{B86AC796-275F-4CF1-B6A1-644590C546A1}" presName="hierChild5" presStyleCnt="0"/>
      <dgm:spPr/>
    </dgm:pt>
    <dgm:pt modelId="{32EC9117-150D-4808-8D53-8A1AA5ED4B68}" type="pres">
      <dgm:prSet presAssocID="{AD5AF8F9-6231-4B00-907D-BF33BE45FB0F}" presName="Name64" presStyleLbl="parChTrans1D3" presStyleIdx="1" presStyleCnt="4"/>
      <dgm:spPr/>
    </dgm:pt>
    <dgm:pt modelId="{01906C2A-3E4D-45C1-8131-AE78C51005F0}" type="pres">
      <dgm:prSet presAssocID="{BFB4454C-FCFF-4CAE-95B5-BC4D3B77646D}" presName="hierRoot2" presStyleCnt="0">
        <dgm:presLayoutVars>
          <dgm:hierBranch val="init"/>
        </dgm:presLayoutVars>
      </dgm:prSet>
      <dgm:spPr/>
    </dgm:pt>
    <dgm:pt modelId="{DD427CEA-CBC4-47FF-A5B0-A4434DAA3416}" type="pres">
      <dgm:prSet presAssocID="{BFB4454C-FCFF-4CAE-95B5-BC4D3B77646D}" presName="rootComposite" presStyleCnt="0"/>
      <dgm:spPr/>
    </dgm:pt>
    <dgm:pt modelId="{80B6C8FD-51FE-4B82-87DF-F57CAD8FCAD8}" type="pres">
      <dgm:prSet presAssocID="{BFB4454C-FCFF-4CAE-95B5-BC4D3B77646D}" presName="rootText" presStyleLbl="node3" presStyleIdx="1" presStyleCnt="4">
        <dgm:presLayoutVars>
          <dgm:chPref val="3"/>
        </dgm:presLayoutVars>
      </dgm:prSet>
      <dgm:spPr/>
    </dgm:pt>
    <dgm:pt modelId="{B6CA953A-1623-4807-900A-119E7D95C3E6}" type="pres">
      <dgm:prSet presAssocID="{BFB4454C-FCFF-4CAE-95B5-BC4D3B77646D}" presName="rootConnector" presStyleLbl="node3" presStyleIdx="1" presStyleCnt="4"/>
      <dgm:spPr/>
    </dgm:pt>
    <dgm:pt modelId="{4202E123-19AB-4056-AA9E-75FD1B43CFB4}" type="pres">
      <dgm:prSet presAssocID="{BFB4454C-FCFF-4CAE-95B5-BC4D3B77646D}" presName="hierChild4" presStyleCnt="0"/>
      <dgm:spPr/>
    </dgm:pt>
    <dgm:pt modelId="{FC01318D-96DF-4A92-AA4E-F217C6FF6C7D}" type="pres">
      <dgm:prSet presAssocID="{BFB4454C-FCFF-4CAE-95B5-BC4D3B77646D}" presName="hierChild5" presStyleCnt="0"/>
      <dgm:spPr/>
    </dgm:pt>
    <dgm:pt modelId="{98E87AAD-B1CD-4204-B3CE-FC028E97CE62}" type="pres">
      <dgm:prSet presAssocID="{3527ED77-2053-4541-8441-7CA462CADA75}" presName="hierChild5" presStyleCnt="0"/>
      <dgm:spPr/>
    </dgm:pt>
    <dgm:pt modelId="{330C8129-85C0-42B4-AAC4-02361D0CF6DD}" type="pres">
      <dgm:prSet presAssocID="{B479E6C0-5F9A-4A1D-887A-84D9218E4270}" presName="Name64" presStyleLbl="parChTrans1D2" presStyleIdx="1" presStyleCnt="3"/>
      <dgm:spPr/>
    </dgm:pt>
    <dgm:pt modelId="{FAA18330-1DC7-46C3-8818-EA16B545734C}" type="pres">
      <dgm:prSet presAssocID="{C43B01F6-C077-4B00-9740-7275BFF05B9A}" presName="hierRoot2" presStyleCnt="0">
        <dgm:presLayoutVars>
          <dgm:hierBranch val="init"/>
        </dgm:presLayoutVars>
      </dgm:prSet>
      <dgm:spPr/>
    </dgm:pt>
    <dgm:pt modelId="{89ABD51D-58EB-4AE6-A7A1-84936BCD0429}" type="pres">
      <dgm:prSet presAssocID="{C43B01F6-C077-4B00-9740-7275BFF05B9A}" presName="rootComposite" presStyleCnt="0"/>
      <dgm:spPr/>
    </dgm:pt>
    <dgm:pt modelId="{B5B300D9-2757-4152-A45C-B6766E88022C}" type="pres">
      <dgm:prSet presAssocID="{C43B01F6-C077-4B00-9740-7275BFF05B9A}" presName="rootText" presStyleLbl="node2" presStyleIdx="1" presStyleCnt="3">
        <dgm:presLayoutVars>
          <dgm:chPref val="3"/>
        </dgm:presLayoutVars>
      </dgm:prSet>
      <dgm:spPr/>
    </dgm:pt>
    <dgm:pt modelId="{4F1F2131-3417-4FC5-9456-DDCD6DEA11D1}" type="pres">
      <dgm:prSet presAssocID="{C43B01F6-C077-4B00-9740-7275BFF05B9A}" presName="rootConnector" presStyleLbl="node2" presStyleIdx="1" presStyleCnt="3"/>
      <dgm:spPr/>
    </dgm:pt>
    <dgm:pt modelId="{E49A89DA-C5D2-4E88-A83A-45663124D45E}" type="pres">
      <dgm:prSet presAssocID="{C43B01F6-C077-4B00-9740-7275BFF05B9A}" presName="hierChild4" presStyleCnt="0"/>
      <dgm:spPr/>
    </dgm:pt>
    <dgm:pt modelId="{ED3483E8-3420-4E96-8E7E-F34846BEC623}" type="pres">
      <dgm:prSet presAssocID="{D54D0622-68D4-4DAA-8520-D7840F3D5F79}" presName="Name64" presStyleLbl="parChTrans1D3" presStyleIdx="2" presStyleCnt="4"/>
      <dgm:spPr/>
    </dgm:pt>
    <dgm:pt modelId="{4C0F208D-B109-4DEA-8E2D-C8D239013F4E}" type="pres">
      <dgm:prSet presAssocID="{C01482A1-081C-4F8C-A3E9-0FE6F5B91441}" presName="hierRoot2" presStyleCnt="0">
        <dgm:presLayoutVars>
          <dgm:hierBranch val="init"/>
        </dgm:presLayoutVars>
      </dgm:prSet>
      <dgm:spPr/>
    </dgm:pt>
    <dgm:pt modelId="{812EF411-78ED-4568-8EEA-2375A5C807C9}" type="pres">
      <dgm:prSet presAssocID="{C01482A1-081C-4F8C-A3E9-0FE6F5B91441}" presName="rootComposite" presStyleCnt="0"/>
      <dgm:spPr/>
    </dgm:pt>
    <dgm:pt modelId="{DD0343FB-FBAB-4081-A34D-9FCF0BD8D2A5}" type="pres">
      <dgm:prSet presAssocID="{C01482A1-081C-4F8C-A3E9-0FE6F5B91441}" presName="rootText" presStyleLbl="node3" presStyleIdx="2" presStyleCnt="4">
        <dgm:presLayoutVars>
          <dgm:chPref val="3"/>
        </dgm:presLayoutVars>
      </dgm:prSet>
      <dgm:spPr/>
    </dgm:pt>
    <dgm:pt modelId="{31EC349D-8300-4788-A5D7-4C7ED81EE1B0}" type="pres">
      <dgm:prSet presAssocID="{C01482A1-081C-4F8C-A3E9-0FE6F5B91441}" presName="rootConnector" presStyleLbl="node3" presStyleIdx="2" presStyleCnt="4"/>
      <dgm:spPr/>
    </dgm:pt>
    <dgm:pt modelId="{640E6D98-D74D-4ADA-84B5-A2D140121AE5}" type="pres">
      <dgm:prSet presAssocID="{C01482A1-081C-4F8C-A3E9-0FE6F5B91441}" presName="hierChild4" presStyleCnt="0"/>
      <dgm:spPr/>
    </dgm:pt>
    <dgm:pt modelId="{A18BB1BA-AFA8-4D82-B251-A0265C391639}" type="pres">
      <dgm:prSet presAssocID="{C01482A1-081C-4F8C-A3E9-0FE6F5B91441}" presName="hierChild5" presStyleCnt="0"/>
      <dgm:spPr/>
    </dgm:pt>
    <dgm:pt modelId="{807E40CC-89FE-4255-8D23-6E1431DA85B7}" type="pres">
      <dgm:prSet presAssocID="{C43B01F6-C077-4B00-9740-7275BFF05B9A}" presName="hierChild5" presStyleCnt="0"/>
      <dgm:spPr/>
    </dgm:pt>
    <dgm:pt modelId="{A7E1909D-BD7E-4FC8-ADAF-758CF3CF35C1}" type="pres">
      <dgm:prSet presAssocID="{53B060AA-B42C-4549-8F1A-A2A0F1D607FA}" presName="hierChild3" presStyleCnt="0"/>
      <dgm:spPr/>
    </dgm:pt>
    <dgm:pt modelId="{E3478BDD-E339-4BB0-A3F7-C271514C9DE3}" type="pres">
      <dgm:prSet presAssocID="{A563B67A-F44F-45FA-AD6B-F78769434B25}" presName="hierRoot1" presStyleCnt="0">
        <dgm:presLayoutVars>
          <dgm:hierBranch val="init"/>
        </dgm:presLayoutVars>
      </dgm:prSet>
      <dgm:spPr/>
    </dgm:pt>
    <dgm:pt modelId="{6C3EEA80-F116-4BEA-B85C-C16B86F55462}" type="pres">
      <dgm:prSet presAssocID="{A563B67A-F44F-45FA-AD6B-F78769434B25}" presName="rootComposite1" presStyleCnt="0"/>
      <dgm:spPr/>
    </dgm:pt>
    <dgm:pt modelId="{25A6F32B-E52A-4F74-8A5E-FE2C6D89370B}" type="pres">
      <dgm:prSet presAssocID="{A563B67A-F44F-45FA-AD6B-F78769434B25}" presName="rootText1" presStyleLbl="node0" presStyleIdx="1" presStyleCnt="2">
        <dgm:presLayoutVars>
          <dgm:chPref val="3"/>
        </dgm:presLayoutVars>
      </dgm:prSet>
      <dgm:spPr/>
    </dgm:pt>
    <dgm:pt modelId="{BA1D1CEF-BE92-4842-8119-E9433E2B7394}" type="pres">
      <dgm:prSet presAssocID="{A563B67A-F44F-45FA-AD6B-F78769434B25}" presName="rootConnector1" presStyleLbl="node1" presStyleIdx="0" presStyleCnt="0"/>
      <dgm:spPr/>
    </dgm:pt>
    <dgm:pt modelId="{27A7EA4C-96F0-4D6A-9E6F-B8667AA70D60}" type="pres">
      <dgm:prSet presAssocID="{A563B67A-F44F-45FA-AD6B-F78769434B25}" presName="hierChild2" presStyleCnt="0"/>
      <dgm:spPr/>
    </dgm:pt>
    <dgm:pt modelId="{704D4A12-9553-4817-88C6-595A96466338}" type="pres">
      <dgm:prSet presAssocID="{8932FBFB-EB47-49E4-BCFF-FFFF02CBC1BD}" presName="Name64" presStyleLbl="parChTrans1D2" presStyleIdx="2" presStyleCnt="3"/>
      <dgm:spPr/>
    </dgm:pt>
    <dgm:pt modelId="{FE3FAE04-6A62-4DA8-8B58-FA7DF14C090D}" type="pres">
      <dgm:prSet presAssocID="{4012D8BE-A1B6-4F40-98BE-B95144D90995}" presName="hierRoot2" presStyleCnt="0">
        <dgm:presLayoutVars>
          <dgm:hierBranch val="init"/>
        </dgm:presLayoutVars>
      </dgm:prSet>
      <dgm:spPr/>
    </dgm:pt>
    <dgm:pt modelId="{88D0D008-5995-4FC1-B89C-83FF6E35453D}" type="pres">
      <dgm:prSet presAssocID="{4012D8BE-A1B6-4F40-98BE-B95144D90995}" presName="rootComposite" presStyleCnt="0"/>
      <dgm:spPr/>
    </dgm:pt>
    <dgm:pt modelId="{05935215-D46C-46DB-B992-DE72BCFCE2E9}" type="pres">
      <dgm:prSet presAssocID="{4012D8BE-A1B6-4F40-98BE-B95144D90995}" presName="rootText" presStyleLbl="node2" presStyleIdx="2" presStyleCnt="3">
        <dgm:presLayoutVars>
          <dgm:chPref val="3"/>
        </dgm:presLayoutVars>
      </dgm:prSet>
      <dgm:spPr/>
    </dgm:pt>
    <dgm:pt modelId="{64134236-8027-40F3-9E03-7D38F4907CCF}" type="pres">
      <dgm:prSet presAssocID="{4012D8BE-A1B6-4F40-98BE-B95144D90995}" presName="rootConnector" presStyleLbl="node2" presStyleIdx="2" presStyleCnt="3"/>
      <dgm:spPr/>
    </dgm:pt>
    <dgm:pt modelId="{591B53F3-C603-4AE8-83C7-266427CEC506}" type="pres">
      <dgm:prSet presAssocID="{4012D8BE-A1B6-4F40-98BE-B95144D90995}" presName="hierChild4" presStyleCnt="0"/>
      <dgm:spPr/>
    </dgm:pt>
    <dgm:pt modelId="{C9E9E169-92DA-41EC-92E4-E232BC7F8EC4}" type="pres">
      <dgm:prSet presAssocID="{BE452F41-D85B-4B2C-A7DD-F180E8229582}" presName="Name64" presStyleLbl="parChTrans1D3" presStyleIdx="3" presStyleCnt="4"/>
      <dgm:spPr/>
    </dgm:pt>
    <dgm:pt modelId="{90E51671-F332-4369-9133-E621167F93CF}" type="pres">
      <dgm:prSet presAssocID="{387CE00B-B8D6-4366-BFAA-DC2E4D4918C7}" presName="hierRoot2" presStyleCnt="0">
        <dgm:presLayoutVars>
          <dgm:hierBranch val="init"/>
        </dgm:presLayoutVars>
      </dgm:prSet>
      <dgm:spPr/>
    </dgm:pt>
    <dgm:pt modelId="{0D311C25-CC0A-40FD-85DC-AEB1060999DE}" type="pres">
      <dgm:prSet presAssocID="{387CE00B-B8D6-4366-BFAA-DC2E4D4918C7}" presName="rootComposite" presStyleCnt="0"/>
      <dgm:spPr/>
    </dgm:pt>
    <dgm:pt modelId="{79A8EDE8-399E-49F8-B78B-3A4A8B903A9C}" type="pres">
      <dgm:prSet presAssocID="{387CE00B-B8D6-4366-BFAA-DC2E4D4918C7}" presName="rootText" presStyleLbl="node3" presStyleIdx="3" presStyleCnt="4">
        <dgm:presLayoutVars>
          <dgm:chPref val="3"/>
        </dgm:presLayoutVars>
      </dgm:prSet>
      <dgm:spPr/>
    </dgm:pt>
    <dgm:pt modelId="{EAD5259E-5A4A-46D5-BB7C-ED982A833AF1}" type="pres">
      <dgm:prSet presAssocID="{387CE00B-B8D6-4366-BFAA-DC2E4D4918C7}" presName="rootConnector" presStyleLbl="node3" presStyleIdx="3" presStyleCnt="4"/>
      <dgm:spPr/>
    </dgm:pt>
    <dgm:pt modelId="{668264AB-0759-4410-ADFC-64A8318C3B11}" type="pres">
      <dgm:prSet presAssocID="{387CE00B-B8D6-4366-BFAA-DC2E4D4918C7}" presName="hierChild4" presStyleCnt="0"/>
      <dgm:spPr/>
    </dgm:pt>
    <dgm:pt modelId="{133A65EF-FF16-4C6B-B496-5345D0AAC73B}" type="pres">
      <dgm:prSet presAssocID="{387CE00B-B8D6-4366-BFAA-DC2E4D4918C7}" presName="hierChild5" presStyleCnt="0"/>
      <dgm:spPr/>
    </dgm:pt>
    <dgm:pt modelId="{D2C33839-3271-4376-8A7F-97911379213C}" type="pres">
      <dgm:prSet presAssocID="{4012D8BE-A1B6-4F40-98BE-B95144D90995}" presName="hierChild5" presStyleCnt="0"/>
      <dgm:spPr/>
    </dgm:pt>
    <dgm:pt modelId="{0A810829-DCCC-467B-807C-30B64C09488E}" type="pres">
      <dgm:prSet presAssocID="{A563B67A-F44F-45FA-AD6B-F78769434B25}" presName="hierChild3" presStyleCnt="0"/>
      <dgm:spPr/>
    </dgm:pt>
  </dgm:ptLst>
  <dgm:cxnLst>
    <dgm:cxn modelId="{5DAAF111-91BD-4581-8A7F-4A17D876DB41}" type="presOf" srcId="{53B060AA-B42C-4549-8F1A-A2A0F1D607FA}" destId="{F6036871-4978-4EA4-92AE-07A99D948A35}" srcOrd="1" destOrd="0" presId="urn:microsoft.com/office/officeart/2009/3/layout/HorizontalOrganizationChart"/>
    <dgm:cxn modelId="{879F8D23-7F05-41A2-BE74-084D5DC0D401}" type="presOf" srcId="{B86AC796-275F-4CF1-B6A1-644590C546A1}" destId="{A901AE78-344F-4311-A4D6-FBCC94FDBAE1}" srcOrd="0" destOrd="0" presId="urn:microsoft.com/office/officeart/2009/3/layout/HorizontalOrganizationChart"/>
    <dgm:cxn modelId="{1A618927-BFE3-4B90-AD34-2F8225E0FC16}" type="presOf" srcId="{3527ED77-2053-4541-8441-7CA462CADA75}" destId="{78413A48-E9D3-4255-BCC2-C3C6F0CAE8B2}" srcOrd="1" destOrd="0" presId="urn:microsoft.com/office/officeart/2009/3/layout/HorizontalOrganizationChart"/>
    <dgm:cxn modelId="{5F2D6729-623E-4D14-B191-49C65F6C3A9B}" type="presOf" srcId="{BFB4454C-FCFF-4CAE-95B5-BC4D3B77646D}" destId="{80B6C8FD-51FE-4B82-87DF-F57CAD8FCAD8}" srcOrd="0" destOrd="0" presId="urn:microsoft.com/office/officeart/2009/3/layout/HorizontalOrganizationChart"/>
    <dgm:cxn modelId="{6361835B-383A-426F-9835-FBDD629EAFE1}" type="presOf" srcId="{8932FBFB-EB47-49E4-BCFF-FFFF02CBC1BD}" destId="{704D4A12-9553-4817-88C6-595A96466338}" srcOrd="0" destOrd="0" presId="urn:microsoft.com/office/officeart/2009/3/layout/HorizontalOrganizationChart"/>
    <dgm:cxn modelId="{BE223E61-E5AE-438E-A268-CC6A6C5D4567}" srcId="{A563B67A-F44F-45FA-AD6B-F78769434B25}" destId="{4012D8BE-A1B6-4F40-98BE-B95144D90995}" srcOrd="0" destOrd="0" parTransId="{8932FBFB-EB47-49E4-BCFF-FFFF02CBC1BD}" sibTransId="{A4C83F69-610F-4F0F-986D-405A19B838B1}"/>
    <dgm:cxn modelId="{BAEDFE46-CD86-4D9D-ACCA-36A2A3DFFC35}" type="presOf" srcId="{387CE00B-B8D6-4366-BFAA-DC2E4D4918C7}" destId="{79A8EDE8-399E-49F8-B78B-3A4A8B903A9C}" srcOrd="0" destOrd="0" presId="urn:microsoft.com/office/officeart/2009/3/layout/HorizontalOrganizationChart"/>
    <dgm:cxn modelId="{0BF0814C-D2DF-4720-B9F2-83DC1817DC5E}" type="presOf" srcId="{AA3A181B-5300-4762-872C-322CDAFECA56}" destId="{60A08CB8-64E7-4F80-A1E3-0547B64B01C5}" srcOrd="0" destOrd="0" presId="urn:microsoft.com/office/officeart/2009/3/layout/HorizontalOrganizationChart"/>
    <dgm:cxn modelId="{6E01084E-212D-4B21-8C17-939E5E762503}" srcId="{53B060AA-B42C-4549-8F1A-A2A0F1D607FA}" destId="{C43B01F6-C077-4B00-9740-7275BFF05B9A}" srcOrd="1" destOrd="0" parTransId="{B479E6C0-5F9A-4A1D-887A-84D9218E4270}" sibTransId="{10DD2CB7-E622-49AE-B25C-7951EABDAD58}"/>
    <dgm:cxn modelId="{1F8E746F-BACF-4342-907D-81D67E2E8162}" type="presOf" srcId="{A563B67A-F44F-45FA-AD6B-F78769434B25}" destId="{BA1D1CEF-BE92-4842-8119-E9433E2B7394}" srcOrd="1" destOrd="0" presId="urn:microsoft.com/office/officeart/2009/3/layout/HorizontalOrganizationChart"/>
    <dgm:cxn modelId="{7E5B3151-B75B-488D-9E14-8ED526A9AB06}" type="presOf" srcId="{C01482A1-081C-4F8C-A3E9-0FE6F5B91441}" destId="{DD0343FB-FBAB-4081-A34D-9FCF0BD8D2A5}" srcOrd="0" destOrd="0" presId="urn:microsoft.com/office/officeart/2009/3/layout/HorizontalOrganizationChart"/>
    <dgm:cxn modelId="{9839EA72-C725-4F3B-AE5C-71CD9C2A6117}" srcId="{4012D8BE-A1B6-4F40-98BE-B95144D90995}" destId="{387CE00B-B8D6-4366-BFAA-DC2E4D4918C7}" srcOrd="0" destOrd="0" parTransId="{BE452F41-D85B-4B2C-A7DD-F180E8229582}" sibTransId="{C0202649-AC7B-425C-AC3F-E69E9EB26490}"/>
    <dgm:cxn modelId="{D271C453-B691-421F-A302-65AF42C34AE3}" srcId="{3527ED77-2053-4541-8441-7CA462CADA75}" destId="{BFB4454C-FCFF-4CAE-95B5-BC4D3B77646D}" srcOrd="1" destOrd="0" parTransId="{AD5AF8F9-6231-4B00-907D-BF33BE45FB0F}" sibTransId="{7F7BDA83-0DBB-4284-9EEA-025585E310A7}"/>
    <dgm:cxn modelId="{14FFEE74-B88A-4240-9DE0-ADE15E0C6D65}" srcId="{3527ED77-2053-4541-8441-7CA462CADA75}" destId="{B86AC796-275F-4CF1-B6A1-644590C546A1}" srcOrd="0" destOrd="0" parTransId="{F9612813-3403-4A44-8F23-DB80F7D4D82C}" sibTransId="{FB501666-451F-4402-A426-E711F6BB1270}"/>
    <dgm:cxn modelId="{09623778-09C6-4B6B-B119-5506A895A2EF}" type="presOf" srcId="{BE452F41-D85B-4B2C-A7DD-F180E8229582}" destId="{C9E9E169-92DA-41EC-92E4-E232BC7F8EC4}" srcOrd="0" destOrd="0" presId="urn:microsoft.com/office/officeart/2009/3/layout/HorizontalOrganizationChart"/>
    <dgm:cxn modelId="{874FDC85-21D2-49BC-BDC8-2D2C7D402353}" type="presOf" srcId="{D54D0622-68D4-4DAA-8520-D7840F3D5F79}" destId="{ED3483E8-3420-4E96-8E7E-F34846BEC623}" srcOrd="0" destOrd="0" presId="urn:microsoft.com/office/officeart/2009/3/layout/HorizontalOrganizationChart"/>
    <dgm:cxn modelId="{FE72618A-355B-4B51-87B0-1F8221238454}" srcId="{C43B01F6-C077-4B00-9740-7275BFF05B9A}" destId="{C01482A1-081C-4F8C-A3E9-0FE6F5B91441}" srcOrd="0" destOrd="0" parTransId="{D54D0622-68D4-4DAA-8520-D7840F3D5F79}" sibTransId="{EF913325-BB9D-41C0-9CC2-3CFA7DBB1307}"/>
    <dgm:cxn modelId="{346A459A-3D5E-4BD3-865D-448473A471AD}" srcId="{53B060AA-B42C-4549-8F1A-A2A0F1D607FA}" destId="{3527ED77-2053-4541-8441-7CA462CADA75}" srcOrd="0" destOrd="0" parTransId="{AA3A181B-5300-4762-872C-322CDAFECA56}" sibTransId="{C89A261E-EF27-4787-88B0-CA1CF9BF49DA}"/>
    <dgm:cxn modelId="{07CFD89F-DCB7-418B-8302-FED7B615E65D}" type="presOf" srcId="{4012D8BE-A1B6-4F40-98BE-B95144D90995}" destId="{64134236-8027-40F3-9E03-7D38F4907CCF}" srcOrd="1" destOrd="0" presId="urn:microsoft.com/office/officeart/2009/3/layout/HorizontalOrganizationChart"/>
    <dgm:cxn modelId="{7B5A8FA3-1484-446F-8664-F372DEE21146}" type="presOf" srcId="{B86AC796-275F-4CF1-B6A1-644590C546A1}" destId="{B1E1CADC-E2A4-4A85-B273-FF18E89ED3AD}" srcOrd="1" destOrd="0" presId="urn:microsoft.com/office/officeart/2009/3/layout/HorizontalOrganizationChart"/>
    <dgm:cxn modelId="{41F6F2A3-1CBA-4D84-91B4-CF1D8BEC6AAA}" srcId="{0C6C049D-D46A-4396-AEE6-7FF89D57FB4D}" destId="{53B060AA-B42C-4549-8F1A-A2A0F1D607FA}" srcOrd="0" destOrd="0" parTransId="{2FA9AF70-3229-4647-8451-C75A696C0977}" sibTransId="{D0AA1233-301B-4ED9-821A-98A1EA7A2A1D}"/>
    <dgm:cxn modelId="{CD63ECB8-2182-4273-AECB-18BAACA0C901}" type="presOf" srcId="{53B060AA-B42C-4549-8F1A-A2A0F1D607FA}" destId="{7B771B31-6181-42E4-9ECB-8B87A3264903}" srcOrd="0" destOrd="0" presId="urn:microsoft.com/office/officeart/2009/3/layout/HorizontalOrganizationChart"/>
    <dgm:cxn modelId="{03F0CFBF-4380-4F93-B4AE-812965D64A5F}" type="presOf" srcId="{B479E6C0-5F9A-4A1D-887A-84D9218E4270}" destId="{330C8129-85C0-42B4-AAC4-02361D0CF6DD}" srcOrd="0" destOrd="0" presId="urn:microsoft.com/office/officeart/2009/3/layout/HorizontalOrganizationChart"/>
    <dgm:cxn modelId="{7C5927C4-3A4E-410C-A88D-BF5B177B4D7B}" srcId="{0C6C049D-D46A-4396-AEE6-7FF89D57FB4D}" destId="{A563B67A-F44F-45FA-AD6B-F78769434B25}" srcOrd="1" destOrd="0" parTransId="{E1DA15DB-E68F-45F9-979C-EFD78C947B54}" sibTransId="{185EEEDA-2EEE-42DA-9745-BF50E11D5D53}"/>
    <dgm:cxn modelId="{7CEEC0C6-C297-456C-92FA-8EC187D1E78B}" type="presOf" srcId="{387CE00B-B8D6-4366-BFAA-DC2E4D4918C7}" destId="{EAD5259E-5A4A-46D5-BB7C-ED982A833AF1}" srcOrd="1" destOrd="0" presId="urn:microsoft.com/office/officeart/2009/3/layout/HorizontalOrganizationChart"/>
    <dgm:cxn modelId="{7B5406D2-BE20-4555-9845-7F4DEFFBBF74}" type="presOf" srcId="{0C6C049D-D46A-4396-AEE6-7FF89D57FB4D}" destId="{3227233A-AB83-4D67-996C-74F13FFD7708}" srcOrd="0" destOrd="0" presId="urn:microsoft.com/office/officeart/2009/3/layout/HorizontalOrganizationChart"/>
    <dgm:cxn modelId="{4AB03AD2-B0B9-41D1-AC7E-878079B202F3}" type="presOf" srcId="{3527ED77-2053-4541-8441-7CA462CADA75}" destId="{E89CF8B8-1096-41F7-ADC2-497FF9599D4F}" srcOrd="0" destOrd="0" presId="urn:microsoft.com/office/officeart/2009/3/layout/HorizontalOrganizationChart"/>
    <dgm:cxn modelId="{A947A8D2-C1B6-43A2-89C7-668447AC4197}" type="presOf" srcId="{4012D8BE-A1B6-4F40-98BE-B95144D90995}" destId="{05935215-D46C-46DB-B992-DE72BCFCE2E9}" srcOrd="0" destOrd="0" presId="urn:microsoft.com/office/officeart/2009/3/layout/HorizontalOrganizationChart"/>
    <dgm:cxn modelId="{EF162ADD-9516-4C30-AD9E-3DBF5A538F6A}" type="presOf" srcId="{F9612813-3403-4A44-8F23-DB80F7D4D82C}" destId="{6DC50523-3F52-40B0-8443-DEC8176EFD6B}" srcOrd="0" destOrd="0" presId="urn:microsoft.com/office/officeart/2009/3/layout/HorizontalOrganizationChart"/>
    <dgm:cxn modelId="{736E94DF-5064-4D36-9014-83BD59E6602A}" type="presOf" srcId="{AD5AF8F9-6231-4B00-907D-BF33BE45FB0F}" destId="{32EC9117-150D-4808-8D53-8A1AA5ED4B68}" srcOrd="0" destOrd="0" presId="urn:microsoft.com/office/officeart/2009/3/layout/HorizontalOrganizationChart"/>
    <dgm:cxn modelId="{4C7366E1-97D0-4AE4-9067-F45299CDCC5B}" type="presOf" srcId="{A563B67A-F44F-45FA-AD6B-F78769434B25}" destId="{25A6F32B-E52A-4F74-8A5E-FE2C6D89370B}" srcOrd="0" destOrd="0" presId="urn:microsoft.com/office/officeart/2009/3/layout/HorizontalOrganizationChart"/>
    <dgm:cxn modelId="{4E3BCDF2-62DC-4947-A675-221815493FFC}" type="presOf" srcId="{BFB4454C-FCFF-4CAE-95B5-BC4D3B77646D}" destId="{B6CA953A-1623-4807-900A-119E7D95C3E6}" srcOrd="1" destOrd="0" presId="urn:microsoft.com/office/officeart/2009/3/layout/HorizontalOrganizationChart"/>
    <dgm:cxn modelId="{95015DF3-EB33-4BDA-AFFF-B57B6ECE3C9F}" type="presOf" srcId="{C43B01F6-C077-4B00-9740-7275BFF05B9A}" destId="{4F1F2131-3417-4FC5-9456-DDCD6DEA11D1}" srcOrd="1" destOrd="0" presId="urn:microsoft.com/office/officeart/2009/3/layout/HorizontalOrganizationChart"/>
    <dgm:cxn modelId="{0C145BF9-5859-48C2-9B59-79850577CFC6}" type="presOf" srcId="{C01482A1-081C-4F8C-A3E9-0FE6F5B91441}" destId="{31EC349D-8300-4788-A5D7-4C7ED81EE1B0}" srcOrd="1" destOrd="0" presId="urn:microsoft.com/office/officeart/2009/3/layout/HorizontalOrganizationChart"/>
    <dgm:cxn modelId="{A9B27AFB-2E86-40B6-832D-82B36EDBA4DC}" type="presOf" srcId="{C43B01F6-C077-4B00-9740-7275BFF05B9A}" destId="{B5B300D9-2757-4152-A45C-B6766E88022C}" srcOrd="0" destOrd="0" presId="urn:microsoft.com/office/officeart/2009/3/layout/HorizontalOrganizationChart"/>
    <dgm:cxn modelId="{3B2E2C30-46A4-46D4-B0FC-22BE189FBFF7}" type="presParOf" srcId="{3227233A-AB83-4D67-996C-74F13FFD7708}" destId="{C92E8193-FCD7-4D7E-A8CC-3D5D41D76DBA}" srcOrd="0" destOrd="0" presId="urn:microsoft.com/office/officeart/2009/3/layout/HorizontalOrganizationChart"/>
    <dgm:cxn modelId="{DB390A59-853A-4B1B-A1D8-4BBAC14BFA52}" type="presParOf" srcId="{C92E8193-FCD7-4D7E-A8CC-3D5D41D76DBA}" destId="{C8F9662E-69B7-4DB3-9B20-AAFE64C13784}" srcOrd="0" destOrd="0" presId="urn:microsoft.com/office/officeart/2009/3/layout/HorizontalOrganizationChart"/>
    <dgm:cxn modelId="{AC32601B-525C-49B1-96B6-A108C59353AC}" type="presParOf" srcId="{C8F9662E-69B7-4DB3-9B20-AAFE64C13784}" destId="{7B771B31-6181-42E4-9ECB-8B87A3264903}" srcOrd="0" destOrd="0" presId="urn:microsoft.com/office/officeart/2009/3/layout/HorizontalOrganizationChart"/>
    <dgm:cxn modelId="{87D8661C-FEA8-40AA-A547-79F94710E4E3}" type="presParOf" srcId="{C8F9662E-69B7-4DB3-9B20-AAFE64C13784}" destId="{F6036871-4978-4EA4-92AE-07A99D948A35}" srcOrd="1" destOrd="0" presId="urn:microsoft.com/office/officeart/2009/3/layout/HorizontalOrganizationChart"/>
    <dgm:cxn modelId="{4161A335-0E50-4809-9333-B267CC77B4BD}" type="presParOf" srcId="{C92E8193-FCD7-4D7E-A8CC-3D5D41D76DBA}" destId="{0D478A43-F924-4948-98E1-F00D89F54216}" srcOrd="1" destOrd="0" presId="urn:microsoft.com/office/officeart/2009/3/layout/HorizontalOrganizationChart"/>
    <dgm:cxn modelId="{555B522E-F49F-4271-8014-2816FCD48CB9}" type="presParOf" srcId="{0D478A43-F924-4948-98E1-F00D89F54216}" destId="{60A08CB8-64E7-4F80-A1E3-0547B64B01C5}" srcOrd="0" destOrd="0" presId="urn:microsoft.com/office/officeart/2009/3/layout/HorizontalOrganizationChart"/>
    <dgm:cxn modelId="{A0BEF478-5C75-4A9D-9ACB-32E57036D5F4}" type="presParOf" srcId="{0D478A43-F924-4948-98E1-F00D89F54216}" destId="{0BF6A968-C340-4560-A22A-2D2EB126A6D9}" srcOrd="1" destOrd="0" presId="urn:microsoft.com/office/officeart/2009/3/layout/HorizontalOrganizationChart"/>
    <dgm:cxn modelId="{8A6FAC4D-0429-4580-8446-BFC838737090}" type="presParOf" srcId="{0BF6A968-C340-4560-A22A-2D2EB126A6D9}" destId="{22A76B8C-1507-4117-815F-0916FF611BEC}" srcOrd="0" destOrd="0" presId="urn:microsoft.com/office/officeart/2009/3/layout/HorizontalOrganizationChart"/>
    <dgm:cxn modelId="{7E1B4893-5660-42E4-8958-CF208C18330C}" type="presParOf" srcId="{22A76B8C-1507-4117-815F-0916FF611BEC}" destId="{E89CF8B8-1096-41F7-ADC2-497FF9599D4F}" srcOrd="0" destOrd="0" presId="urn:microsoft.com/office/officeart/2009/3/layout/HorizontalOrganizationChart"/>
    <dgm:cxn modelId="{7A9D559C-2B2E-4D70-B3F3-3AA764DB3C5C}" type="presParOf" srcId="{22A76B8C-1507-4117-815F-0916FF611BEC}" destId="{78413A48-E9D3-4255-BCC2-C3C6F0CAE8B2}" srcOrd="1" destOrd="0" presId="urn:microsoft.com/office/officeart/2009/3/layout/HorizontalOrganizationChart"/>
    <dgm:cxn modelId="{530E89D7-C6D9-455C-871A-983661EA4EA2}" type="presParOf" srcId="{0BF6A968-C340-4560-A22A-2D2EB126A6D9}" destId="{C8F9F024-A8D0-4DD0-B35A-4AC365436BE9}" srcOrd="1" destOrd="0" presId="urn:microsoft.com/office/officeart/2009/3/layout/HorizontalOrganizationChart"/>
    <dgm:cxn modelId="{DDD70470-BA4A-4CB9-81A0-ECB739C9469B}" type="presParOf" srcId="{C8F9F024-A8D0-4DD0-B35A-4AC365436BE9}" destId="{6DC50523-3F52-40B0-8443-DEC8176EFD6B}" srcOrd="0" destOrd="0" presId="urn:microsoft.com/office/officeart/2009/3/layout/HorizontalOrganizationChart"/>
    <dgm:cxn modelId="{BFCB52B8-F839-47AE-BA1E-9BB18170E6CD}" type="presParOf" srcId="{C8F9F024-A8D0-4DD0-B35A-4AC365436BE9}" destId="{B1440B0C-7D76-4B6E-8B95-0395C0DB216B}" srcOrd="1" destOrd="0" presId="urn:microsoft.com/office/officeart/2009/3/layout/HorizontalOrganizationChart"/>
    <dgm:cxn modelId="{2C2B84E5-EF22-4B17-9262-ED5A10ABDF44}" type="presParOf" srcId="{B1440B0C-7D76-4B6E-8B95-0395C0DB216B}" destId="{28E60900-6C5A-46FF-AC8D-2567589454AA}" srcOrd="0" destOrd="0" presId="urn:microsoft.com/office/officeart/2009/3/layout/HorizontalOrganizationChart"/>
    <dgm:cxn modelId="{C18AB86A-3DA6-46C1-99B3-7DFF24342AD6}" type="presParOf" srcId="{28E60900-6C5A-46FF-AC8D-2567589454AA}" destId="{A901AE78-344F-4311-A4D6-FBCC94FDBAE1}" srcOrd="0" destOrd="0" presId="urn:microsoft.com/office/officeart/2009/3/layout/HorizontalOrganizationChart"/>
    <dgm:cxn modelId="{87312B1F-F2DA-4C96-A374-672559511BAF}" type="presParOf" srcId="{28E60900-6C5A-46FF-AC8D-2567589454AA}" destId="{B1E1CADC-E2A4-4A85-B273-FF18E89ED3AD}" srcOrd="1" destOrd="0" presId="urn:microsoft.com/office/officeart/2009/3/layout/HorizontalOrganizationChart"/>
    <dgm:cxn modelId="{35857EF4-4189-42A4-B814-150B26FD5901}" type="presParOf" srcId="{B1440B0C-7D76-4B6E-8B95-0395C0DB216B}" destId="{428A415E-BD6C-467D-8B75-2AE459885D31}" srcOrd="1" destOrd="0" presId="urn:microsoft.com/office/officeart/2009/3/layout/HorizontalOrganizationChart"/>
    <dgm:cxn modelId="{E5DB01BA-4B39-4D03-96D3-2295F0DFF54D}" type="presParOf" srcId="{B1440B0C-7D76-4B6E-8B95-0395C0DB216B}" destId="{A60A6EC1-D9CD-42BB-BD00-677E450D734A}" srcOrd="2" destOrd="0" presId="urn:microsoft.com/office/officeart/2009/3/layout/HorizontalOrganizationChart"/>
    <dgm:cxn modelId="{F38654D2-2039-40E4-A486-005A86410418}" type="presParOf" srcId="{C8F9F024-A8D0-4DD0-B35A-4AC365436BE9}" destId="{32EC9117-150D-4808-8D53-8A1AA5ED4B68}" srcOrd="2" destOrd="0" presId="urn:microsoft.com/office/officeart/2009/3/layout/HorizontalOrganizationChart"/>
    <dgm:cxn modelId="{25CFF0BF-7AD3-47D1-A3BA-F20E5E2122B7}" type="presParOf" srcId="{C8F9F024-A8D0-4DD0-B35A-4AC365436BE9}" destId="{01906C2A-3E4D-45C1-8131-AE78C51005F0}" srcOrd="3" destOrd="0" presId="urn:microsoft.com/office/officeart/2009/3/layout/HorizontalOrganizationChart"/>
    <dgm:cxn modelId="{6AF7F25D-C39B-4E07-A2E7-D9102D5B07BC}" type="presParOf" srcId="{01906C2A-3E4D-45C1-8131-AE78C51005F0}" destId="{DD427CEA-CBC4-47FF-A5B0-A4434DAA3416}" srcOrd="0" destOrd="0" presId="urn:microsoft.com/office/officeart/2009/3/layout/HorizontalOrganizationChart"/>
    <dgm:cxn modelId="{895BE276-C014-4462-A9C6-C231C7B74F58}" type="presParOf" srcId="{DD427CEA-CBC4-47FF-A5B0-A4434DAA3416}" destId="{80B6C8FD-51FE-4B82-87DF-F57CAD8FCAD8}" srcOrd="0" destOrd="0" presId="urn:microsoft.com/office/officeart/2009/3/layout/HorizontalOrganizationChart"/>
    <dgm:cxn modelId="{D8116958-FAFD-42E4-BAB8-16C2F12ABA1C}" type="presParOf" srcId="{DD427CEA-CBC4-47FF-A5B0-A4434DAA3416}" destId="{B6CA953A-1623-4807-900A-119E7D95C3E6}" srcOrd="1" destOrd="0" presId="urn:microsoft.com/office/officeart/2009/3/layout/HorizontalOrganizationChart"/>
    <dgm:cxn modelId="{539D2D2E-35F8-42F2-A9EA-D105A66900B4}" type="presParOf" srcId="{01906C2A-3E4D-45C1-8131-AE78C51005F0}" destId="{4202E123-19AB-4056-AA9E-75FD1B43CFB4}" srcOrd="1" destOrd="0" presId="urn:microsoft.com/office/officeart/2009/3/layout/HorizontalOrganizationChart"/>
    <dgm:cxn modelId="{F14F03FF-E820-4275-8D6D-12B661D7EE8C}" type="presParOf" srcId="{01906C2A-3E4D-45C1-8131-AE78C51005F0}" destId="{FC01318D-96DF-4A92-AA4E-F217C6FF6C7D}" srcOrd="2" destOrd="0" presId="urn:microsoft.com/office/officeart/2009/3/layout/HorizontalOrganizationChart"/>
    <dgm:cxn modelId="{BE050C50-BE28-4AB4-B932-9CC369F017E6}" type="presParOf" srcId="{0BF6A968-C340-4560-A22A-2D2EB126A6D9}" destId="{98E87AAD-B1CD-4204-B3CE-FC028E97CE62}" srcOrd="2" destOrd="0" presId="urn:microsoft.com/office/officeart/2009/3/layout/HorizontalOrganizationChart"/>
    <dgm:cxn modelId="{9C25855D-5009-4F36-B053-8841668ADCE7}" type="presParOf" srcId="{0D478A43-F924-4948-98E1-F00D89F54216}" destId="{330C8129-85C0-42B4-AAC4-02361D0CF6DD}" srcOrd="2" destOrd="0" presId="urn:microsoft.com/office/officeart/2009/3/layout/HorizontalOrganizationChart"/>
    <dgm:cxn modelId="{6AC93D97-39BF-485D-B3B1-D801EF72953B}" type="presParOf" srcId="{0D478A43-F924-4948-98E1-F00D89F54216}" destId="{FAA18330-1DC7-46C3-8818-EA16B545734C}" srcOrd="3" destOrd="0" presId="urn:microsoft.com/office/officeart/2009/3/layout/HorizontalOrganizationChart"/>
    <dgm:cxn modelId="{9EC5FB1D-DE2A-477A-96A7-228C9C5C739E}" type="presParOf" srcId="{FAA18330-1DC7-46C3-8818-EA16B545734C}" destId="{89ABD51D-58EB-4AE6-A7A1-84936BCD0429}" srcOrd="0" destOrd="0" presId="urn:microsoft.com/office/officeart/2009/3/layout/HorizontalOrganizationChart"/>
    <dgm:cxn modelId="{BC1859FF-B3BB-4AC1-B257-DDA7DA01724D}" type="presParOf" srcId="{89ABD51D-58EB-4AE6-A7A1-84936BCD0429}" destId="{B5B300D9-2757-4152-A45C-B6766E88022C}" srcOrd="0" destOrd="0" presId="urn:microsoft.com/office/officeart/2009/3/layout/HorizontalOrganizationChart"/>
    <dgm:cxn modelId="{7F76B9CB-FBE4-4016-86B2-6CBF720F190D}" type="presParOf" srcId="{89ABD51D-58EB-4AE6-A7A1-84936BCD0429}" destId="{4F1F2131-3417-4FC5-9456-DDCD6DEA11D1}" srcOrd="1" destOrd="0" presId="urn:microsoft.com/office/officeart/2009/3/layout/HorizontalOrganizationChart"/>
    <dgm:cxn modelId="{CECEB986-282A-4C41-8C90-3B726D093FF0}" type="presParOf" srcId="{FAA18330-1DC7-46C3-8818-EA16B545734C}" destId="{E49A89DA-C5D2-4E88-A83A-45663124D45E}" srcOrd="1" destOrd="0" presId="urn:microsoft.com/office/officeart/2009/3/layout/HorizontalOrganizationChart"/>
    <dgm:cxn modelId="{4C32BD31-2937-478F-88AB-AE12937387E1}" type="presParOf" srcId="{E49A89DA-C5D2-4E88-A83A-45663124D45E}" destId="{ED3483E8-3420-4E96-8E7E-F34846BEC623}" srcOrd="0" destOrd="0" presId="urn:microsoft.com/office/officeart/2009/3/layout/HorizontalOrganizationChart"/>
    <dgm:cxn modelId="{DF945904-BCFE-42CF-873C-C9BD4FE24C94}" type="presParOf" srcId="{E49A89DA-C5D2-4E88-A83A-45663124D45E}" destId="{4C0F208D-B109-4DEA-8E2D-C8D239013F4E}" srcOrd="1" destOrd="0" presId="urn:microsoft.com/office/officeart/2009/3/layout/HorizontalOrganizationChart"/>
    <dgm:cxn modelId="{41E57595-78B1-422C-8F23-F793F38300FD}" type="presParOf" srcId="{4C0F208D-B109-4DEA-8E2D-C8D239013F4E}" destId="{812EF411-78ED-4568-8EEA-2375A5C807C9}" srcOrd="0" destOrd="0" presId="urn:microsoft.com/office/officeart/2009/3/layout/HorizontalOrganizationChart"/>
    <dgm:cxn modelId="{B8F4C12B-9106-4FFC-B93A-FF0CDB74DACB}" type="presParOf" srcId="{812EF411-78ED-4568-8EEA-2375A5C807C9}" destId="{DD0343FB-FBAB-4081-A34D-9FCF0BD8D2A5}" srcOrd="0" destOrd="0" presId="urn:microsoft.com/office/officeart/2009/3/layout/HorizontalOrganizationChart"/>
    <dgm:cxn modelId="{E15E19EE-79EA-4892-9028-55DF8764A69A}" type="presParOf" srcId="{812EF411-78ED-4568-8EEA-2375A5C807C9}" destId="{31EC349D-8300-4788-A5D7-4C7ED81EE1B0}" srcOrd="1" destOrd="0" presId="urn:microsoft.com/office/officeart/2009/3/layout/HorizontalOrganizationChart"/>
    <dgm:cxn modelId="{6A74F42B-8947-41AC-94A9-5273B15EB6A4}" type="presParOf" srcId="{4C0F208D-B109-4DEA-8E2D-C8D239013F4E}" destId="{640E6D98-D74D-4ADA-84B5-A2D140121AE5}" srcOrd="1" destOrd="0" presId="urn:microsoft.com/office/officeart/2009/3/layout/HorizontalOrganizationChart"/>
    <dgm:cxn modelId="{DA9EC6AB-40CC-47FE-B287-A17A01614B7D}" type="presParOf" srcId="{4C0F208D-B109-4DEA-8E2D-C8D239013F4E}" destId="{A18BB1BA-AFA8-4D82-B251-A0265C391639}" srcOrd="2" destOrd="0" presId="urn:microsoft.com/office/officeart/2009/3/layout/HorizontalOrganizationChart"/>
    <dgm:cxn modelId="{DB6872BF-3936-4A51-B69E-87DD75FE8D7A}" type="presParOf" srcId="{FAA18330-1DC7-46C3-8818-EA16B545734C}" destId="{807E40CC-89FE-4255-8D23-6E1431DA85B7}" srcOrd="2" destOrd="0" presId="urn:microsoft.com/office/officeart/2009/3/layout/HorizontalOrganizationChart"/>
    <dgm:cxn modelId="{C353BC63-32B5-49C1-993C-899D1BBE21C4}" type="presParOf" srcId="{C92E8193-FCD7-4D7E-A8CC-3D5D41D76DBA}" destId="{A7E1909D-BD7E-4FC8-ADAF-758CF3CF35C1}" srcOrd="2" destOrd="0" presId="urn:microsoft.com/office/officeart/2009/3/layout/HorizontalOrganizationChart"/>
    <dgm:cxn modelId="{17B65182-877C-47F4-8D72-3A8377C6C875}" type="presParOf" srcId="{3227233A-AB83-4D67-996C-74F13FFD7708}" destId="{E3478BDD-E339-4BB0-A3F7-C271514C9DE3}" srcOrd="1" destOrd="0" presId="urn:microsoft.com/office/officeart/2009/3/layout/HorizontalOrganizationChart"/>
    <dgm:cxn modelId="{AD882B4E-7D81-4C8E-82DE-F6CBA83795C4}" type="presParOf" srcId="{E3478BDD-E339-4BB0-A3F7-C271514C9DE3}" destId="{6C3EEA80-F116-4BEA-B85C-C16B86F55462}" srcOrd="0" destOrd="0" presId="urn:microsoft.com/office/officeart/2009/3/layout/HorizontalOrganizationChart"/>
    <dgm:cxn modelId="{6BF993D7-182E-4CCB-973C-ABD47EA7F581}" type="presParOf" srcId="{6C3EEA80-F116-4BEA-B85C-C16B86F55462}" destId="{25A6F32B-E52A-4F74-8A5E-FE2C6D89370B}" srcOrd="0" destOrd="0" presId="urn:microsoft.com/office/officeart/2009/3/layout/HorizontalOrganizationChart"/>
    <dgm:cxn modelId="{CD6FC2D8-280F-4F70-A62E-18BD01265334}" type="presParOf" srcId="{6C3EEA80-F116-4BEA-B85C-C16B86F55462}" destId="{BA1D1CEF-BE92-4842-8119-E9433E2B7394}" srcOrd="1" destOrd="0" presId="urn:microsoft.com/office/officeart/2009/3/layout/HorizontalOrganizationChart"/>
    <dgm:cxn modelId="{A11EC287-FB47-4DEE-A3CD-C890F4C580CA}" type="presParOf" srcId="{E3478BDD-E339-4BB0-A3F7-C271514C9DE3}" destId="{27A7EA4C-96F0-4D6A-9E6F-B8667AA70D60}" srcOrd="1" destOrd="0" presId="urn:microsoft.com/office/officeart/2009/3/layout/HorizontalOrganizationChart"/>
    <dgm:cxn modelId="{EA9B776E-28FE-4A55-97B4-E785E6644DFD}" type="presParOf" srcId="{27A7EA4C-96F0-4D6A-9E6F-B8667AA70D60}" destId="{704D4A12-9553-4817-88C6-595A96466338}" srcOrd="0" destOrd="0" presId="urn:microsoft.com/office/officeart/2009/3/layout/HorizontalOrganizationChart"/>
    <dgm:cxn modelId="{9DB43333-8009-48BC-9489-0083B8927CD6}" type="presParOf" srcId="{27A7EA4C-96F0-4D6A-9E6F-B8667AA70D60}" destId="{FE3FAE04-6A62-4DA8-8B58-FA7DF14C090D}" srcOrd="1" destOrd="0" presId="urn:microsoft.com/office/officeart/2009/3/layout/HorizontalOrganizationChart"/>
    <dgm:cxn modelId="{D5A5CD41-673D-4340-98C0-4AC1A70A79CC}" type="presParOf" srcId="{FE3FAE04-6A62-4DA8-8B58-FA7DF14C090D}" destId="{88D0D008-5995-4FC1-B89C-83FF6E35453D}" srcOrd="0" destOrd="0" presId="urn:microsoft.com/office/officeart/2009/3/layout/HorizontalOrganizationChart"/>
    <dgm:cxn modelId="{7B87C3F1-0FD1-4C52-8A2C-9CBDE07A1075}" type="presParOf" srcId="{88D0D008-5995-4FC1-B89C-83FF6E35453D}" destId="{05935215-D46C-46DB-B992-DE72BCFCE2E9}" srcOrd="0" destOrd="0" presId="urn:microsoft.com/office/officeart/2009/3/layout/HorizontalOrganizationChart"/>
    <dgm:cxn modelId="{AFFD5A78-B5CB-4487-B20E-87A384A97575}" type="presParOf" srcId="{88D0D008-5995-4FC1-B89C-83FF6E35453D}" destId="{64134236-8027-40F3-9E03-7D38F4907CCF}" srcOrd="1" destOrd="0" presId="urn:microsoft.com/office/officeart/2009/3/layout/HorizontalOrganizationChart"/>
    <dgm:cxn modelId="{5BC5195F-B703-48F1-B6BA-6DC06F35166E}" type="presParOf" srcId="{FE3FAE04-6A62-4DA8-8B58-FA7DF14C090D}" destId="{591B53F3-C603-4AE8-83C7-266427CEC506}" srcOrd="1" destOrd="0" presId="urn:microsoft.com/office/officeart/2009/3/layout/HorizontalOrganizationChart"/>
    <dgm:cxn modelId="{C9E02AC3-15F0-4151-BE57-182D33E710D2}" type="presParOf" srcId="{591B53F3-C603-4AE8-83C7-266427CEC506}" destId="{C9E9E169-92DA-41EC-92E4-E232BC7F8EC4}" srcOrd="0" destOrd="0" presId="urn:microsoft.com/office/officeart/2009/3/layout/HorizontalOrganizationChart"/>
    <dgm:cxn modelId="{656F1D46-E380-4805-A60E-5F68D744F1DE}" type="presParOf" srcId="{591B53F3-C603-4AE8-83C7-266427CEC506}" destId="{90E51671-F332-4369-9133-E621167F93CF}" srcOrd="1" destOrd="0" presId="urn:microsoft.com/office/officeart/2009/3/layout/HorizontalOrganizationChart"/>
    <dgm:cxn modelId="{BC7E902B-ACE0-4529-B311-1B8DA361853E}" type="presParOf" srcId="{90E51671-F332-4369-9133-E621167F93CF}" destId="{0D311C25-CC0A-40FD-85DC-AEB1060999DE}" srcOrd="0" destOrd="0" presId="urn:microsoft.com/office/officeart/2009/3/layout/HorizontalOrganizationChart"/>
    <dgm:cxn modelId="{CEDA3E56-58CF-4759-BF7C-B709E64FD8AE}" type="presParOf" srcId="{0D311C25-CC0A-40FD-85DC-AEB1060999DE}" destId="{79A8EDE8-399E-49F8-B78B-3A4A8B903A9C}" srcOrd="0" destOrd="0" presId="urn:microsoft.com/office/officeart/2009/3/layout/HorizontalOrganizationChart"/>
    <dgm:cxn modelId="{3A406C58-596B-4610-9BDC-D0E249263FA0}" type="presParOf" srcId="{0D311C25-CC0A-40FD-85DC-AEB1060999DE}" destId="{EAD5259E-5A4A-46D5-BB7C-ED982A833AF1}" srcOrd="1" destOrd="0" presId="urn:microsoft.com/office/officeart/2009/3/layout/HorizontalOrganizationChart"/>
    <dgm:cxn modelId="{0560E587-65C3-405B-A220-EA55748E411F}" type="presParOf" srcId="{90E51671-F332-4369-9133-E621167F93CF}" destId="{668264AB-0759-4410-ADFC-64A8318C3B11}" srcOrd="1" destOrd="0" presId="urn:microsoft.com/office/officeart/2009/3/layout/HorizontalOrganizationChart"/>
    <dgm:cxn modelId="{96082DF6-B26F-4EAD-8E09-7022F1A18316}" type="presParOf" srcId="{90E51671-F332-4369-9133-E621167F93CF}" destId="{133A65EF-FF16-4C6B-B496-5345D0AAC73B}" srcOrd="2" destOrd="0" presId="urn:microsoft.com/office/officeart/2009/3/layout/HorizontalOrganizationChart"/>
    <dgm:cxn modelId="{CC7E1898-087C-48D8-B974-53A3688D23DC}" type="presParOf" srcId="{FE3FAE04-6A62-4DA8-8B58-FA7DF14C090D}" destId="{D2C33839-3271-4376-8A7F-97911379213C}" srcOrd="2" destOrd="0" presId="urn:microsoft.com/office/officeart/2009/3/layout/HorizontalOrganizationChart"/>
    <dgm:cxn modelId="{0870E8E1-BB6A-4028-BD8C-52BF16F7D7AD}" type="presParOf" srcId="{E3478BDD-E339-4BB0-A3F7-C271514C9DE3}" destId="{0A810829-DCCC-467B-807C-30B64C09488E}" srcOrd="2" destOrd="0" presId="urn:microsoft.com/office/officeart/2009/3/layout/HorizontalOrganizationChart"/>
  </dgm:cxnLst>
  <dgm:bg>
    <a:noFill/>
    <a:effectLst>
      <a:softEdge rad="0"/>
    </a:effectLst>
  </dgm:bg>
  <dgm:whole>
    <a:ln w="28575">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BE13FE-D898-4BFE-82CC-0DB2EBFC6875}" type="doc">
      <dgm:prSet loTypeId="urn:microsoft.com/office/officeart/2005/8/layout/radial1" loCatId="cycle" qsTypeId="urn:microsoft.com/office/officeart/2005/8/quickstyle/simple3" qsCatId="simple" csTypeId="urn:microsoft.com/office/officeart/2005/8/colors/accent0_3" csCatId="mainScheme" phldr="1"/>
      <dgm:spPr/>
      <dgm:t>
        <a:bodyPr/>
        <a:lstStyle/>
        <a:p>
          <a:endParaRPr lang="en-US"/>
        </a:p>
      </dgm:t>
    </dgm:pt>
    <dgm:pt modelId="{585D23E5-C5CE-4CF2-A686-ECBA85CEF120}">
      <dgm:prSet phldrT="[Text]" custT="1"/>
      <dgm:spPr>
        <a:solidFill>
          <a:schemeClr val="bg1"/>
        </a:solidFill>
        <a:ln>
          <a:noFill/>
        </a:ln>
      </dgm:spPr>
      <dgm:t>
        <a:bodyPr/>
        <a:lstStyle/>
        <a:p>
          <a:r>
            <a:rPr lang="en-US" sz="3200" dirty="0"/>
            <a:t>Limitations</a:t>
          </a:r>
        </a:p>
      </dgm:t>
    </dgm:pt>
    <dgm:pt modelId="{85366A5B-33B3-4BA7-936F-9834C8975BE7}" type="parTrans" cxnId="{23CFD83C-3317-421B-A188-4FCEA5712D2F}">
      <dgm:prSet/>
      <dgm:spPr/>
      <dgm:t>
        <a:bodyPr/>
        <a:lstStyle/>
        <a:p>
          <a:endParaRPr lang="en-US"/>
        </a:p>
      </dgm:t>
    </dgm:pt>
    <dgm:pt modelId="{7718A79A-6A86-4F9B-9338-F034CCF1FADF}" type="sibTrans" cxnId="{23CFD83C-3317-421B-A188-4FCEA5712D2F}">
      <dgm:prSet/>
      <dgm:spPr/>
      <dgm:t>
        <a:bodyPr/>
        <a:lstStyle/>
        <a:p>
          <a:endParaRPr lang="en-US"/>
        </a:p>
      </dgm:t>
    </dgm:pt>
    <dgm:pt modelId="{D4770F6F-D8D9-4EE4-9C69-373A9694F334}">
      <dgm:prSet phldrT="[Text]" custT="1"/>
      <dgm:spPr>
        <a:solidFill>
          <a:schemeClr val="bg1"/>
        </a:solidFill>
        <a:ln w="28575">
          <a:solidFill>
            <a:srgbClr val="C00000"/>
          </a:solidFill>
        </a:ln>
      </dgm:spPr>
      <dgm:t>
        <a:bodyPr/>
        <a:lstStyle/>
        <a:p>
          <a:r>
            <a:rPr lang="en-US" sz="2800" dirty="0"/>
            <a:t>Exceptions</a:t>
          </a:r>
        </a:p>
      </dgm:t>
    </dgm:pt>
    <dgm:pt modelId="{99131CFA-DD2F-46F8-B678-0D5DA523F912}" type="parTrans" cxnId="{9E36EB63-E3D7-4019-98C7-43761F71C27E}">
      <dgm:prSet/>
      <dgm:spPr/>
      <dgm:t>
        <a:bodyPr/>
        <a:lstStyle/>
        <a:p>
          <a:endParaRPr lang="en-US"/>
        </a:p>
      </dgm:t>
    </dgm:pt>
    <dgm:pt modelId="{6BA503E6-2050-453A-9BF9-A775D4424453}" type="sibTrans" cxnId="{9E36EB63-E3D7-4019-98C7-43761F71C27E}">
      <dgm:prSet/>
      <dgm:spPr/>
      <dgm:t>
        <a:bodyPr/>
        <a:lstStyle/>
        <a:p>
          <a:endParaRPr lang="en-US"/>
        </a:p>
      </dgm:t>
    </dgm:pt>
    <dgm:pt modelId="{BE5EC9A9-48F4-4882-B5B5-867E5640CBB3}">
      <dgm:prSet phldrT="[Text]" custT="1"/>
      <dgm:spPr>
        <a:solidFill>
          <a:schemeClr val="bg1"/>
        </a:solidFill>
        <a:ln w="28575">
          <a:solidFill>
            <a:srgbClr val="C00000"/>
          </a:solidFill>
        </a:ln>
      </dgm:spPr>
      <dgm:t>
        <a:bodyPr/>
        <a:lstStyle/>
        <a:p>
          <a:r>
            <a:rPr lang="en-US" sz="2800" dirty="0"/>
            <a:t>Instruction</a:t>
          </a:r>
        </a:p>
        <a:p>
          <a:r>
            <a:rPr lang="en-US" sz="2800" dirty="0"/>
            <a:t>Decoder</a:t>
          </a:r>
        </a:p>
      </dgm:t>
    </dgm:pt>
    <dgm:pt modelId="{E09B9ACD-A184-46BA-A8E4-459E4E41AD5B}" type="parTrans" cxnId="{09EB7F80-6A4E-4787-BC73-78AC7FBD309A}">
      <dgm:prSet/>
      <dgm:spPr/>
      <dgm:t>
        <a:bodyPr/>
        <a:lstStyle/>
        <a:p>
          <a:endParaRPr lang="en-US"/>
        </a:p>
      </dgm:t>
    </dgm:pt>
    <dgm:pt modelId="{8A73325D-0AAB-4DEF-A6A4-F154FE502C8D}" type="sibTrans" cxnId="{09EB7F80-6A4E-4787-BC73-78AC7FBD309A}">
      <dgm:prSet/>
      <dgm:spPr/>
      <dgm:t>
        <a:bodyPr/>
        <a:lstStyle/>
        <a:p>
          <a:endParaRPr lang="en-US"/>
        </a:p>
      </dgm:t>
    </dgm:pt>
    <dgm:pt modelId="{259DBBF8-14B9-4015-A2C1-EE1404A43CBD}">
      <dgm:prSet phldrT="[Text]" custT="1"/>
      <dgm:spPr>
        <a:solidFill>
          <a:schemeClr val="bg1"/>
        </a:solidFill>
        <a:ln w="28575">
          <a:solidFill>
            <a:srgbClr val="C00000"/>
          </a:solidFill>
        </a:ln>
      </dgm:spPr>
      <dgm:t>
        <a:bodyPr/>
        <a:lstStyle/>
        <a:p>
          <a:r>
            <a:rPr lang="en-US" sz="2800"/>
            <a:t>Concurrency</a:t>
          </a:r>
          <a:endParaRPr lang="en-US" sz="2800" dirty="0"/>
        </a:p>
      </dgm:t>
    </dgm:pt>
    <dgm:pt modelId="{3BE550F7-1C81-4E52-99B9-DB7C44447539}" type="parTrans" cxnId="{B7FEB23B-4D6D-4EF2-8987-9F48F13EEC7A}">
      <dgm:prSet/>
      <dgm:spPr/>
      <dgm:t>
        <a:bodyPr/>
        <a:lstStyle/>
        <a:p>
          <a:endParaRPr lang="en-US"/>
        </a:p>
      </dgm:t>
    </dgm:pt>
    <dgm:pt modelId="{FE4B0BE8-5183-4ED5-ADC5-A9A57114C97F}" type="sibTrans" cxnId="{B7FEB23B-4D6D-4EF2-8987-9F48F13EEC7A}">
      <dgm:prSet/>
      <dgm:spPr/>
      <dgm:t>
        <a:bodyPr/>
        <a:lstStyle/>
        <a:p>
          <a:endParaRPr lang="en-US"/>
        </a:p>
      </dgm:t>
    </dgm:pt>
    <dgm:pt modelId="{F6BA011F-554A-4AB7-84CA-5A7545DE545B}">
      <dgm:prSet phldrT="[Text]" custT="1"/>
      <dgm:spPr>
        <a:solidFill>
          <a:schemeClr val="bg1"/>
        </a:solidFill>
        <a:ln w="28575">
          <a:solidFill>
            <a:srgbClr val="C00000"/>
          </a:solidFill>
        </a:ln>
      </dgm:spPr>
      <dgm:t>
        <a:bodyPr/>
        <a:lstStyle/>
        <a:p>
          <a:r>
            <a:rPr lang="en-US" sz="2800" dirty="0"/>
            <a:t>FMA Operations</a:t>
          </a:r>
        </a:p>
      </dgm:t>
    </dgm:pt>
    <dgm:pt modelId="{1EC470FF-A997-45D3-8897-F39F662B11D4}" type="sibTrans" cxnId="{1AD048AB-0CC5-4093-8ACA-043FC5FA9BC3}">
      <dgm:prSet/>
      <dgm:spPr/>
      <dgm:t>
        <a:bodyPr/>
        <a:lstStyle/>
        <a:p>
          <a:endParaRPr lang="en-US"/>
        </a:p>
      </dgm:t>
    </dgm:pt>
    <dgm:pt modelId="{53E0EFCF-21E9-4F78-BC83-524ABA20E806}" type="parTrans" cxnId="{1AD048AB-0CC5-4093-8ACA-043FC5FA9BC3}">
      <dgm:prSet/>
      <dgm:spPr/>
      <dgm:t>
        <a:bodyPr/>
        <a:lstStyle/>
        <a:p>
          <a:endParaRPr lang="en-US"/>
        </a:p>
      </dgm:t>
    </dgm:pt>
    <dgm:pt modelId="{3B53DB6C-6AD5-4C77-B2CA-CDFF9347CFF6}" type="pres">
      <dgm:prSet presAssocID="{23BE13FE-D898-4BFE-82CC-0DB2EBFC6875}" presName="cycle" presStyleCnt="0">
        <dgm:presLayoutVars>
          <dgm:chMax val="1"/>
          <dgm:dir/>
          <dgm:animLvl val="ctr"/>
          <dgm:resizeHandles val="exact"/>
        </dgm:presLayoutVars>
      </dgm:prSet>
      <dgm:spPr/>
    </dgm:pt>
    <dgm:pt modelId="{4A715C7A-67CA-429D-9D9D-3E588270BB6F}" type="pres">
      <dgm:prSet presAssocID="{585D23E5-C5CE-4CF2-A686-ECBA85CEF120}" presName="centerShape" presStyleLbl="node0" presStyleIdx="0" presStyleCnt="1" custScaleX="190027" custScaleY="130860"/>
      <dgm:spPr/>
    </dgm:pt>
    <dgm:pt modelId="{F82D67E5-6C74-4F1C-B3C6-3E57BDB19D07}" type="pres">
      <dgm:prSet presAssocID="{99131CFA-DD2F-46F8-B678-0D5DA523F912}" presName="Name9" presStyleLbl="parChTrans1D2" presStyleIdx="0" presStyleCnt="4"/>
      <dgm:spPr/>
    </dgm:pt>
    <dgm:pt modelId="{DECEC17B-EBBF-40DF-9775-55A6C7F034AD}" type="pres">
      <dgm:prSet presAssocID="{99131CFA-DD2F-46F8-B678-0D5DA523F912}" presName="connTx" presStyleLbl="parChTrans1D2" presStyleIdx="0" presStyleCnt="4"/>
      <dgm:spPr/>
    </dgm:pt>
    <dgm:pt modelId="{7D057155-9703-49EE-9D94-D1F1B4B8F515}" type="pres">
      <dgm:prSet presAssocID="{D4770F6F-D8D9-4EE4-9C69-373A9694F334}" presName="node" presStyleLbl="node1" presStyleIdx="0" presStyleCnt="4" custScaleX="166939" custScaleY="97274" custRadScaleRad="99576" custRadScaleInc="1574">
        <dgm:presLayoutVars>
          <dgm:bulletEnabled val="1"/>
        </dgm:presLayoutVars>
      </dgm:prSet>
      <dgm:spPr/>
    </dgm:pt>
    <dgm:pt modelId="{E954D62C-9373-4EB9-B883-B153B89D03CC}" type="pres">
      <dgm:prSet presAssocID="{E09B9ACD-A184-46BA-A8E4-459E4E41AD5B}" presName="Name9" presStyleLbl="parChTrans1D2" presStyleIdx="1" presStyleCnt="4"/>
      <dgm:spPr/>
    </dgm:pt>
    <dgm:pt modelId="{25E2064C-4D62-48AC-9E76-074CEFB720AC}" type="pres">
      <dgm:prSet presAssocID="{E09B9ACD-A184-46BA-A8E4-459E4E41AD5B}" presName="connTx" presStyleLbl="parChTrans1D2" presStyleIdx="1" presStyleCnt="4"/>
      <dgm:spPr/>
    </dgm:pt>
    <dgm:pt modelId="{6D321607-DAF4-4404-8F86-DADBC3C503A0}" type="pres">
      <dgm:prSet presAssocID="{BE5EC9A9-48F4-4882-B5B5-867E5640CBB3}" presName="node" presStyleLbl="node1" presStyleIdx="1" presStyleCnt="4" custScaleX="170453" custScaleY="148745" custRadScaleRad="155951" custRadScaleInc="-1229">
        <dgm:presLayoutVars>
          <dgm:bulletEnabled val="1"/>
        </dgm:presLayoutVars>
      </dgm:prSet>
      <dgm:spPr/>
    </dgm:pt>
    <dgm:pt modelId="{B9612881-A834-46B9-A3A0-E392909923C2}" type="pres">
      <dgm:prSet presAssocID="{3BE550F7-1C81-4E52-99B9-DB7C44447539}" presName="Name9" presStyleLbl="parChTrans1D2" presStyleIdx="2" presStyleCnt="4"/>
      <dgm:spPr/>
    </dgm:pt>
    <dgm:pt modelId="{0A42CE3D-CAA1-4181-8390-0337ACA23000}" type="pres">
      <dgm:prSet presAssocID="{3BE550F7-1C81-4E52-99B9-DB7C44447539}" presName="connTx" presStyleLbl="parChTrans1D2" presStyleIdx="2" presStyleCnt="4"/>
      <dgm:spPr/>
    </dgm:pt>
    <dgm:pt modelId="{F94E1EDF-A239-47D7-A1FE-9E37563B041A}" type="pres">
      <dgm:prSet presAssocID="{259DBBF8-14B9-4015-A2C1-EE1404A43CBD}" presName="node" presStyleLbl="node1" presStyleIdx="2" presStyleCnt="4" custScaleX="183832" custScaleY="99961">
        <dgm:presLayoutVars>
          <dgm:bulletEnabled val="1"/>
        </dgm:presLayoutVars>
      </dgm:prSet>
      <dgm:spPr/>
    </dgm:pt>
    <dgm:pt modelId="{3BD0C563-4238-4A94-92E2-1A232D4ADBC7}" type="pres">
      <dgm:prSet presAssocID="{53E0EFCF-21E9-4F78-BC83-524ABA20E806}" presName="Name9" presStyleLbl="parChTrans1D2" presStyleIdx="3" presStyleCnt="4"/>
      <dgm:spPr/>
    </dgm:pt>
    <dgm:pt modelId="{E04E3033-C729-4387-8924-01A141DEA66B}" type="pres">
      <dgm:prSet presAssocID="{53E0EFCF-21E9-4F78-BC83-524ABA20E806}" presName="connTx" presStyleLbl="parChTrans1D2" presStyleIdx="3" presStyleCnt="4"/>
      <dgm:spPr/>
    </dgm:pt>
    <dgm:pt modelId="{3A582275-C321-49FE-B6E5-1622520EEBB8}" type="pres">
      <dgm:prSet presAssocID="{F6BA011F-554A-4AB7-84CA-5A7545DE545B}" presName="node" presStyleLbl="node1" presStyleIdx="3" presStyleCnt="4" custScaleX="170829" custScaleY="150658" custRadScaleRad="158096" custRadScaleInc="-348">
        <dgm:presLayoutVars>
          <dgm:bulletEnabled val="1"/>
        </dgm:presLayoutVars>
      </dgm:prSet>
      <dgm:spPr/>
    </dgm:pt>
  </dgm:ptLst>
  <dgm:cxnLst>
    <dgm:cxn modelId="{4CFB7606-97BF-440C-A7BE-12A58E19C62B}" type="presOf" srcId="{E09B9ACD-A184-46BA-A8E4-459E4E41AD5B}" destId="{E954D62C-9373-4EB9-B883-B153B89D03CC}" srcOrd="0" destOrd="0" presId="urn:microsoft.com/office/officeart/2005/8/layout/radial1"/>
    <dgm:cxn modelId="{D6CCF115-B860-4CC8-85EA-9DCCDF68F249}" type="presOf" srcId="{259DBBF8-14B9-4015-A2C1-EE1404A43CBD}" destId="{F94E1EDF-A239-47D7-A1FE-9E37563B041A}" srcOrd="0" destOrd="0" presId="urn:microsoft.com/office/officeart/2005/8/layout/radial1"/>
    <dgm:cxn modelId="{16E52E33-3DD8-4842-8454-0A5E4182CE27}" type="presOf" srcId="{F6BA011F-554A-4AB7-84CA-5A7545DE545B}" destId="{3A582275-C321-49FE-B6E5-1622520EEBB8}" srcOrd="0" destOrd="0" presId="urn:microsoft.com/office/officeart/2005/8/layout/radial1"/>
    <dgm:cxn modelId="{7C98BA35-5F17-4F51-B2F3-30B9CE203C42}" type="presOf" srcId="{E09B9ACD-A184-46BA-A8E4-459E4E41AD5B}" destId="{25E2064C-4D62-48AC-9E76-074CEFB720AC}" srcOrd="1" destOrd="0" presId="urn:microsoft.com/office/officeart/2005/8/layout/radial1"/>
    <dgm:cxn modelId="{B7FEB23B-4D6D-4EF2-8987-9F48F13EEC7A}" srcId="{585D23E5-C5CE-4CF2-A686-ECBA85CEF120}" destId="{259DBBF8-14B9-4015-A2C1-EE1404A43CBD}" srcOrd="2" destOrd="0" parTransId="{3BE550F7-1C81-4E52-99B9-DB7C44447539}" sibTransId="{FE4B0BE8-5183-4ED5-ADC5-A9A57114C97F}"/>
    <dgm:cxn modelId="{23CFD83C-3317-421B-A188-4FCEA5712D2F}" srcId="{23BE13FE-D898-4BFE-82CC-0DB2EBFC6875}" destId="{585D23E5-C5CE-4CF2-A686-ECBA85CEF120}" srcOrd="0" destOrd="0" parTransId="{85366A5B-33B3-4BA7-936F-9834C8975BE7}" sibTransId="{7718A79A-6A86-4F9B-9338-F034CCF1FADF}"/>
    <dgm:cxn modelId="{9E36EB63-E3D7-4019-98C7-43761F71C27E}" srcId="{585D23E5-C5CE-4CF2-A686-ECBA85CEF120}" destId="{D4770F6F-D8D9-4EE4-9C69-373A9694F334}" srcOrd="0" destOrd="0" parTransId="{99131CFA-DD2F-46F8-B678-0D5DA523F912}" sibTransId="{6BA503E6-2050-453A-9BF9-A775D4424453}"/>
    <dgm:cxn modelId="{FB026467-EADD-4A23-96BE-7A5DB3E55280}" type="presOf" srcId="{585D23E5-C5CE-4CF2-A686-ECBA85CEF120}" destId="{4A715C7A-67CA-429D-9D9D-3E588270BB6F}" srcOrd="0" destOrd="0" presId="urn:microsoft.com/office/officeart/2005/8/layout/radial1"/>
    <dgm:cxn modelId="{F30BC369-8803-47C6-9ABC-3C50397E1003}" type="presOf" srcId="{53E0EFCF-21E9-4F78-BC83-524ABA20E806}" destId="{3BD0C563-4238-4A94-92E2-1A232D4ADBC7}" srcOrd="0" destOrd="0" presId="urn:microsoft.com/office/officeart/2005/8/layout/radial1"/>
    <dgm:cxn modelId="{117A5079-3AA4-486C-9171-40CBCB7C9A69}" type="presOf" srcId="{3BE550F7-1C81-4E52-99B9-DB7C44447539}" destId="{B9612881-A834-46B9-A3A0-E392909923C2}" srcOrd="0" destOrd="0" presId="urn:microsoft.com/office/officeart/2005/8/layout/radial1"/>
    <dgm:cxn modelId="{09EB7F80-6A4E-4787-BC73-78AC7FBD309A}" srcId="{585D23E5-C5CE-4CF2-A686-ECBA85CEF120}" destId="{BE5EC9A9-48F4-4882-B5B5-867E5640CBB3}" srcOrd="1" destOrd="0" parTransId="{E09B9ACD-A184-46BA-A8E4-459E4E41AD5B}" sibTransId="{8A73325D-0AAB-4DEF-A6A4-F154FE502C8D}"/>
    <dgm:cxn modelId="{B7C05A85-B254-44F8-8460-34242C5E9BB0}" type="presOf" srcId="{53E0EFCF-21E9-4F78-BC83-524ABA20E806}" destId="{E04E3033-C729-4387-8924-01A141DEA66B}" srcOrd="1" destOrd="0" presId="urn:microsoft.com/office/officeart/2005/8/layout/radial1"/>
    <dgm:cxn modelId="{1AD048AB-0CC5-4093-8ACA-043FC5FA9BC3}" srcId="{585D23E5-C5CE-4CF2-A686-ECBA85CEF120}" destId="{F6BA011F-554A-4AB7-84CA-5A7545DE545B}" srcOrd="3" destOrd="0" parTransId="{53E0EFCF-21E9-4F78-BC83-524ABA20E806}" sibTransId="{1EC470FF-A997-45D3-8897-F39F662B11D4}"/>
    <dgm:cxn modelId="{86ED07C2-4D3B-4C9A-9473-0F79C38EEF28}" type="presOf" srcId="{3BE550F7-1C81-4E52-99B9-DB7C44447539}" destId="{0A42CE3D-CAA1-4181-8390-0337ACA23000}" srcOrd="1" destOrd="0" presId="urn:microsoft.com/office/officeart/2005/8/layout/radial1"/>
    <dgm:cxn modelId="{B09592C6-6AD1-4D9C-81F4-2036FF9AC03A}" type="presOf" srcId="{99131CFA-DD2F-46F8-B678-0D5DA523F912}" destId="{DECEC17B-EBBF-40DF-9775-55A6C7F034AD}" srcOrd="1" destOrd="0" presId="urn:microsoft.com/office/officeart/2005/8/layout/radial1"/>
    <dgm:cxn modelId="{847CE5D6-5BA6-4546-8E60-3F3C6B40EFB5}" type="presOf" srcId="{23BE13FE-D898-4BFE-82CC-0DB2EBFC6875}" destId="{3B53DB6C-6AD5-4C77-B2CA-CDFF9347CFF6}" srcOrd="0" destOrd="0" presId="urn:microsoft.com/office/officeart/2005/8/layout/radial1"/>
    <dgm:cxn modelId="{8E5F38D9-7D60-4E6F-A056-3DA5FDC3576D}" type="presOf" srcId="{D4770F6F-D8D9-4EE4-9C69-373A9694F334}" destId="{7D057155-9703-49EE-9D94-D1F1B4B8F515}" srcOrd="0" destOrd="0" presId="urn:microsoft.com/office/officeart/2005/8/layout/radial1"/>
    <dgm:cxn modelId="{7161BAED-C866-413E-B2B9-5B07DCB01DAB}" type="presOf" srcId="{BE5EC9A9-48F4-4882-B5B5-867E5640CBB3}" destId="{6D321607-DAF4-4404-8F86-DADBC3C503A0}" srcOrd="0" destOrd="0" presId="urn:microsoft.com/office/officeart/2005/8/layout/radial1"/>
    <dgm:cxn modelId="{36F24BFF-421E-49B5-A0E2-EB8A9EB60717}" type="presOf" srcId="{99131CFA-DD2F-46F8-B678-0D5DA523F912}" destId="{F82D67E5-6C74-4F1C-B3C6-3E57BDB19D07}" srcOrd="0" destOrd="0" presId="urn:microsoft.com/office/officeart/2005/8/layout/radial1"/>
    <dgm:cxn modelId="{57FE25BE-F26B-418A-AD83-7799FA59794D}" type="presParOf" srcId="{3B53DB6C-6AD5-4C77-B2CA-CDFF9347CFF6}" destId="{4A715C7A-67CA-429D-9D9D-3E588270BB6F}" srcOrd="0" destOrd="0" presId="urn:microsoft.com/office/officeart/2005/8/layout/radial1"/>
    <dgm:cxn modelId="{D8240104-358F-48D4-AAF4-3AFB4B6F9E99}" type="presParOf" srcId="{3B53DB6C-6AD5-4C77-B2CA-CDFF9347CFF6}" destId="{F82D67E5-6C74-4F1C-B3C6-3E57BDB19D07}" srcOrd="1" destOrd="0" presId="urn:microsoft.com/office/officeart/2005/8/layout/radial1"/>
    <dgm:cxn modelId="{9A61328F-2701-4EFE-AF15-01AA28D0183C}" type="presParOf" srcId="{F82D67E5-6C74-4F1C-B3C6-3E57BDB19D07}" destId="{DECEC17B-EBBF-40DF-9775-55A6C7F034AD}" srcOrd="0" destOrd="0" presId="urn:microsoft.com/office/officeart/2005/8/layout/radial1"/>
    <dgm:cxn modelId="{3AA5D816-421F-4669-94B0-72BF402D7409}" type="presParOf" srcId="{3B53DB6C-6AD5-4C77-B2CA-CDFF9347CFF6}" destId="{7D057155-9703-49EE-9D94-D1F1B4B8F515}" srcOrd="2" destOrd="0" presId="urn:microsoft.com/office/officeart/2005/8/layout/radial1"/>
    <dgm:cxn modelId="{2D75E194-524E-45A7-A58E-AE86F1A76037}" type="presParOf" srcId="{3B53DB6C-6AD5-4C77-B2CA-CDFF9347CFF6}" destId="{E954D62C-9373-4EB9-B883-B153B89D03CC}" srcOrd="3" destOrd="0" presId="urn:microsoft.com/office/officeart/2005/8/layout/radial1"/>
    <dgm:cxn modelId="{F7251A6F-5470-42E4-A5D0-6C33E542E205}" type="presParOf" srcId="{E954D62C-9373-4EB9-B883-B153B89D03CC}" destId="{25E2064C-4D62-48AC-9E76-074CEFB720AC}" srcOrd="0" destOrd="0" presId="urn:microsoft.com/office/officeart/2005/8/layout/radial1"/>
    <dgm:cxn modelId="{F9306BCD-2C52-4C65-93F3-509573305CFA}" type="presParOf" srcId="{3B53DB6C-6AD5-4C77-B2CA-CDFF9347CFF6}" destId="{6D321607-DAF4-4404-8F86-DADBC3C503A0}" srcOrd="4" destOrd="0" presId="urn:microsoft.com/office/officeart/2005/8/layout/radial1"/>
    <dgm:cxn modelId="{B8E7B06A-7EF9-4E35-9BF0-AE0D84B863C9}" type="presParOf" srcId="{3B53DB6C-6AD5-4C77-B2CA-CDFF9347CFF6}" destId="{B9612881-A834-46B9-A3A0-E392909923C2}" srcOrd="5" destOrd="0" presId="urn:microsoft.com/office/officeart/2005/8/layout/radial1"/>
    <dgm:cxn modelId="{6F31E82A-B1E5-4054-8BE2-73F58BBBBB1C}" type="presParOf" srcId="{B9612881-A834-46B9-A3A0-E392909923C2}" destId="{0A42CE3D-CAA1-4181-8390-0337ACA23000}" srcOrd="0" destOrd="0" presId="urn:microsoft.com/office/officeart/2005/8/layout/radial1"/>
    <dgm:cxn modelId="{D54254E4-07E0-4242-8210-28F03EB27F54}" type="presParOf" srcId="{3B53DB6C-6AD5-4C77-B2CA-CDFF9347CFF6}" destId="{F94E1EDF-A239-47D7-A1FE-9E37563B041A}" srcOrd="6" destOrd="0" presId="urn:microsoft.com/office/officeart/2005/8/layout/radial1"/>
    <dgm:cxn modelId="{022C29B5-BED4-4C8A-8F5C-A4CC9A75D80D}" type="presParOf" srcId="{3B53DB6C-6AD5-4C77-B2CA-CDFF9347CFF6}" destId="{3BD0C563-4238-4A94-92E2-1A232D4ADBC7}" srcOrd="7" destOrd="0" presId="urn:microsoft.com/office/officeart/2005/8/layout/radial1"/>
    <dgm:cxn modelId="{E662F3FB-C4B5-4754-BE3B-DD77D0AAE130}" type="presParOf" srcId="{3BD0C563-4238-4A94-92E2-1A232D4ADBC7}" destId="{E04E3033-C729-4387-8924-01A141DEA66B}" srcOrd="0" destOrd="0" presId="urn:microsoft.com/office/officeart/2005/8/layout/radial1"/>
    <dgm:cxn modelId="{C9C893C1-1519-4F1A-81C7-833F707D6BAD}" type="presParOf" srcId="{3B53DB6C-6AD5-4C77-B2CA-CDFF9347CFF6}" destId="{3A582275-C321-49FE-B6E5-1622520EEBB8}" srcOrd="8"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FE826-0CED-4EFC-8A09-8A99B6EAA255}">
      <dsp:nvSpPr>
        <dsp:cNvPr id="0" name=""/>
        <dsp:cNvSpPr/>
      </dsp:nvSpPr>
      <dsp:spPr>
        <a:xfrm>
          <a:off x="2844283" y="1652653"/>
          <a:ext cx="2438916" cy="2112817"/>
        </a:xfrm>
        <a:prstGeom prst="hexagon">
          <a:avLst>
            <a:gd name="adj" fmla="val 2857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Supported X86-64</a:t>
          </a:r>
        </a:p>
      </dsp:txBody>
      <dsp:txXfrm>
        <a:off x="3248737" y="2003029"/>
        <a:ext cx="1630008" cy="1412065"/>
      </dsp:txXfrm>
    </dsp:sp>
    <dsp:sp modelId="{1DE9537E-21AF-4735-A0A0-F6E4E5933A55}">
      <dsp:nvSpPr>
        <dsp:cNvPr id="0" name=""/>
        <dsp:cNvSpPr/>
      </dsp:nvSpPr>
      <dsp:spPr>
        <a:xfrm>
          <a:off x="4344123" y="828514"/>
          <a:ext cx="838302" cy="7223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D8CDF37A-B660-4E77-BCD3-BAE0EEFABFE3}">
      <dsp:nvSpPr>
        <dsp:cNvPr id="0" name=""/>
        <dsp:cNvSpPr/>
      </dsp:nvSpPr>
      <dsp:spPr>
        <a:xfrm>
          <a:off x="3157475" y="0"/>
          <a:ext cx="1820800" cy="1575206"/>
        </a:xfrm>
        <a:prstGeom prst="hexagon">
          <a:avLst>
            <a:gd name="adj" fmla="val 28570"/>
            <a:gd name="vf" fmla="val 115470"/>
          </a:avLst>
        </a:prstGeom>
        <a:solidFill>
          <a:schemeClr val="bg1"/>
        </a:solidFill>
        <a:ln w="28575"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General</a:t>
          </a:r>
        </a:p>
      </dsp:txBody>
      <dsp:txXfrm>
        <a:off x="3459220" y="261045"/>
        <a:ext cx="1217310" cy="1053116"/>
      </dsp:txXfrm>
    </dsp:sp>
    <dsp:sp modelId="{C6AA3522-9E45-49E4-A980-D8CC478CE507}">
      <dsp:nvSpPr>
        <dsp:cNvPr id="0" name=""/>
        <dsp:cNvSpPr/>
      </dsp:nvSpPr>
      <dsp:spPr>
        <a:xfrm>
          <a:off x="5322487" y="2178846"/>
          <a:ext cx="838302" cy="7223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B34F1AB2-2186-4D04-BB81-350CC27A378B}">
      <dsp:nvSpPr>
        <dsp:cNvPr id="0" name=""/>
        <dsp:cNvSpPr/>
      </dsp:nvSpPr>
      <dsp:spPr>
        <a:xfrm>
          <a:off x="4827361" y="968857"/>
          <a:ext cx="1820800" cy="1575206"/>
        </a:xfrm>
        <a:prstGeom prst="hexagon">
          <a:avLst>
            <a:gd name="adj" fmla="val 28570"/>
            <a:gd name="vf" fmla="val 115470"/>
          </a:avLst>
        </a:prstGeom>
        <a:solidFill>
          <a:schemeClr val="bg1"/>
        </a:solidFill>
        <a:ln w="28575"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FC16</a:t>
          </a:r>
        </a:p>
      </dsp:txBody>
      <dsp:txXfrm>
        <a:off x="5129106" y="1229902"/>
        <a:ext cx="1217310" cy="1053116"/>
      </dsp:txXfrm>
    </dsp:sp>
    <dsp:sp modelId="{12FFB9BE-D3B7-4C18-B64F-549B402604B9}">
      <dsp:nvSpPr>
        <dsp:cNvPr id="0" name=""/>
        <dsp:cNvSpPr/>
      </dsp:nvSpPr>
      <dsp:spPr>
        <a:xfrm>
          <a:off x="4642852" y="3703117"/>
          <a:ext cx="838302" cy="7223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B289BB6F-24B1-4119-95CE-FB18BC0E47A6}">
      <dsp:nvSpPr>
        <dsp:cNvPr id="0" name=""/>
        <dsp:cNvSpPr/>
      </dsp:nvSpPr>
      <dsp:spPr>
        <a:xfrm>
          <a:off x="4827361" y="2873519"/>
          <a:ext cx="1820800" cy="1575206"/>
        </a:xfrm>
        <a:prstGeom prst="hexagon">
          <a:avLst>
            <a:gd name="adj" fmla="val 28570"/>
            <a:gd name="vf" fmla="val 115470"/>
          </a:avLst>
        </a:prstGeom>
        <a:solidFill>
          <a:schemeClr val="bg1"/>
        </a:solidFill>
        <a:ln w="28575"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FMA</a:t>
          </a:r>
        </a:p>
      </dsp:txBody>
      <dsp:txXfrm>
        <a:off x="5129106" y="3134564"/>
        <a:ext cx="1217310" cy="1053116"/>
      </dsp:txXfrm>
    </dsp:sp>
    <dsp:sp modelId="{1E6D4855-A341-4EDD-9377-E59F4CF1491E}">
      <dsp:nvSpPr>
        <dsp:cNvPr id="0" name=""/>
        <dsp:cNvSpPr/>
      </dsp:nvSpPr>
      <dsp:spPr>
        <a:xfrm>
          <a:off x="2956944" y="3861342"/>
          <a:ext cx="838302" cy="7223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5E4C274F-FE9C-4351-B807-F655E6571865}">
      <dsp:nvSpPr>
        <dsp:cNvPr id="0" name=""/>
        <dsp:cNvSpPr/>
      </dsp:nvSpPr>
      <dsp:spPr>
        <a:xfrm>
          <a:off x="3157475" y="3843460"/>
          <a:ext cx="1820800" cy="1575206"/>
        </a:xfrm>
        <a:prstGeom prst="hexagon">
          <a:avLst>
            <a:gd name="adj" fmla="val 28570"/>
            <a:gd name="vf" fmla="val 115470"/>
          </a:avLst>
        </a:prstGeom>
        <a:solidFill>
          <a:schemeClr val="bg1"/>
        </a:solidFill>
        <a:ln w="28575" cap="flat" cmpd="sng" algn="ctr">
          <a:solidFill>
            <a:schemeClr val="accent6"/>
          </a:solidFill>
          <a:prstDash val="solid"/>
          <a:miter lim="800000"/>
        </a:ln>
        <a:effectLst>
          <a:outerShdw blurRad="50800" dist="50800" sx="1000" sy="1000" algn="ctr" rotWithShape="0">
            <a:schemeClr val="bg1"/>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AVX2</a:t>
          </a:r>
        </a:p>
      </dsp:txBody>
      <dsp:txXfrm>
        <a:off x="3459220" y="4104505"/>
        <a:ext cx="1217310" cy="1053116"/>
      </dsp:txXfrm>
    </dsp:sp>
    <dsp:sp modelId="{C1B5A1B1-D2DC-4BAD-98D8-05F7E4144B1B}">
      <dsp:nvSpPr>
        <dsp:cNvPr id="0" name=""/>
        <dsp:cNvSpPr/>
      </dsp:nvSpPr>
      <dsp:spPr>
        <a:xfrm>
          <a:off x="1962559" y="2511552"/>
          <a:ext cx="838302" cy="722308"/>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E9281CE0-766B-4975-B152-84CA3F1FDEDF}">
      <dsp:nvSpPr>
        <dsp:cNvPr id="0" name=""/>
        <dsp:cNvSpPr/>
      </dsp:nvSpPr>
      <dsp:spPr>
        <a:xfrm>
          <a:off x="1479837" y="2874602"/>
          <a:ext cx="1820800" cy="1575206"/>
        </a:xfrm>
        <a:prstGeom prst="hexagon">
          <a:avLst>
            <a:gd name="adj" fmla="val 28570"/>
            <a:gd name="vf" fmla="val 115470"/>
          </a:avLst>
        </a:prstGeom>
        <a:solidFill>
          <a:schemeClr val="bg1"/>
        </a:solidFill>
        <a:ln w="28575"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AVX</a:t>
          </a:r>
        </a:p>
      </dsp:txBody>
      <dsp:txXfrm>
        <a:off x="1781582" y="3135647"/>
        <a:ext cx="1217310" cy="1053116"/>
      </dsp:txXfrm>
    </dsp:sp>
    <dsp:sp modelId="{81AF98CC-4D6E-441E-AB73-6C5E93D7EFC7}">
      <dsp:nvSpPr>
        <dsp:cNvPr id="0" name=""/>
        <dsp:cNvSpPr/>
      </dsp:nvSpPr>
      <dsp:spPr>
        <a:xfrm>
          <a:off x="1479837" y="966690"/>
          <a:ext cx="1820800" cy="1575206"/>
        </a:xfrm>
        <a:prstGeom prst="hexagon">
          <a:avLst>
            <a:gd name="adj" fmla="val 28570"/>
            <a:gd name="vf" fmla="val 115470"/>
          </a:avLst>
        </a:prstGeom>
        <a:solidFill>
          <a:schemeClr val="bg1"/>
        </a:solidFill>
        <a:ln w="28575"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SSE</a:t>
          </a:r>
        </a:p>
      </dsp:txBody>
      <dsp:txXfrm>
        <a:off x="1781582" y="1227735"/>
        <a:ext cx="1217310" cy="1053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9E169-92DA-41EC-92E4-E232BC7F8EC4}">
      <dsp:nvSpPr>
        <dsp:cNvPr id="0" name=""/>
        <dsp:cNvSpPr/>
      </dsp:nvSpPr>
      <dsp:spPr>
        <a:xfrm>
          <a:off x="7021928" y="4990734"/>
          <a:ext cx="637965" cy="91440"/>
        </a:xfrm>
        <a:custGeom>
          <a:avLst/>
          <a:gdLst/>
          <a:ahLst/>
          <a:cxnLst/>
          <a:rect l="0" t="0" r="0" b="0"/>
          <a:pathLst>
            <a:path>
              <a:moveTo>
                <a:pt x="0" y="45720"/>
              </a:moveTo>
              <a:lnTo>
                <a:pt x="637965"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4D4A12-9553-4817-88C6-595A96466338}">
      <dsp:nvSpPr>
        <dsp:cNvPr id="0" name=""/>
        <dsp:cNvSpPr/>
      </dsp:nvSpPr>
      <dsp:spPr>
        <a:xfrm>
          <a:off x="3194134" y="4990734"/>
          <a:ext cx="637965" cy="91440"/>
        </a:xfrm>
        <a:custGeom>
          <a:avLst/>
          <a:gdLst/>
          <a:ahLst/>
          <a:cxnLst/>
          <a:rect l="0" t="0" r="0" b="0"/>
          <a:pathLst>
            <a:path>
              <a:moveTo>
                <a:pt x="0" y="45720"/>
              </a:moveTo>
              <a:lnTo>
                <a:pt x="637965" y="4572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3483E8-3420-4E96-8E7E-F34846BEC623}">
      <dsp:nvSpPr>
        <dsp:cNvPr id="0" name=""/>
        <dsp:cNvSpPr/>
      </dsp:nvSpPr>
      <dsp:spPr>
        <a:xfrm>
          <a:off x="7021928" y="3619108"/>
          <a:ext cx="637965" cy="91440"/>
        </a:xfrm>
        <a:custGeom>
          <a:avLst/>
          <a:gdLst/>
          <a:ahLst/>
          <a:cxnLst/>
          <a:rect l="0" t="0" r="0" b="0"/>
          <a:pathLst>
            <a:path>
              <a:moveTo>
                <a:pt x="0" y="45720"/>
              </a:moveTo>
              <a:lnTo>
                <a:pt x="637965"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0C8129-85C0-42B4-AAC4-02361D0CF6DD}">
      <dsp:nvSpPr>
        <dsp:cNvPr id="0" name=""/>
        <dsp:cNvSpPr/>
      </dsp:nvSpPr>
      <dsp:spPr>
        <a:xfrm>
          <a:off x="3194134" y="2636108"/>
          <a:ext cx="637965" cy="1028719"/>
        </a:xfrm>
        <a:custGeom>
          <a:avLst/>
          <a:gdLst/>
          <a:ahLst/>
          <a:cxnLst/>
          <a:rect l="0" t="0" r="0" b="0"/>
          <a:pathLst>
            <a:path>
              <a:moveTo>
                <a:pt x="0" y="0"/>
              </a:moveTo>
              <a:lnTo>
                <a:pt x="318982" y="0"/>
              </a:lnTo>
              <a:lnTo>
                <a:pt x="318982" y="1028719"/>
              </a:lnTo>
              <a:lnTo>
                <a:pt x="637965" y="102871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EC9117-150D-4808-8D53-8A1AA5ED4B68}">
      <dsp:nvSpPr>
        <dsp:cNvPr id="0" name=""/>
        <dsp:cNvSpPr/>
      </dsp:nvSpPr>
      <dsp:spPr>
        <a:xfrm>
          <a:off x="7021928" y="1607388"/>
          <a:ext cx="637965" cy="685813"/>
        </a:xfrm>
        <a:custGeom>
          <a:avLst/>
          <a:gdLst/>
          <a:ahLst/>
          <a:cxnLst/>
          <a:rect l="0" t="0" r="0" b="0"/>
          <a:pathLst>
            <a:path>
              <a:moveTo>
                <a:pt x="0" y="0"/>
              </a:moveTo>
              <a:lnTo>
                <a:pt x="318982" y="0"/>
              </a:lnTo>
              <a:lnTo>
                <a:pt x="318982" y="685813"/>
              </a:lnTo>
              <a:lnTo>
                <a:pt x="637965" y="68581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C50523-3F52-40B0-8443-DEC8176EFD6B}">
      <dsp:nvSpPr>
        <dsp:cNvPr id="0" name=""/>
        <dsp:cNvSpPr/>
      </dsp:nvSpPr>
      <dsp:spPr>
        <a:xfrm>
          <a:off x="7021928" y="921575"/>
          <a:ext cx="637965" cy="685813"/>
        </a:xfrm>
        <a:custGeom>
          <a:avLst/>
          <a:gdLst/>
          <a:ahLst/>
          <a:cxnLst/>
          <a:rect l="0" t="0" r="0" b="0"/>
          <a:pathLst>
            <a:path>
              <a:moveTo>
                <a:pt x="0" y="685813"/>
              </a:moveTo>
              <a:lnTo>
                <a:pt x="318982" y="685813"/>
              </a:lnTo>
              <a:lnTo>
                <a:pt x="318982" y="0"/>
              </a:lnTo>
              <a:lnTo>
                <a:pt x="637965"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A08CB8-64E7-4F80-A1E3-0547B64B01C5}">
      <dsp:nvSpPr>
        <dsp:cNvPr id="0" name=""/>
        <dsp:cNvSpPr/>
      </dsp:nvSpPr>
      <dsp:spPr>
        <a:xfrm>
          <a:off x="3194134" y="1607388"/>
          <a:ext cx="637965" cy="1028719"/>
        </a:xfrm>
        <a:custGeom>
          <a:avLst/>
          <a:gdLst/>
          <a:ahLst/>
          <a:cxnLst/>
          <a:rect l="0" t="0" r="0" b="0"/>
          <a:pathLst>
            <a:path>
              <a:moveTo>
                <a:pt x="0" y="1028719"/>
              </a:moveTo>
              <a:lnTo>
                <a:pt x="318982" y="1028719"/>
              </a:lnTo>
              <a:lnTo>
                <a:pt x="318982" y="0"/>
              </a:lnTo>
              <a:lnTo>
                <a:pt x="637965"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771B31-6181-42E4-9ECB-8B87A3264903}">
      <dsp:nvSpPr>
        <dsp:cNvPr id="0" name=""/>
        <dsp:cNvSpPr/>
      </dsp:nvSpPr>
      <dsp:spPr>
        <a:xfrm>
          <a:off x="4306" y="2149659"/>
          <a:ext cx="3189828" cy="972897"/>
        </a:xfrm>
        <a:prstGeom prst="rect">
          <a:avLst/>
        </a:prstGeom>
        <a:noFill/>
        <a:ln w="28575">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Co-simulation Testing</a:t>
          </a:r>
        </a:p>
      </dsp:txBody>
      <dsp:txXfrm>
        <a:off x="4306" y="2149659"/>
        <a:ext cx="3189828" cy="972897"/>
      </dsp:txXfrm>
    </dsp:sp>
    <dsp:sp modelId="{E89CF8B8-1096-41F7-ADC2-497FF9599D4F}">
      <dsp:nvSpPr>
        <dsp:cNvPr id="0" name=""/>
        <dsp:cNvSpPr/>
      </dsp:nvSpPr>
      <dsp:spPr>
        <a:xfrm>
          <a:off x="3832099" y="1120940"/>
          <a:ext cx="3189828" cy="972897"/>
        </a:xfrm>
        <a:prstGeom prst="rect">
          <a:avLst/>
        </a:prstGeom>
        <a:noFill/>
        <a:ln w="28575">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Instruction Level Testing</a:t>
          </a:r>
        </a:p>
      </dsp:txBody>
      <dsp:txXfrm>
        <a:off x="3832099" y="1120940"/>
        <a:ext cx="3189828" cy="972897"/>
      </dsp:txXfrm>
    </dsp:sp>
    <dsp:sp modelId="{A901AE78-344F-4311-A4D6-FBCC94FDBAE1}">
      <dsp:nvSpPr>
        <dsp:cNvPr id="0" name=""/>
        <dsp:cNvSpPr/>
      </dsp:nvSpPr>
      <dsp:spPr>
        <a:xfrm>
          <a:off x="7659893" y="435127"/>
          <a:ext cx="3189828" cy="972897"/>
        </a:xfrm>
        <a:prstGeom prst="rect">
          <a:avLst/>
        </a:prstGeom>
        <a:noFill/>
        <a:ln w="28575">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7000+ inputs states </a:t>
          </a:r>
        </a:p>
      </dsp:txBody>
      <dsp:txXfrm>
        <a:off x="7659893" y="435127"/>
        <a:ext cx="3189828" cy="972897"/>
      </dsp:txXfrm>
    </dsp:sp>
    <dsp:sp modelId="{80B6C8FD-51FE-4B82-87DF-F57CAD8FCAD8}">
      <dsp:nvSpPr>
        <dsp:cNvPr id="0" name=""/>
        <dsp:cNvSpPr/>
      </dsp:nvSpPr>
      <dsp:spPr>
        <a:xfrm>
          <a:off x="7659893" y="1806753"/>
          <a:ext cx="3189828" cy="972897"/>
        </a:xfrm>
        <a:prstGeom prst="rect">
          <a:avLst/>
        </a:prstGeom>
        <a:noFill/>
        <a:ln w="28575">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t> </a:t>
          </a:r>
        </a:p>
        <a:p>
          <a:pPr marL="0" lvl="0" indent="0" algn="ctr" defTabSz="1066800">
            <a:lnSpc>
              <a:spcPct val="90000"/>
            </a:lnSpc>
            <a:spcBef>
              <a:spcPct val="0"/>
            </a:spcBef>
            <a:spcAft>
              <a:spcPct val="35000"/>
            </a:spcAft>
            <a:buFont typeface="+mj-lt"/>
            <a:buNone/>
          </a:pPr>
          <a:r>
            <a:rPr lang="en-US" sz="2400" kern="1200" dirty="0">
              <a:hlinkClick xmlns:r="http://schemas.openxmlformats.org/officeDocument/2006/relationships" r:id="rId1"/>
            </a:rPr>
            <a:t>Bugs</a:t>
          </a:r>
          <a:r>
            <a:rPr lang="en-US" sz="2400" kern="1200" dirty="0"/>
            <a:t> reported in Manual</a:t>
          </a:r>
        </a:p>
        <a:p>
          <a:pPr marL="0" lvl="0" indent="0" algn="ctr" defTabSz="1066800">
            <a:lnSpc>
              <a:spcPct val="90000"/>
            </a:lnSpc>
            <a:spcBef>
              <a:spcPct val="0"/>
            </a:spcBef>
            <a:spcAft>
              <a:spcPct val="35000"/>
            </a:spcAft>
            <a:buFont typeface="Arial" panose="020B0604020202020204" pitchFamily="34" charset="0"/>
            <a:buNone/>
          </a:pPr>
          <a:r>
            <a:rPr lang="en-US" sz="2400" kern="1200" dirty="0"/>
            <a:t>Bugs reported in Strata</a:t>
          </a:r>
        </a:p>
        <a:p>
          <a:pPr marL="0" lvl="0" indent="0" algn="ctr" defTabSz="1066800">
            <a:lnSpc>
              <a:spcPct val="90000"/>
            </a:lnSpc>
            <a:spcBef>
              <a:spcPct val="0"/>
            </a:spcBef>
            <a:spcAft>
              <a:spcPct val="35000"/>
            </a:spcAft>
            <a:buNone/>
          </a:pPr>
          <a:r>
            <a:rPr lang="en-US" sz="2400" kern="1200" dirty="0"/>
            <a:t> </a:t>
          </a:r>
        </a:p>
      </dsp:txBody>
      <dsp:txXfrm>
        <a:off x="7659893" y="1806753"/>
        <a:ext cx="3189828" cy="972897"/>
      </dsp:txXfrm>
    </dsp:sp>
    <dsp:sp modelId="{B5B300D9-2757-4152-A45C-B6766E88022C}">
      <dsp:nvSpPr>
        <dsp:cNvPr id="0" name=""/>
        <dsp:cNvSpPr/>
      </dsp:nvSpPr>
      <dsp:spPr>
        <a:xfrm>
          <a:off x="3832099" y="3178379"/>
          <a:ext cx="3189828" cy="972897"/>
        </a:xfrm>
        <a:prstGeom prst="rect">
          <a:avLst/>
        </a:prstGeom>
        <a:noFill/>
        <a:ln w="28575">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Program Level Testing</a:t>
          </a:r>
        </a:p>
      </dsp:txBody>
      <dsp:txXfrm>
        <a:off x="3832099" y="3178379"/>
        <a:ext cx="3189828" cy="972897"/>
      </dsp:txXfrm>
    </dsp:sp>
    <dsp:sp modelId="{DD0343FB-FBAB-4081-A34D-9FCF0BD8D2A5}">
      <dsp:nvSpPr>
        <dsp:cNvPr id="0" name=""/>
        <dsp:cNvSpPr/>
      </dsp:nvSpPr>
      <dsp:spPr>
        <a:xfrm>
          <a:off x="7659893" y="3178379"/>
          <a:ext cx="3189828" cy="972897"/>
        </a:xfrm>
        <a:prstGeom prst="rect">
          <a:avLst/>
        </a:prstGeom>
        <a:solidFill>
          <a:schemeClr val="bg1"/>
        </a:solidFill>
        <a:ln w="28575">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GCC-C Torture tests</a:t>
          </a:r>
        </a:p>
      </dsp:txBody>
      <dsp:txXfrm>
        <a:off x="7659893" y="3178379"/>
        <a:ext cx="3189828" cy="972897"/>
      </dsp:txXfrm>
    </dsp:sp>
    <dsp:sp modelId="{25A6F32B-E52A-4F74-8A5E-FE2C6D89370B}">
      <dsp:nvSpPr>
        <dsp:cNvPr id="0" name=""/>
        <dsp:cNvSpPr/>
      </dsp:nvSpPr>
      <dsp:spPr>
        <a:xfrm>
          <a:off x="4306" y="4550005"/>
          <a:ext cx="3189828" cy="972897"/>
        </a:xfrm>
        <a:prstGeom prst="rect">
          <a:avLst/>
        </a:prstGeom>
        <a:noFill/>
        <a:ln w="28575">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Comparing with Stoke</a:t>
          </a:r>
        </a:p>
      </dsp:txBody>
      <dsp:txXfrm>
        <a:off x="4306" y="4550005"/>
        <a:ext cx="3189828" cy="972897"/>
      </dsp:txXfrm>
    </dsp:sp>
    <dsp:sp modelId="{05935215-D46C-46DB-B992-DE72BCFCE2E9}">
      <dsp:nvSpPr>
        <dsp:cNvPr id="0" name=""/>
        <dsp:cNvSpPr/>
      </dsp:nvSpPr>
      <dsp:spPr>
        <a:xfrm>
          <a:off x="3832099" y="4550005"/>
          <a:ext cx="3189828" cy="972897"/>
        </a:xfrm>
        <a:prstGeom prst="rect">
          <a:avLst/>
        </a:prstGeom>
        <a:noFill/>
        <a:ln w="28575">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Comparing SMT formula</a:t>
          </a:r>
        </a:p>
      </dsp:txBody>
      <dsp:txXfrm>
        <a:off x="3832099" y="4550005"/>
        <a:ext cx="3189828" cy="972897"/>
      </dsp:txXfrm>
    </dsp:sp>
    <dsp:sp modelId="{79A8EDE8-399E-49F8-B78B-3A4A8B903A9C}">
      <dsp:nvSpPr>
        <dsp:cNvPr id="0" name=""/>
        <dsp:cNvSpPr/>
      </dsp:nvSpPr>
      <dsp:spPr>
        <a:xfrm>
          <a:off x="7659893" y="4550005"/>
          <a:ext cx="3189828" cy="972897"/>
        </a:xfrm>
        <a:prstGeom prst="rect">
          <a:avLst/>
        </a:prstGeom>
        <a:noFill/>
        <a:ln w="28575">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Bugs[</a:t>
          </a:r>
          <a:r>
            <a:rPr lang="en-US" sz="3300" kern="1200" dirty="0">
              <a:hlinkClick xmlns:r="http://schemas.openxmlformats.org/officeDocument/2006/relationships" r:id="rId2"/>
            </a:rPr>
            <a:t>1</a:t>
          </a:r>
          <a:r>
            <a:rPr lang="en-US" sz="3300" kern="1200" dirty="0"/>
            <a:t>][</a:t>
          </a:r>
          <a:r>
            <a:rPr lang="en-US" sz="3300" kern="1200" dirty="0">
              <a:hlinkClick xmlns:r="http://schemas.openxmlformats.org/officeDocument/2006/relationships" r:id="rId3"/>
            </a:rPr>
            <a:t>2</a:t>
          </a:r>
          <a:r>
            <a:rPr lang="en-US" sz="3300" kern="1200" dirty="0"/>
            <a:t>] reported in Stoke</a:t>
          </a:r>
        </a:p>
      </dsp:txBody>
      <dsp:txXfrm>
        <a:off x="7659893" y="4550005"/>
        <a:ext cx="3189828" cy="9728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15C7A-67CA-429D-9D9D-3E588270BB6F}">
      <dsp:nvSpPr>
        <dsp:cNvPr id="0" name=""/>
        <dsp:cNvSpPr/>
      </dsp:nvSpPr>
      <dsp:spPr>
        <a:xfrm>
          <a:off x="3179279" y="1818700"/>
          <a:ext cx="2996022" cy="2063177"/>
        </a:xfrm>
        <a:prstGeom prst="ellipse">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Limitations</a:t>
          </a:r>
        </a:p>
      </dsp:txBody>
      <dsp:txXfrm>
        <a:off x="3618036" y="2120845"/>
        <a:ext cx="2118508" cy="1458887"/>
      </dsp:txXfrm>
    </dsp:sp>
    <dsp:sp modelId="{F82D67E5-6C74-4F1C-B3C6-3E57BDB19D07}">
      <dsp:nvSpPr>
        <dsp:cNvPr id="0" name=""/>
        <dsp:cNvSpPr/>
      </dsp:nvSpPr>
      <dsp:spPr>
        <a:xfrm rot="16242498">
          <a:off x="4569248" y="1681266"/>
          <a:ext cx="244614" cy="30346"/>
        </a:xfrm>
        <a:custGeom>
          <a:avLst/>
          <a:gdLst/>
          <a:ahLst/>
          <a:cxnLst/>
          <a:rect l="0" t="0" r="0" b="0"/>
          <a:pathLst>
            <a:path>
              <a:moveTo>
                <a:pt x="0" y="15173"/>
              </a:moveTo>
              <a:lnTo>
                <a:pt x="244614" y="1517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85439" y="1690324"/>
        <a:ext cx="12230" cy="12230"/>
      </dsp:txXfrm>
    </dsp:sp>
    <dsp:sp modelId="{7D057155-9703-49EE-9D94-D1F1B4B8F515}">
      <dsp:nvSpPr>
        <dsp:cNvPr id="0" name=""/>
        <dsp:cNvSpPr/>
      </dsp:nvSpPr>
      <dsp:spPr>
        <a:xfrm>
          <a:off x="3386542" y="40511"/>
          <a:ext cx="2632010" cy="1533650"/>
        </a:xfrm>
        <a:prstGeom prst="ellipse">
          <a:avLst/>
        </a:prstGeom>
        <a:solidFill>
          <a:schemeClr val="bg1"/>
        </a:solidFill>
        <a:ln w="28575">
          <a:solidFill>
            <a:srgbClr val="C000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Exceptions</a:t>
          </a:r>
        </a:p>
      </dsp:txBody>
      <dsp:txXfrm>
        <a:off x="3771991" y="265109"/>
        <a:ext cx="1861112" cy="1084454"/>
      </dsp:txXfrm>
    </dsp:sp>
    <dsp:sp modelId="{E954D62C-9373-4EB9-B883-B153B89D03CC}">
      <dsp:nvSpPr>
        <dsp:cNvPr id="0" name=""/>
        <dsp:cNvSpPr/>
      </dsp:nvSpPr>
      <dsp:spPr>
        <a:xfrm rot="21566817">
          <a:off x="6175146" y="2818928"/>
          <a:ext cx="358195" cy="30346"/>
        </a:xfrm>
        <a:custGeom>
          <a:avLst/>
          <a:gdLst/>
          <a:ahLst/>
          <a:cxnLst/>
          <a:rect l="0" t="0" r="0" b="0"/>
          <a:pathLst>
            <a:path>
              <a:moveTo>
                <a:pt x="0" y="15173"/>
              </a:moveTo>
              <a:lnTo>
                <a:pt x="358195" y="1517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45289" y="2825147"/>
        <a:ext cx="17909" cy="17909"/>
      </dsp:txXfrm>
    </dsp:sp>
    <dsp:sp modelId="{6D321607-DAF4-4404-8F86-DADBC3C503A0}">
      <dsp:nvSpPr>
        <dsp:cNvPr id="0" name=""/>
        <dsp:cNvSpPr/>
      </dsp:nvSpPr>
      <dsp:spPr>
        <a:xfrm>
          <a:off x="6533251" y="1646824"/>
          <a:ext cx="2687412" cy="2345158"/>
        </a:xfrm>
        <a:prstGeom prst="ellipse">
          <a:avLst/>
        </a:prstGeom>
        <a:solidFill>
          <a:schemeClr val="bg1"/>
        </a:solidFill>
        <a:ln w="28575">
          <a:solidFill>
            <a:srgbClr val="C000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Instruction</a:t>
          </a:r>
        </a:p>
        <a:p>
          <a:pPr marL="0" lvl="0" indent="0" algn="ctr" defTabSz="1244600">
            <a:lnSpc>
              <a:spcPct val="90000"/>
            </a:lnSpc>
            <a:spcBef>
              <a:spcPct val="0"/>
            </a:spcBef>
            <a:spcAft>
              <a:spcPct val="35000"/>
            </a:spcAft>
            <a:buNone/>
          </a:pPr>
          <a:r>
            <a:rPr lang="en-US" sz="2800" kern="1200" dirty="0"/>
            <a:t>Decoder</a:t>
          </a:r>
        </a:p>
      </dsp:txBody>
      <dsp:txXfrm>
        <a:off x="6926813" y="1990264"/>
        <a:ext cx="1900288" cy="1658278"/>
      </dsp:txXfrm>
    </dsp:sp>
    <dsp:sp modelId="{B9612881-A834-46B9-A3A0-E392909923C2}">
      <dsp:nvSpPr>
        <dsp:cNvPr id="0" name=""/>
        <dsp:cNvSpPr/>
      </dsp:nvSpPr>
      <dsp:spPr>
        <a:xfrm rot="5400000">
          <a:off x="4561184" y="3982811"/>
          <a:ext cx="232212" cy="30346"/>
        </a:xfrm>
        <a:custGeom>
          <a:avLst/>
          <a:gdLst/>
          <a:ahLst/>
          <a:cxnLst/>
          <a:rect l="0" t="0" r="0" b="0"/>
          <a:pathLst>
            <a:path>
              <a:moveTo>
                <a:pt x="0" y="15173"/>
              </a:moveTo>
              <a:lnTo>
                <a:pt x="232212" y="1517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71485" y="3992179"/>
        <a:ext cx="11610" cy="11610"/>
      </dsp:txXfrm>
    </dsp:sp>
    <dsp:sp modelId="{F94E1EDF-A239-47D7-A1FE-9E37563B041A}">
      <dsp:nvSpPr>
        <dsp:cNvPr id="0" name=""/>
        <dsp:cNvSpPr/>
      </dsp:nvSpPr>
      <dsp:spPr>
        <a:xfrm>
          <a:off x="3228115" y="4114090"/>
          <a:ext cx="2898350" cy="1576015"/>
        </a:xfrm>
        <a:prstGeom prst="ellipse">
          <a:avLst/>
        </a:prstGeom>
        <a:solidFill>
          <a:schemeClr val="bg1"/>
        </a:solidFill>
        <a:ln w="28575">
          <a:solidFill>
            <a:srgbClr val="C000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Concurrency</a:t>
          </a:r>
          <a:endParaRPr lang="en-US" sz="2800" kern="1200" dirty="0"/>
        </a:p>
      </dsp:txBody>
      <dsp:txXfrm>
        <a:off x="3652569" y="4344892"/>
        <a:ext cx="2049442" cy="1114411"/>
      </dsp:txXfrm>
    </dsp:sp>
    <dsp:sp modelId="{3BD0C563-4238-4A94-92E2-1A232D4ADBC7}">
      <dsp:nvSpPr>
        <dsp:cNvPr id="0" name=""/>
        <dsp:cNvSpPr/>
      </dsp:nvSpPr>
      <dsp:spPr>
        <a:xfrm rot="10790604">
          <a:off x="2780138" y="2839755"/>
          <a:ext cx="399153" cy="30346"/>
        </a:xfrm>
        <a:custGeom>
          <a:avLst/>
          <a:gdLst/>
          <a:ahLst/>
          <a:cxnLst/>
          <a:rect l="0" t="0" r="0" b="0"/>
          <a:pathLst>
            <a:path>
              <a:moveTo>
                <a:pt x="0" y="15173"/>
              </a:moveTo>
              <a:lnTo>
                <a:pt x="399153" y="1517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969736" y="2844950"/>
        <a:ext cx="19957" cy="19957"/>
      </dsp:txXfrm>
    </dsp:sp>
    <dsp:sp modelId="{3A582275-C321-49FE-B6E5-1622520EEBB8}">
      <dsp:nvSpPr>
        <dsp:cNvPr id="0" name=""/>
        <dsp:cNvSpPr/>
      </dsp:nvSpPr>
      <dsp:spPr>
        <a:xfrm>
          <a:off x="86804" y="1671495"/>
          <a:ext cx="2693341" cy="2375319"/>
        </a:xfrm>
        <a:prstGeom prst="ellipse">
          <a:avLst/>
        </a:prstGeom>
        <a:solidFill>
          <a:schemeClr val="bg1"/>
        </a:solidFill>
        <a:ln w="28575">
          <a:solidFill>
            <a:srgbClr val="C000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FMA Operations</a:t>
          </a:r>
        </a:p>
      </dsp:txBody>
      <dsp:txXfrm>
        <a:off x="481235" y="2019352"/>
        <a:ext cx="1904479" cy="167960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395E7-730B-49B1-B05E-5A477A15462C}" type="datetimeFigureOut">
              <a:rPr lang="en-US" smtClean="0"/>
              <a:t>5/8/2019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5304D-1D5F-49D7-A7B8-6BC05AFF0817}" type="slidenum">
              <a:rPr lang="en-US" smtClean="0"/>
              <a:t>‹#›</a:t>
            </a:fld>
            <a:endParaRPr lang="en-US"/>
          </a:p>
        </p:txBody>
      </p:sp>
    </p:spTree>
    <p:extLst>
      <p:ext uri="{BB962C8B-B14F-4D97-AF65-F5344CB8AC3E}">
        <p14:creationId xmlns:p14="http://schemas.microsoft.com/office/powerpoint/2010/main" val="242512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Thesis proposal</a:t>
            </a:r>
          </a:p>
        </p:txBody>
      </p:sp>
      <p:sp>
        <p:nvSpPr>
          <p:cNvPr id="4" name="Slide Number Placeholder 3"/>
          <p:cNvSpPr>
            <a:spLocks noGrp="1"/>
          </p:cNvSpPr>
          <p:nvPr>
            <p:ph type="sldNum" sz="quarter" idx="5"/>
          </p:nvPr>
        </p:nvSpPr>
        <p:spPr/>
        <p:txBody>
          <a:bodyPr/>
          <a:lstStyle/>
          <a:p>
            <a:fld id="{F355304D-1D5F-49D7-A7B8-6BC05AFF0817}" type="slidenum">
              <a:rPr lang="en-US" smtClean="0"/>
              <a:t>1</a:t>
            </a:fld>
            <a:endParaRPr lang="en-US"/>
          </a:p>
        </p:txBody>
      </p:sp>
    </p:spTree>
    <p:extLst>
      <p:ext uri="{BB962C8B-B14F-4D97-AF65-F5344CB8AC3E}">
        <p14:creationId xmlns:p14="http://schemas.microsoft.com/office/powerpoint/2010/main" val="98254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The idea of this paper is to test a LFE defined as .. via hardware CST using the </a:t>
            </a:r>
            <a:r>
              <a:rPr lang="en-GB" sz="1200" dirty="0" err="1"/>
              <a:t>testinputs</a:t>
            </a:r>
            <a:r>
              <a:rPr lang="en-GB" sz="1200" dirty="0"/>
              <a:t> generated using another emulator called HFE defined as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For LFE QEMU….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The reason that we are including this in our related work is because QEMU does </a:t>
            </a:r>
            <a:r>
              <a:rPr lang="en-GB" sz="1200" dirty="0" err="1"/>
              <a:t>dinary</a:t>
            </a:r>
            <a:r>
              <a:rPr lang="en-GB" sz="1200" dirty="0"/>
              <a:t> binary translation where </a:t>
            </a:r>
            <a:r>
              <a:rPr lang="en-GB" sz="1200" dirty="0" err="1"/>
              <a:t>thet</a:t>
            </a:r>
            <a:r>
              <a:rPr lang="en-GB" sz="1200" dirty="0"/>
              <a:t> convert the gust </a:t>
            </a:r>
            <a:r>
              <a:rPr lang="en-GB" sz="1200" dirty="0" err="1"/>
              <a:t>cpu</a:t>
            </a:r>
            <a:r>
              <a:rPr lang="en-GB" sz="1200" dirty="0"/>
              <a:t> </a:t>
            </a:r>
            <a:r>
              <a:rPr lang="en-GB" sz="1200" dirty="0" err="1"/>
              <a:t>instr</a:t>
            </a:r>
            <a:r>
              <a:rPr lang="en-GB" sz="1200" dirty="0"/>
              <a:t> …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This first </a:t>
            </a:r>
            <a:r>
              <a:rPr lang="en-GB" sz="1200" dirty="0" err="1"/>
              <a:t>trahslation</a:t>
            </a:r>
            <a:r>
              <a:rPr lang="en-GB" sz="1200" dirty="0"/>
              <a:t> is BT, however there method tests the entire emulator </a:t>
            </a:r>
            <a:r>
              <a:rPr lang="en-GB" sz="1200" dirty="0" err="1"/>
              <a:t>i.e.e</a:t>
            </a:r>
            <a:r>
              <a:rPr lang="en-GB" sz="1200" dirty="0"/>
              <a:t> both the translation phases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The way test cases are generated  is as follows: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 bug in the interpreter will affect the generation of high-fidelity test cases for a particular instruction, leading to incomplete coverage of that instruction’s implementation in Low-Fi emulator.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Architectural state are compared between actual CPU and the Lo-Fi emulator using the generated test-cases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 wrong implement</a:t>
            </a:r>
          </a:p>
          <a:p>
            <a:pPr marL="457200" indent="-457200">
              <a:buFont typeface="Arial" panose="020B0604020202020204" pitchFamily="34" charset="0"/>
              <a:buChar char="•"/>
            </a:pPr>
            <a:endParaRPr lang="en-GB" dirty="0"/>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The validation depends on the instruction implementation in Hi-Fi emulator and the x86 symbolic execution  engine used to explore the test-cases.</a:t>
            </a:r>
          </a:p>
          <a:p>
            <a:pPr marL="457200" indent="-457200">
              <a:buFont typeface="Arial" panose="020B0604020202020204" pitchFamily="34" charset="0"/>
              <a:buChar char="•"/>
            </a:pPr>
            <a:r>
              <a:rPr lang="en-GB" dirty="0" err="1"/>
              <a:t>tation</a:t>
            </a:r>
            <a:r>
              <a:rPr lang="en-GB" dirty="0"/>
              <a:t> (or even omission of a particular case) of instruction semantics in the Hi-Fi, will lead to test-cases  insufficient to explore all the paths and hence find bugs in the Low-Fi emulator</a:t>
            </a:r>
          </a:p>
          <a:p>
            <a:pPr marL="457200" indent="-457200">
              <a:buFont typeface="Arial" panose="020B0604020202020204" pitchFamily="34" charset="0"/>
              <a:buChar char="•"/>
            </a:pPr>
            <a:endParaRPr lang="en-GB" dirty="0"/>
          </a:p>
          <a:p>
            <a:pPr marL="0" indent="0">
              <a:buFont typeface="Arial" panose="020B0604020202020204" pitchFamily="34" charset="0"/>
              <a:buNone/>
            </a:pPr>
            <a:r>
              <a:rPr lang="en-GB" dirty="0"/>
              <a:t>A randomly chosen binary instruction is executed twice, once on a real hardware and next on the Lo-Fi emulator,</a:t>
            </a:r>
          </a:p>
          <a:p>
            <a:pPr marL="457200" indent="-457200">
              <a:buFont typeface="Arial" panose="020B0604020202020204" pitchFamily="34" charset="0"/>
              <a:buChar char="•"/>
            </a:pPr>
            <a:r>
              <a:rPr lang="en-GB" dirty="0"/>
              <a:t>and the output states are matched. Note that, even though </a:t>
            </a:r>
            <a:r>
              <a:rPr lang="en-GB" dirty="0" err="1"/>
              <a:t>Martignoni</a:t>
            </a:r>
            <a:r>
              <a:rPr lang="en-GB" dirty="0"/>
              <a:t> et al. [MMP + 12]</a:t>
            </a:r>
          </a:p>
          <a:p>
            <a:pPr marL="457200" indent="-457200">
              <a:buFont typeface="Arial" panose="020B0604020202020204" pitchFamily="34" charset="0"/>
              <a:buChar char="•"/>
            </a:pPr>
            <a:r>
              <a:rPr lang="en-GB" dirty="0"/>
              <a:t>5symbolically explored the test-cases which is supposed to cover all the paths of a given</a:t>
            </a:r>
          </a:p>
          <a:p>
            <a:pPr marL="457200" indent="-457200">
              <a:buFont typeface="Arial" panose="020B0604020202020204" pitchFamily="34" charset="0"/>
              <a:buChar char="•"/>
            </a:pPr>
            <a:r>
              <a:rPr lang="en-GB" dirty="0"/>
              <a:t>instruction’s implementation, but being a differential testing-based approach, the faithfulness</a:t>
            </a:r>
          </a:p>
          <a:p>
            <a:pPr marL="457200" indent="-457200">
              <a:buFont typeface="Arial" panose="020B0604020202020204" pitchFamily="34" charset="0"/>
              <a:buChar char="•"/>
            </a:pPr>
            <a:r>
              <a:rPr lang="en-GB" dirty="0"/>
              <a:t>depends directly on the faithfulness of the Hi-Fi emulator.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 wrong implementation (or even omission of a particular case) of instruction semantics in the Hi-Fi, will lead to test-cases insufficient to explore all the paths and hence find bugs in the Low-Fi emulator 1 . Moreover, the symbolic execution of an instruction’s implementation in the Hi-Fi emulator is achieved using an X86 interpreter </a:t>
            </a:r>
            <a:r>
              <a:rPr lang="en-GB" dirty="0" err="1"/>
              <a:t>FuzzBALL</a:t>
            </a:r>
            <a:r>
              <a:rPr lang="en-GB" dirty="0"/>
              <a:t>. A bug in the interpreter will affect the generation of high-fidelity test cases for a particular instruction, leading to incomplete coverage of that instruction’s implementation in Low-Fi emulator. </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Also, the method can capture deviations in the </a:t>
            </a:r>
            <a:r>
              <a:rPr lang="en-GB" dirty="0" err="1"/>
              <a:t>behavior</a:t>
            </a:r>
            <a:r>
              <a:rPr lang="en-GB" dirty="0"/>
              <a:t> of only those instructions which are implemented in both the emulators.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Multiple-Instruction Sequences. We focus on testing each </a:t>
            </a:r>
            <a:r>
              <a:rPr lang="en-GB" dirty="0" err="1"/>
              <a:t>instruc</a:t>
            </a:r>
            <a:r>
              <a:rPr lang="en-GB" dirty="0"/>
              <a:t>- </a:t>
            </a:r>
            <a:r>
              <a:rPr lang="en-GB" dirty="0" err="1"/>
              <a:t>tion</a:t>
            </a:r>
            <a:r>
              <a:rPr lang="en-GB" dirty="0"/>
              <a:t> separately, rather than sequences of several instructions to- </a:t>
            </a:r>
            <a:r>
              <a:rPr lang="en-GB" dirty="0" err="1"/>
              <a:t>gether</a:t>
            </a:r>
            <a:r>
              <a:rPr lang="en-GB" dirty="0"/>
              <a:t>. In principle, doing so is completely sufficient if we can construct an initializer for every possible machine state, and the execution of every instruction is independent, properties that have held in our experiments so far. Under these observations, any </a:t>
            </a:r>
            <a:r>
              <a:rPr lang="en-GB" dirty="0" err="1"/>
              <a:t>dif</a:t>
            </a:r>
            <a:r>
              <a:rPr lang="en-GB" dirty="0"/>
              <a:t>- </a:t>
            </a:r>
            <a:r>
              <a:rPr lang="en-GB" dirty="0" err="1"/>
              <a:t>ference</a:t>
            </a:r>
            <a:r>
              <a:rPr lang="en-GB" dirty="0"/>
              <a:t> caused by a multi-instruction sequence can be divided into one  </a:t>
            </a:r>
            <a:r>
              <a:rPr lang="en-GB" dirty="0" err="1"/>
              <a:t>one</a:t>
            </a:r>
            <a:r>
              <a:rPr lang="en-GB" dirty="0"/>
              <a:t> or more single-instruction differences.</a:t>
            </a:r>
          </a:p>
          <a:p>
            <a:pPr marL="0" indent="0">
              <a:buFont typeface="Arial" panose="020B0604020202020204" pitchFamily="34" charset="0"/>
              <a:buNone/>
            </a:pPr>
            <a:r>
              <a:rPr lang="en-GB" dirty="0"/>
              <a:t>In practice, however, emulators may themselves compose in-</a:t>
            </a:r>
          </a:p>
          <a:p>
            <a:pPr marL="0" indent="0">
              <a:buFont typeface="Arial" panose="020B0604020202020204" pitchFamily="34" charset="0"/>
              <a:buNone/>
            </a:pPr>
            <a:r>
              <a:rPr lang="en-GB" dirty="0" err="1"/>
              <a:t>dividual</a:t>
            </a:r>
            <a:r>
              <a:rPr lang="en-GB" dirty="0"/>
              <a:t> instructions incorrectly, especially in the case of QEMU, which performs dynamic binary translation for multi-instruction sequences.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10</a:t>
            </a:fld>
            <a:endParaRPr lang="en-US"/>
          </a:p>
        </p:txBody>
      </p:sp>
    </p:spTree>
    <p:extLst>
      <p:ext uri="{BB962C8B-B14F-4D97-AF65-F5344CB8AC3E}">
        <p14:creationId xmlns:p14="http://schemas.microsoft.com/office/powerpoint/2010/main" val="104582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The idea of this paper is to test a LFE defined as .. via hardware CST using the </a:t>
            </a:r>
            <a:r>
              <a:rPr lang="en-GB" sz="1200" dirty="0" err="1"/>
              <a:t>testinputs</a:t>
            </a:r>
            <a:r>
              <a:rPr lang="en-GB" sz="1200" dirty="0"/>
              <a:t> generated using another emulator called HFE defined as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For LFE QEMU….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The reason that we are including this in our related work is because QEMU does </a:t>
            </a:r>
            <a:r>
              <a:rPr lang="en-GB" sz="1200" dirty="0" err="1"/>
              <a:t>dinary</a:t>
            </a:r>
            <a:r>
              <a:rPr lang="en-GB" sz="1200" dirty="0"/>
              <a:t> binary translation where </a:t>
            </a:r>
            <a:r>
              <a:rPr lang="en-GB" sz="1200" dirty="0" err="1"/>
              <a:t>thet</a:t>
            </a:r>
            <a:r>
              <a:rPr lang="en-GB" sz="1200" dirty="0"/>
              <a:t> convert the gust </a:t>
            </a:r>
            <a:r>
              <a:rPr lang="en-GB" sz="1200" dirty="0" err="1"/>
              <a:t>cpu</a:t>
            </a:r>
            <a:r>
              <a:rPr lang="en-GB" sz="1200" dirty="0"/>
              <a:t> </a:t>
            </a:r>
            <a:r>
              <a:rPr lang="en-GB" sz="1200" dirty="0" err="1"/>
              <a:t>instr</a:t>
            </a:r>
            <a:r>
              <a:rPr lang="en-GB" sz="1200" dirty="0"/>
              <a:t> …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This first </a:t>
            </a:r>
            <a:r>
              <a:rPr lang="en-GB" sz="1200" dirty="0" err="1"/>
              <a:t>trahslation</a:t>
            </a:r>
            <a:r>
              <a:rPr lang="en-GB" sz="1200" dirty="0"/>
              <a:t> is BT, however there method tests the entire emulator </a:t>
            </a:r>
            <a:r>
              <a:rPr lang="en-GB" sz="1200" dirty="0" err="1"/>
              <a:t>i.e.e</a:t>
            </a:r>
            <a:r>
              <a:rPr lang="en-GB" sz="1200" dirty="0"/>
              <a:t> both the translation phases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The way test cases are generated  is as follows: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 bug in the interpreter will affect the generation of high-fidelity test cases for a particular instruction, leading to incomplete coverage of that instruction’s implementation in Low-Fi emulator.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Architectural state are compared between actual CPU and the Lo-Fi emulator using the generated test-cases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 wrong implement</a:t>
            </a:r>
          </a:p>
          <a:p>
            <a:pPr marL="457200" indent="-457200">
              <a:buFont typeface="Arial" panose="020B0604020202020204" pitchFamily="34" charset="0"/>
              <a:buChar char="•"/>
            </a:pPr>
            <a:endParaRPr lang="en-GB" dirty="0"/>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The validation depends on the instruction implementation in Hi-Fi emulator and the x86 symbolic execution  engine used to explore the test-cases.</a:t>
            </a:r>
          </a:p>
          <a:p>
            <a:pPr marL="457200" indent="-457200">
              <a:buFont typeface="Arial" panose="020B0604020202020204" pitchFamily="34" charset="0"/>
              <a:buChar char="•"/>
            </a:pPr>
            <a:r>
              <a:rPr lang="en-GB" dirty="0" err="1"/>
              <a:t>tation</a:t>
            </a:r>
            <a:r>
              <a:rPr lang="en-GB" dirty="0"/>
              <a:t> (or even omission of a particular case) of instruction semantics in the Hi-Fi, will lead to test-cases  insufficient to explore all the paths and hence find bugs in the Low-Fi emulator</a:t>
            </a:r>
          </a:p>
          <a:p>
            <a:pPr marL="457200" indent="-457200">
              <a:buFont typeface="Arial" panose="020B0604020202020204" pitchFamily="34" charset="0"/>
              <a:buChar char="•"/>
            </a:pPr>
            <a:endParaRPr lang="en-GB" dirty="0"/>
          </a:p>
          <a:p>
            <a:pPr marL="0" indent="0">
              <a:buFont typeface="Arial" panose="020B0604020202020204" pitchFamily="34" charset="0"/>
              <a:buNone/>
            </a:pPr>
            <a:r>
              <a:rPr lang="en-GB" dirty="0"/>
              <a:t>A randomly chosen binary instruction is executed twice, once on a real hardware and next on the Lo-Fi emulator,</a:t>
            </a:r>
          </a:p>
          <a:p>
            <a:pPr marL="457200" indent="-457200">
              <a:buFont typeface="Arial" panose="020B0604020202020204" pitchFamily="34" charset="0"/>
              <a:buChar char="•"/>
            </a:pPr>
            <a:r>
              <a:rPr lang="en-GB" dirty="0"/>
              <a:t>and the output states are matched. Note that, even though </a:t>
            </a:r>
            <a:r>
              <a:rPr lang="en-GB" dirty="0" err="1"/>
              <a:t>Martignoni</a:t>
            </a:r>
            <a:r>
              <a:rPr lang="en-GB" dirty="0"/>
              <a:t> et al. [MMP + 12]</a:t>
            </a:r>
          </a:p>
          <a:p>
            <a:pPr marL="457200" indent="-457200">
              <a:buFont typeface="Arial" panose="020B0604020202020204" pitchFamily="34" charset="0"/>
              <a:buChar char="•"/>
            </a:pPr>
            <a:r>
              <a:rPr lang="en-GB" dirty="0"/>
              <a:t>5symbolically explored the test-cases which is supposed to cover all the paths of a given</a:t>
            </a:r>
          </a:p>
          <a:p>
            <a:pPr marL="457200" indent="-457200">
              <a:buFont typeface="Arial" panose="020B0604020202020204" pitchFamily="34" charset="0"/>
              <a:buChar char="•"/>
            </a:pPr>
            <a:r>
              <a:rPr lang="en-GB" dirty="0"/>
              <a:t>instruction’s implementation, but being a differential testing-based approach, the faithfulness</a:t>
            </a:r>
          </a:p>
          <a:p>
            <a:pPr marL="457200" indent="-457200">
              <a:buFont typeface="Arial" panose="020B0604020202020204" pitchFamily="34" charset="0"/>
              <a:buChar char="•"/>
            </a:pPr>
            <a:r>
              <a:rPr lang="en-GB" dirty="0"/>
              <a:t>depends directly on the faithfulness of the Hi-Fi emulator.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A wrong implementation (or even omission of a particular case) of instruction semantics in the Hi-Fi, will lead to test-cases insufficient to explore all the paths and hence find bugs in the Low-Fi emulator 1 . Moreover, the symbolic execution of an instruction’s implementation in the Hi-Fi emulator is achieved using an X86 interpreter </a:t>
            </a:r>
            <a:r>
              <a:rPr lang="en-GB" dirty="0" err="1"/>
              <a:t>FuzzBALL</a:t>
            </a:r>
            <a:r>
              <a:rPr lang="en-GB" dirty="0"/>
              <a:t>. A bug in the interpreter will affect the generation of high-fidelity test cases for a particular instruction, leading to incomplete coverage of that instruction’s implementation in Low-Fi emulator. </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Also, the method can capture deviations in the </a:t>
            </a:r>
            <a:r>
              <a:rPr lang="en-GB" dirty="0" err="1"/>
              <a:t>behavior</a:t>
            </a:r>
            <a:r>
              <a:rPr lang="en-GB" dirty="0"/>
              <a:t> of only those instructions which are implemented in both the emulators.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Multiple-Instruction Sequences. We focus on testing each </a:t>
            </a:r>
            <a:r>
              <a:rPr lang="en-GB" dirty="0" err="1"/>
              <a:t>instruc</a:t>
            </a:r>
            <a:r>
              <a:rPr lang="en-GB" dirty="0"/>
              <a:t>- </a:t>
            </a:r>
            <a:r>
              <a:rPr lang="en-GB" dirty="0" err="1"/>
              <a:t>tion</a:t>
            </a:r>
            <a:r>
              <a:rPr lang="en-GB" dirty="0"/>
              <a:t> separately, rather than sequences of several instructions to- </a:t>
            </a:r>
            <a:r>
              <a:rPr lang="en-GB" dirty="0" err="1"/>
              <a:t>gether</a:t>
            </a:r>
            <a:r>
              <a:rPr lang="en-GB" dirty="0"/>
              <a:t>. In principle, doing so is completely sufficient if we can construct an initializer for every possible machine state, and the execution of every instruction is independent, properties that have held in our experiments so far. Under these observations, any </a:t>
            </a:r>
            <a:r>
              <a:rPr lang="en-GB" dirty="0" err="1"/>
              <a:t>dif</a:t>
            </a:r>
            <a:r>
              <a:rPr lang="en-GB" dirty="0"/>
              <a:t>- </a:t>
            </a:r>
            <a:r>
              <a:rPr lang="en-GB" dirty="0" err="1"/>
              <a:t>ference</a:t>
            </a:r>
            <a:r>
              <a:rPr lang="en-GB" dirty="0"/>
              <a:t> caused by a multi-instruction sequence can be divided into one  </a:t>
            </a:r>
            <a:r>
              <a:rPr lang="en-GB" dirty="0" err="1"/>
              <a:t>one</a:t>
            </a:r>
            <a:r>
              <a:rPr lang="en-GB" dirty="0"/>
              <a:t> or more single-instruction differences.</a:t>
            </a:r>
          </a:p>
          <a:p>
            <a:pPr marL="0" indent="0">
              <a:buFont typeface="Arial" panose="020B0604020202020204" pitchFamily="34" charset="0"/>
              <a:buNone/>
            </a:pPr>
            <a:r>
              <a:rPr lang="en-GB" dirty="0"/>
              <a:t>In practice, however, emulators may themselves compose in-</a:t>
            </a:r>
          </a:p>
          <a:p>
            <a:pPr marL="0" indent="0">
              <a:buFont typeface="Arial" panose="020B0604020202020204" pitchFamily="34" charset="0"/>
              <a:buNone/>
            </a:pPr>
            <a:r>
              <a:rPr lang="en-GB" dirty="0" err="1"/>
              <a:t>dividual</a:t>
            </a:r>
            <a:r>
              <a:rPr lang="en-GB" dirty="0"/>
              <a:t> instructions incorrectly, especially in the case of QEMU, which performs dynamic binary translation for multi-instruction sequences.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11</a:t>
            </a:fld>
            <a:endParaRPr lang="en-US"/>
          </a:p>
        </p:txBody>
      </p:sp>
    </p:spTree>
    <p:extLst>
      <p:ext uri="{BB962C8B-B14F-4D97-AF65-F5344CB8AC3E}">
        <p14:creationId xmlns:p14="http://schemas.microsoft.com/office/powerpoint/2010/main" val="6583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err="1"/>
              <a:t>MeanDiff</a:t>
            </a:r>
            <a:r>
              <a:rPr lang="en-GB" dirty="0"/>
              <a:t> neither handle floating point</a:t>
            </a:r>
          </a:p>
          <a:p>
            <a:pPr marL="0" indent="0">
              <a:buFont typeface="Arial" panose="020B0604020202020204" pitchFamily="34" charset="0"/>
              <a:buNone/>
            </a:pPr>
            <a:r>
              <a:rPr lang="en-GB" dirty="0"/>
              <a:t>operations, nor the instructions which does not manifest their side-effects (like flag updates)</a:t>
            </a:r>
          </a:p>
          <a:p>
            <a:pPr marL="0" indent="0">
              <a:buFont typeface="Arial" panose="020B0604020202020204" pitchFamily="34" charset="0"/>
              <a:buNone/>
            </a:pPr>
            <a:r>
              <a:rPr lang="en-GB" dirty="0"/>
              <a:t>explicitly. Moreover, </a:t>
            </a:r>
            <a:r>
              <a:rPr lang="en-GB" dirty="0" err="1"/>
              <a:t>MeanDiff</a:t>
            </a:r>
            <a:r>
              <a:rPr lang="en-GB" dirty="0"/>
              <a:t> reports a bug whenever a deviation is detected w.r.t the</a:t>
            </a:r>
          </a:p>
          <a:p>
            <a:pPr marL="0" indent="0">
              <a:buFont typeface="Arial" panose="020B0604020202020204" pitchFamily="34" charset="0"/>
              <a:buNone/>
            </a:pPr>
            <a:r>
              <a:rPr lang="en-GB" dirty="0"/>
              <a:t>instruction-semantics-</a:t>
            </a:r>
            <a:r>
              <a:rPr lang="en-GB" dirty="0" err="1"/>
              <a:t>behavior</a:t>
            </a:r>
            <a:r>
              <a:rPr lang="en-GB" dirty="0"/>
              <a:t> in at least two binary lifters. But even if all the binary lifters</a:t>
            </a:r>
          </a:p>
          <a:p>
            <a:pPr marL="0" indent="0">
              <a:buFont typeface="Arial" panose="020B0604020202020204" pitchFamily="34" charset="0"/>
              <a:buNone/>
            </a:pPr>
            <a:r>
              <a:rPr lang="en-GB" dirty="0"/>
              <a:t>are in sync on the </a:t>
            </a:r>
            <a:r>
              <a:rPr lang="en-GB" dirty="0" err="1"/>
              <a:t>behavior</a:t>
            </a:r>
            <a:r>
              <a:rPr lang="en-GB" dirty="0"/>
              <a:t> of a particular instruction, we cannot guarantee that all the lifters</a:t>
            </a:r>
          </a:p>
          <a:p>
            <a:pPr marL="0" indent="0">
              <a:buFont typeface="Arial" panose="020B0604020202020204" pitchFamily="34" charset="0"/>
              <a:buNone/>
            </a:pPr>
            <a:r>
              <a:rPr lang="en-GB" dirty="0"/>
              <a:t>are faithful in lifting that instruction, which is however, a general limitation of differential</a:t>
            </a:r>
          </a:p>
          <a:p>
            <a:pPr marL="0" indent="0">
              <a:buFont typeface="Arial" panose="020B0604020202020204" pitchFamily="34" charset="0"/>
              <a:buNone/>
            </a:pPr>
            <a:r>
              <a:rPr lang="en-GB" dirty="0"/>
              <a:t>testing based approach.</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Since TCG is designed for CPU emulation, it does not need</a:t>
            </a:r>
          </a:p>
          <a:p>
            <a:pPr marL="0" indent="0">
              <a:buFont typeface="Arial" panose="020B0604020202020204" pitchFamily="34" charset="0"/>
              <a:buNone/>
            </a:pPr>
            <a:r>
              <a:rPr lang="en-GB" dirty="0"/>
              <a:t>to be self-contained for its own purpose: external functions in a TCG instance can simply be evaluated at runtime. The same design decision appears in other IRs such as VEX. However, if an IR is not self-contained, analysts need to implement a rule for every external function in the lifter in order to write an </a:t>
            </a:r>
            <a:r>
              <a:rPr lang="en-GB" dirty="0" err="1"/>
              <a:t>analyzer</a:t>
            </a:r>
            <a:r>
              <a:rPr lang="en-GB" dirty="0"/>
              <a:t>, which requires a significant engineering effort.</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Since some lifters such as </a:t>
            </a:r>
            <a:r>
              <a:rPr lang="en-GB" dirty="0" err="1"/>
              <a:t>PyVEX</a:t>
            </a:r>
            <a:r>
              <a:rPr lang="en-GB" dirty="0"/>
              <a:t> performs intra basic-block optimizations, we may be able to find interesting semantic bugs.</a:t>
            </a:r>
          </a:p>
          <a:p>
            <a:pPr marL="0" indent="0">
              <a:buFont typeface="Arial" panose="020B0604020202020204" pitchFamily="34" charset="0"/>
              <a:buNone/>
            </a:pPr>
            <a:endParaRPr lang="en-GB" dirty="0"/>
          </a:p>
          <a:p>
            <a:pPr marL="0" indent="0">
              <a:buFont typeface="Arial" panose="020B0604020202020204" pitchFamily="34" charset="0"/>
              <a:buNone/>
            </a:pPr>
            <a:r>
              <a:rPr lang="en-GB" sz="1200" dirty="0"/>
              <a:t>by comparing their translation of a single binary instruction to BIL, DBA, and VEX IRs respectively</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dirty="0"/>
              <a:t>One of the features of differential testing is that more the number of testing candidates better in the confidence in the test results.</a:t>
            </a:r>
          </a:p>
          <a:p>
            <a:pPr marL="0" indent="0">
              <a:buFont typeface="Arial" panose="020B0604020202020204" pitchFamily="34" charset="0"/>
              <a:buNone/>
            </a:pPr>
            <a:r>
              <a:rPr lang="en-GB" sz="1200" dirty="0" err="1"/>
              <a:t>Igning</a:t>
            </a:r>
            <a:r>
              <a:rPr lang="en-GB" sz="1200" dirty="0"/>
              <a:t> some instructions means that translator cannot participate in testing that instruction which </a:t>
            </a:r>
            <a:r>
              <a:rPr lang="en-GB" sz="1200" dirty="0" err="1"/>
              <a:t>inturns</a:t>
            </a:r>
            <a:r>
              <a:rPr lang="en-GB" sz="1200" dirty="0"/>
              <a:t>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12</a:t>
            </a:fld>
            <a:endParaRPr lang="en-US"/>
          </a:p>
        </p:txBody>
      </p:sp>
    </p:spTree>
    <p:extLst>
      <p:ext uri="{BB962C8B-B14F-4D97-AF65-F5344CB8AC3E}">
        <p14:creationId xmlns:p14="http://schemas.microsoft.com/office/powerpoint/2010/main" val="1058538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GB" sz="1200" dirty="0"/>
              <a:t>Validating the translation as opposed to verifying the translator</a:t>
            </a:r>
          </a:p>
          <a:p>
            <a:pPr marL="457200" indent="-457200">
              <a:buFont typeface="Arial" panose="020B0604020202020204" pitchFamily="34" charset="0"/>
              <a:buChar char="•"/>
            </a:pPr>
            <a:r>
              <a:rPr lang="en-GB" sz="1200" dirty="0"/>
              <a:t>Validating the translators targeting LLVM IR (to begin with)</a:t>
            </a:r>
          </a:p>
          <a:p>
            <a:endParaRPr lang="en-GB" dirty="0"/>
          </a:p>
          <a:p>
            <a:r>
              <a:rPr lang="en-GB" dirty="0"/>
              <a:t>However, we believe that the core techniques are applicable to other decompilers targeting mid-level</a:t>
            </a:r>
          </a:p>
          <a:p>
            <a:r>
              <a:rPr lang="en-GB" dirty="0"/>
              <a:t>(language-neutral) IRs</a:t>
            </a:r>
          </a:p>
          <a:p>
            <a:endParaRPr lang="en-GB" dirty="0"/>
          </a:p>
          <a:p>
            <a:r>
              <a:rPr lang="en-GB" dirty="0"/>
              <a:t>Translator verification uses a theorem prover or proof assistant to verify a translator correct, once and for</a:t>
            </a:r>
          </a:p>
          <a:p>
            <a:r>
              <a:rPr lang="en-GB" dirty="0"/>
              <a:t>all, so that all translator output is guaranteed correct for all valid source programs. Translation validation,</a:t>
            </a:r>
          </a:p>
          <a:p>
            <a:r>
              <a:rPr lang="en-GB" dirty="0"/>
              <a:t>on the other hand, runs a theorem prover after each translation to check that the output of the translator is</a:t>
            </a:r>
          </a:p>
          <a:p>
            <a:r>
              <a:rPr lang="en-GB" dirty="0"/>
              <a:t>semantically equivalent to the source program.</a:t>
            </a:r>
          </a:p>
          <a:p>
            <a:endParaRPr lang="en-GB" dirty="0"/>
          </a:p>
          <a:p>
            <a:r>
              <a:rPr lang="en-GB" dirty="0"/>
              <a:t>Specifically, we would like to validate the translation from x86-64 binary program to high</a:t>
            </a:r>
          </a:p>
          <a:p>
            <a:r>
              <a:rPr lang="en-GB" dirty="0"/>
              <a:t>level LLVM [LA04b] IR. This is in contrast with verifying the translator 1 , as in compiler</a:t>
            </a:r>
          </a:p>
          <a:p>
            <a:r>
              <a:rPr lang="en-GB" dirty="0"/>
              <a:t>verification [Ler09], which is not only more involving but is specific to individual translators.</a:t>
            </a:r>
          </a:p>
          <a:p>
            <a:r>
              <a:rPr lang="en-GB" dirty="0"/>
              <a:t>Whereas, translation validation allows us to apply the technique to multiple state-of-art</a:t>
            </a:r>
          </a:p>
          <a:p>
            <a:r>
              <a:rPr lang="en-GB" dirty="0"/>
              <a:t>binary lifters/translators.</a:t>
            </a:r>
          </a:p>
          <a:p>
            <a:endParaRPr lang="en-GB" dirty="0"/>
          </a:p>
          <a:p>
            <a:endParaRPr lang="en-GB" dirty="0"/>
          </a:p>
          <a:p>
            <a:r>
              <a:rPr lang="en-GB" dirty="0"/>
              <a:t>we believe that the core techniques are applicable to other</a:t>
            </a:r>
          </a:p>
          <a:p>
            <a:r>
              <a:rPr lang="en-GB" dirty="0"/>
              <a:t>decompilers targeting mid-level (language-neutral) IRs.</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13</a:t>
            </a:fld>
            <a:endParaRPr lang="en-US"/>
          </a:p>
        </p:txBody>
      </p:sp>
    </p:spTree>
    <p:extLst>
      <p:ext uri="{BB962C8B-B14F-4D97-AF65-F5344CB8AC3E}">
        <p14:creationId xmlns:p14="http://schemas.microsoft.com/office/powerpoint/2010/main" val="311574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rest of the presentation we will be looking in the each of them and the challenges involves and our proposed solution</a:t>
            </a:r>
          </a:p>
        </p:txBody>
      </p:sp>
      <p:sp>
        <p:nvSpPr>
          <p:cNvPr id="4" name="Slide Number Placeholder 3"/>
          <p:cNvSpPr>
            <a:spLocks noGrp="1"/>
          </p:cNvSpPr>
          <p:nvPr>
            <p:ph type="sldNum" sz="quarter" idx="5"/>
          </p:nvPr>
        </p:nvSpPr>
        <p:spPr/>
        <p:txBody>
          <a:bodyPr/>
          <a:lstStyle/>
          <a:p>
            <a:fld id="{F355304D-1D5F-49D7-A7B8-6BC05AFF0817}" type="slidenum">
              <a:rPr lang="en-US" smtClean="0"/>
              <a:t>14</a:t>
            </a:fld>
            <a:endParaRPr lang="en-US"/>
          </a:p>
        </p:txBody>
      </p:sp>
    </p:spTree>
    <p:extLst>
      <p:ext uri="{BB962C8B-B14F-4D97-AF65-F5344CB8AC3E}">
        <p14:creationId xmlns:p14="http://schemas.microsoft.com/office/powerpoint/2010/main" val="1634712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GB" sz="1200" dirty="0"/>
              <a:t>One of the long standing challenge, which deters many previous efforts like [KFJ + 17], in</a:t>
            </a:r>
          </a:p>
          <a:p>
            <a:pPr marL="0" indent="0">
              <a:buFont typeface="Wingdings" panose="05000000000000000000" pitchFamily="2" charset="2"/>
              <a:buNone/>
            </a:pPr>
            <a:r>
              <a:rPr lang="en-GB" sz="1200" dirty="0"/>
              <a:t>employing a formal validation approach for binary lifters, is the lack of formal specification</a:t>
            </a:r>
          </a:p>
          <a:p>
            <a:pPr marL="0" indent="0">
              <a:buFont typeface="Wingdings" panose="05000000000000000000" pitchFamily="2" charset="2"/>
              <a:buNone/>
            </a:pPr>
            <a:r>
              <a:rPr lang="en-GB" sz="1200" dirty="0"/>
              <a:t>of the x86-64 instructions specifying binary program. x86-64 instruction are massive in both</a:t>
            </a:r>
          </a:p>
          <a:p>
            <a:pPr marL="0" indent="0">
              <a:buFont typeface="Wingdings" panose="05000000000000000000" pitchFamily="2" charset="2"/>
              <a:buNone/>
            </a:pPr>
            <a:r>
              <a:rPr lang="en-GB" sz="1200" dirty="0"/>
              <a:t>numbers and complexity and are specified in an informal manner in the Intel manual [Int18]</a:t>
            </a:r>
          </a:p>
          <a:p>
            <a:pPr marL="0" indent="0">
              <a:buFont typeface="Wingdings" panose="05000000000000000000" pitchFamily="2" charset="2"/>
              <a:buNone/>
            </a:pPr>
            <a:r>
              <a:rPr lang="en-GB" sz="1200" dirty="0"/>
              <a:t>worth over 3, 800 pages. The x86-64 ISA is huge , partly because of a large number of complex</a:t>
            </a:r>
          </a:p>
          <a:p>
            <a:pPr marL="0" indent="0">
              <a:buFont typeface="Wingdings" panose="05000000000000000000" pitchFamily="2" charset="2"/>
              <a:buNone/>
            </a:pPr>
            <a:r>
              <a:rPr lang="en-GB" sz="1200" dirty="0"/>
              <a:t>instructions and partly because it keeps most of the legacy and deprecated instructions ( 336+)</a:t>
            </a:r>
          </a:p>
          <a:p>
            <a:pPr marL="0" indent="0">
              <a:buFont typeface="Wingdings" panose="05000000000000000000" pitchFamily="2" charset="2"/>
              <a:buNone/>
            </a:pPr>
            <a:r>
              <a:rPr lang="en-GB" sz="1200" dirty="0"/>
              <a:t>for the sake of backwards compatibility. It consists of 996 mnemonics, and each mnemonic</a:t>
            </a:r>
          </a:p>
          <a:p>
            <a:pPr marL="0" indent="0">
              <a:buFont typeface="Wingdings" panose="05000000000000000000" pitchFamily="2" charset="2"/>
              <a:buNone/>
            </a:pPr>
            <a:r>
              <a:rPr lang="en-GB" sz="1200" dirty="0"/>
              <a:t>admits several variants, depending on the types (i.e., register, memory, or constant) and</a:t>
            </a:r>
          </a:p>
          <a:p>
            <a:pPr marL="0" indent="0">
              <a:buFont typeface="Wingdings" panose="05000000000000000000" pitchFamily="2" charset="2"/>
              <a:buNone/>
            </a:pPr>
            <a:r>
              <a:rPr lang="en-GB" sz="1200" dirty="0"/>
              <a:t>the size (i.e., the bit-width) of operands. Moreover, the x86-64 reference manual informally</a:t>
            </a:r>
          </a:p>
          <a:p>
            <a:pPr marL="0" indent="0">
              <a:buFont typeface="Wingdings" panose="05000000000000000000" pitchFamily="2" charset="2"/>
              <a:buNone/>
            </a:pPr>
            <a:r>
              <a:rPr lang="en-GB" sz="1200" dirty="0"/>
              <a:t>explains the instruction </a:t>
            </a:r>
            <a:r>
              <a:rPr lang="en-GB" sz="1200" dirty="0" err="1"/>
              <a:t>behaviors</a:t>
            </a:r>
            <a:r>
              <a:rPr lang="en-GB" sz="1200" dirty="0"/>
              <a:t>, leaving certain details unspecified or ambiguous, which</a:t>
            </a:r>
          </a:p>
          <a:p>
            <a:pPr marL="0" indent="0">
              <a:buFont typeface="Wingdings" panose="05000000000000000000" pitchFamily="2" charset="2"/>
              <a:buNone/>
            </a:pPr>
            <a:r>
              <a:rPr lang="en-GB" sz="1200" dirty="0"/>
              <a:t>requires to consult with an actual processor implementation to clarify such details. Completely</a:t>
            </a:r>
          </a:p>
          <a:p>
            <a:pPr marL="0" indent="0">
              <a:buFont typeface="Wingdings" panose="05000000000000000000" pitchFamily="2" charset="2"/>
              <a:buNone/>
            </a:pPr>
            <a:r>
              <a:rPr lang="en-GB" sz="1200" dirty="0"/>
              <a:t>formalizing the vast number of instructions with carefully identifying all the corner cases</a:t>
            </a:r>
          </a:p>
          <a:p>
            <a:pPr marL="0" indent="0">
              <a:buFont typeface="Wingdings" panose="05000000000000000000" pitchFamily="2" charset="2"/>
              <a:buNone/>
            </a:pPr>
            <a:r>
              <a:rPr lang="en-GB" sz="1200" dirty="0"/>
              <a:t>from the informal document, thus, is highly non-trivial.</a:t>
            </a:r>
            <a:endParaRPr lang="en-US" sz="1200" dirty="0"/>
          </a:p>
        </p:txBody>
      </p:sp>
      <p:sp>
        <p:nvSpPr>
          <p:cNvPr id="4" name="Slide Number Placeholder 3"/>
          <p:cNvSpPr>
            <a:spLocks noGrp="1"/>
          </p:cNvSpPr>
          <p:nvPr>
            <p:ph type="sldNum" sz="quarter" idx="5"/>
          </p:nvPr>
        </p:nvSpPr>
        <p:spPr/>
        <p:txBody>
          <a:bodyPr/>
          <a:lstStyle/>
          <a:p>
            <a:fld id="{F355304D-1D5F-49D7-A7B8-6BC05AFF0817}" type="slidenum">
              <a:rPr lang="en-US" smtClean="0"/>
              <a:t>15</a:t>
            </a:fld>
            <a:endParaRPr lang="en-US"/>
          </a:p>
        </p:txBody>
      </p:sp>
    </p:spTree>
    <p:extLst>
      <p:ext uri="{BB962C8B-B14F-4D97-AF65-F5344CB8AC3E}">
        <p14:creationId xmlns:p14="http://schemas.microsoft.com/office/powerpoint/2010/main" val="3038329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The only source of semantics is the Intel manual which is a 3000+ pages of document where the instruction semantics are specified using descriptive text + PC. Till date we may find various bugs reported for wither ambiguous description or </a:t>
            </a:r>
            <a:r>
              <a:rPr lang="en-GB" dirty="0" err="1"/>
              <a:t>pC</a:t>
            </a:r>
            <a:r>
              <a:rPr lang="en-GB" dirty="0"/>
              <a:t> or both.</a:t>
            </a:r>
          </a:p>
          <a:p>
            <a:endParaRPr lang="en-GB" dirty="0"/>
          </a:p>
          <a:p>
            <a:r>
              <a:rPr lang="en-GB" dirty="0"/>
              <a:t>Many</a:t>
            </a:r>
          </a:p>
          <a:p>
            <a:r>
              <a:rPr lang="en-GB" dirty="0"/>
              <a:t>instructions (32 2 out of 996 mnemonics) have undefined be-</a:t>
            </a:r>
          </a:p>
          <a:p>
            <a:r>
              <a:rPr lang="en-GB" dirty="0" err="1"/>
              <a:t>haviors</a:t>
            </a:r>
            <a:r>
              <a:rPr lang="en-GB" dirty="0"/>
              <a:t>: their output values of the destination register or the</a:t>
            </a:r>
          </a:p>
          <a:p>
            <a:r>
              <a:rPr lang="en-GB" dirty="0"/>
              <a:t>%</a:t>
            </a:r>
            <a:r>
              <a:rPr lang="en-GB" dirty="0" err="1"/>
              <a:t>rflags</a:t>
            </a:r>
            <a:r>
              <a:rPr lang="en-GB" dirty="0"/>
              <a:t> register are undefined in certain cases. That is, the</a:t>
            </a:r>
          </a:p>
          <a:p>
            <a:r>
              <a:rPr lang="en-GB" dirty="0"/>
              <a:t>processor is free to choose any </a:t>
            </a:r>
            <a:r>
              <a:rPr lang="en-GB" dirty="0" err="1"/>
              <a:t>behavior</a:t>
            </a:r>
            <a:r>
              <a:rPr lang="en-GB" dirty="0"/>
              <a:t> in undefined cases</a:t>
            </a:r>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17</a:t>
            </a:fld>
            <a:endParaRPr lang="en-US"/>
          </a:p>
        </p:txBody>
      </p:sp>
    </p:spTree>
    <p:extLst>
      <p:ext uri="{BB962C8B-B14F-4D97-AF65-F5344CB8AC3E}">
        <p14:creationId xmlns:p14="http://schemas.microsoft.com/office/powerpoint/2010/main" val="3645922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Goel et al. [33] use the ACL2 theorem prover [38] to model the x86-64 ISA and they support 33% of all user-level instructions [17], plus some system-level instructions, paging, and segmentation. This list is far from a complete semantic definition of x86-64, but it is still the state-of-the-art in terms of formal analysis applied directly to x86-64 code. It is also an executable definition as demonstrated by its use for simulations. </a:t>
            </a:r>
          </a:p>
          <a:p>
            <a:endParaRPr lang="en-GB" dirty="0"/>
          </a:p>
          <a:p>
            <a:r>
              <a:rPr lang="en-GB" dirty="0"/>
              <a:t>Strata [37] uses program synthesis to generate the instruction semantics of X86-64 as SMT bit-vector formulas. However, the other 40% of the user-level instructions are not straightforward to automatically learn by their algorithm, mainly due to limitations of the underlying synthesis engine. Moreover, the specifications are executable only for non-floating-point (FP) instructions</a:t>
            </a:r>
          </a:p>
          <a:p>
            <a:endParaRPr lang="en-GB" dirty="0"/>
          </a:p>
          <a:p>
            <a:r>
              <a:rPr lang="en-GB" dirty="0"/>
              <a:t>The </a:t>
            </a:r>
            <a:r>
              <a:rPr lang="en-GB" dirty="0" err="1"/>
              <a:t>CompCert</a:t>
            </a:r>
            <a:r>
              <a:rPr lang="en-GB" dirty="0"/>
              <a:t> verified compiler  includes semantics definitions for all intermediate and target languages used within the compiler, including a definition for 32-bit x86</a:t>
            </a:r>
          </a:p>
          <a:p>
            <a:r>
              <a:rPr lang="en-GB" dirty="0"/>
              <a:t>assembly. The definition is specified in Coq [14] and has been used in a formal setting for proving the correctness of </a:t>
            </a:r>
            <a:r>
              <a:rPr lang="en-GB" dirty="0" err="1"/>
              <a:t>CompCert’s</a:t>
            </a:r>
            <a:r>
              <a:rPr lang="en-GB" dirty="0"/>
              <a:t> compilation step to assembly</a:t>
            </a:r>
          </a:p>
          <a:p>
            <a:endParaRPr lang="en-GB" dirty="0"/>
          </a:p>
          <a:p>
            <a:r>
              <a:rPr lang="en-GB" dirty="0"/>
              <a:t>TSL is a system that can auto-generate tools for various machine code analyses given a semantics definition of the machine language written in the TSL specification. Such a semantics definition for the integer instructions (i.e., </a:t>
            </a:r>
            <a:r>
              <a:rPr lang="en-GB" dirty="0" err="1"/>
              <a:t>nofloating</a:t>
            </a:r>
            <a:r>
              <a:rPr lang="en-GB" dirty="0"/>
              <a:t>-point instructions) of the 32-bit x86 instruction set is given as part of the project. It is used to generate various tools, including a machine code synthesizer [61].</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Sail is another language semantics framework, tailored for describing an instruction-set architecture semantics. Sail has been used to specify the semantics of ARMv8-A, RISC-V, and CHERI-MIPS, as well a small subset of x86.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Sail, however, allows us to integrate a semantic definition with their relaxed memory models [18, 50] for concurrency semantics. </a:t>
            </a:r>
            <a:endParaRPr lang="en-US" dirty="0"/>
          </a:p>
          <a:p>
            <a:endParaRPr lang="en-GB" dirty="0"/>
          </a:p>
          <a:p>
            <a:endParaRPr lang="en-GB" dirty="0"/>
          </a:p>
          <a:p>
            <a:r>
              <a:rPr lang="en-GB" dirty="0"/>
              <a:t>There are various binary analysis projects that target x86-</a:t>
            </a:r>
          </a:p>
          <a:p>
            <a:r>
              <a:rPr lang="en-GB" dirty="0"/>
              <a:t>64 binaries and lift them to a higher-level representation</a:t>
            </a:r>
          </a:p>
          <a:p>
            <a:r>
              <a:rPr lang="en-GB" dirty="0"/>
              <a:t>more suitable for the specific analysis. We refer to these</a:t>
            </a:r>
          </a:p>
          <a:p>
            <a:r>
              <a:rPr lang="en-GB" dirty="0"/>
              <a:t>semantics as indirect because they give the semantics of the</a:t>
            </a:r>
          </a:p>
          <a:p>
            <a:r>
              <a:rPr lang="en-GB" dirty="0"/>
              <a:t>x86-64 binary via the translation to their IR, as opposed to</a:t>
            </a:r>
          </a:p>
          <a:p>
            <a:r>
              <a:rPr lang="en-GB" dirty="0"/>
              <a:t>a direct semantics such as ours.</a:t>
            </a:r>
          </a:p>
          <a:p>
            <a:endParaRPr lang="en-GB" dirty="0"/>
          </a:p>
          <a:p>
            <a:r>
              <a:rPr lang="en-GB" dirty="0"/>
              <a:t>A direct semantics has significant advantages over an </a:t>
            </a:r>
            <a:r>
              <a:rPr lang="en-GB" dirty="0" err="1"/>
              <a:t>indi</a:t>
            </a:r>
            <a:r>
              <a:rPr lang="en-GB" dirty="0"/>
              <a:t>-</a:t>
            </a:r>
          </a:p>
          <a:p>
            <a:r>
              <a:rPr lang="en-GB" dirty="0" err="1"/>
              <a:t>rect</a:t>
            </a:r>
            <a:r>
              <a:rPr lang="en-GB" dirty="0"/>
              <a:t> semantics. For example, without the direct semantics</a:t>
            </a:r>
          </a:p>
          <a:p>
            <a:r>
              <a:rPr lang="en-GB" dirty="0"/>
              <a:t>of x86-64, we cannot even formulate the correctness of a</a:t>
            </a:r>
          </a:p>
          <a:p>
            <a:r>
              <a:rPr lang="en-GB" dirty="0"/>
              <a:t>translator from x86-64 to the IR. </a:t>
            </a:r>
          </a:p>
          <a:p>
            <a:endParaRPr lang="en-GB" dirty="0"/>
          </a:p>
          <a:p>
            <a:r>
              <a:rPr lang="en-GB" dirty="0"/>
              <a:t>learn the translation of x86-64 instructions</a:t>
            </a:r>
          </a:p>
          <a:p>
            <a:r>
              <a:rPr lang="en-GB" dirty="0"/>
              <a:t>to their IR, by extracting knowledge from the hard-coded</a:t>
            </a:r>
          </a:p>
          <a:p>
            <a:r>
              <a:rPr lang="en-GB" dirty="0"/>
              <a:t>translation logic of compilers such as GCC.</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18</a:t>
            </a:fld>
            <a:endParaRPr lang="en-US"/>
          </a:p>
        </p:txBody>
      </p:sp>
    </p:spTree>
    <p:extLst>
      <p:ext uri="{BB962C8B-B14F-4D97-AF65-F5344CB8AC3E}">
        <p14:creationId xmlns:p14="http://schemas.microsoft.com/office/powerpoint/2010/main" val="1133695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20</a:t>
            </a:fld>
            <a:endParaRPr lang="en-US"/>
          </a:p>
        </p:txBody>
      </p:sp>
    </p:spTree>
    <p:extLst>
      <p:ext uri="{BB962C8B-B14F-4D97-AF65-F5344CB8AC3E}">
        <p14:creationId xmlns:p14="http://schemas.microsoft.com/office/powerpoint/2010/main" val="4246123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 such as model checkers and deductive program verifiers, </a:t>
            </a:r>
            <a:r>
              <a:rPr lang="en-GB" sz="1200" i="1" dirty="0"/>
              <a:t>at no additional cost</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21</a:t>
            </a:fld>
            <a:endParaRPr lang="en-US"/>
          </a:p>
        </p:txBody>
      </p:sp>
    </p:spTree>
    <p:extLst>
      <p:ext uri="{BB962C8B-B14F-4D97-AF65-F5344CB8AC3E}">
        <p14:creationId xmlns:p14="http://schemas.microsoft.com/office/powerpoint/2010/main" val="227047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dirty="0"/>
              <a:t>The ability to directly reason about the binary code is desirable to prove or disprove properties about the code which is actually going to execute.</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dirty="0"/>
              <a:t>There are various compelling scenarios when binary analysis is important</a:t>
            </a:r>
          </a:p>
          <a:p>
            <a:pPr marL="228600" indent="-228600">
              <a:buFont typeface="Arial" panose="020B0604020202020204" pitchFamily="34" charset="0"/>
              <a:buAutoNum type="arabicPeriod"/>
            </a:pPr>
            <a:r>
              <a:rPr lang="en-GB" sz="1200" dirty="0"/>
              <a:t>When the source code is not available binary analysis is the only way to prove (or disprove) properties of the code that is actually executed</a:t>
            </a:r>
          </a:p>
          <a:p>
            <a:pPr marL="228600" indent="-228600">
              <a:buFont typeface="Arial" panose="020B0604020202020204" pitchFamily="34" charset="0"/>
              <a:buAutoNum type="arabicPeriod"/>
            </a:pPr>
            <a:endParaRPr lang="en-GB" sz="1200" dirty="0"/>
          </a:p>
          <a:p>
            <a:pPr marL="228600" indent="-228600">
              <a:buFont typeface="Arial" panose="020B0604020202020204" pitchFamily="34" charset="0"/>
              <a:buAutoNum type="arabicPeriod"/>
            </a:pPr>
            <a:r>
              <a:rPr lang="en-GB" sz="1200" dirty="0"/>
              <a:t>There are other scenarios when it is not desirable to trust the compiler. For example, either due to compiler bugs or</a:t>
            </a:r>
          </a:p>
          <a:p>
            <a:pPr marL="0" indent="0">
              <a:buFont typeface="Arial" panose="020B0604020202020204" pitchFamily="34" charset="0"/>
              <a:buNone/>
            </a:pPr>
            <a:r>
              <a:rPr lang="en-GB" sz="1200" dirty="0"/>
              <a:t>Due to aggressive optimization that compiler does in the presence of unspecified behaviour, There can be a mismatch between what a programmer intends and what is actually generated by the compiler and hence executed on processor.</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dirty="0"/>
              <a:t>Consequently, analyses that are performed on source code can fail to detect certain bugs and vulnerabilities and this phenomenon is well known as “What You See Is </a:t>
            </a:r>
            <a:r>
              <a:rPr lang="en-GB" sz="1200" dirty="0" err="1"/>
              <a:t>NotWhat</a:t>
            </a:r>
            <a:r>
              <a:rPr lang="en-GB" sz="1200" dirty="0"/>
              <a:t> You </a:t>
            </a:r>
            <a:r>
              <a:rPr lang="en-GB" sz="1200" dirty="0" err="1"/>
              <a:t>eXecute</a:t>
            </a:r>
            <a:r>
              <a:rPr lang="en-GB" sz="1200" dirty="0"/>
              <a:t>”.</a:t>
            </a:r>
            <a:endParaRPr lang="en-US" sz="1200" dirty="0"/>
          </a:p>
          <a:p>
            <a:pPr marL="0" indent="0">
              <a:buFont typeface="Arial" panose="020B0604020202020204" pitchFamily="34" charset="0"/>
              <a:buNone/>
            </a:pPr>
            <a:endParaRPr lang="en-US" sz="1200" dirty="0"/>
          </a:p>
          <a:p>
            <a:pPr marL="0" indent="0">
              <a:buFont typeface="Arial" panose="020B0604020202020204" pitchFamily="34" charset="0"/>
              <a:buNone/>
            </a:pPr>
            <a:r>
              <a:rPr lang="en-GB" sz="1200" dirty="0"/>
              <a:t>//An executable reveals more accurate information about the </a:t>
            </a:r>
            <a:r>
              <a:rPr lang="en-GB" sz="1200" dirty="0" err="1"/>
              <a:t>behaviors</a:t>
            </a:r>
            <a:r>
              <a:rPr lang="en-GB" sz="1200" dirty="0"/>
              <a:t> that might occur during execution; including the actual memory layout, register usage, execution order, optimizations, and //</a:t>
            </a:r>
            <a:r>
              <a:rPr lang="en-GB" sz="1200" dirty="0" err="1"/>
              <a:t>artifacts</a:t>
            </a:r>
            <a:r>
              <a:rPr lang="en-GB" sz="1200" dirty="0"/>
              <a:t> of compiler bugs</a:t>
            </a:r>
          </a:p>
          <a:p>
            <a:pPr marL="0" indent="0">
              <a:buFont typeface="Arial" panose="020B0604020202020204" pitchFamily="34" charset="0"/>
              <a:buNone/>
            </a:pPr>
            <a:r>
              <a:rPr lang="en-GB" sz="1200" dirty="0"/>
              <a:t>//source-level analysis on the other hand, must either make a cruder over-approximation or an unsound under-approximation</a:t>
            </a:r>
            <a:endParaRPr lang="en-US" sz="1200" dirty="0"/>
          </a:p>
          <a:p>
            <a:pPr marL="0" indent="0">
              <a:buFont typeface="Arial" panose="020B0604020202020204" pitchFamily="34" charset="0"/>
              <a:buNone/>
            </a:pPr>
            <a:r>
              <a:rPr lang="en-GB" sz="1200" dirty="0"/>
              <a:t>// for many programming languages, certain </a:t>
            </a:r>
            <a:r>
              <a:rPr lang="en-GB" sz="1200" dirty="0" err="1"/>
              <a:t>behaviors</a:t>
            </a:r>
            <a:r>
              <a:rPr lang="en-GB" sz="1200" dirty="0"/>
              <a:t> are left unspecified by the semantics. In such cases, a source-level analysis must account for all possible </a:t>
            </a:r>
            <a:r>
              <a:rPr lang="en-GB" sz="1200" dirty="0" err="1"/>
              <a:t>behaviors</a:t>
            </a:r>
            <a:r>
              <a:rPr lang="en-GB" sz="1200" dirty="0"/>
              <a:t>, whereas an analysis of an executable generally only has to deal with one possible </a:t>
            </a:r>
            <a:r>
              <a:rPr lang="en-GB" sz="1200" dirty="0" err="1"/>
              <a:t>behavior</a:t>
            </a:r>
            <a:r>
              <a:rPr lang="en-GB" sz="1200" dirty="0"/>
              <a:t>—namely, the one for the code sequence chosen by the compiler</a:t>
            </a:r>
            <a:endParaRPr lang="en-US" sz="1200" dirty="0"/>
          </a:p>
          <a:p>
            <a:endParaRPr lang="en-US" dirty="0"/>
          </a:p>
          <a:p>
            <a:r>
              <a:rPr lang="en-GB" dirty="0"/>
              <a:t>Programs typically make extensive use of libraries, including dynamically linked libraries (DLLs), which may not be available in source-code form. Typically, analyses are performed using code stubs that model the effects of library calls. Because these are created by hand they are likely to contain errors, which may cause an analysis to return incorrect results.</a:t>
            </a:r>
          </a:p>
          <a:p>
            <a:endParaRPr lang="en-GB" dirty="0"/>
          </a:p>
          <a:p>
            <a:r>
              <a:rPr lang="en-GB" dirty="0"/>
              <a:t>Operating on the binary avoids these issues altogether, since all source</a:t>
            </a:r>
          </a:p>
          <a:p>
            <a:r>
              <a:rPr lang="en-GB" dirty="0"/>
              <a:t>languages are translated into a hardware specific, but single target language with no</a:t>
            </a:r>
          </a:p>
          <a:p>
            <a:r>
              <a:rPr lang="en-GB" dirty="0"/>
              <a:t>distinction between the source code or library code.</a:t>
            </a:r>
          </a:p>
          <a:p>
            <a:endParaRPr lang="en-GB" dirty="0"/>
          </a:p>
          <a:p>
            <a:endParaRPr lang="en-GB" dirty="0"/>
          </a:p>
          <a:p>
            <a:r>
              <a:rPr lang="en-GB" dirty="0"/>
              <a:t>For source code analysis The effect of this library calls are modelled using separate </a:t>
            </a:r>
            <a:r>
              <a:rPr lang="en-GB" dirty="0" err="1"/>
              <a:t>abstratction</a:t>
            </a:r>
            <a:r>
              <a:rPr lang="en-GB" dirty="0"/>
              <a:t> which are </a:t>
            </a:r>
            <a:r>
              <a:rPr lang="en-GB" dirty="0" err="1"/>
              <a:t>unsually</a:t>
            </a:r>
            <a:r>
              <a:rPr lang="en-GB" dirty="0"/>
              <a:t> </a:t>
            </a:r>
            <a:r>
              <a:rPr lang="en-GB" dirty="0" err="1"/>
              <a:t>manuly</a:t>
            </a:r>
            <a:r>
              <a:rPr lang="en-GB" dirty="0"/>
              <a:t> created and hence can be </a:t>
            </a:r>
            <a:r>
              <a:rPr lang="en-GB" dirty="0" err="1"/>
              <a:t>potentiall</a:t>
            </a:r>
            <a:r>
              <a:rPr lang="en-GB" dirty="0"/>
              <a:t> buggy. </a:t>
            </a:r>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a:t>
            </a:fld>
            <a:endParaRPr lang="en-US"/>
          </a:p>
        </p:txBody>
      </p:sp>
    </p:spTree>
    <p:extLst>
      <p:ext uri="{BB962C8B-B14F-4D97-AF65-F5344CB8AC3E}">
        <p14:creationId xmlns:p14="http://schemas.microsoft.com/office/powerpoint/2010/main" val="4219929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nstructions</a:t>
            </a:r>
            <a:r>
              <a:rPr lang="en-GB" dirty="0"/>
              <a:t> which are not included in the current scope</a:t>
            </a:r>
          </a:p>
          <a:p>
            <a:r>
              <a:rPr lang="en-GB" dirty="0"/>
              <a:t>of work are: (1) System-level instructions, which are re-</a:t>
            </a:r>
          </a:p>
          <a:p>
            <a:r>
              <a:rPr lang="en-GB" dirty="0" err="1"/>
              <a:t>lated</a:t>
            </a:r>
            <a:r>
              <a:rPr lang="en-GB" dirty="0"/>
              <a:t> to the operating system, protection levels, I/O, cache</a:t>
            </a:r>
          </a:p>
          <a:p>
            <a:r>
              <a:rPr lang="en-GB" dirty="0"/>
              <a:t>lines, and other supervisor instructions; (2) x87 &amp; MMX in-</a:t>
            </a:r>
          </a:p>
          <a:p>
            <a:r>
              <a:rPr lang="en-GB" dirty="0" err="1"/>
              <a:t>structions</a:t>
            </a:r>
            <a:r>
              <a:rPr lang="en-GB" dirty="0"/>
              <a:t>, consisting of legacy floating-point and vector</a:t>
            </a:r>
          </a:p>
          <a:p>
            <a:r>
              <a:rPr lang="en-GB" dirty="0"/>
              <a:t>operations, respectively, which are now superseded by SSE;</a:t>
            </a:r>
          </a:p>
          <a:p>
            <a:r>
              <a:rPr lang="en-GB" dirty="0"/>
              <a:t>(3) Concurrency-related operations, including atomic opera-</a:t>
            </a:r>
          </a:p>
          <a:p>
            <a:r>
              <a:rPr lang="en-GB" dirty="0" err="1"/>
              <a:t>tions</a:t>
            </a:r>
            <a:r>
              <a:rPr lang="en-GB" dirty="0"/>
              <a:t> and fences; and (4) Cryptography instructions, which</a:t>
            </a:r>
          </a:p>
          <a:p>
            <a:r>
              <a:rPr lang="en-GB" dirty="0"/>
              <a:t>support cryptographic processing specified by Advanced</a:t>
            </a:r>
          </a:p>
          <a:p>
            <a:r>
              <a:rPr lang="en-GB" dirty="0"/>
              <a:t>Encryption Standard (AES). We note that while there is no</a:t>
            </a:r>
          </a:p>
          <a:p>
            <a:r>
              <a:rPr lang="en-GB" dirty="0"/>
              <a:t>inherent limitation in supporting the above instructions with</a:t>
            </a:r>
          </a:p>
          <a:p>
            <a:r>
              <a:rPr lang="en-GB" dirty="0"/>
              <a:t>our approach, the system-level instructions require to </a:t>
            </a:r>
            <a:r>
              <a:rPr lang="en-GB" dirty="0" err="1"/>
              <a:t>formu</a:t>
            </a:r>
            <a:r>
              <a:rPr lang="en-GB" dirty="0"/>
              <a:t>-</a:t>
            </a:r>
          </a:p>
          <a:p>
            <a:r>
              <a:rPr lang="en-GB" dirty="0"/>
              <a:t>late an abstraction of different architectures and operating</a:t>
            </a:r>
          </a:p>
          <a:p>
            <a:r>
              <a:rPr lang="en-GB" dirty="0"/>
              <a:t>systems, which is a significant effort that is orthogonal to the</a:t>
            </a:r>
          </a:p>
          <a:p>
            <a:r>
              <a:rPr lang="en-GB" dirty="0"/>
              <a:t>presented effort of formalizing the user-level instructions.</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22</a:t>
            </a:fld>
            <a:endParaRPr lang="en-US"/>
          </a:p>
        </p:txBody>
      </p:sp>
    </p:spTree>
    <p:extLst>
      <p:ext uri="{BB962C8B-B14F-4D97-AF65-F5344CB8AC3E}">
        <p14:creationId xmlns:p14="http://schemas.microsoft.com/office/powerpoint/2010/main" val="1625040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nstructions</a:t>
            </a:r>
            <a:r>
              <a:rPr lang="en-GB" dirty="0"/>
              <a:t> which are not included in the current scope</a:t>
            </a:r>
          </a:p>
          <a:p>
            <a:r>
              <a:rPr lang="en-GB" dirty="0"/>
              <a:t>of work are: (1) System-level instructions, which are re-</a:t>
            </a:r>
          </a:p>
          <a:p>
            <a:r>
              <a:rPr lang="en-GB" dirty="0" err="1"/>
              <a:t>lated</a:t>
            </a:r>
            <a:r>
              <a:rPr lang="en-GB" dirty="0"/>
              <a:t> to the operating system, protection levels, I/O, cache</a:t>
            </a:r>
          </a:p>
          <a:p>
            <a:r>
              <a:rPr lang="en-GB" dirty="0"/>
              <a:t>lines, and other supervisor instructions; (2) x87 &amp; MMX in-</a:t>
            </a:r>
          </a:p>
          <a:p>
            <a:r>
              <a:rPr lang="en-GB" dirty="0" err="1"/>
              <a:t>structions</a:t>
            </a:r>
            <a:r>
              <a:rPr lang="en-GB" dirty="0"/>
              <a:t>, consisting of legacy floating-point and vector</a:t>
            </a:r>
          </a:p>
          <a:p>
            <a:r>
              <a:rPr lang="en-GB" dirty="0"/>
              <a:t>operations, respectively, which are now superseded by SSE;</a:t>
            </a:r>
          </a:p>
          <a:p>
            <a:r>
              <a:rPr lang="en-GB" dirty="0"/>
              <a:t>(3) Concurrency-related operations, including atomic opera-</a:t>
            </a:r>
          </a:p>
          <a:p>
            <a:r>
              <a:rPr lang="en-GB" dirty="0" err="1"/>
              <a:t>tions</a:t>
            </a:r>
            <a:r>
              <a:rPr lang="en-GB" dirty="0"/>
              <a:t> and fences; and (4) Cryptography instructions, which</a:t>
            </a:r>
          </a:p>
          <a:p>
            <a:r>
              <a:rPr lang="en-GB" dirty="0"/>
              <a:t>support cryptographic processing specified by Advanced</a:t>
            </a:r>
          </a:p>
          <a:p>
            <a:r>
              <a:rPr lang="en-GB" dirty="0"/>
              <a:t>Encryption Standard (AES). We note that while there is no</a:t>
            </a:r>
          </a:p>
          <a:p>
            <a:r>
              <a:rPr lang="en-GB" dirty="0"/>
              <a:t>inherent limitation in supporting the above instructions with</a:t>
            </a:r>
          </a:p>
          <a:p>
            <a:r>
              <a:rPr lang="en-GB" dirty="0"/>
              <a:t>our approach, the system-level instructions require to </a:t>
            </a:r>
            <a:r>
              <a:rPr lang="en-GB" dirty="0" err="1"/>
              <a:t>formu</a:t>
            </a:r>
            <a:r>
              <a:rPr lang="en-GB" dirty="0"/>
              <a:t>-</a:t>
            </a:r>
          </a:p>
          <a:p>
            <a:r>
              <a:rPr lang="en-GB" dirty="0"/>
              <a:t>late an abstraction of different architectures and operating</a:t>
            </a:r>
          </a:p>
          <a:p>
            <a:r>
              <a:rPr lang="en-GB" dirty="0"/>
              <a:t>systems, which is a significant effort that is orthogonal to the</a:t>
            </a:r>
          </a:p>
          <a:p>
            <a:r>
              <a:rPr lang="en-GB" dirty="0"/>
              <a:t>presented effort of formalizing the user-level instructions.</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23</a:t>
            </a:fld>
            <a:endParaRPr lang="en-US"/>
          </a:p>
        </p:txBody>
      </p:sp>
    </p:spTree>
    <p:extLst>
      <p:ext uri="{BB962C8B-B14F-4D97-AF65-F5344CB8AC3E}">
        <p14:creationId xmlns:p14="http://schemas.microsoft.com/office/powerpoint/2010/main" val="2445417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24</a:t>
            </a:fld>
            <a:endParaRPr lang="en-US"/>
          </a:p>
        </p:txBody>
      </p:sp>
    </p:spTree>
    <p:extLst>
      <p:ext uri="{BB962C8B-B14F-4D97-AF65-F5344CB8AC3E}">
        <p14:creationId xmlns:p14="http://schemas.microsoft.com/office/powerpoint/2010/main" val="4278483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25</a:t>
            </a:fld>
            <a:endParaRPr lang="en-US"/>
          </a:p>
        </p:txBody>
      </p:sp>
    </p:spTree>
    <p:extLst>
      <p:ext uri="{BB962C8B-B14F-4D97-AF65-F5344CB8AC3E}">
        <p14:creationId xmlns:p14="http://schemas.microsoft.com/office/powerpoint/2010/main" val="3267982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26</a:t>
            </a:fld>
            <a:endParaRPr lang="en-US"/>
          </a:p>
        </p:txBody>
      </p:sp>
    </p:spTree>
    <p:extLst>
      <p:ext uri="{BB962C8B-B14F-4D97-AF65-F5344CB8AC3E}">
        <p14:creationId xmlns:p14="http://schemas.microsoft.com/office/powerpoint/2010/main" val="3081126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27</a:t>
            </a:fld>
            <a:endParaRPr lang="en-US"/>
          </a:p>
        </p:txBody>
      </p:sp>
    </p:spTree>
    <p:extLst>
      <p:ext uri="{BB962C8B-B14F-4D97-AF65-F5344CB8AC3E}">
        <p14:creationId xmlns:p14="http://schemas.microsoft.com/office/powerpoint/2010/main" val="4222644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28</a:t>
            </a:fld>
            <a:endParaRPr lang="en-US"/>
          </a:p>
        </p:txBody>
      </p:sp>
    </p:spTree>
    <p:extLst>
      <p:ext uri="{BB962C8B-B14F-4D97-AF65-F5344CB8AC3E}">
        <p14:creationId xmlns:p14="http://schemas.microsoft.com/office/powerpoint/2010/main" val="983430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29</a:t>
            </a:fld>
            <a:endParaRPr lang="en-US"/>
          </a:p>
        </p:txBody>
      </p:sp>
    </p:spTree>
    <p:extLst>
      <p:ext uri="{BB962C8B-B14F-4D97-AF65-F5344CB8AC3E}">
        <p14:creationId xmlns:p14="http://schemas.microsoft.com/office/powerpoint/2010/main" val="2607317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30</a:t>
            </a:fld>
            <a:endParaRPr lang="en-US"/>
          </a:p>
        </p:txBody>
      </p:sp>
    </p:spTree>
    <p:extLst>
      <p:ext uri="{BB962C8B-B14F-4D97-AF65-F5344CB8AC3E}">
        <p14:creationId xmlns:p14="http://schemas.microsoft.com/office/powerpoint/2010/main" val="2300283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31</a:t>
            </a:fld>
            <a:endParaRPr lang="en-US"/>
          </a:p>
        </p:txBody>
      </p:sp>
    </p:spTree>
    <p:extLst>
      <p:ext uri="{BB962C8B-B14F-4D97-AF65-F5344CB8AC3E}">
        <p14:creationId xmlns:p14="http://schemas.microsoft.com/office/powerpoint/2010/main" val="3410814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translation exposes many high-level properties (like control flow, function boundary</a:t>
            </a:r>
          </a:p>
          <a:p>
            <a:r>
              <a:rPr lang="en-GB" dirty="0"/>
              <a:t>and prototype, variable and their type etc.) of the binary, which are otherwise lost during</a:t>
            </a:r>
          </a:p>
          <a:p>
            <a:r>
              <a:rPr lang="en-GB" dirty="0"/>
              <a:t>the compilation pipeline, and (2) performing the analysis at the IR level. </a:t>
            </a:r>
            <a:r>
              <a:rPr lang="en-GB" dirty="0" err="1"/>
              <a:t>Analyzing</a:t>
            </a:r>
            <a:r>
              <a:rPr lang="en-GB" dirty="0"/>
              <a:t> the</a:t>
            </a:r>
          </a:p>
          <a:p>
            <a:r>
              <a:rPr lang="en-GB" dirty="0"/>
              <a:t>binary using the abstractions lifted to such high-level IR assist further analysis and/or</a:t>
            </a:r>
          </a:p>
          <a:p>
            <a:r>
              <a:rPr lang="en-GB" dirty="0"/>
              <a:t>optimization.</a:t>
            </a:r>
          </a:p>
          <a:p>
            <a:endParaRPr lang="en-GB" dirty="0"/>
          </a:p>
          <a:p>
            <a:endParaRPr lang="en-GB" dirty="0"/>
          </a:p>
          <a:p>
            <a:r>
              <a:rPr lang="en-GB" dirty="0"/>
              <a:t>Even though I am saying that they are just translators, but they might be doing something beyond the translation itself. </a:t>
            </a:r>
          </a:p>
          <a:p>
            <a:endParaRPr lang="en-GB" dirty="0"/>
          </a:p>
          <a:p>
            <a:r>
              <a:rPr lang="en-GB" dirty="0"/>
              <a:t>A CPU or instruction-set emulator is a program that runs on one architecture (host), but whose functionality is to simulate the pro- </a:t>
            </a:r>
            <a:r>
              <a:rPr lang="en-GB" dirty="0" err="1"/>
              <a:t>cessor</a:t>
            </a:r>
            <a:r>
              <a:rPr lang="en-GB" dirty="0"/>
              <a:t> of a potentially different architecture (guest).</a:t>
            </a:r>
          </a:p>
          <a:p>
            <a:endParaRPr lang="en-US" dirty="0"/>
          </a:p>
          <a:p>
            <a:r>
              <a:rPr lang="en-US" dirty="0"/>
              <a:t>Tiny Code Generator</a:t>
            </a:r>
          </a:p>
          <a:p>
            <a:r>
              <a:rPr lang="en-GB" dirty="0"/>
              <a:t>The Tiny Code Generator (TCG) exists to transform target </a:t>
            </a:r>
            <a:r>
              <a:rPr lang="en-GB" dirty="0" err="1"/>
              <a:t>insns</a:t>
            </a:r>
            <a:r>
              <a:rPr lang="en-GB" dirty="0"/>
              <a:t> (written w.r.t the guest processor being emulated) via the TCG frontend to TCG ops which are then transformed into host </a:t>
            </a:r>
            <a:r>
              <a:rPr lang="en-GB" dirty="0" err="1"/>
              <a:t>insns</a:t>
            </a:r>
            <a:r>
              <a:rPr lang="en-GB" dirty="0"/>
              <a:t> (the processor executing QEMU itself) via the TCG backend.</a:t>
            </a:r>
          </a:p>
          <a:p>
            <a:endParaRPr lang="en-GB" dirty="0"/>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3</a:t>
            </a:fld>
            <a:endParaRPr lang="en-US"/>
          </a:p>
        </p:txBody>
      </p:sp>
    </p:spTree>
    <p:extLst>
      <p:ext uri="{BB962C8B-B14F-4D97-AF65-F5344CB8AC3E}">
        <p14:creationId xmlns:p14="http://schemas.microsoft.com/office/powerpoint/2010/main" val="680705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Vs Secondary Search</a:t>
            </a:r>
          </a:p>
        </p:txBody>
      </p:sp>
      <p:sp>
        <p:nvSpPr>
          <p:cNvPr id="4" name="Slide Number Placeholder 3"/>
          <p:cNvSpPr>
            <a:spLocks noGrp="1"/>
          </p:cNvSpPr>
          <p:nvPr>
            <p:ph type="sldNum" sz="quarter" idx="10"/>
          </p:nvPr>
        </p:nvSpPr>
        <p:spPr/>
        <p:txBody>
          <a:bodyPr/>
          <a:lstStyle/>
          <a:p>
            <a:fld id="{FE2D29BC-8680-4568-98F9-3106955E2B94}" type="slidenum">
              <a:rPr lang="en-US" smtClean="0"/>
              <a:t>32</a:t>
            </a:fld>
            <a:endParaRPr lang="en-US"/>
          </a:p>
        </p:txBody>
      </p:sp>
    </p:spTree>
    <p:extLst>
      <p:ext uri="{BB962C8B-B14F-4D97-AF65-F5344CB8AC3E}">
        <p14:creationId xmlns:p14="http://schemas.microsoft.com/office/powerpoint/2010/main" val="2953294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rest of the presentation we will be looking in the each of them and the challenges involves and our proposed solution</a:t>
            </a:r>
          </a:p>
        </p:txBody>
      </p:sp>
      <p:sp>
        <p:nvSpPr>
          <p:cNvPr id="4" name="Slide Number Placeholder 3"/>
          <p:cNvSpPr>
            <a:spLocks noGrp="1"/>
          </p:cNvSpPr>
          <p:nvPr>
            <p:ph type="sldNum" sz="quarter" idx="5"/>
          </p:nvPr>
        </p:nvSpPr>
        <p:spPr/>
        <p:txBody>
          <a:bodyPr/>
          <a:lstStyle/>
          <a:p>
            <a:fld id="{F355304D-1D5F-49D7-A7B8-6BC05AFF0817}" type="slidenum">
              <a:rPr lang="en-US" smtClean="0"/>
              <a:t>33</a:t>
            </a:fld>
            <a:endParaRPr lang="en-US"/>
          </a:p>
        </p:txBody>
      </p:sp>
    </p:spTree>
    <p:extLst>
      <p:ext uri="{BB962C8B-B14F-4D97-AF65-F5344CB8AC3E}">
        <p14:creationId xmlns:p14="http://schemas.microsoft.com/office/powerpoint/2010/main" val="3427515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verify that the two program X and Y are equivalent, we must confirm</a:t>
            </a:r>
          </a:p>
          <a:p>
            <a:r>
              <a:rPr lang="en-GB" dirty="0"/>
              <a:t>that whenever X and Y begin execution in identical machine states and X runs to completion, then Yi s guaranteed to terminate in the same machine state as T and with the same return value. </a:t>
            </a:r>
          </a:p>
          <a:p>
            <a:endParaRPr lang="en-GB" dirty="0"/>
          </a:p>
          <a:p>
            <a:r>
              <a:rPr lang="en-GB" dirty="0"/>
              <a:t>Usually the program verifies do not implement  this notion because the VC might be unmanageable for the theorem prover to handle.</a:t>
            </a:r>
          </a:p>
          <a:p>
            <a:r>
              <a:rPr lang="en-GB" dirty="0"/>
              <a:t>For  practical purposes, people use the notion of cutpoints which breaks the program into manageable sub-parts.</a:t>
            </a:r>
          </a:p>
          <a:p>
            <a:endParaRPr lang="en-GB" dirty="0"/>
          </a:p>
          <a:p>
            <a:r>
              <a:rPr lang="en-GB" dirty="0"/>
              <a:t>A </a:t>
            </a:r>
            <a:r>
              <a:rPr lang="en-GB" dirty="0" err="1"/>
              <a:t>cutpoint</a:t>
            </a:r>
            <a:r>
              <a:rPr lang="en-GB" dirty="0"/>
              <a:t> is a pair of program points, one in each program. </a:t>
            </a:r>
          </a:p>
          <a:p>
            <a:r>
              <a:rPr lang="en-GB" dirty="0"/>
              <a:t>The goal of program equivalent is formalised as a </a:t>
            </a:r>
            <a:r>
              <a:rPr lang="en-GB" dirty="0" err="1"/>
              <a:t>bisimulation</a:t>
            </a:r>
            <a:r>
              <a:rPr lang="en-GB" dirty="0"/>
              <a:t> relation to show that the executions of T and R move together from one </a:t>
            </a:r>
            <a:r>
              <a:rPr lang="en-GB" dirty="0" err="1"/>
              <a:t>cutpoint</a:t>
            </a:r>
            <a:r>
              <a:rPr lang="en-GB" dirty="0"/>
              <a:t> to the next and that at each cut- point, certain invariants are guaranteed to hold. </a:t>
            </a:r>
          </a:p>
          <a:p>
            <a:endParaRPr lang="en-GB" dirty="0"/>
          </a:p>
          <a:p>
            <a:r>
              <a:rPr lang="en-GB" dirty="0"/>
              <a:t>An important  property of the </a:t>
            </a:r>
            <a:r>
              <a:rPr lang="en-GB" dirty="0" err="1"/>
              <a:t>cutpoint</a:t>
            </a:r>
            <a:r>
              <a:rPr lang="en-GB" dirty="0"/>
              <a:t> is that they must be sound i.e.  A choice of </a:t>
            </a:r>
            <a:r>
              <a:rPr lang="en-GB" dirty="0" err="1"/>
              <a:t>cutpoint</a:t>
            </a:r>
            <a:r>
              <a:rPr lang="en-GB" dirty="0"/>
              <a:t> should not make the 2 program equivalent when they are not.  In order to ensure that </a:t>
            </a:r>
          </a:p>
          <a:p>
            <a:r>
              <a:rPr lang="en-GB" dirty="0"/>
              <a:t>The </a:t>
            </a:r>
            <a:r>
              <a:rPr lang="en-GB" dirty="0" err="1"/>
              <a:t>cutpoint</a:t>
            </a:r>
            <a:r>
              <a:rPr lang="en-GB" dirty="0"/>
              <a:t> must cover all the observable point </a:t>
            </a:r>
            <a:r>
              <a:rPr lang="en-GB" dirty="0" err="1"/>
              <a:t>sof</a:t>
            </a:r>
            <a:r>
              <a:rPr lang="en-GB" dirty="0"/>
              <a:t> the programs and invariants should be correctly generated.</a:t>
            </a:r>
          </a:p>
          <a:p>
            <a:endParaRPr lang="en-GB" dirty="0"/>
          </a:p>
          <a:p>
            <a:r>
              <a:rPr lang="en-GB" dirty="0"/>
              <a:t>The intuition for the cut of a transition system corresponding to a program is that the states in the cut suffice as observation points of the program </a:t>
            </a:r>
            <a:r>
              <a:rPr lang="en-GB" dirty="0" err="1"/>
              <a:t>behavior</a:t>
            </a:r>
            <a:r>
              <a:rPr lang="en-GB" dirty="0"/>
              <a:t>, that is, nothing relevant can happen which is not witnessed by a cut state.</a:t>
            </a:r>
            <a:endParaRPr lang="en-US" dirty="0"/>
          </a:p>
          <a:p>
            <a:endParaRPr lang="en-US" dirty="0"/>
          </a:p>
          <a:p>
            <a:r>
              <a:rPr lang="en-US" dirty="0"/>
              <a:t>In the rest of the presentation we will be looking in the each of them and the challenges involves and our proposed solution</a:t>
            </a:r>
          </a:p>
          <a:p>
            <a:r>
              <a:rPr lang="en-GB" dirty="0"/>
              <a:t>between pairs of states of the two programs.</a:t>
            </a:r>
          </a:p>
          <a:p>
            <a:r>
              <a:rPr lang="en-GB" dirty="0"/>
              <a:t>Ideally, we want a bi-simulation variant that allows us to simply relate the states where</a:t>
            </a:r>
          </a:p>
          <a:p>
            <a:r>
              <a:rPr lang="en-GB" dirty="0"/>
              <a:t>the two programs actually synchronize, i.e., at the start of corresponding functions or basic</a:t>
            </a:r>
          </a:p>
          <a:p>
            <a:r>
              <a:rPr lang="en-GB" dirty="0"/>
              <a:t>blocks, at the loop headers, etc. Such related states are called synchronization points, which</a:t>
            </a:r>
          </a:p>
          <a:p>
            <a:r>
              <a:rPr lang="en-GB" dirty="0"/>
              <a:t>are a pair of symbolic states of the input and output programs accompanied by a set of</a:t>
            </a:r>
          </a:p>
          <a:p>
            <a:r>
              <a:rPr lang="en-GB" dirty="0"/>
              <a:t>equality constraints over symbolic variables found in the two states. </a:t>
            </a:r>
            <a:r>
              <a:rPr lang="en-GB" dirty="0" err="1"/>
              <a:t>Kasampalis</a:t>
            </a:r>
            <a:r>
              <a:rPr lang="en-GB" dirty="0"/>
              <a:t> et al. [KPAR]</a:t>
            </a:r>
          </a:p>
          <a:p>
            <a:r>
              <a:rPr lang="en-GB" dirty="0"/>
              <a:t>realized such a variant of bi-simulation, referred to as cut-</a:t>
            </a:r>
            <a:r>
              <a:rPr lang="en-GB" dirty="0" err="1"/>
              <a:t>bisimulation</a:t>
            </a:r>
            <a:r>
              <a:rPr lang="en-GB" dirty="0"/>
              <a:t>, which is well-suited</a:t>
            </a:r>
          </a:p>
          <a:p>
            <a:r>
              <a:rPr lang="en-GB" dirty="0"/>
              <a:t>for translation across language changes, as it can ignore program points of no interest in the</a:t>
            </a:r>
          </a:p>
          <a:p>
            <a:r>
              <a:rPr lang="en-GB" dirty="0"/>
              <a:t>input and/or output program.</a:t>
            </a:r>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34</a:t>
            </a:fld>
            <a:endParaRPr lang="en-US"/>
          </a:p>
        </p:txBody>
      </p:sp>
    </p:spTree>
    <p:extLst>
      <p:ext uri="{BB962C8B-B14F-4D97-AF65-F5344CB8AC3E}">
        <p14:creationId xmlns:p14="http://schemas.microsoft.com/office/powerpoint/2010/main" val="826626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 panose="05000000000000000000" pitchFamily="2" charset="2"/>
              <a:buChar char="q"/>
            </a:pPr>
            <a:r>
              <a:rPr lang="en-GB" sz="1200" dirty="0" err="1"/>
              <a:t>E.g</a:t>
            </a:r>
            <a:r>
              <a:rPr lang="en-GB" sz="1200" dirty="0"/>
              <a:t>: entry points, exiting points (</a:t>
            </a:r>
            <a:r>
              <a:rPr lang="en-GB" sz="1200" dirty="0" err="1"/>
              <a:t>icluding</a:t>
            </a:r>
            <a:r>
              <a:rPr lang="en-GB" sz="1200" dirty="0"/>
              <a:t> points before </a:t>
            </a:r>
            <a:r>
              <a:rPr lang="en-GB" sz="1200" dirty="0" err="1"/>
              <a:t>callsites</a:t>
            </a:r>
            <a:r>
              <a:rPr lang="en-GB" sz="1200" dirty="0"/>
              <a:t>), and the rest of the points (including loop entry points and</a:t>
            </a:r>
          </a:p>
          <a:p>
            <a:pPr marL="457200" indent="-457200">
              <a:buFont typeface="Wingdings" panose="05000000000000000000" pitchFamily="2" charset="2"/>
              <a:buChar char="q"/>
            </a:pPr>
            <a:r>
              <a:rPr lang="en-GB" sz="1200" dirty="0"/>
              <a:t>points after </a:t>
            </a:r>
            <a:r>
              <a:rPr lang="en-GB" sz="1200" dirty="0" err="1"/>
              <a:t>callsites</a:t>
            </a:r>
            <a:r>
              <a:rPr lang="en-GB" sz="1200" dirty="0"/>
              <a: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Relates programs states where the programs actually synchronize</a:t>
            </a:r>
            <a:endParaRPr lang="en-US" dirty="0"/>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35</a:t>
            </a:fld>
            <a:endParaRPr lang="en-US"/>
          </a:p>
        </p:txBody>
      </p:sp>
    </p:spTree>
    <p:extLst>
      <p:ext uri="{BB962C8B-B14F-4D97-AF65-F5344CB8AC3E}">
        <p14:creationId xmlns:p14="http://schemas.microsoft.com/office/powerpoint/2010/main" val="1209170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Synchronization points are generated by the translator</a:t>
            </a:r>
            <a:endParaRPr lang="en-US" sz="1200" dirty="0"/>
          </a:p>
          <a:p>
            <a:r>
              <a:rPr lang="en-GB" dirty="0"/>
              <a:t>Machine IR extends the target instruction set with some higher-level features: unlimited virtual registers; jump tables to ease the </a:t>
            </a:r>
            <a:r>
              <a:rPr lang="en-GB" dirty="0" err="1"/>
              <a:t>transla</a:t>
            </a:r>
            <a:r>
              <a:rPr lang="en-GB" dirty="0"/>
              <a:t>- </a:t>
            </a:r>
            <a:r>
              <a:rPr lang="en-GB" dirty="0" err="1"/>
              <a:t>tion</a:t>
            </a:r>
            <a:r>
              <a:rPr lang="en-GB" dirty="0"/>
              <a:t> of switch statements; and pseudo-instructions, such as COPY and PHI. </a:t>
            </a:r>
          </a:p>
          <a:p>
            <a:endParaRPr lang="en-GB" dirty="0"/>
          </a:p>
          <a:p>
            <a:r>
              <a:rPr lang="en-GB" dirty="0"/>
              <a:t>Machine IR extends the target instruction set with some higher-level features: unlimited virtual registers; jump tables to ease the </a:t>
            </a:r>
            <a:r>
              <a:rPr lang="en-GB" dirty="0" err="1"/>
              <a:t>transla</a:t>
            </a:r>
            <a:r>
              <a:rPr lang="en-GB" dirty="0"/>
              <a:t>- </a:t>
            </a:r>
            <a:r>
              <a:rPr lang="en-GB" dirty="0" err="1"/>
              <a:t>tion</a:t>
            </a:r>
            <a:r>
              <a:rPr lang="en-GB" dirty="0"/>
              <a:t> of switch statements; and pseudo-instructions, such as COPY and PHI. As</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36</a:t>
            </a:fld>
            <a:endParaRPr lang="en-US"/>
          </a:p>
        </p:txBody>
      </p:sp>
    </p:spTree>
    <p:extLst>
      <p:ext uri="{BB962C8B-B14F-4D97-AF65-F5344CB8AC3E}">
        <p14:creationId xmlns:p14="http://schemas.microsoft.com/office/powerpoint/2010/main" val="951855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rest of the presentation we will be looking in the each of them and the challenges involves and our proposed solution</a:t>
            </a:r>
          </a:p>
        </p:txBody>
      </p:sp>
      <p:sp>
        <p:nvSpPr>
          <p:cNvPr id="4" name="Slide Number Placeholder 3"/>
          <p:cNvSpPr>
            <a:spLocks noGrp="1"/>
          </p:cNvSpPr>
          <p:nvPr>
            <p:ph type="sldNum" sz="quarter" idx="5"/>
          </p:nvPr>
        </p:nvSpPr>
        <p:spPr/>
        <p:txBody>
          <a:bodyPr/>
          <a:lstStyle/>
          <a:p>
            <a:fld id="{F355304D-1D5F-49D7-A7B8-6BC05AFF0817}" type="slidenum">
              <a:rPr lang="en-US" smtClean="0"/>
              <a:t>37</a:t>
            </a:fld>
            <a:endParaRPr lang="en-US"/>
          </a:p>
        </p:txBody>
      </p:sp>
    </p:spTree>
    <p:extLst>
      <p:ext uri="{BB962C8B-B14F-4D97-AF65-F5344CB8AC3E}">
        <p14:creationId xmlns:p14="http://schemas.microsoft.com/office/powerpoint/2010/main" val="2701931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approach to generate the synchronization points is by instrumenting the translator itself.</a:t>
            </a:r>
          </a:p>
          <a:p>
            <a:r>
              <a:rPr lang="en-GB" dirty="0"/>
              <a:t>The translator, being aware of which high-level IR instructions and control points are emitted</a:t>
            </a:r>
          </a:p>
          <a:p>
            <a:r>
              <a:rPr lang="en-GB" dirty="0"/>
              <a:t>for each binary instruction, can accurately generate the synchronization points. Moreover,</a:t>
            </a:r>
          </a:p>
          <a:p>
            <a:r>
              <a:rPr lang="en-GB" dirty="0"/>
              <a:t>each synchronization point is </a:t>
            </a:r>
            <a:r>
              <a:rPr lang="en-GB" dirty="0" err="1"/>
              <a:t>labeled</a:t>
            </a:r>
            <a:r>
              <a:rPr lang="en-GB" dirty="0"/>
              <a:t> with invariants over symbolic variables, corresponding</a:t>
            </a:r>
          </a:p>
          <a:p>
            <a:r>
              <a:rPr lang="en-GB" dirty="0"/>
              <a:t>to input/output program states, in order to cover only observably equivalent states. For</a:t>
            </a:r>
          </a:p>
          <a:p>
            <a:r>
              <a:rPr lang="en-GB" dirty="0"/>
              <a:t>each synchronization point, the equivalence-checker checks equivalence by delegating proof</a:t>
            </a:r>
          </a:p>
          <a:p>
            <a:r>
              <a:rPr lang="en-GB" dirty="0"/>
              <a:t>obligations to an SMT solver. Failure of a proof obligation can be attributed to either a bug</a:t>
            </a:r>
          </a:p>
          <a:p>
            <a:r>
              <a:rPr lang="en-GB" dirty="0"/>
              <a:t>in the translator or the fact that the source and target programs are not equivalent in the</a:t>
            </a:r>
          </a:p>
          <a:p>
            <a:r>
              <a:rPr lang="en-GB" dirty="0"/>
              <a:t>first place. We can rule out the second possibility because the source and target programs</a:t>
            </a:r>
          </a:p>
          <a:p>
            <a:r>
              <a:rPr lang="en-GB" dirty="0"/>
              <a:t>are not selected arbitrarily but they are the actual input and output of a translator, under</a:t>
            </a:r>
          </a:p>
          <a:p>
            <a:r>
              <a:rPr lang="en-GB" dirty="0"/>
              <a:t>test, and hence claimed to be equivalent by the translator itself.</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38</a:t>
            </a:fld>
            <a:endParaRPr lang="en-US"/>
          </a:p>
        </p:txBody>
      </p:sp>
    </p:spTree>
    <p:extLst>
      <p:ext uri="{BB962C8B-B14F-4D97-AF65-F5344CB8AC3E}">
        <p14:creationId xmlns:p14="http://schemas.microsoft.com/office/powerpoint/2010/main" val="1088263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39</a:t>
            </a:fld>
            <a:endParaRPr lang="en-US"/>
          </a:p>
        </p:txBody>
      </p:sp>
    </p:spTree>
    <p:extLst>
      <p:ext uri="{BB962C8B-B14F-4D97-AF65-F5344CB8AC3E}">
        <p14:creationId xmlns:p14="http://schemas.microsoft.com/office/powerpoint/2010/main" val="8231716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equality conditions at sync-points are determined, using a BLAS based Integer matrix library, over the values of live variables recorded by inserting instrumentation</a:t>
            </a:r>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40</a:t>
            </a:fld>
            <a:endParaRPr lang="en-US"/>
          </a:p>
        </p:txBody>
      </p:sp>
    </p:spTree>
    <p:extLst>
      <p:ext uri="{BB962C8B-B14F-4D97-AF65-F5344CB8AC3E}">
        <p14:creationId xmlns:p14="http://schemas.microsoft.com/office/powerpoint/2010/main" val="70448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each synchronization point, the equivalence-checker checks equivalence by delegating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obligations to an SMT solver.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Failure of a proof obligation can be attributed to either a bug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the translator or the fact that the source and target programs are not equivalent in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first place. We can rule out the second possibility because the source and target programs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are not selected arbitrarily but they are the actual input and output of a translator, under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test, and hence claimed to be equivalent by the translator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However, these synchronization point, being data-driven guesses, may lead to failing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proof obligations for reasons other than a translation error. For example, the proof might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fail if the spurious invariants are generated or the synchronization points are not sufficient,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and it is highly non-trivial, but an interesting research problem, to automatically attribute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failure reasons</a:t>
            </a:r>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41</a:t>
            </a:fld>
            <a:endParaRPr lang="en-US"/>
          </a:p>
        </p:txBody>
      </p:sp>
    </p:spTree>
    <p:extLst>
      <p:ext uri="{BB962C8B-B14F-4D97-AF65-F5344CB8AC3E}">
        <p14:creationId xmlns:p14="http://schemas.microsoft.com/office/powerpoint/2010/main" val="2600960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4</a:t>
            </a:fld>
            <a:endParaRPr lang="en-US"/>
          </a:p>
        </p:txBody>
      </p:sp>
    </p:spTree>
    <p:extLst>
      <p:ext uri="{BB962C8B-B14F-4D97-AF65-F5344CB8AC3E}">
        <p14:creationId xmlns:p14="http://schemas.microsoft.com/office/powerpoint/2010/main" val="37050497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employed model is a sequence-to-sequence model based on RNNs. The model composed</a:t>
            </a:r>
          </a:p>
          <a:p>
            <a:r>
              <a:rPr lang="en-GB" dirty="0"/>
              <a:t>of two recurrent neural networks: an encoder, which processes the input binary sequence,</a:t>
            </a:r>
          </a:p>
          <a:p>
            <a:r>
              <a:rPr lang="en-GB" dirty="0"/>
              <a:t>and a decoder, which creates outputs, the decompiled C code. Further, the sequence-to-</a:t>
            </a:r>
          </a:p>
          <a:p>
            <a:r>
              <a:rPr lang="en-GB" dirty="0"/>
              <a:t>sequence model contains a hidden state, which summarizes the entire input sequence. The</a:t>
            </a:r>
          </a:p>
          <a:p>
            <a:r>
              <a:rPr lang="en-GB" dirty="0"/>
              <a:t>training input contains of a large pair of strings representing the snippet of source C code</a:t>
            </a:r>
          </a:p>
          <a:p>
            <a:r>
              <a:rPr lang="en-GB" dirty="0"/>
              <a:t>and the corresponding binary output, derived from open source projects. The snippets are</a:t>
            </a:r>
          </a:p>
          <a:p>
            <a:r>
              <a:rPr lang="en-GB" dirty="0" err="1"/>
              <a:t>preprocessed</a:t>
            </a:r>
            <a:r>
              <a:rPr lang="en-GB" dirty="0"/>
              <a:t> by tokenizing each string and translating the resulting token list to a list of</a:t>
            </a:r>
          </a:p>
          <a:p>
            <a:r>
              <a:rPr lang="en-GB" dirty="0"/>
              <a:t>integers. </a:t>
            </a:r>
            <a:r>
              <a:rPr lang="en-GB" dirty="0" err="1"/>
              <a:t>Preprocessing</a:t>
            </a:r>
            <a:r>
              <a:rPr lang="en-GB" dirty="0"/>
              <a:t> also produces a dictionary to map which integers correspond to which</a:t>
            </a:r>
          </a:p>
          <a:p>
            <a:r>
              <a:rPr lang="en-GB" dirty="0"/>
              <a:t>tokens in both the higher-level and binary snippets. The encoder layer of the RNN is trained</a:t>
            </a:r>
          </a:p>
          <a:p>
            <a:r>
              <a:rPr lang="en-GB" dirty="0"/>
              <a:t>using the list of integers, derived from binary and the decoder layer is trained using the</a:t>
            </a:r>
          </a:p>
          <a:p>
            <a:r>
              <a:rPr lang="en-GB" dirty="0"/>
              <a:t>corresponding list of integers, derived from C code. During training, the encoder-decoder</a:t>
            </a:r>
          </a:p>
          <a:p>
            <a:r>
              <a:rPr lang="en-GB" dirty="0"/>
              <a:t>modifies its internal state and does not provide additional output. For testing, the test-binary</a:t>
            </a:r>
          </a:p>
          <a:p>
            <a:r>
              <a:rPr lang="en-GB" dirty="0"/>
              <a:t>snippets are translated into lists of integers, which is then fed to the trained encoder-decoder</a:t>
            </a:r>
          </a:p>
          <a:p>
            <a:r>
              <a:rPr lang="en-GB" dirty="0"/>
              <a:t>model to output a list of integers, which is later turned into a predicted higher-level C</a:t>
            </a:r>
          </a:p>
          <a:p>
            <a:r>
              <a:rPr lang="en-GB" dirty="0"/>
              <a:t>translation using the dictionary generated in the </a:t>
            </a:r>
            <a:r>
              <a:rPr lang="en-GB" dirty="0" err="1"/>
              <a:t>preprocessing</a:t>
            </a:r>
            <a:r>
              <a:rPr lang="en-GB" dirty="0"/>
              <a:t> step. There evaluation results</a:t>
            </a:r>
          </a:p>
          <a:p>
            <a:r>
              <a:rPr lang="en-GB" dirty="0"/>
              <a:t>suggest that the technique can be used to obtain a high level syntactic structure of the code</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42</a:t>
            </a:fld>
            <a:endParaRPr lang="en-US"/>
          </a:p>
        </p:txBody>
      </p:sp>
    </p:spTree>
    <p:extLst>
      <p:ext uri="{BB962C8B-B14F-4D97-AF65-F5344CB8AC3E}">
        <p14:creationId xmlns:p14="http://schemas.microsoft.com/office/powerpoint/2010/main" val="3258320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43</a:t>
            </a:fld>
            <a:endParaRPr lang="en-US"/>
          </a:p>
        </p:txBody>
      </p:sp>
    </p:spTree>
    <p:extLst>
      <p:ext uri="{BB962C8B-B14F-4D97-AF65-F5344CB8AC3E}">
        <p14:creationId xmlns:p14="http://schemas.microsoft.com/office/powerpoint/2010/main" val="32762291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44</a:t>
            </a:fld>
            <a:endParaRPr lang="en-US"/>
          </a:p>
        </p:txBody>
      </p:sp>
    </p:spTree>
    <p:extLst>
      <p:ext uri="{BB962C8B-B14F-4D97-AF65-F5344CB8AC3E}">
        <p14:creationId xmlns:p14="http://schemas.microsoft.com/office/powerpoint/2010/main" val="15801380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45</a:t>
            </a:fld>
            <a:endParaRPr lang="en-US"/>
          </a:p>
        </p:txBody>
      </p:sp>
    </p:spTree>
    <p:extLst>
      <p:ext uri="{BB962C8B-B14F-4D97-AF65-F5344CB8AC3E}">
        <p14:creationId xmlns:p14="http://schemas.microsoft.com/office/powerpoint/2010/main" val="1958497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1" indent="-457200">
              <a:buFont typeface="Arial" panose="020B0604020202020204" pitchFamily="34" charset="0"/>
              <a:buChar char="•"/>
            </a:pPr>
            <a:r>
              <a:rPr lang="en-GB" sz="3200" dirty="0"/>
              <a:t>Interpret the source and target programs on random inputs and compare the histories of value changes for variables</a:t>
            </a:r>
          </a:p>
          <a:p>
            <a:pPr marL="914400" lvl="1" indent="-457200">
              <a:buFont typeface="Arial" panose="020B0604020202020204" pitchFamily="34" charset="0"/>
              <a:buChar char="•"/>
            </a:pPr>
            <a:endParaRPr lang="en-GB" sz="3200" dirty="0"/>
          </a:p>
          <a:p>
            <a:pPr marL="914400" lvl="1" indent="-457200">
              <a:buFont typeface="Arial" panose="020B0604020202020204" pitchFamily="34" charset="0"/>
              <a:buChar char="•"/>
            </a:pPr>
            <a:r>
              <a:rPr lang="en-GB" sz="3200" dirty="0"/>
              <a:t>Two variables correspond if their sequences of value changes are the same</a:t>
            </a:r>
          </a:p>
          <a:p>
            <a:pPr marL="914400" lvl="1" indent="-457200">
              <a:buFont typeface="Arial" panose="020B0604020202020204" pitchFamily="34" charset="0"/>
              <a:buChar char="•"/>
            </a:pPr>
            <a:endParaRPr lang="en-GB" sz="3200" dirty="0"/>
          </a:p>
          <a:p>
            <a:pPr marL="914400" lvl="1" indent="-457200">
              <a:buFont typeface="Arial" panose="020B0604020202020204" pitchFamily="34" charset="0"/>
              <a:buChar char="•"/>
            </a:pPr>
            <a:r>
              <a:rPr lang="en-GB" sz="3200" dirty="0"/>
              <a:t>The blocks in which “similar value-changes” occur also correspond </a:t>
            </a:r>
            <a:endParaRPr lang="en-US" dirty="0"/>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47</a:t>
            </a:fld>
            <a:endParaRPr lang="en-US"/>
          </a:p>
        </p:txBody>
      </p:sp>
    </p:spTree>
    <p:extLst>
      <p:ext uri="{BB962C8B-B14F-4D97-AF65-F5344CB8AC3E}">
        <p14:creationId xmlns:p14="http://schemas.microsoft.com/office/powerpoint/2010/main" val="4166288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48</a:t>
            </a:fld>
            <a:endParaRPr lang="en-US"/>
          </a:p>
        </p:txBody>
      </p:sp>
    </p:spTree>
    <p:extLst>
      <p:ext uri="{BB962C8B-B14F-4D97-AF65-F5344CB8AC3E}">
        <p14:creationId xmlns:p14="http://schemas.microsoft.com/office/powerpoint/2010/main" val="84906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Vs Secondary Search</a:t>
            </a:r>
          </a:p>
        </p:txBody>
      </p:sp>
      <p:sp>
        <p:nvSpPr>
          <p:cNvPr id="4" name="Slide Number Placeholder 3"/>
          <p:cNvSpPr>
            <a:spLocks noGrp="1"/>
          </p:cNvSpPr>
          <p:nvPr>
            <p:ph type="sldNum" sz="quarter" idx="10"/>
          </p:nvPr>
        </p:nvSpPr>
        <p:spPr/>
        <p:txBody>
          <a:bodyPr/>
          <a:lstStyle/>
          <a:p>
            <a:fld id="{FE2D29BC-8680-4568-98F9-3106955E2B94}" type="slidenum">
              <a:rPr lang="en-US" smtClean="0"/>
              <a:t>50</a:t>
            </a:fld>
            <a:endParaRPr lang="en-US"/>
          </a:p>
        </p:txBody>
      </p:sp>
    </p:spTree>
    <p:extLst>
      <p:ext uri="{BB962C8B-B14F-4D97-AF65-F5344CB8AC3E}">
        <p14:creationId xmlns:p14="http://schemas.microsoft.com/office/powerpoint/2010/main" val="3363604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Vs Secondary Search</a:t>
            </a:r>
          </a:p>
        </p:txBody>
      </p:sp>
      <p:sp>
        <p:nvSpPr>
          <p:cNvPr id="4" name="Slide Number Placeholder 3"/>
          <p:cNvSpPr>
            <a:spLocks noGrp="1"/>
          </p:cNvSpPr>
          <p:nvPr>
            <p:ph type="sldNum" sz="quarter" idx="10"/>
          </p:nvPr>
        </p:nvSpPr>
        <p:spPr/>
        <p:txBody>
          <a:bodyPr/>
          <a:lstStyle/>
          <a:p>
            <a:fld id="{FE2D29BC-8680-4568-98F9-3106955E2B94}" type="slidenum">
              <a:rPr lang="en-US" smtClean="0"/>
              <a:t>51</a:t>
            </a:fld>
            <a:endParaRPr lang="en-US"/>
          </a:p>
        </p:txBody>
      </p:sp>
    </p:spTree>
    <p:extLst>
      <p:ext uri="{BB962C8B-B14F-4D97-AF65-F5344CB8AC3E}">
        <p14:creationId xmlns:p14="http://schemas.microsoft.com/office/powerpoint/2010/main" val="1826947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Vs Secondary Search</a:t>
            </a:r>
          </a:p>
        </p:txBody>
      </p:sp>
      <p:sp>
        <p:nvSpPr>
          <p:cNvPr id="4" name="Slide Number Placeholder 3"/>
          <p:cNvSpPr>
            <a:spLocks noGrp="1"/>
          </p:cNvSpPr>
          <p:nvPr>
            <p:ph type="sldNum" sz="quarter" idx="10"/>
          </p:nvPr>
        </p:nvSpPr>
        <p:spPr/>
        <p:txBody>
          <a:bodyPr/>
          <a:lstStyle/>
          <a:p>
            <a:fld id="{FE2D29BC-8680-4568-98F9-3106955E2B94}" type="slidenum">
              <a:rPr lang="en-US" smtClean="0"/>
              <a:t>52</a:t>
            </a:fld>
            <a:endParaRPr lang="en-US"/>
          </a:p>
        </p:txBody>
      </p:sp>
    </p:spTree>
    <p:extLst>
      <p:ext uri="{BB962C8B-B14F-4D97-AF65-F5344CB8AC3E}">
        <p14:creationId xmlns:p14="http://schemas.microsoft.com/office/powerpoint/2010/main" val="34261019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Vs Secondary Search</a:t>
            </a:r>
          </a:p>
        </p:txBody>
      </p:sp>
      <p:sp>
        <p:nvSpPr>
          <p:cNvPr id="4" name="Slide Number Placeholder 3"/>
          <p:cNvSpPr>
            <a:spLocks noGrp="1"/>
          </p:cNvSpPr>
          <p:nvPr>
            <p:ph type="sldNum" sz="quarter" idx="10"/>
          </p:nvPr>
        </p:nvSpPr>
        <p:spPr/>
        <p:txBody>
          <a:bodyPr/>
          <a:lstStyle/>
          <a:p>
            <a:fld id="{FE2D29BC-8680-4568-98F9-3106955E2B94}" type="slidenum">
              <a:rPr lang="en-US" smtClean="0"/>
              <a:t>53</a:t>
            </a:fld>
            <a:endParaRPr lang="en-US"/>
          </a:p>
        </p:txBody>
      </p:sp>
    </p:spTree>
    <p:extLst>
      <p:ext uri="{BB962C8B-B14F-4D97-AF65-F5344CB8AC3E}">
        <p14:creationId xmlns:p14="http://schemas.microsoft.com/office/powerpoint/2010/main" val="235187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interleaving of code and data might </a:t>
            </a:r>
            <a:r>
              <a:rPr lang="en-GB" dirty="0" err="1"/>
              <a:t>confue</a:t>
            </a:r>
            <a:r>
              <a:rPr lang="en-GB" dirty="0"/>
              <a:t> the </a:t>
            </a:r>
            <a:r>
              <a:rPr lang="en-GB" dirty="0" err="1"/>
              <a:t>disass</a:t>
            </a:r>
            <a:r>
              <a:rPr lang="en-GB" dirty="0"/>
              <a:t> to figure out where a given </a:t>
            </a:r>
            <a:r>
              <a:rPr lang="en-GB" dirty="0" err="1"/>
              <a:t>seqeucence</a:t>
            </a:r>
            <a:r>
              <a:rPr lang="en-GB" dirty="0"/>
              <a:t> of bytes is data or code.</a:t>
            </a:r>
          </a:p>
          <a:p>
            <a:endParaRPr lang="en-GB" dirty="0"/>
          </a:p>
          <a:p>
            <a:r>
              <a:rPr lang="en-GB" dirty="0"/>
              <a:t>Symbol information is useful can be use for … </a:t>
            </a:r>
          </a:p>
          <a:p>
            <a:r>
              <a:rPr lang="en-GB" dirty="0"/>
              <a:t>Some of these information is best effort like debug and hence can be inaccurate </a:t>
            </a:r>
          </a:p>
          <a:p>
            <a:r>
              <a:rPr lang="en-GB" dirty="0"/>
              <a:t>Or the information can be entirely missing </a:t>
            </a:r>
          </a:p>
          <a:p>
            <a:endParaRPr lang="en-GB" dirty="0"/>
          </a:p>
          <a:p>
            <a:endParaRPr lang="en-GB" dirty="0"/>
          </a:p>
          <a:p>
            <a:r>
              <a:rPr lang="en-GB" dirty="0"/>
              <a:t>An exact definition of the disassembly problem is somewhat elusive</a:t>
            </a:r>
          </a:p>
          <a:p>
            <a:endParaRPr lang="en-GB" dirty="0"/>
          </a:p>
          <a:p>
            <a:r>
              <a:rPr lang="en-GB" dirty="0"/>
              <a:t>Disassembly</a:t>
            </a:r>
          </a:p>
          <a:p>
            <a:r>
              <a:rPr lang="en-GB" dirty="0"/>
              <a:t>=========</a:t>
            </a:r>
          </a:p>
          <a:p>
            <a:endParaRPr lang="en-GB" dirty="0"/>
          </a:p>
          <a:p>
            <a:r>
              <a:rPr lang="en-GB" dirty="0"/>
              <a:t>Decoding bytes into machine instructions is the first step of</a:t>
            </a:r>
          </a:p>
          <a:p>
            <a:r>
              <a:rPr lang="en-GB" dirty="0"/>
              <a:t>binary code analysis. This capability is straightforward when you know the start address of an instruction. However, there are many cases where the starting address of an instruction is not obvious. It can be difficult to find the starting address of functions in the case where you have few, if any symbols in the executable file (“stripped” code). </a:t>
            </a:r>
          </a:p>
          <a:p>
            <a:endParaRPr lang="en-GB" dirty="0"/>
          </a:p>
          <a:p>
            <a:r>
              <a:rPr lang="en-GB" dirty="0"/>
              <a:t>Even if you can find the start of a function, indirect control flow within the function can make it difficult to find all the code. In practice, code analysis tool kits struggle with this issue and often miss real instructions or report bogus instructions. Common problems include reporting padding bytes inserted by compiler as real instructions, missing instructions that share bytes (which, surprisingly, occurs not only in malware but in conventional code), interpreting data bytes as code, and misinterpreting code as data bytes.</a:t>
            </a:r>
            <a:endParaRPr lang="en-US" dirty="0"/>
          </a:p>
          <a:p>
            <a:endParaRPr lang="en-US" dirty="0"/>
          </a:p>
          <a:p>
            <a:r>
              <a:rPr lang="en-US" dirty="0"/>
              <a:t>Decompilation</a:t>
            </a:r>
          </a:p>
          <a:p>
            <a:r>
              <a:rPr lang="en-US" dirty="0"/>
              <a:t>=========</a:t>
            </a:r>
          </a:p>
          <a:p>
            <a:r>
              <a:rPr lang="en-GB" dirty="0"/>
              <a:t>Assigning source language semantics to binary code is a</a:t>
            </a:r>
          </a:p>
          <a:p>
            <a:r>
              <a:rPr lang="en-GB" dirty="0"/>
              <a:t>more interesting problem, which represents binary analysis results with familiar constructs such as functions, loops, </a:t>
            </a:r>
            <a:r>
              <a:rPr lang="en-GB" dirty="0" err="1"/>
              <a:t>func</a:t>
            </a:r>
            <a:r>
              <a:rPr lang="en-GB" dirty="0"/>
              <a:t>- </a:t>
            </a:r>
            <a:r>
              <a:rPr lang="en-GB" dirty="0" err="1"/>
              <a:t>tion</a:t>
            </a:r>
            <a:r>
              <a:rPr lang="en-GB" dirty="0"/>
              <a:t> arguments, and local variables. </a:t>
            </a:r>
          </a:p>
          <a:p>
            <a:endParaRPr lang="en-GB" dirty="0"/>
          </a:p>
          <a:p>
            <a:r>
              <a:rPr lang="en-GB" dirty="0"/>
              <a:t>Such functionality is necessary for the programmer to understand the program in terms with which they are familiar, to provide a reasonable </a:t>
            </a:r>
            <a:r>
              <a:rPr lang="en-GB" dirty="0" err="1"/>
              <a:t>labeling</a:t>
            </a:r>
            <a:r>
              <a:rPr lang="en-GB" dirty="0"/>
              <a:t> when the programmer has the source code, and to provide concrete targets for program instrumentation and modification</a:t>
            </a:r>
            <a:endParaRPr lang="en-US" dirty="0"/>
          </a:p>
          <a:p>
            <a:endParaRPr lang="en-US" dirty="0"/>
          </a:p>
          <a:p>
            <a:endParaRPr lang="en-US" dirty="0"/>
          </a:p>
          <a:p>
            <a:r>
              <a:rPr lang="en-US" dirty="0"/>
              <a:t>Code and Data Ambiguity:</a:t>
            </a:r>
          </a:p>
          <a:p>
            <a:r>
              <a:rPr lang="en-GB" dirty="0"/>
              <a:t>For x86 desktop systems, the most common formats today are the Windows Portable Executable (PE) format and the Executable and Linking Format (ELF), </a:t>
            </a:r>
          </a:p>
          <a:p>
            <a:r>
              <a:rPr lang="en-GB" dirty="0"/>
              <a:t>as used in Linux and other Unix variants. Both formats group the file into sections, which can be designated to hold code, data, or both. However, the division </a:t>
            </a:r>
          </a:p>
          <a:p>
            <a:r>
              <a:rPr lang="en-GB" dirty="0"/>
              <a:t>between code and data is not strict, and code sections commonly contain data such as jump tables or padding bytes or  string constants. </a:t>
            </a:r>
          </a:p>
          <a:p>
            <a:r>
              <a:rPr lang="en-GB" dirty="0"/>
              <a:t>The only locations inside an executable that are required to contain proper code are the entry point (i.e., main()) and, for libraries, any exported procedures. </a:t>
            </a:r>
          </a:p>
          <a:p>
            <a:r>
              <a:rPr lang="en-GB" dirty="0"/>
              <a:t>The addresses of these locations are specified in the header of the executable.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Missing symbols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p>
          <a:p>
            <a:endParaRPr lang="en-GB" dirty="0"/>
          </a:p>
          <a:p>
            <a:r>
              <a:rPr lang="en-GB" dirty="0"/>
              <a:t>Lack of Types: With debug symbols generally not available in binaries, an analysis has no type information at its disposal. Global and local variables, arrays, and records all uniformly appear as addresses indexing the large continuous array that is the virtual memory available to a process. The type that a variable or structure had in source code is no longer visible after compilation, and the compiler commonly reuses the same register or stack location for variables of different types</a:t>
            </a:r>
            <a:r>
              <a:rPr lang="en-US" dirty="0"/>
              <a:t>.</a:t>
            </a:r>
          </a:p>
          <a:p>
            <a:endParaRPr lang="en-US" dirty="0"/>
          </a:p>
          <a:p>
            <a:r>
              <a:rPr lang="en-GB" dirty="0"/>
              <a:t>the symbol table of a program is in-</a:t>
            </a:r>
          </a:p>
          <a:p>
            <a:r>
              <a:rPr lang="en-GB" dirty="0"/>
              <a:t>complete, missing, or inaccurate. Binary analysis tool kits often use function symbols to identify function entry points. </a:t>
            </a:r>
          </a:p>
          <a:p>
            <a:endParaRPr lang="en-GB" dirty="0"/>
          </a:p>
          <a:p>
            <a:endParaRPr lang="en-GB" dirty="0"/>
          </a:p>
          <a:p>
            <a:r>
              <a:rPr lang="en-GB" dirty="0"/>
              <a:t>Overlapping instructions</a:t>
            </a:r>
          </a:p>
          <a:p>
            <a:r>
              <a:rPr lang="en-GB" dirty="0"/>
              <a:t>================</a:t>
            </a:r>
          </a:p>
          <a:p>
            <a:r>
              <a:rPr lang="en-GB" dirty="0"/>
              <a:t>This code construct is only present on architectures that instructions have variable lengths and the start address of an instruction is not required to align, such as the x86 and x86-64. </a:t>
            </a:r>
          </a:p>
          <a:p>
            <a:r>
              <a:rPr lang="en-GB" dirty="0"/>
              <a:t>The variable instruction length nature of x86 allows overlapping instructions (also referred to as instruction aliasing in the literature [132]): the same sequence of bytes may be interpreted by the processor as completely different instructions depending on the exact byte in which execution starts.</a:t>
            </a:r>
          </a:p>
          <a:p>
            <a:r>
              <a:rPr lang="en-GB" dirty="0"/>
              <a:t>This allows to construct machine code that, as a static listing in assembly language, is mostly incomprehensible for humans. For</a:t>
            </a:r>
          </a:p>
          <a:p>
            <a:endParaRPr lang="en-GB" dirty="0"/>
          </a:p>
          <a:p>
            <a:r>
              <a:rPr lang="en-GB" dirty="0"/>
              <a:t>Second Write assume no jumps in between </a:t>
            </a:r>
            <a:r>
              <a:rPr lang="en-GB" dirty="0" err="1"/>
              <a:t>istructions</a:t>
            </a:r>
            <a:r>
              <a:rPr lang="en-GB" dirty="0"/>
              <a:t>.</a:t>
            </a:r>
          </a:p>
          <a:p>
            <a:endParaRPr lang="en-GB" dirty="0"/>
          </a:p>
          <a:p>
            <a:r>
              <a:rPr lang="en-GB" dirty="0"/>
              <a:t>Indirect control flow</a:t>
            </a:r>
          </a:p>
          <a:p>
            <a:r>
              <a:rPr lang="en-GB" dirty="0"/>
              <a:t>================</a:t>
            </a:r>
          </a:p>
          <a:p>
            <a:r>
              <a:rPr lang="en-GB" dirty="0"/>
              <a:t>this code construct refers to indirect</a:t>
            </a:r>
          </a:p>
          <a:p>
            <a:r>
              <a:rPr lang="en-GB" dirty="0"/>
              <a:t>jump instructions and indirect call instructions. </a:t>
            </a:r>
          </a:p>
          <a:p>
            <a:endParaRPr lang="en-GB" dirty="0"/>
          </a:p>
          <a:p>
            <a:r>
              <a:rPr lang="en-GB" dirty="0"/>
              <a:t>Indirect control flow is mainly used to implement pointer-based control flow, virtual functions and switch statements. The control flow targets are dynamically calculated and it is hard to accurately determine them statically. </a:t>
            </a:r>
          </a:p>
          <a:p>
            <a:endParaRPr lang="en-GB" dirty="0"/>
          </a:p>
          <a:p>
            <a:r>
              <a:rPr lang="en-GB" dirty="0"/>
              <a:t>Non-returning functions: </a:t>
            </a:r>
          </a:p>
          <a:p>
            <a:r>
              <a:rPr lang="en-GB" dirty="0"/>
              <a:t>===================</a:t>
            </a:r>
          </a:p>
          <a:p>
            <a:r>
              <a:rPr lang="en-GB" dirty="0"/>
              <a:t>a function call to a non-returning</a:t>
            </a:r>
          </a:p>
          <a:p>
            <a:r>
              <a:rPr lang="en-GB" dirty="0"/>
              <a:t>function will never return to this call site. Often the compiler knows whether a call will return or not, so will safely put unrelated code from the same function or code from another function immediately after a non-returning call. If a binary analysis tool kit cannot recognize non-returning functions, it will wrongly report that control flow continues from a non-returning call to its next block.</a:t>
            </a:r>
          </a:p>
          <a:p>
            <a:endParaRPr lang="en-GB" dirty="0"/>
          </a:p>
          <a:p>
            <a:r>
              <a:rPr lang="en-GB" dirty="0"/>
              <a:t>Abusing Calls and Returns</a:t>
            </a:r>
          </a:p>
          <a:p>
            <a:r>
              <a:rPr lang="en-GB" dirty="0"/>
              <a:t>=================</a:t>
            </a:r>
          </a:p>
          <a:p>
            <a:r>
              <a:rPr lang="en-GB" dirty="0"/>
              <a:t>Another issue can arise in binaries, when </a:t>
            </a:r>
            <a:r>
              <a:rPr lang="en-GB" dirty="0" err="1"/>
              <a:t>instruc</a:t>
            </a:r>
            <a:r>
              <a:rPr lang="en-GB" dirty="0"/>
              <a:t>- </a:t>
            </a:r>
            <a:r>
              <a:rPr lang="en-GB" dirty="0" err="1"/>
              <a:t>tions</a:t>
            </a:r>
            <a:r>
              <a:rPr lang="en-GB" dirty="0"/>
              <a:t> are used for unintended purposes: The call and ret instructions, intended for procedure calls and returns, respectively, are not required to be used for </a:t>
            </a:r>
            <a:r>
              <a:rPr lang="en-GB" dirty="0" err="1"/>
              <a:t>cor</a:t>
            </a:r>
            <a:r>
              <a:rPr lang="en-GB" dirty="0"/>
              <a:t>- </a:t>
            </a:r>
            <a:r>
              <a:rPr lang="en-GB" dirty="0" err="1"/>
              <a:t>rect</a:t>
            </a:r>
            <a:r>
              <a:rPr lang="en-GB" dirty="0"/>
              <a:t> procedure handling. In x86, a call instruction simply pushes the current program counter onto the stack and jumps to the given target. Conversely, the ret instruction pops an address from the stack and jumps to it. However, a ret instruction can just as well be used for an indirect jump: The instruction </a:t>
            </a:r>
            <a:r>
              <a:rPr lang="en-GB" dirty="0" err="1"/>
              <a:t>jmp</a:t>
            </a:r>
            <a:r>
              <a:rPr lang="en-GB" dirty="0"/>
              <a:t> </a:t>
            </a:r>
            <a:r>
              <a:rPr lang="en-GB" dirty="0" err="1"/>
              <a:t>eax</a:t>
            </a:r>
            <a:r>
              <a:rPr lang="en-GB" dirty="0"/>
              <a:t> executes the same jump as the sequence push </a:t>
            </a:r>
            <a:r>
              <a:rPr lang="en-GB" dirty="0" err="1"/>
              <a:t>eax</a:t>
            </a:r>
            <a:r>
              <a:rPr lang="en-GB" dirty="0"/>
              <a:t>; ret. As a </a:t>
            </a:r>
            <a:r>
              <a:rPr lang="en-GB" dirty="0" err="1"/>
              <a:t>conse</a:t>
            </a:r>
            <a:r>
              <a:rPr lang="en-GB" dirty="0"/>
              <a:t>- </a:t>
            </a:r>
            <a:r>
              <a:rPr lang="en-GB" dirty="0" err="1"/>
              <a:t>quence</a:t>
            </a:r>
            <a:r>
              <a:rPr lang="en-GB" dirty="0"/>
              <a:t>, call and return instructions cannot generally be treated equivalently to procedure invocations and returns in high level languages.</a:t>
            </a:r>
          </a:p>
        </p:txBody>
      </p:sp>
      <p:sp>
        <p:nvSpPr>
          <p:cNvPr id="4" name="Slide Number Placeholder 3"/>
          <p:cNvSpPr>
            <a:spLocks noGrp="1"/>
          </p:cNvSpPr>
          <p:nvPr>
            <p:ph type="sldNum" sz="quarter" idx="5"/>
          </p:nvPr>
        </p:nvSpPr>
        <p:spPr/>
        <p:txBody>
          <a:bodyPr/>
          <a:lstStyle/>
          <a:p>
            <a:fld id="{F355304D-1D5F-49D7-A7B8-6BC05AFF0817}" type="slidenum">
              <a:rPr lang="en-US" smtClean="0"/>
              <a:t>5</a:t>
            </a:fld>
            <a:endParaRPr lang="en-US"/>
          </a:p>
        </p:txBody>
      </p:sp>
    </p:spTree>
    <p:extLst>
      <p:ext uri="{BB962C8B-B14F-4D97-AF65-F5344CB8AC3E}">
        <p14:creationId xmlns:p14="http://schemas.microsoft.com/office/powerpoint/2010/main" val="4741223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dirty="0"/>
              <a:t>The ability to directly reason about the binary code is desirable to prove or disprove properties about the code which is actually going to execute.</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dirty="0"/>
              <a:t>There are various compelling scenarios when binary analysis is important</a:t>
            </a:r>
          </a:p>
          <a:p>
            <a:pPr marL="228600" indent="-228600">
              <a:buFont typeface="Arial" panose="020B0604020202020204" pitchFamily="34" charset="0"/>
              <a:buAutoNum type="arabicPeriod"/>
            </a:pPr>
            <a:r>
              <a:rPr lang="en-GB" sz="1200" dirty="0"/>
              <a:t>When the source code is not available binary analysis is the only way to prove (or disprove) properties of the code that is actually executed</a:t>
            </a:r>
          </a:p>
          <a:p>
            <a:pPr marL="228600" indent="-228600">
              <a:buFont typeface="Arial" panose="020B0604020202020204" pitchFamily="34" charset="0"/>
              <a:buAutoNum type="arabicPeriod"/>
            </a:pPr>
            <a:endParaRPr lang="en-GB" sz="1200" dirty="0"/>
          </a:p>
          <a:p>
            <a:pPr marL="228600" indent="-228600">
              <a:buFont typeface="Arial" panose="020B0604020202020204" pitchFamily="34" charset="0"/>
              <a:buAutoNum type="arabicPeriod"/>
            </a:pPr>
            <a:r>
              <a:rPr lang="en-GB" sz="1200" dirty="0"/>
              <a:t>There are other scenarios when it is not desirable to trust the compiler. For example, either due to compiler bugs or</a:t>
            </a:r>
          </a:p>
          <a:p>
            <a:pPr marL="0" indent="0">
              <a:buFont typeface="Arial" panose="020B0604020202020204" pitchFamily="34" charset="0"/>
              <a:buNone/>
            </a:pPr>
            <a:r>
              <a:rPr lang="en-GB" sz="1200" dirty="0"/>
              <a:t>Due to aggressive optimization that compiler does in the presence of unspecified behaviour, There can be a mismatch between what a programmer intends and what is actually generated by the compiler and hence executed on processor.</a:t>
            </a:r>
          </a:p>
          <a:p>
            <a:pPr marL="0" indent="0">
              <a:buFont typeface="Arial" panose="020B0604020202020204" pitchFamily="34" charset="0"/>
              <a:buNone/>
            </a:pPr>
            <a:endParaRPr lang="en-GB" sz="1200" dirty="0"/>
          </a:p>
          <a:p>
            <a:pPr marL="0" indent="0">
              <a:buFont typeface="Arial" panose="020B0604020202020204" pitchFamily="34" charset="0"/>
              <a:buNone/>
            </a:pPr>
            <a:r>
              <a:rPr lang="en-GB" sz="1200" dirty="0"/>
              <a:t>Consequently, analyses that are performed on source code can fail to detect certain bugs and vulnerabilities and this phenomenon is well known as “What You See Is </a:t>
            </a:r>
            <a:r>
              <a:rPr lang="en-GB" sz="1200" dirty="0" err="1"/>
              <a:t>NotWhat</a:t>
            </a:r>
            <a:r>
              <a:rPr lang="en-GB" sz="1200" dirty="0"/>
              <a:t> You </a:t>
            </a:r>
            <a:r>
              <a:rPr lang="en-GB" sz="1200" dirty="0" err="1"/>
              <a:t>eXecute</a:t>
            </a:r>
            <a:r>
              <a:rPr lang="en-GB" sz="1200" dirty="0"/>
              <a:t>”.</a:t>
            </a:r>
            <a:endParaRPr lang="en-US" sz="1200" dirty="0"/>
          </a:p>
          <a:p>
            <a:pPr marL="0" indent="0">
              <a:buFont typeface="Arial" panose="020B0604020202020204" pitchFamily="34" charset="0"/>
              <a:buNone/>
            </a:pPr>
            <a:endParaRPr lang="en-US" sz="1200" dirty="0"/>
          </a:p>
          <a:p>
            <a:pPr marL="0" indent="0">
              <a:buFont typeface="Arial" panose="020B0604020202020204" pitchFamily="34" charset="0"/>
              <a:buNone/>
            </a:pPr>
            <a:r>
              <a:rPr lang="en-GB" sz="1200" dirty="0"/>
              <a:t>//An executable reveals more accurate information about the </a:t>
            </a:r>
            <a:r>
              <a:rPr lang="en-GB" sz="1200" dirty="0" err="1"/>
              <a:t>behaviors</a:t>
            </a:r>
            <a:r>
              <a:rPr lang="en-GB" sz="1200" dirty="0"/>
              <a:t> that might occur during execution; including the actual memory layout, register usage, execution order, optimizations, and //</a:t>
            </a:r>
            <a:r>
              <a:rPr lang="en-GB" sz="1200" dirty="0" err="1"/>
              <a:t>artifacts</a:t>
            </a:r>
            <a:r>
              <a:rPr lang="en-GB" sz="1200" dirty="0"/>
              <a:t> of compiler bugs</a:t>
            </a:r>
          </a:p>
          <a:p>
            <a:pPr marL="0" indent="0">
              <a:buFont typeface="Arial" panose="020B0604020202020204" pitchFamily="34" charset="0"/>
              <a:buNone/>
            </a:pPr>
            <a:r>
              <a:rPr lang="en-GB" sz="1200" dirty="0"/>
              <a:t>//source-level analysis on the other hand, must either make a cruder over-approximation or an unsound under-approximation</a:t>
            </a:r>
            <a:endParaRPr lang="en-US" sz="1200" dirty="0"/>
          </a:p>
          <a:p>
            <a:pPr marL="0" indent="0">
              <a:buFont typeface="Arial" panose="020B0604020202020204" pitchFamily="34" charset="0"/>
              <a:buNone/>
            </a:pPr>
            <a:r>
              <a:rPr lang="en-GB" sz="1200" dirty="0"/>
              <a:t>// for many programming languages, certain </a:t>
            </a:r>
            <a:r>
              <a:rPr lang="en-GB" sz="1200" dirty="0" err="1"/>
              <a:t>behaviors</a:t>
            </a:r>
            <a:r>
              <a:rPr lang="en-GB" sz="1200" dirty="0"/>
              <a:t> are left unspecified by the semantics. In such cases, a source-level analysis must account for all possible </a:t>
            </a:r>
            <a:r>
              <a:rPr lang="en-GB" sz="1200" dirty="0" err="1"/>
              <a:t>behaviors</a:t>
            </a:r>
            <a:r>
              <a:rPr lang="en-GB" sz="1200" dirty="0"/>
              <a:t>, whereas an analysis of an executable generally only has to deal with one possible </a:t>
            </a:r>
            <a:r>
              <a:rPr lang="en-GB" sz="1200" dirty="0" err="1"/>
              <a:t>behavior</a:t>
            </a:r>
            <a:r>
              <a:rPr lang="en-GB" sz="1200" dirty="0"/>
              <a:t>—namely, the one for the code sequence chosen by the compiler</a:t>
            </a:r>
            <a:endParaRPr lang="en-US" sz="1200" dirty="0"/>
          </a:p>
          <a:p>
            <a:endParaRPr lang="en-US" dirty="0"/>
          </a:p>
          <a:p>
            <a:r>
              <a:rPr lang="en-GB" dirty="0"/>
              <a:t>Programs typically make extensive use of libraries, including dynamically linked libraries (DLLs), which may not be available in source-code form. Typically, analyses are performed using code stubs that model the effects of library calls. Because these are created by hand they are likely to contain errors, which may cause an analysis to return incorrect results.</a:t>
            </a:r>
          </a:p>
          <a:p>
            <a:endParaRPr lang="en-GB" dirty="0"/>
          </a:p>
          <a:p>
            <a:r>
              <a:rPr lang="en-GB" dirty="0"/>
              <a:t>Operating on the binary avoids these issues altogether, since all source</a:t>
            </a:r>
          </a:p>
          <a:p>
            <a:r>
              <a:rPr lang="en-GB" dirty="0"/>
              <a:t>languages are translated into a hardware specific, but single target language with no</a:t>
            </a:r>
          </a:p>
          <a:p>
            <a:r>
              <a:rPr lang="en-GB" dirty="0"/>
              <a:t>distinction between the source code or library code.</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54</a:t>
            </a:fld>
            <a:endParaRPr lang="en-US"/>
          </a:p>
        </p:txBody>
      </p:sp>
    </p:spTree>
    <p:extLst>
      <p:ext uri="{BB962C8B-B14F-4D97-AF65-F5344CB8AC3E}">
        <p14:creationId xmlns:p14="http://schemas.microsoft.com/office/powerpoint/2010/main" val="1978368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56</a:t>
            </a:fld>
            <a:endParaRPr lang="en-US"/>
          </a:p>
        </p:txBody>
      </p:sp>
    </p:spTree>
    <p:extLst>
      <p:ext uri="{BB962C8B-B14F-4D97-AF65-F5344CB8AC3E}">
        <p14:creationId xmlns:p14="http://schemas.microsoft.com/office/powerpoint/2010/main" val="18383055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59</a:t>
            </a:fld>
            <a:endParaRPr lang="en-US"/>
          </a:p>
        </p:txBody>
      </p:sp>
    </p:spTree>
    <p:extLst>
      <p:ext uri="{BB962C8B-B14F-4D97-AF65-F5344CB8AC3E}">
        <p14:creationId xmlns:p14="http://schemas.microsoft.com/office/powerpoint/2010/main" val="15656644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60</a:t>
            </a:fld>
            <a:endParaRPr lang="en-US"/>
          </a:p>
        </p:txBody>
      </p:sp>
    </p:spTree>
    <p:extLst>
      <p:ext uri="{BB962C8B-B14F-4D97-AF65-F5344CB8AC3E}">
        <p14:creationId xmlns:p14="http://schemas.microsoft.com/office/powerpoint/2010/main" val="1374412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context of their work, a given translator is not tested in isolation, but w.r.t to the other translator.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Which means that even if the individual instruction  support of a T is high, but if it is differentially tested with another translator with low coverage then  only the common instruction are going to get tested.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Which means that more the number of translators, more will be the confidence in the faithfulness of the approach.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table show the actual number of instructions lifted by individual T and the combination of T</a:t>
            </a:r>
          </a:p>
          <a:p>
            <a:pPr marL="0" indent="0">
              <a:buFont typeface="Arial" panose="020B0604020202020204" pitchFamily="34" charset="0"/>
              <a:buNone/>
            </a:pPr>
            <a:r>
              <a:rPr lang="en-GB" dirty="0"/>
              <a:t>Even though the individual numbers are pretty high, but what they can actually compare is much less, because the limitations of a </a:t>
            </a:r>
            <a:r>
              <a:rPr lang="en-GB" dirty="0" err="1"/>
              <a:t>partiT</a:t>
            </a:r>
            <a:r>
              <a:rPr lang="en-GB" dirty="0"/>
              <a:t> is affecting the when t is compared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  </a:t>
            </a:r>
            <a:r>
              <a:rPr lang="en-GB" dirty="0" err="1"/>
              <a:t>PyVex</a:t>
            </a:r>
            <a:r>
              <a:rPr lang="en-GB" dirty="0"/>
              <a:t> refuses to interpret instruction with rep prefix which is used to implement instruction level loop;</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61</a:t>
            </a:fld>
            <a:endParaRPr lang="en-US"/>
          </a:p>
        </p:txBody>
      </p:sp>
    </p:spTree>
    <p:extLst>
      <p:ext uri="{BB962C8B-B14F-4D97-AF65-F5344CB8AC3E}">
        <p14:creationId xmlns:p14="http://schemas.microsoft.com/office/powerpoint/2010/main" val="419926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62</a:t>
            </a:fld>
            <a:endParaRPr lang="en-US"/>
          </a:p>
        </p:txBody>
      </p:sp>
    </p:spTree>
    <p:extLst>
      <p:ext uri="{BB962C8B-B14F-4D97-AF65-F5344CB8AC3E}">
        <p14:creationId xmlns:p14="http://schemas.microsoft.com/office/powerpoint/2010/main" val="401777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63</a:t>
            </a:fld>
            <a:endParaRPr lang="en-US"/>
          </a:p>
        </p:txBody>
      </p:sp>
    </p:spTree>
    <p:extLst>
      <p:ext uri="{BB962C8B-B14F-4D97-AF65-F5344CB8AC3E}">
        <p14:creationId xmlns:p14="http://schemas.microsoft.com/office/powerpoint/2010/main" val="34260231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2D29BC-8680-4568-98F9-3106955E2B94}" type="slidenum">
              <a:rPr lang="en-US" smtClean="0"/>
              <a:t>64</a:t>
            </a:fld>
            <a:endParaRPr lang="en-US"/>
          </a:p>
        </p:txBody>
      </p:sp>
    </p:spTree>
    <p:extLst>
      <p:ext uri="{BB962C8B-B14F-4D97-AF65-F5344CB8AC3E}">
        <p14:creationId xmlns:p14="http://schemas.microsoft.com/office/powerpoint/2010/main" val="3067944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 generated by Strata during stratification.</a:t>
            </a:r>
            <a:endParaRPr lang="en-US" dirty="0"/>
          </a:p>
        </p:txBody>
      </p:sp>
      <p:sp>
        <p:nvSpPr>
          <p:cNvPr id="4" name="Slide Number Placeholder 3"/>
          <p:cNvSpPr>
            <a:spLocks noGrp="1"/>
          </p:cNvSpPr>
          <p:nvPr>
            <p:ph type="sldNum" sz="quarter" idx="10"/>
          </p:nvPr>
        </p:nvSpPr>
        <p:spPr/>
        <p:txBody>
          <a:bodyPr/>
          <a:lstStyle/>
          <a:p>
            <a:fld id="{FE2D29BC-8680-4568-98F9-3106955E2B94}" type="slidenum">
              <a:rPr lang="en-US" smtClean="0"/>
              <a:t>65</a:t>
            </a:fld>
            <a:endParaRPr lang="en-US"/>
          </a:p>
        </p:txBody>
      </p:sp>
    </p:spTree>
    <p:extLst>
      <p:ext uri="{BB962C8B-B14F-4D97-AF65-F5344CB8AC3E}">
        <p14:creationId xmlns:p14="http://schemas.microsoft.com/office/powerpoint/2010/main" val="17986102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66</a:t>
            </a:fld>
            <a:endParaRPr lang="en-US"/>
          </a:p>
        </p:txBody>
      </p:sp>
    </p:spTree>
    <p:extLst>
      <p:ext uri="{BB962C8B-B14F-4D97-AF65-F5344CB8AC3E}">
        <p14:creationId xmlns:p14="http://schemas.microsoft.com/office/powerpoint/2010/main" val="2809962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bug in the translation would invalidate the binary analysis</a:t>
            </a:r>
          </a:p>
          <a:p>
            <a:r>
              <a:rPr lang="en-GB" dirty="0"/>
              <a:t>results. For example, a malware analysis system might miss vulnerabilities or a binary</a:t>
            </a:r>
          </a:p>
          <a:p>
            <a:r>
              <a:rPr lang="en-GB" dirty="0"/>
              <a:t>instrumentation system, instrumenting a buggy IR, might lead to failure or even crash in</a:t>
            </a:r>
          </a:p>
          <a:p>
            <a:r>
              <a:rPr lang="en-GB" dirty="0"/>
              <a:t>interpreting the instrumented program. </a:t>
            </a:r>
          </a:p>
          <a:p>
            <a:r>
              <a:rPr lang="en-GB" dirty="0"/>
              <a:t>If a performance analysis tool is provided an inaccurate correspondence between the binary and source code, profiling data may be attributed to wrong locations in source code, causing users to miss-identify performance bottleneck.</a:t>
            </a:r>
          </a:p>
          <a:p>
            <a:endParaRPr lang="en-GB" dirty="0"/>
          </a:p>
          <a:p>
            <a:endParaRPr lang="en-GB" dirty="0"/>
          </a:p>
          <a:p>
            <a:r>
              <a:rPr lang="en-GB" dirty="0"/>
              <a:t>Therefore, automatic validation tools are needed urgently to uncover hidden problems in a binary translator.</a:t>
            </a:r>
          </a:p>
          <a:p>
            <a:endParaRPr lang="en-GB" dirty="0"/>
          </a:p>
          <a:p>
            <a:endParaRPr lang="en-GB" dirty="0"/>
          </a:p>
          <a:p>
            <a:endParaRPr lang="en-GB" dirty="0"/>
          </a:p>
          <a:p>
            <a:endParaRPr lang="en-GB" dirty="0"/>
          </a:p>
          <a:p>
            <a:r>
              <a:rPr lang="en-GB" dirty="0"/>
              <a:t>Tools built on top of binary code analysis suffer when</a:t>
            </a:r>
          </a:p>
          <a:p>
            <a:r>
              <a:rPr lang="en-GB" dirty="0"/>
              <a:t>analysis tool kits provide inaccurate information. If a </a:t>
            </a:r>
            <a:r>
              <a:rPr lang="en-GB" dirty="0" err="1"/>
              <a:t>perfor</a:t>
            </a:r>
            <a:r>
              <a:rPr lang="en-GB" dirty="0"/>
              <a:t>- </a:t>
            </a:r>
            <a:r>
              <a:rPr lang="en-GB" dirty="0" err="1"/>
              <a:t>mance</a:t>
            </a:r>
            <a:r>
              <a:rPr lang="en-GB" dirty="0"/>
              <a:t> analysis tool is provided an inaccurate correspondence between the binary and source code, profiling data may be attributed to wrong locations in source code, causing users to miss-identify performance bottleneck [1]. Security ap- plications need accurate information about the binary to avoid missing attacks or reporting false alarms [23, 52]. In addition, dataflow analyses can be imprecise if the CFG is not accurate. Binary instrumentation [8, 32] often uses register liveness analysis to figure out which registers can be used by instrumentation without introducing spills; accurate dataflow analysis is essential here. Tools built on top of bi- nary analysis tool kits almost always assume that underlying tool kits provide accurate information and can misbehave if the information in not accurate [1, 23, 31].</a:t>
            </a:r>
          </a:p>
          <a:p>
            <a:endParaRPr lang="en-GB" dirty="0"/>
          </a:p>
          <a:p>
            <a:r>
              <a:rPr lang="en-GB" dirty="0"/>
              <a:t>Two common instrumentation operations are instrumenting the entries of all basic blocks of a given function and </a:t>
            </a:r>
            <a:r>
              <a:rPr lang="en-GB" dirty="0" err="1"/>
              <a:t>instru</a:t>
            </a:r>
            <a:r>
              <a:rPr lang="en-GB" dirty="0"/>
              <a:t>- </a:t>
            </a:r>
            <a:r>
              <a:rPr lang="en-GB" dirty="0" err="1"/>
              <a:t>menting</a:t>
            </a:r>
            <a:r>
              <a:rPr lang="en-GB" dirty="0"/>
              <a:t> function entries and exits. If the function boundaries are inaccurate, we may instrument at wrong places or miss program places where we should instrument.</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6</a:t>
            </a:fld>
            <a:endParaRPr lang="en-US"/>
          </a:p>
        </p:txBody>
      </p:sp>
    </p:spTree>
    <p:extLst>
      <p:ext uri="{BB962C8B-B14F-4D97-AF65-F5344CB8AC3E}">
        <p14:creationId xmlns:p14="http://schemas.microsoft.com/office/powerpoint/2010/main" val="42171354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2D29BC-8680-4568-98F9-3106955E2B94}" type="slidenum">
              <a:rPr lang="en-US" smtClean="0"/>
              <a:t>67</a:t>
            </a:fld>
            <a:endParaRPr lang="en-US"/>
          </a:p>
        </p:txBody>
      </p:sp>
    </p:spTree>
    <p:extLst>
      <p:ext uri="{BB962C8B-B14F-4D97-AF65-F5344CB8AC3E}">
        <p14:creationId xmlns:p14="http://schemas.microsoft.com/office/powerpoint/2010/main" val="4280854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rule </a:t>
            </a:r>
          </a:p>
          <a:p>
            <a:r>
              <a:rPr lang="en-US" sz="1200" kern="1200" dirty="0">
                <a:solidFill>
                  <a:schemeClr val="tx1"/>
                </a:solidFill>
                <a:effectLst/>
                <a:latin typeface="+mn-lt"/>
                <a:ea typeface="+mn-ea"/>
                <a:cs typeface="+mn-cs"/>
              </a:rPr>
              <a:t>  &lt;k&gt; </a:t>
            </a:r>
            <a:r>
              <a:rPr lang="en-US" sz="1200" kern="1200" dirty="0" err="1">
                <a:solidFill>
                  <a:schemeClr val="tx1"/>
                </a:solidFill>
                <a:effectLst/>
                <a:latin typeface="+mn-lt"/>
                <a:ea typeface="+mn-ea"/>
                <a:cs typeface="+mn-cs"/>
              </a:rPr>
              <a:t>execinstr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movsd</a:t>
            </a:r>
            <a:r>
              <a:rPr lang="en-US" sz="1200" kern="1200" dirty="0">
                <a:solidFill>
                  <a:schemeClr val="tx1"/>
                </a:solidFill>
                <a:effectLst/>
                <a:latin typeface="+mn-lt"/>
                <a:ea typeface="+mn-ea"/>
                <a:cs typeface="+mn-cs"/>
              </a:rPr>
              <a:t> R1:Xmm, R2:Xmm, .Operands) =&gt; . ...&lt;/k&gt; </a:t>
            </a:r>
          </a:p>
          <a:p>
            <a:r>
              <a:rPr lang="en-US" sz="1200" kern="1200" dirty="0">
                <a:solidFill>
                  <a:schemeClr val="tx1"/>
                </a:solidFill>
                <a:effectLst/>
                <a:latin typeface="+mn-lt"/>
                <a:ea typeface="+mn-ea"/>
                <a:cs typeface="+mn-cs"/>
              </a:rPr>
              <a:t>    &lt;</a:t>
            </a:r>
            <a:r>
              <a:rPr lang="en-US" sz="1200" kern="1200" dirty="0" err="1">
                <a:solidFill>
                  <a:schemeClr val="tx1"/>
                </a:solidFill>
                <a:effectLst/>
                <a:latin typeface="+mn-lt"/>
                <a:ea typeface="+mn-ea"/>
                <a:cs typeface="+mn-cs"/>
              </a:rPr>
              <a:t>regstate</a:t>
            </a:r>
            <a:r>
              <a:rPr lang="en-US" sz="1200" kern="1200" dirty="0">
                <a:solidFill>
                  <a:schemeClr val="tx1"/>
                </a:solidFill>
                <a:effectLst/>
                <a:latin typeface="+mn-lt"/>
                <a:ea typeface="+mn-ea"/>
                <a:cs typeface="+mn-cs"/>
              </a:rPr>
              <a:t>&gt;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RSMap:Map</a:t>
            </a:r>
            <a:r>
              <a:rPr lang="en-US" sz="1200" kern="1200" dirty="0">
                <a:solidFill>
                  <a:schemeClr val="tx1"/>
                </a:solidFill>
                <a:effectLst/>
                <a:latin typeface="+mn-lt"/>
                <a:ea typeface="+mn-ea"/>
                <a:cs typeface="+mn-cs"/>
              </a:rPr>
              <a:t> =&gt; </a:t>
            </a:r>
            <a:r>
              <a:rPr lang="en-US" sz="1200" kern="1200" dirty="0" err="1">
                <a:solidFill>
                  <a:schemeClr val="tx1"/>
                </a:solidFill>
                <a:effectLst/>
                <a:latin typeface="+mn-lt"/>
                <a:ea typeface="+mn-ea"/>
                <a:cs typeface="+mn-cs"/>
              </a:rPr>
              <a:t>updateMap</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RSMap</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convToRegKeys</a:t>
            </a:r>
            <a:r>
              <a:rPr lang="en-US" sz="1200" kern="1200" dirty="0">
                <a:solidFill>
                  <a:schemeClr val="tx1"/>
                </a:solidFill>
                <a:effectLst/>
                <a:latin typeface="+mn-lt"/>
                <a:ea typeface="+mn-ea"/>
                <a:cs typeface="+mn-cs"/>
              </a:rPr>
              <a:t>(R2) |-&gt; </a:t>
            </a:r>
            <a:r>
              <a:rPr lang="en-US" sz="1200" kern="1200" dirty="0" err="1">
                <a:solidFill>
                  <a:schemeClr val="tx1"/>
                </a:solidFill>
                <a:effectLst/>
                <a:latin typeface="+mn-lt"/>
                <a:ea typeface="+mn-ea"/>
                <a:cs typeface="+mn-cs"/>
              </a:rPr>
              <a:t>concatenateMInt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extractMInt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getParentValue</a:t>
            </a:r>
            <a:r>
              <a:rPr lang="en-US" sz="1200" kern="1200" dirty="0">
                <a:solidFill>
                  <a:schemeClr val="tx1"/>
                </a:solidFill>
                <a:effectLst/>
                <a:latin typeface="+mn-lt"/>
                <a:ea typeface="+mn-ea"/>
                <a:cs typeface="+mn-cs"/>
              </a:rPr>
              <a:t>(R2, </a:t>
            </a:r>
            <a:r>
              <a:rPr lang="en-US" sz="1200" kern="1200" dirty="0" err="1">
                <a:solidFill>
                  <a:schemeClr val="tx1"/>
                </a:solidFill>
                <a:effectLst/>
                <a:latin typeface="+mn-lt"/>
                <a:ea typeface="+mn-ea"/>
                <a:cs typeface="+mn-cs"/>
              </a:rPr>
              <a:t>RSMap</a:t>
            </a:r>
            <a:r>
              <a:rPr lang="en-US" sz="1200" kern="1200" dirty="0">
                <a:solidFill>
                  <a:schemeClr val="tx1"/>
                </a:solidFill>
                <a:effectLst/>
                <a:latin typeface="+mn-lt"/>
                <a:ea typeface="+mn-ea"/>
                <a:cs typeface="+mn-cs"/>
              </a:rPr>
              <a:t>), 0, 192), </a:t>
            </a:r>
            <a:r>
              <a:rPr lang="en-US" sz="1200" kern="1200" dirty="0" err="1">
                <a:solidFill>
                  <a:schemeClr val="tx1"/>
                </a:solidFill>
                <a:effectLst/>
                <a:latin typeface="+mn-lt"/>
                <a:ea typeface="+mn-ea"/>
                <a:cs typeface="+mn-cs"/>
              </a:rPr>
              <a:t>extractMInt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getParentValue</a:t>
            </a:r>
            <a:r>
              <a:rPr lang="en-US" sz="1200" kern="1200" dirty="0">
                <a:solidFill>
                  <a:schemeClr val="tx1"/>
                </a:solidFill>
                <a:effectLst/>
                <a:latin typeface="+mn-lt"/>
                <a:ea typeface="+mn-ea"/>
                <a:cs typeface="+mn-cs"/>
              </a:rPr>
              <a:t>(R1, </a:t>
            </a:r>
            <a:r>
              <a:rPr lang="en-US" sz="1200" kern="1200" dirty="0" err="1">
                <a:solidFill>
                  <a:schemeClr val="tx1"/>
                </a:solidFill>
                <a:effectLst/>
                <a:latin typeface="+mn-lt"/>
                <a:ea typeface="+mn-ea"/>
                <a:cs typeface="+mn-cs"/>
              </a:rPr>
              <a:t>RSMap</a:t>
            </a:r>
            <a:r>
              <a:rPr lang="en-US" sz="1200" kern="1200" dirty="0">
                <a:solidFill>
                  <a:schemeClr val="tx1"/>
                </a:solidFill>
                <a:effectLst/>
                <a:latin typeface="+mn-lt"/>
                <a:ea typeface="+mn-ea"/>
                <a:cs typeface="+mn-cs"/>
              </a:rPr>
              <a:t>), 192, 256))) </a:t>
            </a:r>
          </a:p>
          <a:p>
            <a:r>
              <a:rPr lang="en-US" sz="1200" kern="1200" dirty="0">
                <a:solidFill>
                  <a:schemeClr val="tx1"/>
                </a:solidFill>
                <a:effectLst/>
                <a:latin typeface="+mn-lt"/>
                <a:ea typeface="+mn-ea"/>
                <a:cs typeface="+mn-cs"/>
              </a:rPr>
              <a:t>    &lt;/</a:t>
            </a:r>
            <a:r>
              <a:rPr lang="en-US" sz="1200" kern="1200" dirty="0" err="1">
                <a:solidFill>
                  <a:schemeClr val="tx1"/>
                </a:solidFill>
                <a:effectLst/>
                <a:latin typeface="+mn-lt"/>
                <a:ea typeface="+mn-ea"/>
                <a:cs typeface="+mn-cs"/>
              </a:rPr>
              <a:t>regstate</a:t>
            </a:r>
            <a:r>
              <a:rPr lang="en-US" sz="1200" kern="1200" dirty="0">
                <a:solidFill>
                  <a:schemeClr val="tx1"/>
                </a:solidFill>
                <a:effectLst/>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FE2D29BC-8680-4568-98F9-3106955E2B94}" type="slidenum">
              <a:rPr lang="en-US" smtClean="0"/>
              <a:t>69</a:t>
            </a:fld>
            <a:endParaRPr lang="en-US"/>
          </a:p>
        </p:txBody>
      </p:sp>
    </p:spTree>
    <p:extLst>
      <p:ext uri="{BB962C8B-B14F-4D97-AF65-F5344CB8AC3E}">
        <p14:creationId xmlns:p14="http://schemas.microsoft.com/office/powerpoint/2010/main" val="23870767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Execution of above code create a AST representing </a:t>
            </a:r>
            <a:r>
              <a:rPr lang="en-GB" dirty="0" err="1"/>
              <a:t>shufpd</a:t>
            </a:r>
            <a:r>
              <a:rPr lang="en-GB" dirty="0"/>
              <a:t> operation.</a:t>
            </a:r>
          </a:p>
          <a:p>
            <a:endParaRPr lang="en-US" dirty="0"/>
          </a:p>
        </p:txBody>
      </p:sp>
      <p:sp>
        <p:nvSpPr>
          <p:cNvPr id="4" name="Slide Number Placeholder 3"/>
          <p:cNvSpPr>
            <a:spLocks noGrp="1"/>
          </p:cNvSpPr>
          <p:nvPr>
            <p:ph type="sldNum" sz="quarter" idx="10"/>
          </p:nvPr>
        </p:nvSpPr>
        <p:spPr/>
        <p:txBody>
          <a:bodyPr/>
          <a:lstStyle/>
          <a:p>
            <a:fld id="{FE2D29BC-8680-4568-98F9-3106955E2B94}" type="slidenum">
              <a:rPr lang="en-US" smtClean="0"/>
              <a:t>70</a:t>
            </a:fld>
            <a:endParaRPr lang="en-US"/>
          </a:p>
        </p:txBody>
      </p:sp>
    </p:spTree>
    <p:extLst>
      <p:ext uri="{BB962C8B-B14F-4D97-AF65-F5344CB8AC3E}">
        <p14:creationId xmlns:p14="http://schemas.microsoft.com/office/powerpoint/2010/main" val="35550279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Execution of above code create a AST representing </a:t>
            </a:r>
            <a:r>
              <a:rPr lang="en-GB" dirty="0" err="1"/>
              <a:t>shufpd</a:t>
            </a:r>
            <a:r>
              <a:rPr lang="en-GB" dirty="0"/>
              <a:t> operation.</a:t>
            </a:r>
          </a:p>
          <a:p>
            <a:endParaRPr lang="en-US" dirty="0"/>
          </a:p>
        </p:txBody>
      </p:sp>
      <p:sp>
        <p:nvSpPr>
          <p:cNvPr id="4" name="Slide Number Placeholder 3"/>
          <p:cNvSpPr>
            <a:spLocks noGrp="1"/>
          </p:cNvSpPr>
          <p:nvPr>
            <p:ph type="sldNum" sz="quarter" idx="10"/>
          </p:nvPr>
        </p:nvSpPr>
        <p:spPr/>
        <p:txBody>
          <a:bodyPr/>
          <a:lstStyle/>
          <a:p>
            <a:fld id="{FE2D29BC-8680-4568-98F9-3106955E2B94}" type="slidenum">
              <a:rPr lang="en-US" smtClean="0"/>
              <a:t>71</a:t>
            </a:fld>
            <a:endParaRPr lang="en-US"/>
          </a:p>
        </p:txBody>
      </p:sp>
    </p:spTree>
    <p:extLst>
      <p:ext uri="{BB962C8B-B14F-4D97-AF65-F5344CB8AC3E}">
        <p14:creationId xmlns:p14="http://schemas.microsoft.com/office/powerpoint/2010/main" val="13938527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 proof generator can generate synchronization points using:</a:t>
            </a:r>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72</a:t>
            </a:fld>
            <a:endParaRPr lang="en-US"/>
          </a:p>
        </p:txBody>
      </p:sp>
    </p:spTree>
    <p:extLst>
      <p:ext uri="{BB962C8B-B14F-4D97-AF65-F5344CB8AC3E}">
        <p14:creationId xmlns:p14="http://schemas.microsoft.com/office/powerpoint/2010/main" val="30002022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approach to generate the synchronization points is by instrumenting the translator itself.</a:t>
            </a:r>
          </a:p>
          <a:p>
            <a:r>
              <a:rPr lang="en-GB" dirty="0"/>
              <a:t>The translator, being aware of which high-level IR instructions and control points are emitted</a:t>
            </a:r>
          </a:p>
          <a:p>
            <a:r>
              <a:rPr lang="en-GB" dirty="0"/>
              <a:t>for each binary instruction, can accurately generate the synchronization points. Moreover,</a:t>
            </a:r>
          </a:p>
          <a:p>
            <a:r>
              <a:rPr lang="en-GB" dirty="0"/>
              <a:t>each synchronization point is </a:t>
            </a:r>
            <a:r>
              <a:rPr lang="en-GB" dirty="0" err="1"/>
              <a:t>labeled</a:t>
            </a:r>
            <a:r>
              <a:rPr lang="en-GB" dirty="0"/>
              <a:t> with invariants over symbolic variables, corresponding</a:t>
            </a:r>
          </a:p>
          <a:p>
            <a:r>
              <a:rPr lang="en-GB" dirty="0"/>
              <a:t>to input/output program states, in order to cover only observably equivalent states. For</a:t>
            </a:r>
          </a:p>
          <a:p>
            <a:r>
              <a:rPr lang="en-GB" dirty="0"/>
              <a:t>each synchronization point, the equivalence-checker checks equivalence by delegating proof</a:t>
            </a:r>
          </a:p>
          <a:p>
            <a:r>
              <a:rPr lang="en-GB" dirty="0"/>
              <a:t>obligations to an SMT solver. Failure of a proof obligation can be attributed to either a bug</a:t>
            </a:r>
          </a:p>
          <a:p>
            <a:r>
              <a:rPr lang="en-GB" dirty="0"/>
              <a:t>in the translator or the fact that the source and target programs are not equivalent in the</a:t>
            </a:r>
          </a:p>
          <a:p>
            <a:r>
              <a:rPr lang="en-GB" dirty="0"/>
              <a:t>first place. We can rule out the second possibility because the source and target programs</a:t>
            </a:r>
          </a:p>
          <a:p>
            <a:r>
              <a:rPr lang="en-GB" dirty="0"/>
              <a:t>are not selected arbitrarily but they are the actual input and output of a translator, under</a:t>
            </a:r>
          </a:p>
          <a:p>
            <a:r>
              <a:rPr lang="en-GB" dirty="0"/>
              <a:t>test, and hence claimed to be equivalent by the translator itself.</a:t>
            </a:r>
          </a:p>
          <a:p>
            <a:endParaRPr lang="en-GB" dirty="0"/>
          </a:p>
          <a:p>
            <a:r>
              <a:rPr lang="en-GB" sz="1200" u="sng" dirty="0"/>
              <a:t>Pros: </a:t>
            </a:r>
            <a:r>
              <a:rPr lang="en-GB" sz="1200" dirty="0"/>
              <a:t>Inference of synchronization points are accurate implying automatic attribution of proof failure reasons</a:t>
            </a:r>
          </a:p>
          <a:p>
            <a:endParaRPr lang="en-GB" sz="1200" dirty="0"/>
          </a:p>
          <a:p>
            <a:r>
              <a:rPr lang="en-GB" sz="1200" u="sng" dirty="0"/>
              <a:t>Cons:</a:t>
            </a:r>
            <a:r>
              <a:rPr lang="en-GB" sz="1200" dirty="0"/>
              <a:t> Specific to a particular translator</a:t>
            </a:r>
            <a:endParaRPr lang="en-US" sz="1200" dirty="0"/>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73</a:t>
            </a:fld>
            <a:endParaRPr lang="en-US"/>
          </a:p>
        </p:txBody>
      </p:sp>
    </p:spTree>
    <p:extLst>
      <p:ext uri="{BB962C8B-B14F-4D97-AF65-F5344CB8AC3E}">
        <p14:creationId xmlns:p14="http://schemas.microsoft.com/office/powerpoint/2010/main" val="22471059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74</a:t>
            </a:fld>
            <a:endParaRPr lang="en-US"/>
          </a:p>
        </p:txBody>
      </p:sp>
    </p:spTree>
    <p:extLst>
      <p:ext uri="{BB962C8B-B14F-4D97-AF65-F5344CB8AC3E}">
        <p14:creationId xmlns:p14="http://schemas.microsoft.com/office/powerpoint/2010/main" val="42740991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rest of the presentation we will be looking in the each of them and the challenges involves and our proposed solution</a:t>
            </a:r>
          </a:p>
          <a:p>
            <a:r>
              <a:rPr lang="en-GB" dirty="0"/>
              <a:t>between pairs of states of the two programs.</a:t>
            </a:r>
          </a:p>
          <a:p>
            <a:r>
              <a:rPr lang="en-GB" dirty="0"/>
              <a:t>Ideally, we want a bi-simulation variant that allows us to simply relate the states where</a:t>
            </a:r>
          </a:p>
          <a:p>
            <a:r>
              <a:rPr lang="en-GB" dirty="0"/>
              <a:t>the two programs actually synchronize, i.e., at the start of corresponding functions or basic</a:t>
            </a:r>
          </a:p>
          <a:p>
            <a:r>
              <a:rPr lang="en-GB" dirty="0"/>
              <a:t>blocks, at the loop headers, etc. Such related states are called synchronization points, which</a:t>
            </a:r>
          </a:p>
          <a:p>
            <a:r>
              <a:rPr lang="en-GB" dirty="0"/>
              <a:t>are a pair of symbolic states of the input and output programs accompanied by a set of</a:t>
            </a:r>
          </a:p>
          <a:p>
            <a:r>
              <a:rPr lang="en-GB" dirty="0"/>
              <a:t>equality constraints over symbolic variables found in the two states. </a:t>
            </a:r>
            <a:r>
              <a:rPr lang="en-GB" dirty="0" err="1"/>
              <a:t>Kasampalis</a:t>
            </a:r>
            <a:r>
              <a:rPr lang="en-GB" dirty="0"/>
              <a:t> et al. [KPAR]</a:t>
            </a:r>
          </a:p>
          <a:p>
            <a:r>
              <a:rPr lang="en-GB" dirty="0"/>
              <a:t>realized such a variant of bi-simulation, referred to as cut-</a:t>
            </a:r>
            <a:r>
              <a:rPr lang="en-GB" dirty="0" err="1"/>
              <a:t>bisimulation</a:t>
            </a:r>
            <a:r>
              <a:rPr lang="en-GB" dirty="0"/>
              <a:t>, which is well-suited</a:t>
            </a:r>
          </a:p>
          <a:p>
            <a:r>
              <a:rPr lang="en-GB" dirty="0"/>
              <a:t>for translation across language changes, as it can ignore program points of no interest in the</a:t>
            </a:r>
          </a:p>
          <a:p>
            <a:r>
              <a:rPr lang="en-GB" dirty="0"/>
              <a:t>input and/or output program.</a:t>
            </a:r>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75</a:t>
            </a:fld>
            <a:endParaRPr lang="en-US"/>
          </a:p>
        </p:txBody>
      </p:sp>
    </p:spTree>
    <p:extLst>
      <p:ext uri="{BB962C8B-B14F-4D97-AF65-F5344CB8AC3E}">
        <p14:creationId xmlns:p14="http://schemas.microsoft.com/office/powerpoint/2010/main" val="14022451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 A single x86-64 instruction can be mapped to multiple instruction sequence, performing internal (silent) steps, of which the impact is considered observable only at the end of the sequence</a:t>
            </a:r>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76</a:t>
            </a:fld>
            <a:endParaRPr lang="en-US"/>
          </a:p>
        </p:txBody>
      </p:sp>
    </p:spTree>
    <p:extLst>
      <p:ext uri="{BB962C8B-B14F-4D97-AF65-F5344CB8AC3E}">
        <p14:creationId xmlns:p14="http://schemas.microsoft.com/office/powerpoint/2010/main" val="34265177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77</a:t>
            </a:fld>
            <a:endParaRPr lang="en-US"/>
          </a:p>
        </p:txBody>
      </p:sp>
    </p:spTree>
    <p:extLst>
      <p:ext uri="{BB962C8B-B14F-4D97-AF65-F5344CB8AC3E}">
        <p14:creationId xmlns:p14="http://schemas.microsoft.com/office/powerpoint/2010/main" val="28746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7</a:t>
            </a:fld>
            <a:endParaRPr lang="en-US"/>
          </a:p>
        </p:txBody>
      </p:sp>
    </p:spTree>
    <p:extLst>
      <p:ext uri="{BB962C8B-B14F-4D97-AF65-F5344CB8AC3E}">
        <p14:creationId xmlns:p14="http://schemas.microsoft.com/office/powerpoint/2010/main" val="40833755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set of program points where the states of the source and target programs should match. The sync-points also include the invariants over the corresponding program variables which must hold at each pair of program point.</a:t>
            </a:r>
          </a:p>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78</a:t>
            </a:fld>
            <a:endParaRPr lang="en-US"/>
          </a:p>
        </p:txBody>
      </p:sp>
    </p:spTree>
    <p:extLst>
      <p:ext uri="{BB962C8B-B14F-4D97-AF65-F5344CB8AC3E}">
        <p14:creationId xmlns:p14="http://schemas.microsoft.com/office/powerpoint/2010/main" val="26255377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Synchronization points are generated by the translator</a:t>
            </a:r>
            <a:endParaRPr lang="en-US" sz="1200" dirty="0"/>
          </a:p>
          <a:p>
            <a:r>
              <a:rPr lang="en-GB" dirty="0"/>
              <a:t>Machine IR extends the target instruction set with some higher-level features: unlimited virtual registers; jump tables to ease the </a:t>
            </a:r>
            <a:r>
              <a:rPr lang="en-GB" dirty="0" err="1"/>
              <a:t>transla</a:t>
            </a:r>
            <a:r>
              <a:rPr lang="en-GB" dirty="0"/>
              <a:t>- </a:t>
            </a:r>
            <a:r>
              <a:rPr lang="en-GB" dirty="0" err="1"/>
              <a:t>tion</a:t>
            </a:r>
            <a:r>
              <a:rPr lang="en-GB" dirty="0"/>
              <a:t> of switch statements; and pseudo-instructions, such as COPY and PHI. </a:t>
            </a:r>
          </a:p>
          <a:p>
            <a:endParaRPr lang="en-GB" dirty="0"/>
          </a:p>
          <a:p>
            <a:r>
              <a:rPr lang="en-GB" dirty="0"/>
              <a:t>Machine IR extends the target instruction set with some higher-level features: unlimited virtual registers; jump tables to ease the </a:t>
            </a:r>
            <a:r>
              <a:rPr lang="en-GB" dirty="0" err="1"/>
              <a:t>transla</a:t>
            </a:r>
            <a:r>
              <a:rPr lang="en-GB" dirty="0"/>
              <a:t>- </a:t>
            </a:r>
            <a:r>
              <a:rPr lang="en-GB" dirty="0" err="1"/>
              <a:t>tion</a:t>
            </a:r>
            <a:r>
              <a:rPr lang="en-GB" dirty="0"/>
              <a:t> of switch statements; and pseudo-instructions, such as COPY and PHI. As</a:t>
            </a: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79</a:t>
            </a:fld>
            <a:endParaRPr lang="en-US"/>
          </a:p>
        </p:txBody>
      </p:sp>
    </p:spTree>
    <p:extLst>
      <p:ext uri="{BB962C8B-B14F-4D97-AF65-F5344CB8AC3E}">
        <p14:creationId xmlns:p14="http://schemas.microsoft.com/office/powerpoint/2010/main" val="28128727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80</a:t>
            </a:fld>
            <a:endParaRPr lang="en-US"/>
          </a:p>
        </p:txBody>
      </p:sp>
    </p:spTree>
    <p:extLst>
      <p:ext uri="{BB962C8B-B14F-4D97-AF65-F5344CB8AC3E}">
        <p14:creationId xmlns:p14="http://schemas.microsoft.com/office/powerpoint/2010/main" val="27565086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 &lt; a || r &lt; b</a:t>
            </a:r>
          </a:p>
        </p:txBody>
      </p:sp>
      <p:sp>
        <p:nvSpPr>
          <p:cNvPr id="4" name="Slide Number Placeholder 3"/>
          <p:cNvSpPr>
            <a:spLocks noGrp="1"/>
          </p:cNvSpPr>
          <p:nvPr>
            <p:ph type="sldNum" sz="quarter" idx="5"/>
          </p:nvPr>
        </p:nvSpPr>
        <p:spPr/>
        <p:txBody>
          <a:bodyPr/>
          <a:lstStyle/>
          <a:p>
            <a:fld id="{1919F964-404C-4D35-A28B-953E69F19093}" type="slidenum">
              <a:rPr lang="en-US"/>
              <a:t>81</a:t>
            </a:fld>
            <a:endParaRPr lang="en-US"/>
          </a:p>
        </p:txBody>
      </p:sp>
    </p:spTree>
    <p:extLst>
      <p:ext uri="{BB962C8B-B14F-4D97-AF65-F5344CB8AC3E}">
        <p14:creationId xmlns:p14="http://schemas.microsoft.com/office/powerpoint/2010/main" val="3155445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8</a:t>
            </a:fld>
            <a:endParaRPr lang="en-US"/>
          </a:p>
        </p:txBody>
      </p:sp>
    </p:spTree>
    <p:extLst>
      <p:ext uri="{BB962C8B-B14F-4D97-AF65-F5344CB8AC3E}">
        <p14:creationId xmlns:p14="http://schemas.microsoft.com/office/powerpoint/2010/main" val="3276606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dirty="0"/>
              <a:t>Lorenzo </a:t>
            </a:r>
            <a:r>
              <a:rPr lang="en-US" dirty="0" err="1"/>
              <a:t>Martignoni</a:t>
            </a:r>
            <a:endParaRPr lang="en-US" dirty="0"/>
          </a:p>
          <a:p>
            <a:pPr marL="457200" indent="-457200">
              <a:buFont typeface="Arial" panose="020B0604020202020204" pitchFamily="34" charset="0"/>
              <a:buChar char="•"/>
            </a:pPr>
            <a:r>
              <a:rPr lang="en-US" dirty="0" err="1"/>
              <a:t>Interna</a:t>
            </a:r>
            <a:r>
              <a:rPr lang="en-US" dirty="0"/>
              <a:t>-</a:t>
            </a:r>
          </a:p>
          <a:p>
            <a:pPr marL="457200" indent="-457200">
              <a:buFont typeface="Arial" panose="020B0604020202020204" pitchFamily="34" charset="0"/>
              <a:buChar char="•"/>
            </a:pPr>
            <a:r>
              <a:rPr lang="en-US" dirty="0" err="1"/>
              <a:t>tional</a:t>
            </a:r>
            <a:r>
              <a:rPr lang="en-US" dirty="0"/>
              <a:t> Symposium on Software Testing and Analysis,</a:t>
            </a:r>
          </a:p>
          <a:p>
            <a:pPr marL="457200" indent="-457200">
              <a:buFont typeface="Arial" panose="020B0604020202020204" pitchFamily="34" charset="0"/>
              <a:buChar char="•"/>
            </a:pPr>
            <a:endParaRPr lang="en-GB" dirty="0"/>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Architectural state comparison between actual CPU and the emulator using randomly selected test-inputs on randomly chosen instructions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They run several instructions using R generated test-inputs on both the emulated and the physical CPU</a:t>
            </a:r>
          </a:p>
          <a:p>
            <a:pPr marL="457200" indent="-4572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355304D-1D5F-49D7-A7B8-6BC05AFF0817}" type="slidenum">
              <a:rPr lang="en-US" smtClean="0"/>
              <a:t>9</a:t>
            </a:fld>
            <a:endParaRPr lang="en-US"/>
          </a:p>
        </p:txBody>
      </p:sp>
    </p:spTree>
    <p:extLst>
      <p:ext uri="{BB962C8B-B14F-4D97-AF65-F5344CB8AC3E}">
        <p14:creationId xmlns:p14="http://schemas.microsoft.com/office/powerpoint/2010/main" val="121873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8F6D-0F6C-49F2-B062-7DA5E62AE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9C0395-1E36-4F66-9C74-E7F5B5C7A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4DE3D3-AC59-42EA-BB3F-55352C8CB395}"/>
              </a:ext>
            </a:extLst>
          </p:cNvPr>
          <p:cNvSpPr>
            <a:spLocks noGrp="1"/>
          </p:cNvSpPr>
          <p:nvPr>
            <p:ph type="dt" sz="half" idx="10"/>
          </p:nvPr>
        </p:nvSpPr>
        <p:spPr/>
        <p:txBody>
          <a:bodyPr/>
          <a:lstStyle/>
          <a:p>
            <a:fld id="{C9F4181B-AE91-42FE-8C6B-B157432931E5}" type="datetime1">
              <a:rPr lang="en-US" smtClean="0"/>
              <a:t>5/8/2019</a:t>
            </a:fld>
            <a:endParaRPr lang="en-US"/>
          </a:p>
        </p:txBody>
      </p:sp>
      <p:sp>
        <p:nvSpPr>
          <p:cNvPr id="5" name="Footer Placeholder 4">
            <a:extLst>
              <a:ext uri="{FF2B5EF4-FFF2-40B4-BE49-F238E27FC236}">
                <a16:creationId xmlns:a16="http://schemas.microsoft.com/office/drawing/2014/main" id="{56DD42BE-8416-45D4-8B2A-031C2FED7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6B44C-32DC-4882-ACDF-84C7DA381E2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108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71A5-1E51-45B1-8F70-F80C8E8240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78D913-ACB7-4C22-8B09-027B4B843D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EA174-C4BA-4EF3-A178-BAEC027AA504}"/>
              </a:ext>
            </a:extLst>
          </p:cNvPr>
          <p:cNvSpPr>
            <a:spLocks noGrp="1"/>
          </p:cNvSpPr>
          <p:nvPr>
            <p:ph type="dt" sz="half" idx="10"/>
          </p:nvPr>
        </p:nvSpPr>
        <p:spPr/>
        <p:txBody>
          <a:bodyPr/>
          <a:lstStyle/>
          <a:p>
            <a:fld id="{D663E27B-2AFA-4F53-B501-D5A7D5ECE208}" type="datetime1">
              <a:rPr lang="en-US" smtClean="0"/>
              <a:t>5/8/2019</a:t>
            </a:fld>
            <a:endParaRPr lang="en-US"/>
          </a:p>
        </p:txBody>
      </p:sp>
      <p:sp>
        <p:nvSpPr>
          <p:cNvPr id="5" name="Footer Placeholder 4">
            <a:extLst>
              <a:ext uri="{FF2B5EF4-FFF2-40B4-BE49-F238E27FC236}">
                <a16:creationId xmlns:a16="http://schemas.microsoft.com/office/drawing/2014/main" id="{7766CC6F-FD64-41B0-B6FF-45F3CC5BE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68F9A-BCD0-4BB5-9F69-11A62753484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09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B61A8-DD44-4BF3-B0DB-5756786F51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7AB28-788F-4443-9AB5-F3F1F8FD20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E26F9-7422-45E6-896E-AB067FEE20AE}"/>
              </a:ext>
            </a:extLst>
          </p:cNvPr>
          <p:cNvSpPr>
            <a:spLocks noGrp="1"/>
          </p:cNvSpPr>
          <p:nvPr>
            <p:ph type="dt" sz="half" idx="10"/>
          </p:nvPr>
        </p:nvSpPr>
        <p:spPr/>
        <p:txBody>
          <a:bodyPr/>
          <a:lstStyle/>
          <a:p>
            <a:fld id="{26AECB29-EEC7-487F-BC64-41F3983867E0}" type="datetime1">
              <a:rPr lang="en-US" smtClean="0"/>
              <a:t>5/8/2019</a:t>
            </a:fld>
            <a:endParaRPr lang="en-US"/>
          </a:p>
        </p:txBody>
      </p:sp>
      <p:sp>
        <p:nvSpPr>
          <p:cNvPr id="5" name="Footer Placeholder 4">
            <a:extLst>
              <a:ext uri="{FF2B5EF4-FFF2-40B4-BE49-F238E27FC236}">
                <a16:creationId xmlns:a16="http://schemas.microsoft.com/office/drawing/2014/main" id="{F5F73B58-A3E0-4940-8093-2DA3EBA22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C17FA-D51C-4782-A1DC-2E2B7B4B65C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921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FF11-32E8-442B-BE73-CB88C295AF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6CEC37-951A-4485-9894-5879A7CB97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C542A-4C88-4D64-94BF-848A829FEAA8}"/>
              </a:ext>
            </a:extLst>
          </p:cNvPr>
          <p:cNvSpPr>
            <a:spLocks noGrp="1"/>
          </p:cNvSpPr>
          <p:nvPr>
            <p:ph type="dt" sz="half" idx="10"/>
          </p:nvPr>
        </p:nvSpPr>
        <p:spPr/>
        <p:txBody>
          <a:bodyPr/>
          <a:lstStyle/>
          <a:p>
            <a:fld id="{9BC91610-C08D-40AB-BB12-ADD48A8EED36}" type="datetime1">
              <a:rPr lang="en-US" smtClean="0"/>
              <a:t>5/8/2019</a:t>
            </a:fld>
            <a:endParaRPr lang="en-US"/>
          </a:p>
        </p:txBody>
      </p:sp>
      <p:sp>
        <p:nvSpPr>
          <p:cNvPr id="5" name="Footer Placeholder 4">
            <a:extLst>
              <a:ext uri="{FF2B5EF4-FFF2-40B4-BE49-F238E27FC236}">
                <a16:creationId xmlns:a16="http://schemas.microsoft.com/office/drawing/2014/main" id="{56DC473E-57AD-4970-936C-67655C58B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51A67-9183-47D0-835F-DD764723945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073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A079-AEF6-4F79-8E55-EEBDEF990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08F1D7-EAF7-4C0D-8D38-7E55271093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6060DA-8E2E-4F3B-BD6D-6D93C86133DC}"/>
              </a:ext>
            </a:extLst>
          </p:cNvPr>
          <p:cNvSpPr>
            <a:spLocks noGrp="1"/>
          </p:cNvSpPr>
          <p:nvPr>
            <p:ph type="dt" sz="half" idx="10"/>
          </p:nvPr>
        </p:nvSpPr>
        <p:spPr/>
        <p:txBody>
          <a:bodyPr/>
          <a:lstStyle/>
          <a:p>
            <a:fld id="{5FC90B4B-8912-4BD0-9471-7A24A97AE246}" type="datetime1">
              <a:rPr lang="en-US" smtClean="0"/>
              <a:t>5/8/2019</a:t>
            </a:fld>
            <a:endParaRPr lang="en-US"/>
          </a:p>
        </p:txBody>
      </p:sp>
      <p:sp>
        <p:nvSpPr>
          <p:cNvPr id="5" name="Footer Placeholder 4">
            <a:extLst>
              <a:ext uri="{FF2B5EF4-FFF2-40B4-BE49-F238E27FC236}">
                <a16:creationId xmlns:a16="http://schemas.microsoft.com/office/drawing/2014/main" id="{0E171F29-C349-49CA-AE50-F4EA15D58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EA52F-7064-4D5F-A0C5-9F92F51F777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7890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A751-9A38-44C3-B802-A2D5F1D55A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F1FFF-9A1C-4F21-8129-85D165EA29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79C5C3-B4E8-45F5-AD67-0C4E3BF3D8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2C578C-CA2D-4244-89D1-95A613C90AE1}"/>
              </a:ext>
            </a:extLst>
          </p:cNvPr>
          <p:cNvSpPr>
            <a:spLocks noGrp="1"/>
          </p:cNvSpPr>
          <p:nvPr>
            <p:ph type="dt" sz="half" idx="10"/>
          </p:nvPr>
        </p:nvSpPr>
        <p:spPr/>
        <p:txBody>
          <a:bodyPr/>
          <a:lstStyle/>
          <a:p>
            <a:fld id="{7969F21E-95D7-4F5C-8B57-02783EE93576}" type="datetime1">
              <a:rPr lang="en-US" smtClean="0"/>
              <a:t>5/8/2019</a:t>
            </a:fld>
            <a:endParaRPr lang="en-US"/>
          </a:p>
        </p:txBody>
      </p:sp>
      <p:sp>
        <p:nvSpPr>
          <p:cNvPr id="6" name="Footer Placeholder 5">
            <a:extLst>
              <a:ext uri="{FF2B5EF4-FFF2-40B4-BE49-F238E27FC236}">
                <a16:creationId xmlns:a16="http://schemas.microsoft.com/office/drawing/2014/main" id="{80E572FD-8F73-4BF4-9258-534CBC3EC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81681-D714-4430-BF31-CD0B921AC0A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9841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3E5F-571D-49A2-A299-647036AC4A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0F2176-450D-4F56-80BE-05A3655054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0CF32C-2846-4141-8267-16E07768DC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915DB-E178-49F5-BC83-6CA6C3907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75BBD5-918A-452F-A348-6A0B7777F3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D6C001-70BF-4526-BBC8-16128EAA8D59}"/>
              </a:ext>
            </a:extLst>
          </p:cNvPr>
          <p:cNvSpPr>
            <a:spLocks noGrp="1"/>
          </p:cNvSpPr>
          <p:nvPr>
            <p:ph type="dt" sz="half" idx="10"/>
          </p:nvPr>
        </p:nvSpPr>
        <p:spPr/>
        <p:txBody>
          <a:bodyPr/>
          <a:lstStyle/>
          <a:p>
            <a:fld id="{95BFEC92-451D-4BE9-90D8-3B2ECCBBB2E8}" type="datetime1">
              <a:rPr lang="en-US" smtClean="0"/>
              <a:t>5/8/2019</a:t>
            </a:fld>
            <a:endParaRPr lang="en-US"/>
          </a:p>
        </p:txBody>
      </p:sp>
      <p:sp>
        <p:nvSpPr>
          <p:cNvPr id="8" name="Footer Placeholder 7">
            <a:extLst>
              <a:ext uri="{FF2B5EF4-FFF2-40B4-BE49-F238E27FC236}">
                <a16:creationId xmlns:a16="http://schemas.microsoft.com/office/drawing/2014/main" id="{1E268A49-C81B-4BE2-B37A-54E4C8A10B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A8E763-705A-4105-9737-100FB927BCA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652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21BE-2279-46AD-B39F-CBFED26E30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1D8180-B478-42C6-9B0D-D277BA0491B4}"/>
              </a:ext>
            </a:extLst>
          </p:cNvPr>
          <p:cNvSpPr>
            <a:spLocks noGrp="1"/>
          </p:cNvSpPr>
          <p:nvPr>
            <p:ph type="dt" sz="half" idx="10"/>
          </p:nvPr>
        </p:nvSpPr>
        <p:spPr/>
        <p:txBody>
          <a:bodyPr/>
          <a:lstStyle/>
          <a:p>
            <a:fld id="{658A2DD4-6B3C-435F-B809-D4AD0635840E}" type="datetime1">
              <a:rPr lang="en-US" smtClean="0"/>
              <a:t>5/8/2019</a:t>
            </a:fld>
            <a:endParaRPr lang="en-US"/>
          </a:p>
        </p:txBody>
      </p:sp>
      <p:sp>
        <p:nvSpPr>
          <p:cNvPr id="4" name="Footer Placeholder 3">
            <a:extLst>
              <a:ext uri="{FF2B5EF4-FFF2-40B4-BE49-F238E27FC236}">
                <a16:creationId xmlns:a16="http://schemas.microsoft.com/office/drawing/2014/main" id="{CD441CBF-4067-4251-8161-79163535D8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CCB7D3-C099-49B5-9CA2-725E615210F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883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5C96EB-C1AF-45A1-8679-C4B461F12C78}"/>
              </a:ext>
            </a:extLst>
          </p:cNvPr>
          <p:cNvSpPr>
            <a:spLocks noGrp="1"/>
          </p:cNvSpPr>
          <p:nvPr>
            <p:ph type="dt" sz="half" idx="10"/>
          </p:nvPr>
        </p:nvSpPr>
        <p:spPr/>
        <p:txBody>
          <a:bodyPr/>
          <a:lstStyle/>
          <a:p>
            <a:fld id="{137D5260-BCDF-45CC-8979-80E9D81AFEB9}" type="datetime1">
              <a:rPr lang="en-US" smtClean="0"/>
              <a:t>5/8/2019</a:t>
            </a:fld>
            <a:endParaRPr lang="en-US"/>
          </a:p>
        </p:txBody>
      </p:sp>
      <p:sp>
        <p:nvSpPr>
          <p:cNvPr id="3" name="Footer Placeholder 2">
            <a:extLst>
              <a:ext uri="{FF2B5EF4-FFF2-40B4-BE49-F238E27FC236}">
                <a16:creationId xmlns:a16="http://schemas.microsoft.com/office/drawing/2014/main" id="{2789D303-B8EF-4232-AA4E-0341BEC536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D8A303-2EED-4955-9F78-8B1C0960AF1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0924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307D-A238-4DD5-9E0B-E06F25C9D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E3CDBA-AB6A-4479-9BAD-D02870E63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D973D1-573C-47C6-98AD-97C805194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7BCDBA-83F6-4E92-A6D6-7F795B619938}"/>
              </a:ext>
            </a:extLst>
          </p:cNvPr>
          <p:cNvSpPr>
            <a:spLocks noGrp="1"/>
          </p:cNvSpPr>
          <p:nvPr>
            <p:ph type="dt" sz="half" idx="10"/>
          </p:nvPr>
        </p:nvSpPr>
        <p:spPr/>
        <p:txBody>
          <a:bodyPr/>
          <a:lstStyle/>
          <a:p>
            <a:fld id="{144A1198-328F-4EBA-82E8-125A43F72D3E}" type="datetime1">
              <a:rPr lang="en-US" smtClean="0"/>
              <a:t>5/8/2019</a:t>
            </a:fld>
            <a:endParaRPr lang="en-US"/>
          </a:p>
        </p:txBody>
      </p:sp>
      <p:sp>
        <p:nvSpPr>
          <p:cNvPr id="6" name="Footer Placeholder 5">
            <a:extLst>
              <a:ext uri="{FF2B5EF4-FFF2-40B4-BE49-F238E27FC236}">
                <a16:creationId xmlns:a16="http://schemas.microsoft.com/office/drawing/2014/main" id="{BF593D34-644D-4DAC-9C3E-3D60B0961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0B44A-9038-4082-B4CF-D728521C402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028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3FBA-452F-43CD-8808-AA51B0996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2A6E69-8A0D-4218-AC69-FB2678796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5E2C52-CF29-4EC2-9540-B2ADF5A8D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BE6902-813F-4229-9D17-4ACE5AB612B7}"/>
              </a:ext>
            </a:extLst>
          </p:cNvPr>
          <p:cNvSpPr>
            <a:spLocks noGrp="1"/>
          </p:cNvSpPr>
          <p:nvPr>
            <p:ph type="dt" sz="half" idx="10"/>
          </p:nvPr>
        </p:nvSpPr>
        <p:spPr/>
        <p:txBody>
          <a:bodyPr/>
          <a:lstStyle/>
          <a:p>
            <a:fld id="{2DA04D64-CC4A-448C-8E35-59EA76567C15}" type="datetime1">
              <a:rPr lang="en-US" smtClean="0"/>
              <a:t>5/8/2019</a:t>
            </a:fld>
            <a:endParaRPr lang="en-US"/>
          </a:p>
        </p:txBody>
      </p:sp>
      <p:sp>
        <p:nvSpPr>
          <p:cNvPr id="6" name="Footer Placeholder 5">
            <a:extLst>
              <a:ext uri="{FF2B5EF4-FFF2-40B4-BE49-F238E27FC236}">
                <a16:creationId xmlns:a16="http://schemas.microsoft.com/office/drawing/2014/main" id="{4A1C7368-D965-43B2-989D-3F4A751F7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7A97E-CD71-4CB9-A0AE-0801E697D96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0393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7423A8-E87B-40A0-9B8A-1856A56895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930FA4-9F7C-469F-99C9-CEBBEB355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94A6E-1086-4F79-BD10-89E2C7DDE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4ECEB-0F4C-4005-9AF5-B25A2FF78A5D}" type="datetime1">
              <a:rPr lang="en-US" smtClean="0"/>
              <a:t>5/8/2019</a:t>
            </a:fld>
            <a:endParaRPr lang="en-US"/>
          </a:p>
        </p:txBody>
      </p:sp>
      <p:sp>
        <p:nvSpPr>
          <p:cNvPr id="5" name="Footer Placeholder 4">
            <a:extLst>
              <a:ext uri="{FF2B5EF4-FFF2-40B4-BE49-F238E27FC236}">
                <a16:creationId xmlns:a16="http://schemas.microsoft.com/office/drawing/2014/main" id="{F2266200-4AE0-49CD-A9FB-AA2EDFF989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3A3B7A-C3D9-4D67-9B96-523DA625D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528257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9.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kframework/X86-64-semantics/blob/master/semantics/immediateInstructions/psllq_xmm_imm8.k"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hyperlink" Target="https://github.com/StanfordPL/stoke/pull/996" TargetMode="Externa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72.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1.xml"/><Relationship Id="rId5" Type="http://schemas.openxmlformats.org/officeDocument/2006/relationships/hyperlink" Target="https://github.com/sdasgup3/binary-decompilation/blob/programV_working/x86-semantics/program-veriifcation/safe_addrptr_32_wo_src_modification/path_condition.z3" TargetMode="External"/><Relationship Id="rId4" Type="http://schemas.openxmlformats.org/officeDocument/2006/relationships/hyperlink" Target="https://github.com/sdasgup3/binary-decompilation/blob/programV_working/x86-semantics/program-veriifcation/safe_addrptr_32_wo_src_modification/test-spec.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1948"/>
            <a:ext cx="9144000" cy="2387600"/>
          </a:xfrm>
        </p:spPr>
        <p:txBody>
          <a:bodyPr/>
          <a:lstStyle/>
          <a:p>
            <a:r>
              <a:rPr lang="en-US" b="1" dirty="0"/>
              <a:t>Translation Validation of Decompilation</a:t>
            </a:r>
          </a:p>
        </p:txBody>
      </p:sp>
      <p:sp>
        <p:nvSpPr>
          <p:cNvPr id="3" name="Subtitle 2"/>
          <p:cNvSpPr>
            <a:spLocks noGrp="1"/>
          </p:cNvSpPr>
          <p:nvPr>
            <p:ph type="subTitle" idx="1"/>
          </p:nvPr>
        </p:nvSpPr>
        <p:spPr>
          <a:xfrm>
            <a:off x="1524000" y="3335708"/>
            <a:ext cx="9144000" cy="1582521"/>
          </a:xfrm>
        </p:spPr>
        <p:txBody>
          <a:bodyPr vert="horz" lIns="91440" tIns="45720" rIns="91440" bIns="45720" rtlCol="0" anchor="t">
            <a:normAutofit/>
          </a:bodyPr>
          <a:lstStyle/>
          <a:p>
            <a:r>
              <a:rPr lang="en-US" dirty="0"/>
              <a:t>Ph.D. Preliminary Exam Talk</a:t>
            </a:r>
          </a:p>
          <a:p>
            <a:r>
              <a:rPr lang="en-US" dirty="0"/>
              <a:t>by</a:t>
            </a:r>
          </a:p>
          <a:p>
            <a:r>
              <a:rPr lang="en-US" dirty="0"/>
              <a:t>Sandeep Dasgupta</a:t>
            </a:r>
          </a:p>
          <a:p>
            <a:endParaRPr lang="en-US" dirty="0"/>
          </a:p>
        </p:txBody>
      </p:sp>
      <p:sp>
        <p:nvSpPr>
          <p:cNvPr id="4" name="Slide Number Placeholder 3">
            <a:extLst>
              <a:ext uri="{FF2B5EF4-FFF2-40B4-BE49-F238E27FC236}">
                <a16:creationId xmlns:a16="http://schemas.microsoft.com/office/drawing/2014/main" id="{07F9B387-68B3-434B-B676-44E4908C69C6}"/>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614" y="90152"/>
            <a:ext cx="11294771" cy="965916"/>
          </a:xfrm>
        </p:spPr>
        <p:txBody>
          <a:bodyPr>
            <a:normAutofit/>
          </a:bodyPr>
          <a:lstStyle/>
          <a:p>
            <a:r>
              <a:rPr lang="en-US" sz="5400" dirty="0"/>
              <a:t>Simulation Testing Based Approaches </a:t>
            </a:r>
          </a:p>
        </p:txBody>
      </p:sp>
      <p:sp>
        <p:nvSpPr>
          <p:cNvPr id="4" name="TextBox 3">
            <a:extLst>
              <a:ext uri="{FF2B5EF4-FFF2-40B4-BE49-F238E27FC236}">
                <a16:creationId xmlns:a16="http://schemas.microsoft.com/office/drawing/2014/main" id="{9E51483F-1447-42AE-B9C6-848C860C014A}"/>
              </a:ext>
            </a:extLst>
          </p:cNvPr>
          <p:cNvSpPr txBox="1"/>
          <p:nvPr/>
        </p:nvSpPr>
        <p:spPr>
          <a:xfrm>
            <a:off x="448614" y="1056068"/>
            <a:ext cx="11294771" cy="5016758"/>
          </a:xfrm>
          <a:prstGeom prst="rect">
            <a:avLst/>
          </a:prstGeom>
          <a:noFill/>
        </p:spPr>
        <p:txBody>
          <a:bodyPr wrap="square" rtlCol="0">
            <a:spAutoFit/>
          </a:bodyPr>
          <a:lstStyle/>
          <a:p>
            <a:pPr algn="ctr"/>
            <a:r>
              <a:rPr lang="en-GB" sz="3200" b="1" dirty="0"/>
              <a:t>Path-exploration lifting: Hi-fi tests for Lo-fi emulators.</a:t>
            </a:r>
            <a:r>
              <a:rPr lang="en-US" sz="3200" dirty="0"/>
              <a:t>, </a:t>
            </a:r>
            <a:r>
              <a:rPr lang="en-GB" sz="3200" dirty="0"/>
              <a:t>ASPLOS</a:t>
            </a:r>
            <a:r>
              <a:rPr lang="en-US" sz="3200" dirty="0"/>
              <a:t>’12 </a:t>
            </a:r>
            <a:r>
              <a:rPr lang="en-US" sz="3200" i="1" dirty="0"/>
              <a:t>by </a:t>
            </a:r>
            <a:r>
              <a:rPr lang="en-US" sz="3200" i="1" dirty="0" err="1"/>
              <a:t>Martignoni</a:t>
            </a:r>
            <a:r>
              <a:rPr lang="en-US" sz="3200" i="1" dirty="0"/>
              <a:t> et al.</a:t>
            </a:r>
          </a:p>
          <a:p>
            <a:pPr algn="ctr"/>
            <a:endParaRPr lang="en-US" sz="3200" u="sng" dirty="0"/>
          </a:p>
          <a:p>
            <a:pPr marL="514350" indent="-514350">
              <a:buFont typeface="Wingdings" panose="05000000000000000000" pitchFamily="2" charset="2"/>
              <a:buChar char="q"/>
            </a:pPr>
            <a:r>
              <a:rPr lang="en-GB" sz="2800" dirty="0"/>
              <a:t>Symbolic execution of a </a:t>
            </a:r>
            <a:r>
              <a:rPr lang="en-GB" sz="2800" i="1" dirty="0"/>
              <a:t>Hi-Fi emulator</a:t>
            </a:r>
            <a:r>
              <a:rPr lang="en-GB" sz="2800" dirty="0"/>
              <a:t> to generate test-cases to validate a </a:t>
            </a:r>
            <a:r>
              <a:rPr lang="en-GB" sz="2800" i="1" dirty="0"/>
              <a:t>Lo-Fi emulator</a:t>
            </a:r>
          </a:p>
          <a:p>
            <a:endParaRPr lang="en-GB" sz="2800" i="1" dirty="0"/>
          </a:p>
          <a:p>
            <a:pPr marL="514350" indent="-514350">
              <a:buFont typeface="Wingdings" panose="05000000000000000000" pitchFamily="2" charset="2"/>
              <a:buChar char="q"/>
            </a:pPr>
            <a:r>
              <a:rPr lang="en-GB" sz="2800" dirty="0"/>
              <a:t>Hardware co-simulation testing of Lo-Fi emulator using generated test-cases</a:t>
            </a:r>
          </a:p>
          <a:p>
            <a:endParaRPr lang="en-GB" sz="2800" dirty="0"/>
          </a:p>
          <a:p>
            <a:pPr marL="514350" indent="-514350">
              <a:buFont typeface="Wingdings" panose="05000000000000000000" pitchFamily="2" charset="2"/>
              <a:buChar char="q"/>
            </a:pPr>
            <a:r>
              <a:rPr lang="en-GB" sz="2800" dirty="0"/>
              <a:t>Validation depends on faithfulness of test-case generation</a:t>
            </a:r>
          </a:p>
          <a:p>
            <a:pPr marL="514350" indent="-514350">
              <a:buFont typeface="Wingdings" panose="05000000000000000000" pitchFamily="2" charset="2"/>
              <a:buChar char="q"/>
            </a:pPr>
            <a:endParaRPr lang="en-GB" sz="2800" dirty="0"/>
          </a:p>
        </p:txBody>
      </p:sp>
      <p:sp>
        <p:nvSpPr>
          <p:cNvPr id="3" name="Slide Number Placeholder 2">
            <a:extLst>
              <a:ext uri="{FF2B5EF4-FFF2-40B4-BE49-F238E27FC236}">
                <a16:creationId xmlns:a16="http://schemas.microsoft.com/office/drawing/2014/main" id="{9A9444A6-7D70-4C06-A2A4-81E5C4C487F8}"/>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10439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614" y="90152"/>
            <a:ext cx="11294771" cy="965916"/>
          </a:xfrm>
        </p:spPr>
        <p:txBody>
          <a:bodyPr>
            <a:normAutofit/>
          </a:bodyPr>
          <a:lstStyle/>
          <a:p>
            <a:r>
              <a:rPr lang="en-US" sz="5400" dirty="0"/>
              <a:t>Simulation Testing Based Approaches </a:t>
            </a:r>
          </a:p>
        </p:txBody>
      </p:sp>
      <p:sp>
        <p:nvSpPr>
          <p:cNvPr id="4" name="TextBox 3">
            <a:extLst>
              <a:ext uri="{FF2B5EF4-FFF2-40B4-BE49-F238E27FC236}">
                <a16:creationId xmlns:a16="http://schemas.microsoft.com/office/drawing/2014/main" id="{9E51483F-1447-42AE-B9C6-848C860C014A}"/>
              </a:ext>
            </a:extLst>
          </p:cNvPr>
          <p:cNvSpPr txBox="1"/>
          <p:nvPr/>
        </p:nvSpPr>
        <p:spPr>
          <a:xfrm>
            <a:off x="448614" y="1056068"/>
            <a:ext cx="11294771" cy="5878532"/>
          </a:xfrm>
          <a:prstGeom prst="rect">
            <a:avLst/>
          </a:prstGeom>
          <a:noFill/>
        </p:spPr>
        <p:txBody>
          <a:bodyPr wrap="square" rtlCol="0">
            <a:spAutoFit/>
          </a:bodyPr>
          <a:lstStyle/>
          <a:p>
            <a:pPr algn="ctr"/>
            <a:r>
              <a:rPr lang="en-GB" sz="3200" b="1" dirty="0"/>
              <a:t>Path-exploration lifting: Hi-fi tests for Lo-fi emulators.</a:t>
            </a:r>
            <a:r>
              <a:rPr lang="en-US" sz="3200" dirty="0"/>
              <a:t>, </a:t>
            </a:r>
            <a:r>
              <a:rPr lang="en-GB" sz="3200" dirty="0"/>
              <a:t>ASPLOS</a:t>
            </a:r>
            <a:r>
              <a:rPr lang="en-US" sz="3200" dirty="0"/>
              <a:t>’12 </a:t>
            </a:r>
            <a:r>
              <a:rPr lang="en-US" sz="3200" i="1" dirty="0"/>
              <a:t>by </a:t>
            </a:r>
            <a:r>
              <a:rPr lang="en-US" sz="3200" i="1" dirty="0" err="1"/>
              <a:t>Martignoni</a:t>
            </a:r>
            <a:r>
              <a:rPr lang="en-US" sz="3200" i="1" dirty="0"/>
              <a:t> et al.</a:t>
            </a:r>
          </a:p>
          <a:p>
            <a:pPr algn="ctr"/>
            <a:endParaRPr lang="en-US" sz="3200" u="sng" dirty="0"/>
          </a:p>
          <a:p>
            <a:pPr marL="514350" indent="-514350">
              <a:buFont typeface="Wingdings" panose="05000000000000000000" pitchFamily="2" charset="2"/>
              <a:buChar char="q"/>
            </a:pPr>
            <a:r>
              <a:rPr lang="en-GB" sz="2800" dirty="0"/>
              <a:t>Symbolic execution of a </a:t>
            </a:r>
            <a:r>
              <a:rPr lang="en-GB" sz="2800" i="1" dirty="0"/>
              <a:t>Hi-Fi emulator</a:t>
            </a:r>
            <a:r>
              <a:rPr lang="en-GB" sz="2800" dirty="0"/>
              <a:t> to generate test-cases to validate a </a:t>
            </a:r>
            <a:r>
              <a:rPr lang="en-GB" sz="2800" i="1" dirty="0"/>
              <a:t>Lo-Fi emulator</a:t>
            </a:r>
          </a:p>
          <a:p>
            <a:endParaRPr lang="en-GB" sz="2800" i="1" dirty="0"/>
          </a:p>
          <a:p>
            <a:pPr marL="514350" indent="-514350">
              <a:buFont typeface="Wingdings" panose="05000000000000000000" pitchFamily="2" charset="2"/>
              <a:buChar char="q"/>
            </a:pPr>
            <a:r>
              <a:rPr lang="en-GB" sz="2800" dirty="0"/>
              <a:t>Hardware co-simulation testing of Lo-Fi emulator using generated test-cases</a:t>
            </a:r>
          </a:p>
          <a:p>
            <a:endParaRPr lang="en-GB" sz="2800" dirty="0"/>
          </a:p>
          <a:p>
            <a:pPr marL="514350" indent="-514350">
              <a:buFont typeface="Wingdings" panose="05000000000000000000" pitchFamily="2" charset="2"/>
              <a:buChar char="q"/>
            </a:pPr>
            <a:r>
              <a:rPr lang="en-GB" sz="2800" dirty="0"/>
              <a:t>Validation depends on faithfulness of test-case generation</a:t>
            </a:r>
          </a:p>
          <a:p>
            <a:pPr marL="514350" indent="-514350">
              <a:buFont typeface="Wingdings" panose="05000000000000000000" pitchFamily="2" charset="2"/>
              <a:buChar char="q"/>
            </a:pPr>
            <a:endParaRPr lang="en-GB" sz="2800" dirty="0"/>
          </a:p>
          <a:p>
            <a:pPr marL="514350" indent="-514350">
              <a:buFont typeface="Wingdings" panose="05000000000000000000" pitchFamily="2" charset="2"/>
              <a:buChar char="q"/>
            </a:pPr>
            <a:r>
              <a:rPr lang="en-GB" sz="2800" dirty="0"/>
              <a:t>Tested single instruction as opposed to multiple-instruction sequences</a:t>
            </a:r>
          </a:p>
          <a:p>
            <a:endParaRPr lang="en-GB" sz="2800" dirty="0"/>
          </a:p>
        </p:txBody>
      </p:sp>
      <p:sp>
        <p:nvSpPr>
          <p:cNvPr id="3" name="Slide Number Placeholder 2">
            <a:extLst>
              <a:ext uri="{FF2B5EF4-FFF2-40B4-BE49-F238E27FC236}">
                <a16:creationId xmlns:a16="http://schemas.microsoft.com/office/drawing/2014/main" id="{9A9444A6-7D70-4C06-A2A4-81E5C4C487F8}"/>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342302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614" y="90152"/>
            <a:ext cx="11294771" cy="965916"/>
          </a:xfrm>
        </p:spPr>
        <p:txBody>
          <a:bodyPr>
            <a:normAutofit/>
          </a:bodyPr>
          <a:lstStyle/>
          <a:p>
            <a:r>
              <a:rPr lang="en-US" sz="5400" dirty="0"/>
              <a:t>Formal Method Based Approaches </a:t>
            </a:r>
          </a:p>
        </p:txBody>
      </p:sp>
      <p:sp>
        <p:nvSpPr>
          <p:cNvPr id="4" name="TextBox 3">
            <a:extLst>
              <a:ext uri="{FF2B5EF4-FFF2-40B4-BE49-F238E27FC236}">
                <a16:creationId xmlns:a16="http://schemas.microsoft.com/office/drawing/2014/main" id="{9E51483F-1447-42AE-B9C6-848C860C014A}"/>
              </a:ext>
            </a:extLst>
          </p:cNvPr>
          <p:cNvSpPr txBox="1"/>
          <p:nvPr/>
        </p:nvSpPr>
        <p:spPr>
          <a:xfrm>
            <a:off x="448614" y="1056068"/>
            <a:ext cx="11294771" cy="5447645"/>
          </a:xfrm>
          <a:prstGeom prst="rect">
            <a:avLst/>
          </a:prstGeom>
          <a:noFill/>
        </p:spPr>
        <p:txBody>
          <a:bodyPr wrap="square" rtlCol="0">
            <a:spAutoFit/>
          </a:bodyPr>
          <a:lstStyle/>
          <a:p>
            <a:pPr algn="ctr"/>
            <a:r>
              <a:rPr lang="en-GB" sz="3200" b="1" dirty="0"/>
              <a:t>Testing Intermediate Representations for Binary Analysis.</a:t>
            </a:r>
            <a:r>
              <a:rPr lang="en-US" sz="3200" dirty="0"/>
              <a:t>, </a:t>
            </a:r>
            <a:r>
              <a:rPr lang="en-GB" sz="3200" dirty="0"/>
              <a:t>ASE</a:t>
            </a:r>
            <a:r>
              <a:rPr lang="en-US" sz="3200" dirty="0"/>
              <a:t>’17 </a:t>
            </a:r>
            <a:r>
              <a:rPr lang="en-US" sz="3200" i="1" dirty="0"/>
              <a:t>by Kim et al.</a:t>
            </a:r>
          </a:p>
          <a:p>
            <a:pPr algn="ctr"/>
            <a:endParaRPr lang="en-US" sz="3200" u="sng" dirty="0"/>
          </a:p>
          <a:p>
            <a:pPr marL="514350" indent="-514350">
              <a:buFont typeface="Wingdings" panose="05000000000000000000" pitchFamily="2" charset="2"/>
              <a:buChar char="q"/>
            </a:pPr>
            <a:r>
              <a:rPr lang="en-GB" sz="2800" dirty="0"/>
              <a:t>Differential testing of three binary lifters  ̶  BAP, BINSEC, and </a:t>
            </a:r>
            <a:r>
              <a:rPr lang="en-GB" sz="2800" dirty="0" err="1"/>
              <a:t>PyVEX</a:t>
            </a:r>
            <a:endParaRPr lang="en-GB" sz="2800" dirty="0"/>
          </a:p>
          <a:p>
            <a:endParaRPr lang="en-GB" sz="2800" dirty="0"/>
          </a:p>
          <a:p>
            <a:pPr marL="514350" indent="-514350">
              <a:buFont typeface="Wingdings" panose="05000000000000000000" pitchFamily="2" charset="2"/>
              <a:buChar char="q"/>
            </a:pPr>
            <a:r>
              <a:rPr lang="en-GB" sz="2800" dirty="0"/>
              <a:t>Translated a single instruction to respective IRs to be compared using SAT solver</a:t>
            </a:r>
          </a:p>
          <a:p>
            <a:endParaRPr lang="en-GB" sz="2800" dirty="0"/>
          </a:p>
          <a:p>
            <a:pPr marL="457200" indent="-457200">
              <a:buFont typeface="Wingdings" panose="05000000000000000000" pitchFamily="2" charset="2"/>
              <a:buChar char="q"/>
            </a:pPr>
            <a:r>
              <a:rPr lang="en-GB" sz="2800" dirty="0"/>
              <a:t>Ignored instructions whose semantics are not “explicitly” exposed in IR</a:t>
            </a:r>
          </a:p>
          <a:p>
            <a:pPr marL="457200" indent="-457200">
              <a:buFont typeface="Wingdings" panose="05000000000000000000" pitchFamily="2" charset="2"/>
              <a:buChar char="q"/>
            </a:pPr>
            <a:endParaRPr lang="en-GB" sz="2800" dirty="0"/>
          </a:p>
          <a:p>
            <a:pPr marL="457200" indent="-457200">
              <a:buFont typeface="Wingdings" panose="05000000000000000000" pitchFamily="2" charset="2"/>
              <a:buChar char="q"/>
            </a:pPr>
            <a:r>
              <a:rPr lang="en-GB" sz="2800" dirty="0"/>
              <a:t>Tested single instruction as opposed to multiple-instruction sequences</a:t>
            </a:r>
          </a:p>
          <a:p>
            <a:pPr marL="457200" indent="-457200">
              <a:buFont typeface="Wingdings" panose="05000000000000000000" pitchFamily="2" charset="2"/>
              <a:buChar char="q"/>
            </a:pPr>
            <a:endParaRPr lang="en-GB" sz="2800" dirty="0"/>
          </a:p>
        </p:txBody>
      </p:sp>
      <p:sp>
        <p:nvSpPr>
          <p:cNvPr id="3" name="Slide Number Placeholder 2">
            <a:extLst>
              <a:ext uri="{FF2B5EF4-FFF2-40B4-BE49-F238E27FC236}">
                <a16:creationId xmlns:a16="http://schemas.microsoft.com/office/drawing/2014/main" id="{5973A3F8-0E78-4AD0-9160-640170F5DEA0}"/>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67232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9826"/>
            <a:ext cx="9144000" cy="907404"/>
          </a:xfrm>
        </p:spPr>
        <p:txBody>
          <a:bodyPr>
            <a:normAutofit fontScale="90000"/>
          </a:bodyPr>
          <a:lstStyle/>
          <a:p>
            <a:r>
              <a:rPr lang="en-US" dirty="0"/>
              <a:t>Thesis Statement</a:t>
            </a:r>
          </a:p>
        </p:txBody>
      </p:sp>
      <p:sp>
        <p:nvSpPr>
          <p:cNvPr id="4" name="TextBox 3">
            <a:extLst>
              <a:ext uri="{FF2B5EF4-FFF2-40B4-BE49-F238E27FC236}">
                <a16:creationId xmlns:a16="http://schemas.microsoft.com/office/drawing/2014/main" id="{E47DF816-19AB-4631-9C0A-1C2632326C67}"/>
              </a:ext>
            </a:extLst>
          </p:cNvPr>
          <p:cNvSpPr txBox="1"/>
          <p:nvPr/>
        </p:nvSpPr>
        <p:spPr>
          <a:xfrm>
            <a:off x="562370" y="1455174"/>
            <a:ext cx="11320529" cy="2246769"/>
          </a:xfrm>
          <a:prstGeom prst="rect">
            <a:avLst/>
          </a:prstGeom>
          <a:noFill/>
        </p:spPr>
        <p:txBody>
          <a:bodyPr wrap="square" rtlCol="0">
            <a:spAutoFit/>
          </a:bodyPr>
          <a:lstStyle/>
          <a:p>
            <a:r>
              <a:rPr lang="en-GB" sz="2800" b="1" i="1" dirty="0"/>
              <a:t>It is possible to develop techniques and tools for the validation of binary decompiler, including defining the semantics of complex &amp; large ISAs which is required for that validation. Also, It is possible to develop decompiler agnostic validation techniques which can be applied to different decompilers.</a:t>
            </a:r>
          </a:p>
        </p:txBody>
      </p:sp>
      <p:sp>
        <p:nvSpPr>
          <p:cNvPr id="5" name="TextBox 4">
            <a:extLst>
              <a:ext uri="{FF2B5EF4-FFF2-40B4-BE49-F238E27FC236}">
                <a16:creationId xmlns:a16="http://schemas.microsoft.com/office/drawing/2014/main" id="{1B5AB6B5-9742-4EFD-9DFD-27B6A773BF4B}"/>
              </a:ext>
            </a:extLst>
          </p:cNvPr>
          <p:cNvSpPr txBox="1"/>
          <p:nvPr/>
        </p:nvSpPr>
        <p:spPr>
          <a:xfrm>
            <a:off x="789447" y="3705558"/>
            <a:ext cx="10866373" cy="2246769"/>
          </a:xfrm>
          <a:prstGeom prst="rect">
            <a:avLst/>
          </a:prstGeom>
          <a:noFill/>
        </p:spPr>
        <p:txBody>
          <a:bodyPr wrap="none" rtlCol="0">
            <a:spAutoFit/>
          </a:bodyPr>
          <a:lstStyle/>
          <a:p>
            <a:r>
              <a:rPr lang="en-GB" sz="2800" dirty="0"/>
              <a:t>Specifically, to focus on</a:t>
            </a:r>
          </a:p>
          <a:p>
            <a:endParaRPr lang="en-GB" sz="2800" dirty="0"/>
          </a:p>
          <a:p>
            <a:pPr marL="457200" indent="-457200">
              <a:buFont typeface="Wingdings" panose="05000000000000000000" pitchFamily="2" charset="2"/>
              <a:buChar char="q"/>
            </a:pPr>
            <a:r>
              <a:rPr lang="en-GB" sz="2800" dirty="0"/>
              <a:t>Employing translation validation as opposed to verifying the translator</a:t>
            </a:r>
          </a:p>
          <a:p>
            <a:endParaRPr lang="en-GB" sz="2800" dirty="0"/>
          </a:p>
          <a:p>
            <a:pPr marL="457200" indent="-457200">
              <a:buFont typeface="Wingdings" panose="05000000000000000000" pitchFamily="2" charset="2"/>
              <a:buChar char="q"/>
            </a:pPr>
            <a:r>
              <a:rPr lang="en-GB" sz="2800" dirty="0"/>
              <a:t>Validating the translators lifting x86-64 programs to LLVM</a:t>
            </a:r>
            <a:endParaRPr lang="en-US" sz="3200" dirty="0"/>
          </a:p>
        </p:txBody>
      </p:sp>
      <p:sp>
        <p:nvSpPr>
          <p:cNvPr id="3" name="Slide Number Placeholder 2">
            <a:extLst>
              <a:ext uri="{FF2B5EF4-FFF2-40B4-BE49-F238E27FC236}">
                <a16:creationId xmlns:a16="http://schemas.microsoft.com/office/drawing/2014/main" id="{79456437-A747-43C9-98E9-764422CDBBCF}"/>
              </a:ext>
            </a:extLst>
          </p:cNvPr>
          <p:cNvSpPr>
            <a:spLocks noGrp="1"/>
          </p:cNvSpPr>
          <p:nvPr>
            <p:ph type="sldNum" sz="quarter" idx="12"/>
          </p:nvPr>
        </p:nvSpPr>
        <p:spPr/>
        <p:txBody>
          <a:bodyPr/>
          <a:lstStyle/>
          <a:p>
            <a:fld id="{330EA680-D336-4FF7-8B7A-9848BB0A1C32}" type="slidenum">
              <a:rPr lang="en-US" smtClean="0"/>
              <a:t>13</a:t>
            </a:fld>
            <a:endParaRPr lang="en-US"/>
          </a:p>
        </p:txBody>
      </p:sp>
    </p:spTree>
    <p:custDataLst>
      <p:tags r:id="rId1"/>
    </p:custDataLst>
    <p:extLst>
      <p:ext uri="{BB962C8B-B14F-4D97-AF65-F5344CB8AC3E}">
        <p14:creationId xmlns:p14="http://schemas.microsoft.com/office/powerpoint/2010/main" val="311248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0186" y="69660"/>
            <a:ext cx="11051627" cy="1118655"/>
          </a:xfrm>
        </p:spPr>
        <p:txBody>
          <a:bodyPr>
            <a:normAutofit fontScale="90000"/>
          </a:bodyPr>
          <a:lstStyle/>
          <a:p>
            <a:r>
              <a:rPr lang="en-US" dirty="0"/>
              <a:t>Fully Automated Translation Validation</a:t>
            </a:r>
          </a:p>
        </p:txBody>
      </p:sp>
      <p:sp>
        <p:nvSpPr>
          <p:cNvPr id="3" name="TextBox 2">
            <a:extLst>
              <a:ext uri="{FF2B5EF4-FFF2-40B4-BE49-F238E27FC236}">
                <a16:creationId xmlns:a16="http://schemas.microsoft.com/office/drawing/2014/main" id="{153E3C5B-3E8C-4688-BF22-07BBF5240FE8}"/>
              </a:ext>
            </a:extLst>
          </p:cNvPr>
          <p:cNvSpPr txBox="1"/>
          <p:nvPr/>
        </p:nvSpPr>
        <p:spPr>
          <a:xfrm>
            <a:off x="2469380" y="1700678"/>
            <a:ext cx="6263510" cy="3108543"/>
          </a:xfrm>
          <a:prstGeom prst="rect">
            <a:avLst/>
          </a:prstGeom>
          <a:noFill/>
        </p:spPr>
        <p:txBody>
          <a:bodyPr wrap="none" rtlCol="0">
            <a:spAutoFit/>
          </a:bodyPr>
          <a:lstStyle/>
          <a:p>
            <a:r>
              <a:rPr lang="en-US" sz="2800" dirty="0"/>
              <a:t>Three key ingredients*</a:t>
            </a:r>
          </a:p>
          <a:p>
            <a:endParaRPr lang="en-US" sz="2800" dirty="0"/>
          </a:p>
          <a:p>
            <a:pPr marL="457200" indent="-457200">
              <a:buFont typeface="Wingdings" panose="05000000000000000000" pitchFamily="2" charset="2"/>
              <a:buChar char="q"/>
            </a:pPr>
            <a:r>
              <a:rPr lang="en-US" sz="2800" dirty="0"/>
              <a:t>Common semantic framework</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GB" sz="2800" dirty="0"/>
              <a:t>Formal notion of program equivalence</a:t>
            </a:r>
          </a:p>
          <a:p>
            <a:pPr marL="457200" indent="-457200">
              <a:buFont typeface="Wingdings" panose="05000000000000000000" pitchFamily="2" charset="2"/>
              <a:buChar char="q"/>
            </a:pPr>
            <a:endParaRPr lang="en-GB" sz="2800" dirty="0"/>
          </a:p>
          <a:p>
            <a:pPr marL="457200" indent="-457200">
              <a:buFont typeface="Wingdings" panose="05000000000000000000" pitchFamily="2" charset="2"/>
              <a:buChar char="q"/>
            </a:pPr>
            <a:r>
              <a:rPr lang="en-GB" sz="2800" dirty="0"/>
              <a:t>Proof generator and checker</a:t>
            </a:r>
            <a:endParaRPr lang="en-US" sz="2800" dirty="0"/>
          </a:p>
        </p:txBody>
      </p:sp>
      <p:sp>
        <p:nvSpPr>
          <p:cNvPr id="4" name="Slide Number Placeholder 3">
            <a:extLst>
              <a:ext uri="{FF2B5EF4-FFF2-40B4-BE49-F238E27FC236}">
                <a16:creationId xmlns:a16="http://schemas.microsoft.com/office/drawing/2014/main" id="{EF63AD57-8B7A-4DF9-8DC9-B2DA50A0ED9E}"/>
              </a:ext>
            </a:extLst>
          </p:cNvPr>
          <p:cNvSpPr>
            <a:spLocks noGrp="1"/>
          </p:cNvSpPr>
          <p:nvPr>
            <p:ph type="sldNum" sz="quarter" idx="12"/>
          </p:nvPr>
        </p:nvSpPr>
        <p:spPr/>
        <p:txBody>
          <a:bodyPr/>
          <a:lstStyle/>
          <a:p>
            <a:fld id="{330EA680-D336-4FF7-8B7A-9848BB0A1C32}" type="slidenum">
              <a:rPr lang="en-US" smtClean="0"/>
              <a:t>14</a:t>
            </a:fld>
            <a:endParaRPr lang="en-US"/>
          </a:p>
        </p:txBody>
      </p:sp>
      <p:sp>
        <p:nvSpPr>
          <p:cNvPr id="5" name="TextBox 4">
            <a:extLst>
              <a:ext uri="{FF2B5EF4-FFF2-40B4-BE49-F238E27FC236}">
                <a16:creationId xmlns:a16="http://schemas.microsoft.com/office/drawing/2014/main" id="{FA5D8CDB-DED8-4798-886F-CD68B70B368E}"/>
              </a:ext>
            </a:extLst>
          </p:cNvPr>
          <p:cNvSpPr txBox="1"/>
          <p:nvPr/>
        </p:nvSpPr>
        <p:spPr>
          <a:xfrm>
            <a:off x="2967177" y="6299046"/>
            <a:ext cx="5519011" cy="677108"/>
          </a:xfrm>
          <a:prstGeom prst="rect">
            <a:avLst/>
          </a:prstGeom>
          <a:noFill/>
        </p:spPr>
        <p:txBody>
          <a:bodyPr wrap="none" rtlCol="0">
            <a:spAutoFit/>
          </a:bodyPr>
          <a:lstStyle/>
          <a:p>
            <a:r>
              <a:rPr lang="en-GB" sz="2000" dirty="0"/>
              <a:t>* “Translation Validation" by Pnueli et al. TACAS’98 </a:t>
            </a:r>
            <a:endParaRPr lang="en-US" sz="2000" dirty="0"/>
          </a:p>
          <a:p>
            <a:endParaRPr lang="en-US" dirty="0"/>
          </a:p>
        </p:txBody>
      </p:sp>
    </p:spTree>
    <p:extLst>
      <p:ext uri="{BB962C8B-B14F-4D97-AF65-F5344CB8AC3E}">
        <p14:creationId xmlns:p14="http://schemas.microsoft.com/office/powerpoint/2010/main" val="421417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129161"/>
          </a:xfrm>
        </p:spPr>
        <p:txBody>
          <a:bodyPr>
            <a:normAutofit fontScale="90000"/>
          </a:bodyPr>
          <a:lstStyle/>
          <a:p>
            <a:r>
              <a:rPr lang="en-US" dirty="0"/>
              <a:t>A common semantic framework</a:t>
            </a:r>
          </a:p>
        </p:txBody>
      </p:sp>
      <p:sp>
        <p:nvSpPr>
          <p:cNvPr id="3" name="TextBox 2">
            <a:extLst>
              <a:ext uri="{FF2B5EF4-FFF2-40B4-BE49-F238E27FC236}">
                <a16:creationId xmlns:a16="http://schemas.microsoft.com/office/drawing/2014/main" id="{153E3C5B-3E8C-4688-BF22-07BBF5240FE8}"/>
              </a:ext>
            </a:extLst>
          </p:cNvPr>
          <p:cNvSpPr txBox="1"/>
          <p:nvPr/>
        </p:nvSpPr>
        <p:spPr>
          <a:xfrm>
            <a:off x="771146" y="1874728"/>
            <a:ext cx="10649708" cy="3108543"/>
          </a:xfrm>
          <a:prstGeom prst="rect">
            <a:avLst/>
          </a:prstGeom>
          <a:noFill/>
        </p:spPr>
        <p:txBody>
          <a:bodyPr wrap="square" rtlCol="0">
            <a:spAutoFit/>
          </a:bodyPr>
          <a:lstStyle/>
          <a:p>
            <a:pPr algn="ctr"/>
            <a:r>
              <a:rPr lang="en-GB" sz="2800" u="sng" dirty="0"/>
              <a:t>Proposed Approach</a:t>
            </a:r>
          </a:p>
          <a:p>
            <a:endParaRPr lang="en-GB" sz="2800" dirty="0"/>
          </a:p>
          <a:p>
            <a:pPr marL="457200" indent="-457200">
              <a:buFont typeface="Wingdings" panose="05000000000000000000" pitchFamily="2" charset="2"/>
              <a:buChar char="q"/>
            </a:pPr>
            <a:r>
              <a:rPr lang="en-GB" sz="2800" dirty="0"/>
              <a:t>Employing K as the common semantic framework</a:t>
            </a:r>
          </a:p>
          <a:p>
            <a:pPr marL="457200" indent="-457200">
              <a:buFont typeface="Wingdings" panose="05000000000000000000" pitchFamily="2" charset="2"/>
              <a:buChar char="q"/>
            </a:pPr>
            <a:endParaRPr lang="en-GB" sz="2800" dirty="0"/>
          </a:p>
          <a:p>
            <a:pPr marL="457200" indent="-457200">
              <a:buFont typeface="Wingdings" panose="05000000000000000000" pitchFamily="2" charset="2"/>
              <a:buChar char="q"/>
            </a:pPr>
            <a:r>
              <a:rPr lang="en-GB" sz="2800" dirty="0"/>
              <a:t>A subset of LLVM-IR semantics already available in K</a:t>
            </a:r>
            <a:r>
              <a:rPr lang="en-GB" sz="2800" baseline="30000" dirty="0"/>
              <a:t>*</a:t>
            </a:r>
            <a:endParaRPr lang="en-GB" sz="2800" dirty="0"/>
          </a:p>
          <a:p>
            <a:pPr marL="457200" indent="-457200">
              <a:buFont typeface="Wingdings" panose="05000000000000000000" pitchFamily="2" charset="2"/>
              <a:buChar char="q"/>
            </a:pPr>
            <a:endParaRPr lang="en-GB" sz="2800" dirty="0"/>
          </a:p>
          <a:p>
            <a:pPr marL="457200" indent="-457200">
              <a:buFont typeface="Wingdings" panose="05000000000000000000" pitchFamily="2" charset="2"/>
              <a:buChar char="q"/>
            </a:pPr>
            <a:r>
              <a:rPr lang="en-GB" sz="2800" dirty="0"/>
              <a:t>Defined the most complete x8-64 formal semantics in K** </a:t>
            </a:r>
          </a:p>
        </p:txBody>
      </p:sp>
      <p:sp>
        <p:nvSpPr>
          <p:cNvPr id="4" name="Slide Number Placeholder 3">
            <a:extLst>
              <a:ext uri="{FF2B5EF4-FFF2-40B4-BE49-F238E27FC236}">
                <a16:creationId xmlns:a16="http://schemas.microsoft.com/office/drawing/2014/main" id="{74C5463B-8B66-426B-93A4-7EF0C30D69CA}"/>
              </a:ext>
            </a:extLst>
          </p:cNvPr>
          <p:cNvSpPr>
            <a:spLocks noGrp="1"/>
          </p:cNvSpPr>
          <p:nvPr>
            <p:ph type="sldNum" sz="quarter" idx="12"/>
          </p:nvPr>
        </p:nvSpPr>
        <p:spPr/>
        <p:txBody>
          <a:bodyPr/>
          <a:lstStyle/>
          <a:p>
            <a:fld id="{330EA680-D336-4FF7-8B7A-9848BB0A1C32}" type="slidenum">
              <a:rPr lang="en-US" smtClean="0"/>
              <a:t>15</a:t>
            </a:fld>
            <a:endParaRPr lang="en-US"/>
          </a:p>
        </p:txBody>
      </p:sp>
      <p:sp>
        <p:nvSpPr>
          <p:cNvPr id="6" name="TextBox 5">
            <a:extLst>
              <a:ext uri="{FF2B5EF4-FFF2-40B4-BE49-F238E27FC236}">
                <a16:creationId xmlns:a16="http://schemas.microsoft.com/office/drawing/2014/main" id="{6335C775-08A5-44F5-AC32-8AFA0BC55424}"/>
              </a:ext>
            </a:extLst>
          </p:cNvPr>
          <p:cNvSpPr txBox="1"/>
          <p:nvPr/>
        </p:nvSpPr>
        <p:spPr>
          <a:xfrm>
            <a:off x="838200" y="6017796"/>
            <a:ext cx="10773142" cy="677108"/>
          </a:xfrm>
          <a:prstGeom prst="rect">
            <a:avLst/>
          </a:prstGeom>
          <a:noFill/>
        </p:spPr>
        <p:txBody>
          <a:bodyPr wrap="none" rtlCol="0">
            <a:spAutoFit/>
          </a:bodyPr>
          <a:lstStyle/>
          <a:p>
            <a:r>
              <a:rPr lang="en-GB" sz="2000" dirty="0"/>
              <a:t>* “Cut </a:t>
            </a:r>
            <a:r>
              <a:rPr lang="en-GB" sz="2000" dirty="0" err="1"/>
              <a:t>Bisimulation</a:t>
            </a:r>
            <a:r>
              <a:rPr lang="en-GB" sz="2000" dirty="0"/>
              <a:t> and Program Equivalence” </a:t>
            </a:r>
            <a:r>
              <a:rPr lang="en-GB" sz="2000" i="1" dirty="0"/>
              <a:t>by</a:t>
            </a:r>
            <a:r>
              <a:rPr lang="en-GB" sz="2000" dirty="0"/>
              <a:t> </a:t>
            </a:r>
            <a:r>
              <a:rPr lang="en-GB" sz="2000" dirty="0" err="1"/>
              <a:t>Kasampalis</a:t>
            </a:r>
            <a:r>
              <a:rPr lang="en-GB" sz="2000" dirty="0"/>
              <a:t> et al. under submission in SAS’19</a:t>
            </a:r>
            <a:endParaRPr lang="en-US" sz="2000" dirty="0"/>
          </a:p>
          <a:p>
            <a:r>
              <a:rPr lang="en-GB" dirty="0"/>
              <a:t>** “A Complete Formal Semantics of x86-64 User-Level Instruction Set Architecture” by  Dasgupta et al. in PLDI’19</a:t>
            </a:r>
            <a:endParaRPr lang="en-US" dirty="0"/>
          </a:p>
        </p:txBody>
      </p:sp>
    </p:spTree>
    <p:extLst>
      <p:ext uri="{BB962C8B-B14F-4D97-AF65-F5344CB8AC3E}">
        <p14:creationId xmlns:p14="http://schemas.microsoft.com/office/powerpoint/2010/main" val="68689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75298"/>
            <a:ext cx="9144000" cy="907404"/>
          </a:xfrm>
        </p:spPr>
        <p:txBody>
          <a:bodyPr>
            <a:normAutofit fontScale="90000"/>
          </a:bodyPr>
          <a:lstStyle/>
          <a:p>
            <a:r>
              <a:rPr lang="en-US" dirty="0"/>
              <a:t>Defining Formal Semantics of x86-64 ISA</a:t>
            </a:r>
            <a:endParaRPr lang="en-US" baseline="30000" dirty="0"/>
          </a:p>
        </p:txBody>
      </p:sp>
      <p:sp>
        <p:nvSpPr>
          <p:cNvPr id="3" name="Slide Number Placeholder 2">
            <a:extLst>
              <a:ext uri="{FF2B5EF4-FFF2-40B4-BE49-F238E27FC236}">
                <a16:creationId xmlns:a16="http://schemas.microsoft.com/office/drawing/2014/main" id="{A730B35E-012D-413A-B8E1-ED543014B8D1}"/>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662094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207804"/>
            <a:ext cx="11211338" cy="907404"/>
          </a:xfrm>
        </p:spPr>
        <p:txBody>
          <a:bodyPr>
            <a:normAutofit fontScale="90000"/>
          </a:bodyPr>
          <a:lstStyle/>
          <a:p>
            <a:r>
              <a:rPr lang="en-US" dirty="0"/>
              <a:t>Challenges</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670890" y="1115208"/>
            <a:ext cx="10850217" cy="5539978"/>
          </a:xfrm>
          <a:prstGeom prst="rect">
            <a:avLst/>
          </a:prstGeom>
          <a:noFill/>
        </p:spPr>
        <p:txBody>
          <a:bodyPr wrap="square" rtlCol="0">
            <a:spAutoFit/>
          </a:bodyPr>
          <a:lstStyle/>
          <a:p>
            <a:pPr marL="1028700" lvl="1" indent="-571500">
              <a:buFont typeface="Wingdings" panose="05000000000000000000" pitchFamily="2" charset="2"/>
              <a:buChar char="q"/>
            </a:pPr>
            <a:r>
              <a:rPr lang="en-US" sz="2800" dirty="0"/>
              <a:t>Size and complexity</a:t>
            </a:r>
          </a:p>
          <a:p>
            <a:pPr marL="1371600" lvl="2" indent="-457200">
              <a:buFont typeface="Arial" panose="020B0604020202020204" pitchFamily="34" charset="0"/>
              <a:buChar char="•"/>
            </a:pPr>
            <a:r>
              <a:rPr lang="en-GB" sz="2800" dirty="0"/>
              <a:t>9</a:t>
            </a:r>
            <a:r>
              <a:rPr lang="en-US" sz="2800" dirty="0"/>
              <a:t>96 unique mnemonics with 3736 variants</a:t>
            </a:r>
          </a:p>
          <a:p>
            <a:pPr marL="1371600" lvl="2" indent="-457200">
              <a:buFont typeface="Arial" panose="020B0604020202020204" pitchFamily="34" charset="0"/>
              <a:buChar char="•"/>
            </a:pPr>
            <a:r>
              <a:rPr lang="en-US" sz="2800" dirty="0"/>
              <a:t>E.g. mnemonic “</a:t>
            </a:r>
            <a:r>
              <a:rPr lang="en-US" sz="2800" i="1" dirty="0"/>
              <a:t>add”</a:t>
            </a:r>
            <a:r>
              <a:rPr lang="en-US" sz="2800" dirty="0"/>
              <a:t> has 20+ variants - </a:t>
            </a:r>
            <a:r>
              <a:rPr lang="en-US" sz="2800" dirty="0" err="1"/>
              <a:t>addq</a:t>
            </a:r>
            <a:r>
              <a:rPr lang="en-US" sz="2800" dirty="0"/>
              <a:t> %</a:t>
            </a:r>
            <a:r>
              <a:rPr lang="en-US" sz="2800" dirty="0" err="1"/>
              <a:t>rax</a:t>
            </a:r>
            <a:r>
              <a:rPr lang="en-US" sz="2800" dirty="0"/>
              <a:t>, %</a:t>
            </a:r>
            <a:r>
              <a:rPr lang="en-US" sz="2800" dirty="0" err="1"/>
              <a:t>rbx</a:t>
            </a:r>
            <a:r>
              <a:rPr lang="en-US" sz="2800" dirty="0"/>
              <a:t>, </a:t>
            </a:r>
            <a:r>
              <a:rPr lang="en-US" sz="2800" dirty="0" err="1"/>
              <a:t>addw</a:t>
            </a:r>
            <a:r>
              <a:rPr lang="en-US" sz="2800" dirty="0"/>
              <a:t> $0, %ax, </a:t>
            </a:r>
            <a:r>
              <a:rPr lang="en-US" sz="2800" dirty="0" err="1"/>
              <a:t>addb</a:t>
            </a:r>
            <a:r>
              <a:rPr lang="en-US" sz="2800" dirty="0"/>
              <a:t> 8(%</a:t>
            </a:r>
            <a:r>
              <a:rPr lang="en-US" sz="2800" dirty="0" err="1"/>
              <a:t>rsp</a:t>
            </a:r>
            <a:r>
              <a:rPr lang="en-US" sz="2800" dirty="0"/>
              <a:t>), %bl, etc.</a:t>
            </a:r>
          </a:p>
          <a:p>
            <a:pPr lvl="2"/>
            <a:endParaRPr lang="en-US" sz="2800" dirty="0"/>
          </a:p>
          <a:p>
            <a:pPr marL="1028700" lvl="1" indent="-571500">
              <a:buFont typeface="Wingdings" panose="05000000000000000000" pitchFamily="2" charset="2"/>
              <a:buChar char="q"/>
            </a:pPr>
            <a:r>
              <a:rPr lang="en-US" sz="2800" dirty="0"/>
              <a:t>Inconsistent behavior of instruction variants</a:t>
            </a:r>
          </a:p>
          <a:p>
            <a:pPr lvl="1"/>
            <a:endParaRPr lang="en-US" sz="2800" dirty="0"/>
          </a:p>
          <a:p>
            <a:pPr marL="1028700" lvl="1" indent="-571500">
              <a:buFont typeface="Wingdings" panose="05000000000000000000" pitchFamily="2" charset="2"/>
              <a:buChar char="q"/>
            </a:pPr>
            <a:r>
              <a:rPr lang="en-US" sz="2800" dirty="0"/>
              <a:t>Ambiguous documentation </a:t>
            </a:r>
          </a:p>
          <a:p>
            <a:pPr marL="1485900" lvl="2" indent="-571500">
              <a:buFont typeface="Arial" panose="020B0604020202020204" pitchFamily="34" charset="0"/>
              <a:buChar char="•"/>
            </a:pPr>
            <a:r>
              <a:rPr lang="en-GB" sz="2800" dirty="0"/>
              <a:t>3000+ pages of I</a:t>
            </a:r>
            <a:r>
              <a:rPr lang="en-US" sz="2800" dirty="0"/>
              <a:t>nformal descriptive text + pseudo-code</a:t>
            </a:r>
          </a:p>
          <a:p>
            <a:pPr lvl="1"/>
            <a:endParaRPr lang="en-US" sz="2800" dirty="0"/>
          </a:p>
          <a:p>
            <a:pPr marL="1028700" lvl="1" indent="-571500">
              <a:buFont typeface="Wingdings" panose="05000000000000000000" pitchFamily="2" charset="2"/>
              <a:buChar char="q"/>
            </a:pPr>
            <a:r>
              <a:rPr lang="en-US" sz="2800" dirty="0"/>
              <a:t>Implementation-defined behavior</a:t>
            </a:r>
          </a:p>
          <a:p>
            <a:pPr marL="1371600" lvl="2" indent="-457200">
              <a:buFont typeface="Arial" panose="020B0604020202020204" pitchFamily="34" charset="0"/>
              <a:buChar char="•"/>
            </a:pPr>
            <a:r>
              <a:rPr lang="en-GB" sz="2800" dirty="0"/>
              <a:t>For</a:t>
            </a:r>
            <a:r>
              <a:rPr lang="en-US" sz="2800" dirty="0"/>
              <a:t> instruction </a:t>
            </a:r>
            <a:r>
              <a:rPr lang="en-US" sz="2800" i="1" dirty="0"/>
              <a:t>“</a:t>
            </a:r>
            <a:r>
              <a:rPr lang="en-US" sz="2800" dirty="0"/>
              <a:t>shift left”, %</a:t>
            </a:r>
            <a:r>
              <a:rPr lang="en-US" sz="2800" dirty="0" err="1"/>
              <a:t>af</a:t>
            </a:r>
            <a:r>
              <a:rPr lang="en-US" sz="2800" dirty="0"/>
              <a:t> is undefined when count != 0</a:t>
            </a:r>
            <a:endParaRPr lang="en-US" sz="3600" dirty="0"/>
          </a:p>
          <a:p>
            <a:pPr marL="285750" indent="-285750">
              <a:buFont typeface="Courier New" panose="02070309020205020404" pitchFamily="49" charset="0"/>
              <a:buChar char="o"/>
            </a:pPr>
            <a:endParaRPr lang="en-US" dirty="0"/>
          </a:p>
        </p:txBody>
      </p:sp>
      <p:sp>
        <p:nvSpPr>
          <p:cNvPr id="4" name="Slide Number Placeholder 3">
            <a:extLst>
              <a:ext uri="{FF2B5EF4-FFF2-40B4-BE49-F238E27FC236}">
                <a16:creationId xmlns:a16="http://schemas.microsoft.com/office/drawing/2014/main" id="{906AD37D-4A8B-4157-B40B-03ED8F386EB7}"/>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1475710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1" y="336593"/>
            <a:ext cx="11211338" cy="907404"/>
          </a:xfrm>
        </p:spPr>
        <p:txBody>
          <a:bodyPr>
            <a:normAutofit fontScale="90000"/>
          </a:bodyPr>
          <a:lstStyle/>
          <a:p>
            <a:r>
              <a:rPr lang="en-US" dirty="0"/>
              <a:t>Previous Work</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670891" y="1243997"/>
            <a:ext cx="10850217" cy="4832092"/>
          </a:xfrm>
          <a:prstGeom prst="rect">
            <a:avLst/>
          </a:prstGeom>
          <a:noFill/>
        </p:spPr>
        <p:txBody>
          <a:bodyPr wrap="square" rtlCol="0">
            <a:spAutoFit/>
          </a:bodyPr>
          <a:lstStyle/>
          <a:p>
            <a:pPr marL="1028700" lvl="1" indent="-571500">
              <a:buFont typeface="Wingdings" panose="05000000000000000000" pitchFamily="2" charset="2"/>
              <a:buChar char="q"/>
            </a:pPr>
            <a:r>
              <a:rPr lang="en-US" sz="2800" dirty="0"/>
              <a:t>ACL2 semantics </a:t>
            </a:r>
            <a:r>
              <a:rPr lang="en-US" sz="2800" i="1" dirty="0"/>
              <a:t>by</a:t>
            </a:r>
            <a:r>
              <a:rPr lang="en-US" sz="2800" dirty="0"/>
              <a:t> Goel et al. </a:t>
            </a:r>
          </a:p>
          <a:p>
            <a:pPr marL="1485900" lvl="2" indent="-571500">
              <a:buFont typeface="Arial" panose="020B0604020202020204" pitchFamily="34" charset="0"/>
              <a:buChar char="•"/>
            </a:pPr>
            <a:r>
              <a:rPr lang="en-US" sz="2800" dirty="0"/>
              <a:t>Manually developed x86-64 semantics (33% user-level support)</a:t>
            </a:r>
          </a:p>
          <a:p>
            <a:pPr marL="1485900" lvl="2" indent="-571500">
              <a:buFont typeface="Arial" panose="020B0604020202020204" pitchFamily="34" charset="0"/>
              <a:buChar char="•"/>
            </a:pPr>
            <a:endParaRPr lang="en-US" sz="2800" dirty="0"/>
          </a:p>
          <a:p>
            <a:pPr marL="914400" lvl="1" indent="-457200">
              <a:buFont typeface="Wingdings" panose="05000000000000000000" pitchFamily="2" charset="2"/>
              <a:buChar char="q"/>
            </a:pPr>
            <a:r>
              <a:rPr lang="en-US" sz="2800" dirty="0"/>
              <a:t>Strata semantics </a:t>
            </a:r>
            <a:r>
              <a:rPr lang="en-US" sz="2800" i="1" dirty="0"/>
              <a:t>by </a:t>
            </a:r>
            <a:r>
              <a:rPr lang="en-US" sz="2800" dirty="0" err="1"/>
              <a:t>Heule</a:t>
            </a:r>
            <a:r>
              <a:rPr lang="en-US" sz="2800" dirty="0"/>
              <a:t> et al.</a:t>
            </a:r>
          </a:p>
          <a:p>
            <a:pPr marL="1371600" lvl="2" indent="-457200">
              <a:buFont typeface="Arial" panose="020B0604020202020204" pitchFamily="34" charset="0"/>
              <a:buChar char="•"/>
            </a:pPr>
            <a:r>
              <a:rPr lang="en-US" sz="2800" dirty="0"/>
              <a:t>Auto-synthesized x86-64 semantics (60% of user-level support)</a:t>
            </a:r>
          </a:p>
          <a:p>
            <a:pPr marL="1371600" lvl="2" indent="-457200">
              <a:buFont typeface="Arial" panose="020B0604020202020204" pitchFamily="34" charset="0"/>
              <a:buChar char="•"/>
            </a:pPr>
            <a:endParaRPr lang="en-US" sz="2800" dirty="0"/>
          </a:p>
          <a:p>
            <a:pPr marL="914400" lvl="1" indent="-457200">
              <a:buFont typeface="Wingdings" panose="05000000000000000000" pitchFamily="2" charset="2"/>
              <a:buChar char="q"/>
            </a:pPr>
            <a:r>
              <a:rPr lang="en-US" sz="2800" dirty="0"/>
              <a:t>32-bit x86 semantics by Compcert, SAIL, or TSL.</a:t>
            </a:r>
          </a:p>
          <a:p>
            <a:pPr lvl="1"/>
            <a:endParaRPr lang="en-US" sz="2800" dirty="0"/>
          </a:p>
          <a:p>
            <a:pPr marL="914400" lvl="1" indent="-457200">
              <a:buFont typeface="Wingdings" panose="05000000000000000000" pitchFamily="2" charset="2"/>
              <a:buChar char="q"/>
            </a:pPr>
            <a:r>
              <a:rPr lang="en-US" sz="2800" i="1" dirty="0"/>
              <a:t>Indirectly </a:t>
            </a:r>
            <a:r>
              <a:rPr lang="en-US" sz="2800" dirty="0"/>
              <a:t>obtained semantics of x86-64</a:t>
            </a:r>
          </a:p>
          <a:p>
            <a:pPr marL="1371600" lvl="2" indent="-457200">
              <a:buFont typeface="Arial" panose="020B0604020202020204" pitchFamily="34" charset="0"/>
              <a:buChar char="•"/>
            </a:pPr>
            <a:r>
              <a:rPr lang="en-GB" sz="2800" dirty="0"/>
              <a:t>Define an IR </a:t>
            </a:r>
            <a:r>
              <a:rPr lang="en-GB" sz="2800" dirty="0">
                <a:sym typeface="Wingdings" panose="05000000000000000000" pitchFamily="2" charset="2"/>
              </a:rPr>
              <a:t> </a:t>
            </a:r>
            <a:r>
              <a:rPr lang="en-GB" sz="2800" dirty="0"/>
              <a:t>Translate x86-64 to IR </a:t>
            </a:r>
            <a:r>
              <a:rPr lang="en-GB" sz="2800" dirty="0">
                <a:sym typeface="Wingdings" panose="05000000000000000000" pitchFamily="2" charset="2"/>
              </a:rPr>
              <a:t></a:t>
            </a:r>
            <a:r>
              <a:rPr lang="en-GB" sz="2800" dirty="0"/>
              <a:t> specify IR semantics</a:t>
            </a:r>
            <a:r>
              <a:rPr lang="en-GB" sz="2800" dirty="0">
                <a:sym typeface="Wingdings" panose="05000000000000000000" pitchFamily="2" charset="2"/>
              </a:rPr>
              <a:t> </a:t>
            </a:r>
            <a:endParaRPr lang="en-GB" sz="2800" dirty="0"/>
          </a:p>
          <a:p>
            <a:pPr marL="1371600" lvl="2" indent="-457200">
              <a:buFont typeface="Arial" panose="020B0604020202020204" pitchFamily="34" charset="0"/>
              <a:buChar char="•"/>
            </a:pPr>
            <a:r>
              <a:rPr lang="en-GB" sz="2800" dirty="0"/>
              <a:t>Examples: BAP (BIL), </a:t>
            </a:r>
            <a:r>
              <a:rPr lang="en-GB" sz="2800" dirty="0" err="1"/>
              <a:t>Remill</a:t>
            </a:r>
            <a:r>
              <a:rPr lang="en-GB" sz="2800" dirty="0"/>
              <a:t> (LLVM IR), </a:t>
            </a:r>
            <a:endParaRPr lang="en-US" sz="2800" dirty="0"/>
          </a:p>
        </p:txBody>
      </p:sp>
      <p:sp>
        <p:nvSpPr>
          <p:cNvPr id="4" name="Slide Number Placeholder 3">
            <a:extLst>
              <a:ext uri="{FF2B5EF4-FFF2-40B4-BE49-F238E27FC236}">
                <a16:creationId xmlns:a16="http://schemas.microsoft.com/office/drawing/2014/main" id="{DF7506B8-DF52-45EB-AE28-601C2F191CF7}"/>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94664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1" y="336593"/>
            <a:ext cx="11211338" cy="907404"/>
          </a:xfrm>
        </p:spPr>
        <p:txBody>
          <a:bodyPr>
            <a:normAutofit fontScale="90000"/>
          </a:bodyPr>
          <a:lstStyle/>
          <a:p>
            <a:r>
              <a:rPr lang="en-US" dirty="0"/>
              <a:t>Approach Overview</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670891" y="1531063"/>
            <a:ext cx="10850217" cy="1415772"/>
          </a:xfrm>
          <a:prstGeom prst="rect">
            <a:avLst/>
          </a:prstGeom>
          <a:noFill/>
        </p:spPr>
        <p:txBody>
          <a:bodyPr wrap="square" rtlCol="0">
            <a:spAutoFit/>
          </a:bodyPr>
          <a:lstStyle/>
          <a:p>
            <a:pPr lvl="1" algn="ctr"/>
            <a:r>
              <a:rPr lang="en-US" sz="3200" i="1" dirty="0"/>
              <a:t>Employing multiple semantics engineering frameworks</a:t>
            </a:r>
          </a:p>
          <a:p>
            <a:r>
              <a:rPr lang="en-US" sz="3600" dirty="0"/>
              <a:t>    </a:t>
            </a:r>
          </a:p>
          <a:p>
            <a:pPr marL="285750" indent="-285750">
              <a:buFont typeface="Courier New" panose="02070309020205020404" pitchFamily="49" charset="0"/>
              <a:buChar char="o"/>
            </a:pPr>
            <a:endParaRPr lang="en-US" dirty="0"/>
          </a:p>
        </p:txBody>
      </p:sp>
      <p:sp>
        <p:nvSpPr>
          <p:cNvPr id="4" name="Rectangle: Rounded Corners 3">
            <a:extLst>
              <a:ext uri="{FF2B5EF4-FFF2-40B4-BE49-F238E27FC236}">
                <a16:creationId xmlns:a16="http://schemas.microsoft.com/office/drawing/2014/main" id="{7D2FC984-E1AA-47C1-8954-6BD8D4AF9C45}"/>
              </a:ext>
            </a:extLst>
          </p:cNvPr>
          <p:cNvSpPr/>
          <p:nvPr/>
        </p:nvSpPr>
        <p:spPr>
          <a:xfrm>
            <a:off x="1352282" y="2323501"/>
            <a:ext cx="3696236" cy="159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Automated Synthesis Approach</a:t>
            </a:r>
          </a:p>
          <a:p>
            <a:pPr algn="ctr"/>
            <a:r>
              <a:rPr lang="en-US" sz="2800" dirty="0">
                <a:solidFill>
                  <a:schemeClr val="tx1"/>
                </a:solidFill>
              </a:rPr>
              <a:t>(using Strata</a:t>
            </a:r>
            <a:r>
              <a:rPr lang="en-US" sz="2800" baseline="30000" dirty="0">
                <a:solidFill>
                  <a:schemeClr val="tx1"/>
                </a:solidFill>
              </a:rPr>
              <a:t>PLDI’16</a:t>
            </a:r>
            <a:r>
              <a:rPr lang="en-US" sz="2800" dirty="0">
                <a:solidFill>
                  <a:schemeClr val="tx1"/>
                </a:solidFill>
              </a:rPr>
              <a:t> )</a:t>
            </a:r>
          </a:p>
        </p:txBody>
      </p:sp>
      <p:sp>
        <p:nvSpPr>
          <p:cNvPr id="5" name="Arrow: Left-Right-Up 4">
            <a:extLst>
              <a:ext uri="{FF2B5EF4-FFF2-40B4-BE49-F238E27FC236}">
                <a16:creationId xmlns:a16="http://schemas.microsoft.com/office/drawing/2014/main" id="{51F480D1-56F3-4FA6-9A2F-FAA1B616D3AE}"/>
              </a:ext>
            </a:extLst>
          </p:cNvPr>
          <p:cNvSpPr/>
          <p:nvPr/>
        </p:nvSpPr>
        <p:spPr>
          <a:xfrm rot="5400000">
            <a:off x="4440442" y="2205135"/>
            <a:ext cx="1216152" cy="4646698"/>
          </a:xfrm>
          <a:prstGeom prst="leftRigh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24FB0E0-02E8-4F85-852E-3A52E0C13389}"/>
              </a:ext>
            </a:extLst>
          </p:cNvPr>
          <p:cNvSpPr/>
          <p:nvPr/>
        </p:nvSpPr>
        <p:spPr>
          <a:xfrm>
            <a:off x="1352282" y="5136560"/>
            <a:ext cx="3696236" cy="159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Manual effort</a:t>
            </a:r>
          </a:p>
          <a:p>
            <a:pPr algn="ctr"/>
            <a:r>
              <a:rPr lang="en-US" sz="2800" dirty="0">
                <a:solidFill>
                  <a:schemeClr val="tx1"/>
                </a:solidFill>
              </a:rPr>
              <a:t>(using K framework)</a:t>
            </a:r>
          </a:p>
        </p:txBody>
      </p:sp>
      <p:sp>
        <p:nvSpPr>
          <p:cNvPr id="7" name="Rectangle: Rounded Corners 6">
            <a:extLst>
              <a:ext uri="{FF2B5EF4-FFF2-40B4-BE49-F238E27FC236}">
                <a16:creationId xmlns:a16="http://schemas.microsoft.com/office/drawing/2014/main" id="{F365C48B-18C7-40A9-80B2-309EC3E117B7}"/>
              </a:ext>
            </a:extLst>
          </p:cNvPr>
          <p:cNvSpPr/>
          <p:nvPr/>
        </p:nvSpPr>
        <p:spPr>
          <a:xfrm>
            <a:off x="7618713" y="3686477"/>
            <a:ext cx="3696236" cy="15969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Most complete user-level X86-64 ISA</a:t>
            </a:r>
          </a:p>
        </p:txBody>
      </p:sp>
      <p:sp>
        <p:nvSpPr>
          <p:cNvPr id="8" name="Slide Number Placeholder 7">
            <a:extLst>
              <a:ext uri="{FF2B5EF4-FFF2-40B4-BE49-F238E27FC236}">
                <a16:creationId xmlns:a16="http://schemas.microsoft.com/office/drawing/2014/main" id="{15C283B0-E228-4369-83D8-EDC9CF359CCE}"/>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222294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8157"/>
            <a:ext cx="9144000" cy="704880"/>
          </a:xfrm>
        </p:spPr>
        <p:txBody>
          <a:bodyPr>
            <a:noAutofit/>
          </a:bodyPr>
          <a:lstStyle/>
          <a:p>
            <a:r>
              <a:rPr lang="en-US" sz="5400" dirty="0"/>
              <a:t>Binary Analysis is Important</a:t>
            </a:r>
          </a:p>
        </p:txBody>
      </p:sp>
      <p:sp>
        <p:nvSpPr>
          <p:cNvPr id="15" name="TextBox 14">
            <a:extLst>
              <a:ext uri="{FF2B5EF4-FFF2-40B4-BE49-F238E27FC236}">
                <a16:creationId xmlns:a16="http://schemas.microsoft.com/office/drawing/2014/main" id="{311529E0-76CA-44FE-B7D7-3619D84555A1}"/>
              </a:ext>
            </a:extLst>
          </p:cNvPr>
          <p:cNvSpPr txBox="1"/>
          <p:nvPr/>
        </p:nvSpPr>
        <p:spPr>
          <a:xfrm>
            <a:off x="1015285" y="1322477"/>
            <a:ext cx="10161430" cy="4093428"/>
          </a:xfrm>
          <a:prstGeom prst="rect">
            <a:avLst/>
          </a:prstGeom>
          <a:noFill/>
        </p:spPr>
        <p:txBody>
          <a:bodyPr wrap="square" rtlCol="0">
            <a:spAutoFit/>
          </a:bodyPr>
          <a:lstStyle/>
          <a:p>
            <a:pPr algn="ctr"/>
            <a:r>
              <a:rPr lang="en-US" sz="3200" i="1" dirty="0"/>
              <a:t>The ability to directly reason about binary is important     </a:t>
            </a:r>
          </a:p>
          <a:p>
            <a:endParaRPr lang="en-US" sz="3200" dirty="0"/>
          </a:p>
          <a:p>
            <a:pPr algn="ctr"/>
            <a:r>
              <a:rPr lang="en-US" sz="2800" u="sng" dirty="0"/>
              <a:t>scenarios where binary analysis is useful</a:t>
            </a:r>
          </a:p>
          <a:p>
            <a:endParaRPr lang="en-US" sz="2800" dirty="0"/>
          </a:p>
          <a:p>
            <a:pPr marL="457200" indent="-457200">
              <a:buFont typeface="Wingdings" panose="05000000000000000000" pitchFamily="2" charset="2"/>
              <a:buChar char="q"/>
            </a:pPr>
            <a:r>
              <a:rPr lang="en-US" sz="2800" dirty="0"/>
              <a:t>Missing source code (e.g. legacy or malware)</a:t>
            </a:r>
          </a:p>
          <a:p>
            <a:pPr marL="457200" indent="-457200">
              <a:buFont typeface="Arial" panose="020B0604020202020204" pitchFamily="34" charset="0"/>
              <a:buChar char="•"/>
            </a:pPr>
            <a:endParaRPr lang="en-US" sz="2800" dirty="0"/>
          </a:p>
          <a:p>
            <a:pPr marL="457200" indent="-457200">
              <a:buFont typeface="Wingdings" panose="05000000000000000000" pitchFamily="2" charset="2"/>
              <a:buChar char="q"/>
            </a:pPr>
            <a:r>
              <a:rPr lang="en-US" sz="2800" dirty="0"/>
              <a:t>Avoids trusting compilers</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Avoids separate abstractions for library code</a:t>
            </a:r>
          </a:p>
        </p:txBody>
      </p:sp>
      <p:sp>
        <p:nvSpPr>
          <p:cNvPr id="3" name="Slide Number Placeholder 2">
            <a:extLst>
              <a:ext uri="{FF2B5EF4-FFF2-40B4-BE49-F238E27FC236}">
                <a16:creationId xmlns:a16="http://schemas.microsoft.com/office/drawing/2014/main" id="{F285F8EB-A4E6-44B3-BE7B-2D4DC5B717FC}"/>
              </a:ext>
            </a:extLst>
          </p:cNvPr>
          <p:cNvSpPr>
            <a:spLocks noGrp="1"/>
          </p:cNvSpPr>
          <p:nvPr>
            <p:ph type="sldNum" sz="quarter" idx="12"/>
          </p:nvPr>
        </p:nvSpPr>
        <p:spPr/>
        <p:txBody>
          <a:bodyPr/>
          <a:lstStyle/>
          <a:p>
            <a:fld id="{330EA680-D336-4FF7-8B7A-9848BB0A1C32}" type="slidenum">
              <a:rPr lang="en-US" smtClean="0"/>
              <a:t>2</a:t>
            </a:fld>
            <a:endParaRPr lang="en-US"/>
          </a:p>
        </p:txBody>
      </p:sp>
    </p:spTree>
    <p:custDataLst>
      <p:tags r:id="rId1"/>
    </p:custDataLst>
    <p:extLst>
      <p:ext uri="{BB962C8B-B14F-4D97-AF65-F5344CB8AC3E}">
        <p14:creationId xmlns:p14="http://schemas.microsoft.com/office/powerpoint/2010/main" val="192897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1" y="116795"/>
            <a:ext cx="11211338" cy="907404"/>
          </a:xfrm>
        </p:spPr>
        <p:txBody>
          <a:bodyPr>
            <a:normAutofit fontScale="90000"/>
          </a:bodyPr>
          <a:lstStyle/>
          <a:p>
            <a:r>
              <a:rPr lang="en-US" dirty="0"/>
              <a:t>Strata Overview</a:t>
            </a:r>
            <a:endParaRPr lang="en-US" u="sng" dirty="0"/>
          </a:p>
        </p:txBody>
      </p:sp>
      <p:grpSp>
        <p:nvGrpSpPr>
          <p:cNvPr id="3" name="Group 2">
            <a:extLst>
              <a:ext uri="{FF2B5EF4-FFF2-40B4-BE49-F238E27FC236}">
                <a16:creationId xmlns:a16="http://schemas.microsoft.com/office/drawing/2014/main" id="{20C16A11-3C95-44F8-8C5D-D6E14624C55F}"/>
              </a:ext>
            </a:extLst>
          </p:cNvPr>
          <p:cNvGrpSpPr/>
          <p:nvPr/>
        </p:nvGrpSpPr>
        <p:grpSpPr>
          <a:xfrm>
            <a:off x="1270843" y="1109224"/>
            <a:ext cx="10168286" cy="5492298"/>
            <a:chOff x="1388144" y="1365702"/>
            <a:chExt cx="10168286" cy="5492298"/>
          </a:xfrm>
        </p:grpSpPr>
        <p:sp>
          <p:nvSpPr>
            <p:cNvPr id="8" name="Rectangle: Rounded Corners 7">
              <a:extLst>
                <a:ext uri="{FF2B5EF4-FFF2-40B4-BE49-F238E27FC236}">
                  <a16:creationId xmlns:a16="http://schemas.microsoft.com/office/drawing/2014/main" id="{223579D0-6959-4072-BD7A-5E6EE8CDD98E}"/>
                </a:ext>
              </a:extLst>
            </p:cNvPr>
            <p:cNvSpPr/>
            <p:nvPr/>
          </p:nvSpPr>
          <p:spPr>
            <a:xfrm>
              <a:off x="2294474" y="1365702"/>
              <a:ext cx="2897745" cy="11589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User-level x86-64 instruction</a:t>
              </a:r>
            </a:p>
          </p:txBody>
        </p:sp>
        <p:cxnSp>
          <p:nvCxnSpPr>
            <p:cNvPr id="11" name="Straight Arrow Connector 10">
              <a:extLst>
                <a:ext uri="{FF2B5EF4-FFF2-40B4-BE49-F238E27FC236}">
                  <a16:creationId xmlns:a16="http://schemas.microsoft.com/office/drawing/2014/main" id="{DBDE6146-7632-4BB2-9A6C-03AF01DD0311}"/>
                </a:ext>
              </a:extLst>
            </p:cNvPr>
            <p:cNvCxnSpPr>
              <a:cxnSpLocks/>
            </p:cNvCxnSpPr>
            <p:nvPr/>
          </p:nvCxnSpPr>
          <p:spPr>
            <a:xfrm>
              <a:off x="3743347" y="2524692"/>
              <a:ext cx="0" cy="919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445C99FE-6B73-4B49-A67A-8FADACEDEAE5}"/>
                </a:ext>
              </a:extLst>
            </p:cNvPr>
            <p:cNvSpPr/>
            <p:nvPr/>
          </p:nvSpPr>
          <p:spPr>
            <a:xfrm>
              <a:off x="1931838" y="5614527"/>
              <a:ext cx="3579149" cy="12434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SMT formula</a:t>
              </a:r>
            </a:p>
          </p:txBody>
        </p:sp>
        <p:sp>
          <p:nvSpPr>
            <p:cNvPr id="19" name="TextBox 18">
              <a:extLst>
                <a:ext uri="{FF2B5EF4-FFF2-40B4-BE49-F238E27FC236}">
                  <a16:creationId xmlns:a16="http://schemas.microsoft.com/office/drawing/2014/main" id="{BD811F09-B244-4C10-9FFB-7F1A9D608AC2}"/>
                </a:ext>
              </a:extLst>
            </p:cNvPr>
            <p:cNvSpPr txBox="1"/>
            <p:nvPr/>
          </p:nvSpPr>
          <p:spPr>
            <a:xfrm>
              <a:off x="6213301" y="5357482"/>
              <a:ext cx="5343129" cy="1477328"/>
            </a:xfrm>
            <a:prstGeom prst="rect">
              <a:avLst/>
            </a:prstGeom>
            <a:noFill/>
          </p:spPr>
          <p:txBody>
            <a:bodyPr wrap="none" rtlCol="0">
              <a:spAutoFit/>
            </a:bodyPr>
            <a:lstStyle/>
            <a:p>
              <a:r>
                <a:rPr lang="en-US" dirty="0">
                  <a:latin typeface="Century" panose="02040604050505020304" pitchFamily="18" charset="0"/>
                </a:rPr>
                <a:t>e.g.</a:t>
              </a:r>
            </a:p>
            <a:p>
              <a:r>
                <a:rPr lang="en-US" dirty="0">
                  <a:latin typeface="Century" panose="02040604050505020304" pitchFamily="18" charset="0"/>
                </a:rPr>
                <a:t>%</a:t>
              </a:r>
              <a:r>
                <a:rPr lang="en-US" dirty="0" err="1">
                  <a:latin typeface="Century" panose="02040604050505020304" pitchFamily="18" charset="0"/>
                </a:rPr>
                <a:t>rbx</a:t>
              </a:r>
              <a:r>
                <a:rPr lang="en-US" dirty="0">
                  <a:latin typeface="Century" panose="02040604050505020304" pitchFamily="18" charset="0"/>
                </a:rPr>
                <a:t>  = (</a:t>
              </a:r>
              <a:r>
                <a:rPr lang="en-US" dirty="0" err="1">
                  <a:latin typeface="Century" panose="02040604050505020304" pitchFamily="18" charset="0"/>
                </a:rPr>
                <a:t>concat</a:t>
              </a:r>
              <a:r>
                <a:rPr lang="en-US" dirty="0">
                  <a:latin typeface="Century" panose="02040604050505020304" pitchFamily="18" charset="0"/>
                </a:rPr>
                <a:t> </a:t>
              </a:r>
            </a:p>
            <a:p>
              <a:r>
                <a:rPr lang="en-US" dirty="0">
                  <a:latin typeface="Century" panose="02040604050505020304" pitchFamily="18" charset="0"/>
                </a:rPr>
                <a:t>                      ((_ extract 63 8) %</a:t>
              </a:r>
              <a:r>
                <a:rPr lang="en-US" dirty="0" err="1">
                  <a:latin typeface="Century" panose="02040604050505020304" pitchFamily="18" charset="0"/>
                </a:rPr>
                <a:t>rbx</a:t>
              </a:r>
              <a:r>
                <a:rPr lang="en-US" dirty="0">
                  <a:latin typeface="Century" panose="02040604050505020304" pitchFamily="18" charset="0"/>
                </a:rPr>
                <a:t>) </a:t>
              </a:r>
            </a:p>
            <a:p>
              <a:r>
                <a:rPr lang="en-US" dirty="0">
                  <a:latin typeface="Century" panose="02040604050505020304" pitchFamily="18" charset="0"/>
                </a:rPr>
                <a:t>                      (</a:t>
              </a:r>
              <a:r>
                <a:rPr lang="en-US" dirty="0" err="1">
                  <a:latin typeface="Century" panose="02040604050505020304" pitchFamily="18" charset="0"/>
                </a:rPr>
                <a:t>bvadd</a:t>
              </a:r>
              <a:r>
                <a:rPr lang="en-US" dirty="0">
                  <a:latin typeface="Century" panose="02040604050505020304" pitchFamily="18" charset="0"/>
                </a:rPr>
                <a:t> ((_ extract 7 0) %</a:t>
              </a:r>
              <a:r>
                <a:rPr lang="en-US" dirty="0" err="1">
                  <a:latin typeface="Century" panose="02040604050505020304" pitchFamily="18" charset="0"/>
                </a:rPr>
                <a:t>rbx</a:t>
              </a:r>
              <a:r>
                <a:rPr lang="en-US" dirty="0">
                  <a:latin typeface="Century" panose="02040604050505020304" pitchFamily="18" charset="0"/>
                </a:rPr>
                <a:t>) #x01))</a:t>
              </a:r>
            </a:p>
            <a:p>
              <a:endParaRPr lang="en-US" dirty="0"/>
            </a:p>
          </p:txBody>
        </p:sp>
        <p:sp>
          <p:nvSpPr>
            <p:cNvPr id="20" name="TextBox 19">
              <a:extLst>
                <a:ext uri="{FF2B5EF4-FFF2-40B4-BE49-F238E27FC236}">
                  <a16:creationId xmlns:a16="http://schemas.microsoft.com/office/drawing/2014/main" id="{A2BC34C8-B0AA-4AC3-8DA0-266BEFFA86E2}"/>
                </a:ext>
              </a:extLst>
            </p:cNvPr>
            <p:cNvSpPr txBox="1"/>
            <p:nvPr/>
          </p:nvSpPr>
          <p:spPr>
            <a:xfrm>
              <a:off x="6299510" y="1483532"/>
              <a:ext cx="1987204" cy="923330"/>
            </a:xfrm>
            <a:prstGeom prst="rect">
              <a:avLst/>
            </a:prstGeom>
            <a:noFill/>
          </p:spPr>
          <p:txBody>
            <a:bodyPr wrap="square" rtlCol="0">
              <a:spAutoFit/>
            </a:bodyPr>
            <a:lstStyle/>
            <a:p>
              <a:r>
                <a:rPr lang="en-US" dirty="0">
                  <a:latin typeface="Century" panose="02040604050505020304" pitchFamily="18" charset="0"/>
                </a:rPr>
                <a:t>e.g.</a:t>
              </a:r>
            </a:p>
            <a:p>
              <a:r>
                <a:rPr lang="en-US" dirty="0">
                  <a:latin typeface="Century" panose="02040604050505020304" pitchFamily="18" charset="0"/>
                </a:rPr>
                <a:t>  </a:t>
              </a:r>
              <a:r>
                <a:rPr lang="en-US" dirty="0" err="1">
                  <a:latin typeface="Century" panose="02040604050505020304" pitchFamily="18" charset="0"/>
                </a:rPr>
                <a:t>incb</a:t>
              </a:r>
              <a:r>
                <a:rPr lang="en-US" dirty="0">
                  <a:latin typeface="Century" panose="02040604050505020304" pitchFamily="18" charset="0"/>
                </a:rPr>
                <a:t> %bl</a:t>
              </a:r>
            </a:p>
            <a:p>
              <a:endParaRPr lang="en-US" dirty="0"/>
            </a:p>
          </p:txBody>
        </p:sp>
        <p:sp>
          <p:nvSpPr>
            <p:cNvPr id="22" name="TextBox 21">
              <a:extLst>
                <a:ext uri="{FF2B5EF4-FFF2-40B4-BE49-F238E27FC236}">
                  <a16:creationId xmlns:a16="http://schemas.microsoft.com/office/drawing/2014/main" id="{71489970-0B91-4BD8-B83D-FBA1F3585AC3}"/>
                </a:ext>
              </a:extLst>
            </p:cNvPr>
            <p:cNvSpPr txBox="1"/>
            <p:nvPr/>
          </p:nvSpPr>
          <p:spPr>
            <a:xfrm>
              <a:off x="1521321" y="2784516"/>
              <a:ext cx="2173672" cy="400110"/>
            </a:xfrm>
            <a:prstGeom prst="rect">
              <a:avLst/>
            </a:prstGeom>
            <a:noFill/>
          </p:spPr>
          <p:txBody>
            <a:bodyPr wrap="none" rtlCol="0">
              <a:spAutoFit/>
            </a:bodyPr>
            <a:lstStyle/>
            <a:p>
              <a:r>
                <a:rPr lang="en-US" sz="2000" dirty="0"/>
                <a:t>Stratified Synthesis</a:t>
              </a:r>
            </a:p>
          </p:txBody>
        </p:sp>
        <p:sp>
          <p:nvSpPr>
            <p:cNvPr id="18" name="Rectangle: Rounded Corners 17">
              <a:extLst>
                <a:ext uri="{FF2B5EF4-FFF2-40B4-BE49-F238E27FC236}">
                  <a16:creationId xmlns:a16="http://schemas.microsoft.com/office/drawing/2014/main" id="{C8D0BEC6-85D4-4869-BA75-FA1555763EE8}"/>
                </a:ext>
              </a:extLst>
            </p:cNvPr>
            <p:cNvSpPr/>
            <p:nvPr/>
          </p:nvSpPr>
          <p:spPr>
            <a:xfrm>
              <a:off x="1931838" y="3446523"/>
              <a:ext cx="3670472" cy="12538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Synthesized instruction sequence (IS)</a:t>
              </a:r>
            </a:p>
          </p:txBody>
        </p:sp>
        <p:cxnSp>
          <p:nvCxnSpPr>
            <p:cNvPr id="24" name="Straight Arrow Connector 23">
              <a:extLst>
                <a:ext uri="{FF2B5EF4-FFF2-40B4-BE49-F238E27FC236}">
                  <a16:creationId xmlns:a16="http://schemas.microsoft.com/office/drawing/2014/main" id="{443709D8-934E-43E4-816B-8B4E676D0488}"/>
                </a:ext>
              </a:extLst>
            </p:cNvPr>
            <p:cNvCxnSpPr>
              <a:cxnSpLocks/>
            </p:cNvCxnSpPr>
            <p:nvPr/>
          </p:nvCxnSpPr>
          <p:spPr>
            <a:xfrm>
              <a:off x="3694993" y="4703898"/>
              <a:ext cx="0" cy="919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9741D3AE-697B-4763-9BF7-F67919167A59}"/>
                </a:ext>
              </a:extLst>
            </p:cNvPr>
            <p:cNvSpPr txBox="1"/>
            <p:nvPr/>
          </p:nvSpPr>
          <p:spPr>
            <a:xfrm>
              <a:off x="1388144" y="4957372"/>
              <a:ext cx="2191369" cy="400110"/>
            </a:xfrm>
            <a:prstGeom prst="rect">
              <a:avLst/>
            </a:prstGeom>
            <a:noFill/>
          </p:spPr>
          <p:txBody>
            <a:bodyPr wrap="none" rtlCol="0">
              <a:spAutoFit/>
            </a:bodyPr>
            <a:lstStyle/>
            <a:p>
              <a:r>
                <a:rPr lang="en-US" sz="2000" dirty="0"/>
                <a:t>Symbolic Execution</a:t>
              </a:r>
            </a:p>
          </p:txBody>
        </p:sp>
        <p:sp>
          <p:nvSpPr>
            <p:cNvPr id="26" name="TextBox 25">
              <a:extLst>
                <a:ext uri="{FF2B5EF4-FFF2-40B4-BE49-F238E27FC236}">
                  <a16:creationId xmlns:a16="http://schemas.microsoft.com/office/drawing/2014/main" id="{76C43EBC-C1A7-4832-A6EF-144446E86EDA}"/>
                </a:ext>
              </a:extLst>
            </p:cNvPr>
            <p:cNvSpPr txBox="1"/>
            <p:nvPr/>
          </p:nvSpPr>
          <p:spPr>
            <a:xfrm>
              <a:off x="6299510" y="3057762"/>
              <a:ext cx="3192217" cy="2031325"/>
            </a:xfrm>
            <a:prstGeom prst="rect">
              <a:avLst/>
            </a:prstGeom>
            <a:noFill/>
          </p:spPr>
          <p:txBody>
            <a:bodyPr wrap="square" rtlCol="0">
              <a:spAutoFit/>
            </a:bodyPr>
            <a:lstStyle/>
            <a:p>
              <a:r>
                <a:rPr lang="en-US" dirty="0">
                  <a:latin typeface="Century" panose="02040604050505020304" pitchFamily="18" charset="0"/>
                </a:rPr>
                <a:t>e.g.</a:t>
              </a:r>
            </a:p>
            <a:p>
              <a:r>
                <a:rPr lang="en-US" dirty="0"/>
                <a:t>  </a:t>
              </a:r>
              <a:r>
                <a:rPr lang="en-US" dirty="0" err="1">
                  <a:latin typeface="Century" panose="02040604050505020304" pitchFamily="18" charset="0"/>
                </a:rPr>
                <a:t>xorq</a:t>
              </a:r>
              <a:r>
                <a:rPr lang="en-US" dirty="0">
                  <a:latin typeface="Century" panose="02040604050505020304" pitchFamily="18" charset="0"/>
                </a:rPr>
                <a:t> %</a:t>
              </a:r>
              <a:r>
                <a:rPr lang="en-US" dirty="0" err="1">
                  <a:latin typeface="Century" panose="02040604050505020304" pitchFamily="18" charset="0"/>
                </a:rPr>
                <a:t>rax</a:t>
              </a:r>
              <a:r>
                <a:rPr lang="en-US" dirty="0">
                  <a:latin typeface="Century" panose="02040604050505020304" pitchFamily="18" charset="0"/>
                </a:rPr>
                <a:t>, %</a:t>
              </a:r>
              <a:r>
                <a:rPr lang="en-US" dirty="0" err="1">
                  <a:latin typeface="Century" panose="02040604050505020304" pitchFamily="18" charset="0"/>
                </a:rPr>
                <a:t>rax</a:t>
              </a:r>
              <a:endParaRPr lang="en-US" dirty="0">
                <a:latin typeface="Century" panose="02040604050505020304" pitchFamily="18" charset="0"/>
              </a:endParaRPr>
            </a:p>
            <a:p>
              <a:r>
                <a:rPr lang="en-US" dirty="0">
                  <a:latin typeface="Century" panose="02040604050505020304" pitchFamily="18" charset="0"/>
                </a:rPr>
                <a:t>  </a:t>
              </a:r>
              <a:r>
                <a:rPr lang="en-US" dirty="0" err="1">
                  <a:latin typeface="Century" panose="02040604050505020304" pitchFamily="18" charset="0"/>
                </a:rPr>
                <a:t>clc</a:t>
              </a:r>
              <a:endParaRPr lang="en-US" dirty="0">
                <a:latin typeface="Century" panose="02040604050505020304" pitchFamily="18" charset="0"/>
              </a:endParaRPr>
            </a:p>
            <a:p>
              <a:r>
                <a:rPr lang="en-US" dirty="0">
                  <a:latin typeface="Century" panose="02040604050505020304" pitchFamily="18" charset="0"/>
                </a:rPr>
                <a:t>  </a:t>
              </a:r>
              <a:r>
                <a:rPr lang="en-US" dirty="0" err="1">
                  <a:latin typeface="Century" panose="02040604050505020304" pitchFamily="18" charset="0"/>
                </a:rPr>
                <a:t>callq</a:t>
              </a:r>
              <a:r>
                <a:rPr lang="en-US" dirty="0">
                  <a:latin typeface="Century" panose="02040604050505020304" pitchFamily="18" charset="0"/>
                </a:rPr>
                <a:t> .</a:t>
              </a:r>
              <a:r>
                <a:rPr lang="en-US" dirty="0" err="1">
                  <a:latin typeface="Century" panose="02040604050505020304" pitchFamily="18" charset="0"/>
                </a:rPr>
                <a:t>read_zf_into_rcx</a:t>
              </a:r>
              <a:endParaRPr lang="en-US" dirty="0">
                <a:latin typeface="Century" panose="02040604050505020304" pitchFamily="18" charset="0"/>
              </a:endParaRPr>
            </a:p>
            <a:p>
              <a:r>
                <a:rPr lang="en-US" dirty="0">
                  <a:latin typeface="Century" panose="02040604050505020304" pitchFamily="18" charset="0"/>
                </a:rPr>
                <a:t>  </a:t>
              </a:r>
              <a:r>
                <a:rPr lang="en-US" dirty="0" err="1">
                  <a:latin typeface="Century" panose="02040604050505020304" pitchFamily="18" charset="0"/>
                </a:rPr>
                <a:t>adcb</a:t>
              </a:r>
              <a:r>
                <a:rPr lang="en-US" dirty="0">
                  <a:latin typeface="Century" panose="02040604050505020304" pitchFamily="18" charset="0"/>
                </a:rPr>
                <a:t> %cl, %bl</a:t>
              </a:r>
            </a:p>
            <a:p>
              <a:r>
                <a:rPr lang="en-US" dirty="0">
                  <a:latin typeface="Century" panose="02040604050505020304" pitchFamily="18" charset="0"/>
                </a:rPr>
                <a:t>  </a:t>
              </a:r>
              <a:r>
                <a:rPr lang="en-US" dirty="0" err="1">
                  <a:latin typeface="Century" panose="02040604050505020304" pitchFamily="18" charset="0"/>
                </a:rPr>
                <a:t>retq</a:t>
              </a:r>
              <a:endParaRPr lang="en-US" dirty="0">
                <a:latin typeface="Century" panose="02040604050505020304" pitchFamily="18" charset="0"/>
              </a:endParaRPr>
            </a:p>
            <a:p>
              <a:endParaRPr lang="en-US" dirty="0"/>
            </a:p>
          </p:txBody>
        </p:sp>
      </p:grpSp>
      <p:sp>
        <p:nvSpPr>
          <p:cNvPr id="4" name="Slide Number Placeholder 3">
            <a:extLst>
              <a:ext uri="{FF2B5EF4-FFF2-40B4-BE49-F238E27FC236}">
                <a16:creationId xmlns:a16="http://schemas.microsoft.com/office/drawing/2014/main" id="{2D6432E4-4CE1-4AA1-9C7B-B2D53B18D485}"/>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62431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1" y="323714"/>
            <a:ext cx="11211338" cy="907404"/>
          </a:xfrm>
        </p:spPr>
        <p:txBody>
          <a:bodyPr>
            <a:normAutofit fontScale="90000"/>
          </a:bodyPr>
          <a:lstStyle/>
          <a:p>
            <a:r>
              <a:rPr lang="en-US" dirty="0"/>
              <a:t>K Framework Overview</a:t>
            </a:r>
            <a:endParaRPr lang="en-US" u="sng" dirty="0"/>
          </a:p>
        </p:txBody>
      </p:sp>
      <p:sp>
        <p:nvSpPr>
          <p:cNvPr id="3" name="TextBox 2">
            <a:extLst>
              <a:ext uri="{FF2B5EF4-FFF2-40B4-BE49-F238E27FC236}">
                <a16:creationId xmlns:a16="http://schemas.microsoft.com/office/drawing/2014/main" id="{4A6A5631-669C-4209-9A1E-E45AF01A637C}"/>
              </a:ext>
            </a:extLst>
          </p:cNvPr>
          <p:cNvSpPr txBox="1"/>
          <p:nvPr/>
        </p:nvSpPr>
        <p:spPr>
          <a:xfrm>
            <a:off x="828541" y="1584102"/>
            <a:ext cx="10534917" cy="5016758"/>
          </a:xfrm>
          <a:prstGeom prst="rect">
            <a:avLst/>
          </a:prstGeom>
          <a:noFill/>
        </p:spPr>
        <p:txBody>
          <a:bodyPr wrap="square" rtlCol="0">
            <a:spAutoFit/>
          </a:bodyPr>
          <a:lstStyle/>
          <a:p>
            <a:pPr marL="457200" indent="-457200">
              <a:buFont typeface="Wingdings" panose="05000000000000000000" pitchFamily="2" charset="2"/>
              <a:buChar char="q"/>
            </a:pPr>
            <a:r>
              <a:rPr lang="en-GB" sz="3200" dirty="0"/>
              <a:t>An executable semantics framework for defining formal language semantics</a:t>
            </a:r>
          </a:p>
          <a:p>
            <a:pPr marL="457200" indent="-457200">
              <a:buFont typeface="Wingdings" panose="05000000000000000000" pitchFamily="2" charset="2"/>
              <a:buChar char="q"/>
            </a:pPr>
            <a:endParaRPr lang="en-GB" sz="3200" dirty="0"/>
          </a:p>
          <a:p>
            <a:pPr marL="457200" indent="-457200">
              <a:buFont typeface="Wingdings" panose="05000000000000000000" pitchFamily="2" charset="2"/>
              <a:buChar char="q"/>
            </a:pPr>
            <a:r>
              <a:rPr lang="en-GB" sz="3200" dirty="0"/>
              <a:t>Given syntax and semantics of a language, generates  parser, interpreter, and various formal analysis tools</a:t>
            </a:r>
          </a:p>
          <a:p>
            <a:pPr marL="457200" indent="-457200">
              <a:buFont typeface="Wingdings" panose="05000000000000000000" pitchFamily="2" charset="2"/>
              <a:buChar char="q"/>
            </a:pPr>
            <a:endParaRPr lang="en-GB" sz="3200" dirty="0"/>
          </a:p>
          <a:p>
            <a:pPr marL="457200" indent="-457200">
              <a:buFont typeface="Wingdings" panose="05000000000000000000" pitchFamily="2" charset="2"/>
              <a:buChar char="q"/>
            </a:pPr>
            <a:r>
              <a:rPr lang="en-GB" sz="3200" dirty="0"/>
              <a:t>Semantics of production languages like C, Java, JavaScript defined in K</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US" sz="3200" dirty="0"/>
          </a:p>
        </p:txBody>
      </p:sp>
      <p:sp>
        <p:nvSpPr>
          <p:cNvPr id="4" name="Slide Number Placeholder 3">
            <a:extLst>
              <a:ext uri="{FF2B5EF4-FFF2-40B4-BE49-F238E27FC236}">
                <a16:creationId xmlns:a16="http://schemas.microsoft.com/office/drawing/2014/main" id="{3F2FC41D-324E-4BB6-91A2-C97B312DB984}"/>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413976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1" y="195336"/>
            <a:ext cx="11211338" cy="706185"/>
          </a:xfrm>
        </p:spPr>
        <p:txBody>
          <a:bodyPr>
            <a:normAutofit fontScale="90000"/>
          </a:bodyPr>
          <a:lstStyle/>
          <a:p>
            <a:r>
              <a:rPr lang="en-US" dirty="0"/>
              <a:t>Scope of Work</a:t>
            </a:r>
            <a:endParaRPr lang="en-US" u="sng" dirty="0"/>
          </a:p>
        </p:txBody>
      </p:sp>
      <p:sp>
        <p:nvSpPr>
          <p:cNvPr id="3" name="Slide Number Placeholder 2">
            <a:extLst>
              <a:ext uri="{FF2B5EF4-FFF2-40B4-BE49-F238E27FC236}">
                <a16:creationId xmlns:a16="http://schemas.microsoft.com/office/drawing/2014/main" id="{8C84D632-130F-461B-8448-67998854CC88}"/>
              </a:ext>
            </a:extLst>
          </p:cNvPr>
          <p:cNvSpPr>
            <a:spLocks noGrp="1"/>
          </p:cNvSpPr>
          <p:nvPr>
            <p:ph type="sldNum" sz="quarter" idx="12"/>
          </p:nvPr>
        </p:nvSpPr>
        <p:spPr/>
        <p:txBody>
          <a:bodyPr/>
          <a:lstStyle/>
          <a:p>
            <a:fld id="{330EA680-D336-4FF7-8B7A-9848BB0A1C32}" type="slidenum">
              <a:rPr lang="en-US" smtClean="0"/>
              <a:t>22</a:t>
            </a:fld>
            <a:endParaRPr lang="en-US"/>
          </a:p>
        </p:txBody>
      </p:sp>
      <p:pic>
        <p:nvPicPr>
          <p:cNvPr id="6" name="Picture 5">
            <a:extLst>
              <a:ext uri="{FF2B5EF4-FFF2-40B4-BE49-F238E27FC236}">
                <a16:creationId xmlns:a16="http://schemas.microsoft.com/office/drawing/2014/main" id="{D49E9FBF-F2AD-439D-B3AF-FE66B8635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804862"/>
            <a:ext cx="9201150" cy="5248275"/>
          </a:xfrm>
          <a:prstGeom prst="rect">
            <a:avLst/>
          </a:prstGeom>
        </p:spPr>
      </p:pic>
    </p:spTree>
    <p:extLst>
      <p:ext uri="{BB962C8B-B14F-4D97-AF65-F5344CB8AC3E}">
        <p14:creationId xmlns:p14="http://schemas.microsoft.com/office/powerpoint/2010/main" val="3898949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1" y="195336"/>
            <a:ext cx="11211338" cy="706185"/>
          </a:xfrm>
        </p:spPr>
        <p:txBody>
          <a:bodyPr>
            <a:normAutofit fontScale="90000"/>
          </a:bodyPr>
          <a:lstStyle/>
          <a:p>
            <a:r>
              <a:rPr lang="en-US" dirty="0"/>
              <a:t>Functionality of Supported Instructions</a:t>
            </a:r>
            <a:endParaRPr lang="en-US" u="sng" dirty="0"/>
          </a:p>
        </p:txBody>
      </p:sp>
      <p:graphicFrame>
        <p:nvGraphicFramePr>
          <p:cNvPr id="5" name="Diagram 4">
            <a:extLst>
              <a:ext uri="{FF2B5EF4-FFF2-40B4-BE49-F238E27FC236}">
                <a16:creationId xmlns:a16="http://schemas.microsoft.com/office/drawing/2014/main" id="{221B1183-ADF2-4022-A5FD-071057B444FD}"/>
              </a:ext>
            </a:extLst>
          </p:cNvPr>
          <p:cNvGraphicFramePr/>
          <p:nvPr>
            <p:extLst>
              <p:ext uri="{D42A27DB-BD31-4B8C-83A1-F6EECF244321}">
                <p14:modId xmlns:p14="http://schemas.microsoft.com/office/powerpoint/2010/main" val="4200230100"/>
              </p:ext>
            </p:extLst>
          </p:nvPr>
        </p:nvGraphicFramePr>
        <p:xfrm>
          <a:off x="2032000" y="112024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C84D632-130F-461B-8448-67998854CC88}"/>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48374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169168"/>
            <a:ext cx="11211338" cy="907404"/>
          </a:xfrm>
        </p:spPr>
        <p:txBody>
          <a:bodyPr>
            <a:normAutofit fontScale="90000"/>
          </a:bodyPr>
          <a:lstStyle/>
          <a:p>
            <a:r>
              <a:rPr lang="en-US" dirty="0"/>
              <a:t>Approach Overview</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670890" y="1170455"/>
            <a:ext cx="10850217" cy="523220"/>
          </a:xfrm>
          <a:prstGeom prst="rect">
            <a:avLst/>
          </a:prstGeom>
          <a:noFill/>
        </p:spPr>
        <p:txBody>
          <a:bodyPr wrap="square" rtlCol="0">
            <a:spAutoFit/>
          </a:bodyPr>
          <a:lstStyle/>
          <a:p>
            <a:pPr marL="571500" indent="-571500">
              <a:buFont typeface="Wingdings" panose="05000000000000000000" pitchFamily="2" charset="2"/>
              <a:buChar char="q"/>
            </a:pPr>
            <a:r>
              <a:rPr lang="en-US" sz="2800" dirty="0"/>
              <a:t>Borrowed all the strata-semantics (1893 out of 3155 instructions)</a:t>
            </a:r>
          </a:p>
        </p:txBody>
      </p:sp>
      <p:sp>
        <p:nvSpPr>
          <p:cNvPr id="4" name="Slide Number Placeholder 3">
            <a:extLst>
              <a:ext uri="{FF2B5EF4-FFF2-40B4-BE49-F238E27FC236}">
                <a16:creationId xmlns:a16="http://schemas.microsoft.com/office/drawing/2014/main" id="{A14EAC97-1ED0-43B1-A80F-C1C9DD097CA2}"/>
              </a:ext>
            </a:extLst>
          </p:cNvPr>
          <p:cNvSpPr>
            <a:spLocks noGrp="1"/>
          </p:cNvSpPr>
          <p:nvPr>
            <p:ph type="sldNum" sz="quarter" idx="12"/>
          </p:nvPr>
        </p:nvSpPr>
        <p:spPr/>
        <p:txBody>
          <a:bodyPr/>
          <a:lstStyle/>
          <a:p>
            <a:fld id="{330EA680-D336-4FF7-8B7A-9848BB0A1C32}" type="slidenum">
              <a:rPr lang="en-US" smtClean="0"/>
              <a:t>24</a:t>
            </a:fld>
            <a:endParaRPr lang="en-US"/>
          </a:p>
        </p:txBody>
      </p:sp>
    </p:spTree>
    <p:custDataLst>
      <p:tags r:id="rId1"/>
    </p:custDataLst>
    <p:extLst>
      <p:ext uri="{BB962C8B-B14F-4D97-AF65-F5344CB8AC3E}">
        <p14:creationId xmlns:p14="http://schemas.microsoft.com/office/powerpoint/2010/main" val="164106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169168"/>
            <a:ext cx="11211338" cy="907404"/>
          </a:xfrm>
        </p:spPr>
        <p:txBody>
          <a:bodyPr>
            <a:normAutofit fontScale="90000"/>
          </a:bodyPr>
          <a:lstStyle/>
          <a:p>
            <a:r>
              <a:rPr lang="en-US" dirty="0"/>
              <a:t>Approach Overview</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670890" y="1170455"/>
            <a:ext cx="10850217" cy="1384995"/>
          </a:xfrm>
          <a:prstGeom prst="rect">
            <a:avLst/>
          </a:prstGeom>
          <a:noFill/>
        </p:spPr>
        <p:txBody>
          <a:bodyPr wrap="square" rtlCol="0">
            <a:spAutoFit/>
          </a:bodyPr>
          <a:lstStyle/>
          <a:p>
            <a:pPr marL="571500" indent="-571500">
              <a:buFont typeface="Wingdings" panose="05000000000000000000" pitchFamily="2" charset="2"/>
              <a:buChar char="q"/>
            </a:pPr>
            <a:r>
              <a:rPr lang="en-US" sz="2800" dirty="0"/>
              <a:t>Borrowed all the Strata-semantics (1893 out of 3155 instructions)</a:t>
            </a:r>
          </a:p>
          <a:p>
            <a:endParaRPr lang="en-US" sz="2800" dirty="0"/>
          </a:p>
          <a:p>
            <a:pPr marL="571500" indent="-571500">
              <a:buFont typeface="Wingdings" panose="05000000000000000000" pitchFamily="2" charset="2"/>
              <a:buChar char="q"/>
            </a:pPr>
            <a:r>
              <a:rPr lang="en-US" sz="2800" dirty="0"/>
              <a:t>Made corrections and improvements to Strata formulas</a:t>
            </a:r>
          </a:p>
        </p:txBody>
      </p:sp>
      <p:pic>
        <p:nvPicPr>
          <p:cNvPr id="5" name="Graphic 4" descr="Checkmark">
            <a:extLst>
              <a:ext uri="{FF2B5EF4-FFF2-40B4-BE49-F238E27FC236}">
                <a16:creationId xmlns:a16="http://schemas.microsoft.com/office/drawing/2014/main" id="{6C038F56-F0BF-43A1-9261-9651D5439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890" y="1076572"/>
            <a:ext cx="559759" cy="559759"/>
          </a:xfrm>
          <a:prstGeom prst="rect">
            <a:avLst/>
          </a:prstGeom>
        </p:spPr>
      </p:pic>
      <p:sp>
        <p:nvSpPr>
          <p:cNvPr id="4" name="Slide Number Placeholder 3">
            <a:extLst>
              <a:ext uri="{FF2B5EF4-FFF2-40B4-BE49-F238E27FC236}">
                <a16:creationId xmlns:a16="http://schemas.microsoft.com/office/drawing/2014/main" id="{76AB2B47-B761-4DB4-8ED5-C25379BA4105}"/>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488540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169168"/>
            <a:ext cx="11211338" cy="907404"/>
          </a:xfrm>
        </p:spPr>
        <p:txBody>
          <a:bodyPr>
            <a:normAutofit fontScale="90000"/>
          </a:bodyPr>
          <a:lstStyle/>
          <a:p>
            <a:r>
              <a:rPr lang="en-US" dirty="0"/>
              <a:t>Improvements and Corrections</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670890" y="1170455"/>
            <a:ext cx="10850217" cy="1384995"/>
          </a:xfrm>
          <a:prstGeom prst="rect">
            <a:avLst/>
          </a:prstGeom>
          <a:noFill/>
        </p:spPr>
        <p:txBody>
          <a:bodyPr wrap="square" rtlCol="0">
            <a:spAutoFit/>
          </a:bodyPr>
          <a:lstStyle/>
          <a:p>
            <a:pPr marL="571500" indent="-571500">
              <a:buFont typeface="Wingdings" panose="05000000000000000000" pitchFamily="2" charset="2"/>
              <a:buChar char="q"/>
            </a:pPr>
            <a:r>
              <a:rPr lang="en-US" sz="2800" dirty="0"/>
              <a:t>Faithful modeling of the %</a:t>
            </a:r>
            <a:r>
              <a:rPr lang="en-US" sz="2800" dirty="0" err="1"/>
              <a:t>af</a:t>
            </a:r>
            <a:r>
              <a:rPr lang="en-US" sz="2800" dirty="0"/>
              <a:t> flag</a:t>
            </a:r>
          </a:p>
          <a:p>
            <a:pPr marL="571500" indent="-571500">
              <a:buFont typeface="Wingdings" panose="05000000000000000000" pitchFamily="2" charset="2"/>
              <a:buChar char="q"/>
            </a:pPr>
            <a:endParaRPr lang="en-US" sz="2800" dirty="0"/>
          </a:p>
          <a:p>
            <a:pPr marL="571500" indent="-571500">
              <a:buFont typeface="Wingdings" panose="05000000000000000000" pitchFamily="2" charset="2"/>
              <a:buChar char="q"/>
            </a:pPr>
            <a:r>
              <a:rPr lang="en-US" sz="2800" dirty="0"/>
              <a:t>Validating “Generalization” hypothesis</a:t>
            </a:r>
          </a:p>
        </p:txBody>
      </p:sp>
      <p:graphicFrame>
        <p:nvGraphicFramePr>
          <p:cNvPr id="4" name="Table 3">
            <a:extLst>
              <a:ext uri="{FF2B5EF4-FFF2-40B4-BE49-F238E27FC236}">
                <a16:creationId xmlns:a16="http://schemas.microsoft.com/office/drawing/2014/main" id="{E1731D4F-3D34-4835-9CD3-AB2D467F7924}"/>
              </a:ext>
            </a:extLst>
          </p:cNvPr>
          <p:cNvGraphicFramePr>
            <a:graphicFrameLocks noGrp="1"/>
          </p:cNvGraphicFramePr>
          <p:nvPr>
            <p:extLst>
              <p:ext uri="{D42A27DB-BD31-4B8C-83A1-F6EECF244321}">
                <p14:modId xmlns:p14="http://schemas.microsoft.com/office/powerpoint/2010/main" val="3316856457"/>
              </p:ext>
            </p:extLst>
          </p:nvPr>
        </p:nvGraphicFramePr>
        <p:xfrm>
          <a:off x="1290114" y="2749020"/>
          <a:ext cx="9950700" cy="1516126"/>
        </p:xfrm>
        <a:graphic>
          <a:graphicData uri="http://schemas.openxmlformats.org/drawingml/2006/table">
            <a:tbl>
              <a:tblPr firstRow="1" bandRow="1">
                <a:tableStyleId>{793D81CF-94F2-401A-BA57-92F5A7B2D0C5}</a:tableStyleId>
              </a:tblPr>
              <a:tblGrid>
                <a:gridCol w="4975350">
                  <a:extLst>
                    <a:ext uri="{9D8B030D-6E8A-4147-A177-3AD203B41FA5}">
                      <a16:colId xmlns:a16="http://schemas.microsoft.com/office/drawing/2014/main" val="1879840334"/>
                    </a:ext>
                  </a:extLst>
                </a:gridCol>
                <a:gridCol w="4975350">
                  <a:extLst>
                    <a:ext uri="{9D8B030D-6E8A-4147-A177-3AD203B41FA5}">
                      <a16:colId xmlns:a16="http://schemas.microsoft.com/office/drawing/2014/main" val="542564542"/>
                    </a:ext>
                  </a:extLst>
                </a:gridCol>
              </a:tblGrid>
              <a:tr h="568090">
                <a:tc>
                  <a:txBody>
                    <a:bodyPr/>
                    <a:lstStyle/>
                    <a:p>
                      <a:pPr algn="ctr"/>
                      <a:r>
                        <a:rPr lang="en-US" sz="2000" dirty="0"/>
                        <a:t>Semantics of Register Variant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t>movsd</a:t>
                      </a:r>
                      <a:r>
                        <a:rPr lang="en-US" sz="2000" dirty="0"/>
                        <a:t> %xmm1 , %</a:t>
                      </a:r>
                      <a:r>
                        <a:rPr lang="en-US" sz="2000" dirty="0" err="1"/>
                        <a:t>xmm</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Semantics of Memory Variant</a:t>
                      </a:r>
                    </a:p>
                    <a:p>
                      <a:pPr algn="ctr"/>
                      <a:r>
                        <a:rPr lang="en-US" sz="2000" dirty="0" err="1"/>
                        <a:t>movsd</a:t>
                      </a:r>
                      <a:r>
                        <a:rPr lang="en-US" sz="2000" dirty="0"/>
                        <a:t> (%</a:t>
                      </a:r>
                      <a:r>
                        <a:rPr lang="en-US" sz="2000" dirty="0" err="1"/>
                        <a:t>rax</a:t>
                      </a:r>
                      <a:r>
                        <a:rPr lang="en-US" sz="2000" dirty="0"/>
                        <a:t>) , %xmm0</a:t>
                      </a:r>
                    </a:p>
                  </a:txBody>
                  <a:tcPr/>
                </a:tc>
                <a:extLst>
                  <a:ext uri="{0D108BD9-81ED-4DB2-BD59-A6C34878D82A}">
                    <a16:rowId xmlns:a16="http://schemas.microsoft.com/office/drawing/2014/main" val="87764965"/>
                  </a:ext>
                </a:extLst>
              </a:tr>
              <a:tr h="815086">
                <a:tc>
                  <a:txBody>
                    <a:bodyPr/>
                    <a:lstStyle/>
                    <a:p>
                      <a:pPr lvl="0" algn="l"/>
                      <a:r>
                        <a:rPr lang="en-US" sz="2000" dirty="0"/>
                        <a:t>S1. XMM0[63:0] ← XMM1[63:0]</a:t>
                      </a:r>
                    </a:p>
                    <a:p>
                      <a:pPr lvl="0" algn="l"/>
                      <a:r>
                        <a:rPr lang="en-US" sz="2000" dirty="0"/>
                        <a:t>S2. XMM0[127:64] (Unmodified)</a:t>
                      </a:r>
                    </a:p>
                  </a:txBody>
                  <a:tcPr/>
                </a:tc>
                <a:tc>
                  <a:txBody>
                    <a:bodyPr/>
                    <a:lstStyle/>
                    <a:p>
                      <a:pPr lvl="0"/>
                      <a:r>
                        <a:rPr lang="en-US" sz="2000" dirty="0"/>
                        <a:t>S1. XMM0[63:0] ← MEM_ADDR[63:0]</a:t>
                      </a:r>
                    </a:p>
                    <a:p>
                      <a:pPr lvl="0"/>
                      <a:r>
                        <a:rPr lang="en-US" sz="2000" dirty="0"/>
                        <a:t>S2. XMM0[127:64] ← 0</a:t>
                      </a:r>
                    </a:p>
                  </a:txBody>
                  <a:tcPr/>
                </a:tc>
                <a:extLst>
                  <a:ext uri="{0D108BD9-81ED-4DB2-BD59-A6C34878D82A}">
                    <a16:rowId xmlns:a16="http://schemas.microsoft.com/office/drawing/2014/main" val="739337272"/>
                  </a:ext>
                </a:extLst>
              </a:tr>
            </a:tbl>
          </a:graphicData>
        </a:graphic>
      </p:graphicFrame>
      <p:sp>
        <p:nvSpPr>
          <p:cNvPr id="5" name="Slide Number Placeholder 4">
            <a:extLst>
              <a:ext uri="{FF2B5EF4-FFF2-40B4-BE49-F238E27FC236}">
                <a16:creationId xmlns:a16="http://schemas.microsoft.com/office/drawing/2014/main" id="{26F4D74F-6E51-48A1-BDA5-30753F54FE02}"/>
              </a:ext>
            </a:extLst>
          </p:cNvPr>
          <p:cNvSpPr>
            <a:spLocks noGrp="1"/>
          </p:cNvSpPr>
          <p:nvPr>
            <p:ph type="sldNum" sz="quarter" idx="12"/>
          </p:nvPr>
        </p:nvSpPr>
        <p:spPr/>
        <p:txBody>
          <a:bodyPr/>
          <a:lstStyle/>
          <a:p>
            <a:fld id="{330EA680-D336-4FF7-8B7A-9848BB0A1C32}" type="slidenum">
              <a:rPr lang="en-US" smtClean="0"/>
              <a:t>26</a:t>
            </a:fld>
            <a:endParaRPr lang="en-US"/>
          </a:p>
        </p:txBody>
      </p:sp>
      <p:sp>
        <p:nvSpPr>
          <p:cNvPr id="6" name="TextBox 5">
            <a:extLst>
              <a:ext uri="{FF2B5EF4-FFF2-40B4-BE49-F238E27FC236}">
                <a16:creationId xmlns:a16="http://schemas.microsoft.com/office/drawing/2014/main" id="{F622B8A5-2792-4450-872B-7A4EBE3A3357}"/>
              </a:ext>
            </a:extLst>
          </p:cNvPr>
          <p:cNvSpPr txBox="1"/>
          <p:nvPr/>
        </p:nvSpPr>
        <p:spPr>
          <a:xfrm>
            <a:off x="670890" y="4458716"/>
            <a:ext cx="10850217" cy="1384995"/>
          </a:xfrm>
          <a:prstGeom prst="rect">
            <a:avLst/>
          </a:prstGeom>
          <a:noFill/>
        </p:spPr>
        <p:txBody>
          <a:bodyPr wrap="square" rtlCol="0">
            <a:spAutoFit/>
          </a:bodyPr>
          <a:lstStyle/>
          <a:p>
            <a:pPr marL="571500" indent="-571500">
              <a:buFont typeface="Wingdings" panose="05000000000000000000" pitchFamily="2" charset="2"/>
              <a:buChar char="q"/>
            </a:pPr>
            <a:endParaRPr lang="en-US" sz="2800" dirty="0"/>
          </a:p>
          <a:p>
            <a:pPr marL="571500" indent="-571500">
              <a:buFont typeface="Wingdings" panose="05000000000000000000" pitchFamily="2" charset="2"/>
              <a:buChar char="q"/>
            </a:pPr>
            <a:r>
              <a:rPr lang="en-US" sz="2800" dirty="0"/>
              <a:t>Simplified complex Strata formula using simplification rules</a:t>
            </a:r>
          </a:p>
          <a:p>
            <a:pPr marL="1028700" lvl="1" indent="-571500">
              <a:buFont typeface="Arial" panose="020B0604020202020204" pitchFamily="34" charset="0"/>
              <a:buChar char="•"/>
            </a:pPr>
            <a:r>
              <a:rPr lang="en-US" sz="2800" dirty="0"/>
              <a:t>Formula of </a:t>
            </a:r>
            <a:r>
              <a:rPr lang="en-US" sz="2800" i="1" dirty="0" err="1"/>
              <a:t>shrxl</a:t>
            </a:r>
            <a:r>
              <a:rPr lang="en-US" sz="2800" i="1" dirty="0"/>
              <a:t> </a:t>
            </a:r>
            <a:r>
              <a:rPr lang="en-US" sz="2800" dirty="0"/>
              <a:t>reduced form 2650 terms to just 4!</a:t>
            </a:r>
          </a:p>
        </p:txBody>
      </p:sp>
    </p:spTree>
    <p:extLst>
      <p:ext uri="{BB962C8B-B14F-4D97-AF65-F5344CB8AC3E}">
        <p14:creationId xmlns:p14="http://schemas.microsoft.com/office/powerpoint/2010/main" val="204536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169168"/>
            <a:ext cx="11211338" cy="907404"/>
          </a:xfrm>
        </p:spPr>
        <p:txBody>
          <a:bodyPr>
            <a:normAutofit fontScale="90000"/>
          </a:bodyPr>
          <a:lstStyle/>
          <a:p>
            <a:r>
              <a:rPr lang="en-US" dirty="0"/>
              <a:t>Improvements and Corrections</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670890" y="1170455"/>
            <a:ext cx="10850217" cy="1384995"/>
          </a:xfrm>
          <a:prstGeom prst="rect">
            <a:avLst/>
          </a:prstGeom>
          <a:noFill/>
        </p:spPr>
        <p:txBody>
          <a:bodyPr wrap="square" rtlCol="0">
            <a:spAutoFit/>
          </a:bodyPr>
          <a:lstStyle/>
          <a:p>
            <a:pPr marL="571500" indent="-571500">
              <a:buFont typeface="Wingdings" panose="05000000000000000000" pitchFamily="2" charset="2"/>
              <a:buChar char="q"/>
            </a:pPr>
            <a:r>
              <a:rPr lang="en-US" sz="2800" dirty="0"/>
              <a:t>Faithful modeling of the %</a:t>
            </a:r>
            <a:r>
              <a:rPr lang="en-US" sz="2800" dirty="0" err="1"/>
              <a:t>af</a:t>
            </a:r>
            <a:r>
              <a:rPr lang="en-US" sz="2800" dirty="0"/>
              <a:t> flag</a:t>
            </a:r>
          </a:p>
          <a:p>
            <a:pPr marL="571500" indent="-571500">
              <a:buFont typeface="Wingdings" panose="05000000000000000000" pitchFamily="2" charset="2"/>
              <a:buChar char="q"/>
            </a:pPr>
            <a:endParaRPr lang="en-US" sz="2800" dirty="0"/>
          </a:p>
          <a:p>
            <a:pPr marL="571500" indent="-571500">
              <a:buFont typeface="Wingdings" panose="05000000000000000000" pitchFamily="2" charset="2"/>
              <a:buChar char="q"/>
            </a:pPr>
            <a:r>
              <a:rPr lang="en-US" sz="2800" dirty="0"/>
              <a:t>Validating “Generalization” hypothesis</a:t>
            </a:r>
          </a:p>
        </p:txBody>
      </p:sp>
      <p:graphicFrame>
        <p:nvGraphicFramePr>
          <p:cNvPr id="4" name="Table 3">
            <a:extLst>
              <a:ext uri="{FF2B5EF4-FFF2-40B4-BE49-F238E27FC236}">
                <a16:creationId xmlns:a16="http://schemas.microsoft.com/office/drawing/2014/main" id="{E1731D4F-3D34-4835-9CD3-AB2D467F7924}"/>
              </a:ext>
            </a:extLst>
          </p:cNvPr>
          <p:cNvGraphicFramePr>
            <a:graphicFrameLocks noGrp="1"/>
          </p:cNvGraphicFramePr>
          <p:nvPr>
            <p:extLst/>
          </p:nvPr>
        </p:nvGraphicFramePr>
        <p:xfrm>
          <a:off x="1290114" y="2749020"/>
          <a:ext cx="9950700" cy="1516126"/>
        </p:xfrm>
        <a:graphic>
          <a:graphicData uri="http://schemas.openxmlformats.org/drawingml/2006/table">
            <a:tbl>
              <a:tblPr firstRow="1" bandRow="1">
                <a:tableStyleId>{793D81CF-94F2-401A-BA57-92F5A7B2D0C5}</a:tableStyleId>
              </a:tblPr>
              <a:tblGrid>
                <a:gridCol w="4975350">
                  <a:extLst>
                    <a:ext uri="{9D8B030D-6E8A-4147-A177-3AD203B41FA5}">
                      <a16:colId xmlns:a16="http://schemas.microsoft.com/office/drawing/2014/main" val="1879840334"/>
                    </a:ext>
                  </a:extLst>
                </a:gridCol>
                <a:gridCol w="4975350">
                  <a:extLst>
                    <a:ext uri="{9D8B030D-6E8A-4147-A177-3AD203B41FA5}">
                      <a16:colId xmlns:a16="http://schemas.microsoft.com/office/drawing/2014/main" val="542564542"/>
                    </a:ext>
                  </a:extLst>
                </a:gridCol>
              </a:tblGrid>
              <a:tr h="568090">
                <a:tc>
                  <a:txBody>
                    <a:bodyPr/>
                    <a:lstStyle/>
                    <a:p>
                      <a:pPr algn="ctr"/>
                      <a:r>
                        <a:rPr lang="en-US" sz="2000" dirty="0"/>
                        <a:t>Semantics of Register Variant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t>movsd</a:t>
                      </a:r>
                      <a:r>
                        <a:rPr lang="en-US" sz="2000" dirty="0"/>
                        <a:t> %xmm1 , %</a:t>
                      </a:r>
                      <a:r>
                        <a:rPr lang="en-US" sz="2000" dirty="0" err="1"/>
                        <a:t>xmm</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Semantics of Memory Variant</a:t>
                      </a:r>
                    </a:p>
                    <a:p>
                      <a:pPr algn="ctr"/>
                      <a:r>
                        <a:rPr lang="en-US" sz="2000" dirty="0" err="1"/>
                        <a:t>movsd</a:t>
                      </a:r>
                      <a:r>
                        <a:rPr lang="en-US" sz="2000" dirty="0"/>
                        <a:t> (%</a:t>
                      </a:r>
                      <a:r>
                        <a:rPr lang="en-US" sz="2000" dirty="0" err="1"/>
                        <a:t>rax</a:t>
                      </a:r>
                      <a:r>
                        <a:rPr lang="en-US" sz="2000" dirty="0"/>
                        <a:t>) , %xmm0</a:t>
                      </a:r>
                    </a:p>
                  </a:txBody>
                  <a:tcPr/>
                </a:tc>
                <a:extLst>
                  <a:ext uri="{0D108BD9-81ED-4DB2-BD59-A6C34878D82A}">
                    <a16:rowId xmlns:a16="http://schemas.microsoft.com/office/drawing/2014/main" val="87764965"/>
                  </a:ext>
                </a:extLst>
              </a:tr>
              <a:tr h="815086">
                <a:tc>
                  <a:txBody>
                    <a:bodyPr/>
                    <a:lstStyle/>
                    <a:p>
                      <a:pPr lvl="0" algn="l"/>
                      <a:r>
                        <a:rPr lang="en-US" sz="2000" dirty="0"/>
                        <a:t>S1. XMM0[63:0] ← XMM1[63:0]</a:t>
                      </a:r>
                    </a:p>
                    <a:p>
                      <a:pPr lvl="0" algn="l"/>
                      <a:r>
                        <a:rPr lang="en-US" sz="2000" dirty="0"/>
                        <a:t>S2. XMM0[127:64] (Unmodified)</a:t>
                      </a:r>
                    </a:p>
                  </a:txBody>
                  <a:tcPr/>
                </a:tc>
                <a:tc>
                  <a:txBody>
                    <a:bodyPr/>
                    <a:lstStyle/>
                    <a:p>
                      <a:pPr lvl="0"/>
                      <a:r>
                        <a:rPr lang="en-US" sz="2000" dirty="0"/>
                        <a:t>S1. XMM0[63:0] ← MEM_ADDR[63:0]</a:t>
                      </a:r>
                    </a:p>
                    <a:p>
                      <a:pPr lvl="0"/>
                      <a:r>
                        <a:rPr lang="en-US" sz="2000" dirty="0"/>
                        <a:t>S2. XMM0[127:64] ← 0</a:t>
                      </a:r>
                    </a:p>
                  </a:txBody>
                  <a:tcPr/>
                </a:tc>
                <a:extLst>
                  <a:ext uri="{0D108BD9-81ED-4DB2-BD59-A6C34878D82A}">
                    <a16:rowId xmlns:a16="http://schemas.microsoft.com/office/drawing/2014/main" val="739337272"/>
                  </a:ext>
                </a:extLst>
              </a:tr>
            </a:tbl>
          </a:graphicData>
        </a:graphic>
      </p:graphicFrame>
      <p:sp>
        <p:nvSpPr>
          <p:cNvPr id="5" name="Slide Number Placeholder 4">
            <a:extLst>
              <a:ext uri="{FF2B5EF4-FFF2-40B4-BE49-F238E27FC236}">
                <a16:creationId xmlns:a16="http://schemas.microsoft.com/office/drawing/2014/main" id="{26F4D74F-6E51-48A1-BDA5-30753F54FE02}"/>
              </a:ext>
            </a:extLst>
          </p:cNvPr>
          <p:cNvSpPr>
            <a:spLocks noGrp="1"/>
          </p:cNvSpPr>
          <p:nvPr>
            <p:ph type="sldNum" sz="quarter" idx="12"/>
          </p:nvPr>
        </p:nvSpPr>
        <p:spPr/>
        <p:txBody>
          <a:bodyPr/>
          <a:lstStyle/>
          <a:p>
            <a:fld id="{330EA680-D336-4FF7-8B7A-9848BB0A1C32}" type="slidenum">
              <a:rPr lang="en-US" smtClean="0"/>
              <a:t>27</a:t>
            </a:fld>
            <a:endParaRPr lang="en-US"/>
          </a:p>
        </p:txBody>
      </p:sp>
      <p:sp>
        <p:nvSpPr>
          <p:cNvPr id="6" name="TextBox 5">
            <a:extLst>
              <a:ext uri="{FF2B5EF4-FFF2-40B4-BE49-F238E27FC236}">
                <a16:creationId xmlns:a16="http://schemas.microsoft.com/office/drawing/2014/main" id="{F622B8A5-2792-4450-872B-7A4EBE3A3357}"/>
              </a:ext>
            </a:extLst>
          </p:cNvPr>
          <p:cNvSpPr txBox="1"/>
          <p:nvPr/>
        </p:nvSpPr>
        <p:spPr>
          <a:xfrm>
            <a:off x="670890" y="4458716"/>
            <a:ext cx="10850217" cy="2246769"/>
          </a:xfrm>
          <a:prstGeom prst="rect">
            <a:avLst/>
          </a:prstGeom>
          <a:noFill/>
        </p:spPr>
        <p:txBody>
          <a:bodyPr wrap="square" rtlCol="0">
            <a:spAutoFit/>
          </a:bodyPr>
          <a:lstStyle/>
          <a:p>
            <a:pPr marL="571500" indent="-571500">
              <a:buFont typeface="Wingdings" panose="05000000000000000000" pitchFamily="2" charset="2"/>
              <a:buChar char="q"/>
            </a:pPr>
            <a:r>
              <a:rPr lang="en-US" sz="2800" dirty="0"/>
              <a:t>Reduced number of formulas for immediate instructions which cannot be generalized</a:t>
            </a:r>
          </a:p>
          <a:p>
            <a:pPr marL="571500" indent="-571500">
              <a:buFont typeface="Wingdings" panose="05000000000000000000" pitchFamily="2" charset="2"/>
              <a:buChar char="q"/>
            </a:pPr>
            <a:endParaRPr lang="en-US" sz="2800" dirty="0"/>
          </a:p>
          <a:p>
            <a:pPr marL="571500" indent="-571500">
              <a:buFont typeface="Wingdings" panose="05000000000000000000" pitchFamily="2" charset="2"/>
              <a:buChar char="q"/>
            </a:pPr>
            <a:r>
              <a:rPr lang="en-US" sz="2800" dirty="0"/>
              <a:t>Simplified complex Strata formula using simplification rules</a:t>
            </a:r>
          </a:p>
          <a:p>
            <a:pPr marL="1028700" lvl="1" indent="-571500">
              <a:buFont typeface="Arial" panose="020B0604020202020204" pitchFamily="34" charset="0"/>
              <a:buChar char="•"/>
            </a:pPr>
            <a:r>
              <a:rPr lang="en-US" sz="2800" dirty="0"/>
              <a:t>Formula of </a:t>
            </a:r>
            <a:r>
              <a:rPr lang="en-US" sz="2800" i="1" dirty="0" err="1"/>
              <a:t>shrxl</a:t>
            </a:r>
            <a:r>
              <a:rPr lang="en-US" sz="2800" i="1" dirty="0"/>
              <a:t> </a:t>
            </a:r>
            <a:r>
              <a:rPr lang="en-US" sz="2800" dirty="0"/>
              <a:t>reduced form 2650 terms to just 4!</a:t>
            </a:r>
          </a:p>
        </p:txBody>
      </p:sp>
    </p:spTree>
    <p:extLst>
      <p:ext uri="{BB962C8B-B14F-4D97-AF65-F5344CB8AC3E}">
        <p14:creationId xmlns:p14="http://schemas.microsoft.com/office/powerpoint/2010/main" val="1713634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169168"/>
            <a:ext cx="11211338" cy="907404"/>
          </a:xfrm>
        </p:spPr>
        <p:txBody>
          <a:bodyPr>
            <a:normAutofit fontScale="90000"/>
          </a:bodyPr>
          <a:lstStyle/>
          <a:p>
            <a:r>
              <a:rPr lang="en-US" dirty="0"/>
              <a:t>Approach Overview</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670890" y="1170455"/>
            <a:ext cx="10850217" cy="2739211"/>
          </a:xfrm>
          <a:prstGeom prst="rect">
            <a:avLst/>
          </a:prstGeom>
          <a:noFill/>
        </p:spPr>
        <p:txBody>
          <a:bodyPr wrap="square" rtlCol="0">
            <a:spAutoFit/>
          </a:bodyPr>
          <a:lstStyle/>
          <a:p>
            <a:pPr marL="571500" indent="-571500">
              <a:buFont typeface="Wingdings" panose="05000000000000000000" pitchFamily="2" charset="2"/>
              <a:buChar char="q"/>
            </a:pPr>
            <a:r>
              <a:rPr lang="en-US" sz="2800" dirty="0"/>
              <a:t>Borrowed all the Strata-semantics (1893 out of 3155 instructions)</a:t>
            </a:r>
          </a:p>
          <a:p>
            <a:endParaRPr lang="en-US" sz="2800" dirty="0"/>
          </a:p>
          <a:p>
            <a:pPr marL="571500" indent="-571500">
              <a:buFont typeface="Wingdings" panose="05000000000000000000" pitchFamily="2" charset="2"/>
              <a:buChar char="q"/>
            </a:pPr>
            <a:r>
              <a:rPr lang="en-US" sz="2800" dirty="0"/>
              <a:t>Made corrections and improvements to Strata formulas</a:t>
            </a:r>
          </a:p>
          <a:p>
            <a:pPr marL="571500" indent="-571500">
              <a:buFont typeface="Arial" panose="020B0604020202020204" pitchFamily="34" charset="0"/>
              <a:buChar char="•"/>
            </a:pPr>
            <a:endParaRPr lang="en-US" sz="2800" dirty="0"/>
          </a:p>
          <a:p>
            <a:pPr marL="571500" indent="-571500">
              <a:buFont typeface="Wingdings" panose="05000000000000000000" pitchFamily="2" charset="2"/>
              <a:buChar char="q"/>
            </a:pPr>
            <a:r>
              <a:rPr lang="en-GB" sz="2800" dirty="0"/>
              <a:t>Systematic Porting of Strata formulas to K rules</a:t>
            </a:r>
            <a:r>
              <a:rPr lang="en-US" sz="2800" dirty="0"/>
              <a:t>  </a:t>
            </a:r>
          </a:p>
          <a:p>
            <a:endParaRPr lang="en-US" sz="3200" dirty="0"/>
          </a:p>
        </p:txBody>
      </p:sp>
      <p:pic>
        <p:nvPicPr>
          <p:cNvPr id="6" name="Graphic 5" descr="Checkmark">
            <a:extLst>
              <a:ext uri="{FF2B5EF4-FFF2-40B4-BE49-F238E27FC236}">
                <a16:creationId xmlns:a16="http://schemas.microsoft.com/office/drawing/2014/main" id="{4BAD0821-6A56-4B24-8D69-A53E178E6E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890" y="1076572"/>
            <a:ext cx="559759" cy="559759"/>
          </a:xfrm>
          <a:prstGeom prst="rect">
            <a:avLst/>
          </a:prstGeom>
        </p:spPr>
      </p:pic>
      <p:pic>
        <p:nvPicPr>
          <p:cNvPr id="7" name="Graphic 6" descr="Checkmark">
            <a:extLst>
              <a:ext uri="{FF2B5EF4-FFF2-40B4-BE49-F238E27FC236}">
                <a16:creationId xmlns:a16="http://schemas.microsoft.com/office/drawing/2014/main" id="{39BA81FE-976A-4046-96EC-8EC2D42F7B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890" y="1933360"/>
            <a:ext cx="559759" cy="559759"/>
          </a:xfrm>
          <a:prstGeom prst="rect">
            <a:avLst/>
          </a:prstGeom>
        </p:spPr>
      </p:pic>
      <p:sp>
        <p:nvSpPr>
          <p:cNvPr id="4" name="Slide Number Placeholder 3">
            <a:extLst>
              <a:ext uri="{FF2B5EF4-FFF2-40B4-BE49-F238E27FC236}">
                <a16:creationId xmlns:a16="http://schemas.microsoft.com/office/drawing/2014/main" id="{8EDCC357-8D7E-4EC0-9536-04D933CAF8DC}"/>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3881181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169168"/>
            <a:ext cx="11211338" cy="907404"/>
          </a:xfrm>
        </p:spPr>
        <p:txBody>
          <a:bodyPr>
            <a:normAutofit fontScale="90000"/>
          </a:bodyPr>
          <a:lstStyle/>
          <a:p>
            <a:r>
              <a:rPr lang="en-US" dirty="0"/>
              <a:t>Approach Overview</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670890" y="1170455"/>
            <a:ext cx="10850217" cy="3108543"/>
          </a:xfrm>
          <a:prstGeom prst="rect">
            <a:avLst/>
          </a:prstGeom>
          <a:noFill/>
        </p:spPr>
        <p:txBody>
          <a:bodyPr wrap="square" rtlCol="0">
            <a:spAutoFit/>
          </a:bodyPr>
          <a:lstStyle/>
          <a:p>
            <a:pPr marL="571500" indent="-571500">
              <a:buFont typeface="Wingdings" panose="05000000000000000000" pitchFamily="2" charset="2"/>
              <a:buChar char="q"/>
            </a:pPr>
            <a:r>
              <a:rPr lang="en-US" sz="2800" dirty="0"/>
              <a:t>Borrowed all the Strata-semantics (1893 out of 3155 instructions)</a:t>
            </a:r>
          </a:p>
          <a:p>
            <a:endParaRPr lang="en-US" sz="2800" dirty="0"/>
          </a:p>
          <a:p>
            <a:pPr marL="571500" indent="-571500">
              <a:buFont typeface="Wingdings" panose="05000000000000000000" pitchFamily="2" charset="2"/>
              <a:buChar char="q"/>
            </a:pPr>
            <a:r>
              <a:rPr lang="en-US" sz="2800" dirty="0"/>
              <a:t>Made corrections and improvements to Strata formulas</a:t>
            </a:r>
          </a:p>
          <a:p>
            <a:pPr marL="571500" indent="-571500">
              <a:buFont typeface="Arial" panose="020B0604020202020204" pitchFamily="34" charset="0"/>
              <a:buChar char="•"/>
            </a:pPr>
            <a:endParaRPr lang="en-US" sz="2800" dirty="0"/>
          </a:p>
          <a:p>
            <a:pPr marL="571500" indent="-571500">
              <a:buFont typeface="Wingdings" panose="05000000000000000000" pitchFamily="2" charset="2"/>
              <a:buChar char="q"/>
            </a:pPr>
            <a:r>
              <a:rPr lang="en-GB" sz="2800" dirty="0"/>
              <a:t>Systematic Translation of Strata formulas to K rules</a:t>
            </a:r>
            <a:r>
              <a:rPr lang="en-US" sz="2800" dirty="0"/>
              <a:t>  </a:t>
            </a:r>
          </a:p>
          <a:p>
            <a:endParaRPr lang="en-US" sz="2800" dirty="0"/>
          </a:p>
          <a:p>
            <a:pPr marL="571500" indent="-571500">
              <a:buFont typeface="Wingdings" panose="05000000000000000000" pitchFamily="2" charset="2"/>
              <a:buChar char="q"/>
            </a:pPr>
            <a:r>
              <a:rPr lang="en-US" sz="2800" dirty="0"/>
              <a:t>Manually defined the semantics of the rest (1262 out of 3155) in K</a:t>
            </a:r>
          </a:p>
        </p:txBody>
      </p:sp>
      <p:pic>
        <p:nvPicPr>
          <p:cNvPr id="6" name="Graphic 5" descr="Checkmark">
            <a:extLst>
              <a:ext uri="{FF2B5EF4-FFF2-40B4-BE49-F238E27FC236}">
                <a16:creationId xmlns:a16="http://schemas.microsoft.com/office/drawing/2014/main" id="{4BAD0821-6A56-4B24-8D69-A53E178E6E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0511" y="1075970"/>
            <a:ext cx="559759" cy="559759"/>
          </a:xfrm>
          <a:prstGeom prst="rect">
            <a:avLst/>
          </a:prstGeom>
        </p:spPr>
      </p:pic>
      <p:pic>
        <p:nvPicPr>
          <p:cNvPr id="7" name="Graphic 6" descr="Checkmark">
            <a:extLst>
              <a:ext uri="{FF2B5EF4-FFF2-40B4-BE49-F238E27FC236}">
                <a16:creationId xmlns:a16="http://schemas.microsoft.com/office/drawing/2014/main" id="{39BA81FE-976A-4046-96EC-8EC2D42F7B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890" y="1899202"/>
            <a:ext cx="559759" cy="559759"/>
          </a:xfrm>
          <a:prstGeom prst="rect">
            <a:avLst/>
          </a:prstGeom>
        </p:spPr>
      </p:pic>
      <p:pic>
        <p:nvPicPr>
          <p:cNvPr id="8" name="Graphic 7" descr="Checkmark">
            <a:extLst>
              <a:ext uri="{FF2B5EF4-FFF2-40B4-BE49-F238E27FC236}">
                <a16:creationId xmlns:a16="http://schemas.microsoft.com/office/drawing/2014/main" id="{F5C26D3C-16FF-4869-B83B-3EA4EE65D1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890" y="2722434"/>
            <a:ext cx="559759" cy="559759"/>
          </a:xfrm>
          <a:prstGeom prst="rect">
            <a:avLst/>
          </a:prstGeom>
        </p:spPr>
      </p:pic>
      <p:sp>
        <p:nvSpPr>
          <p:cNvPr id="4" name="Slide Number Placeholder 3">
            <a:extLst>
              <a:ext uri="{FF2B5EF4-FFF2-40B4-BE49-F238E27FC236}">
                <a16:creationId xmlns:a16="http://schemas.microsoft.com/office/drawing/2014/main" id="{00926FFC-6332-4CD6-866A-F93FE19909D5}"/>
              </a:ext>
            </a:extLst>
          </p:cNvPr>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204276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486" y="251768"/>
            <a:ext cx="10809027" cy="704880"/>
          </a:xfrm>
        </p:spPr>
        <p:txBody>
          <a:bodyPr>
            <a:noAutofit/>
          </a:bodyPr>
          <a:lstStyle/>
          <a:p>
            <a:r>
              <a:rPr lang="en-US" sz="5400" dirty="0"/>
              <a:t>Binary Analysis: A general approach</a:t>
            </a:r>
          </a:p>
        </p:txBody>
      </p:sp>
      <p:graphicFrame>
        <p:nvGraphicFramePr>
          <p:cNvPr id="7" name="Table 6">
            <a:extLst>
              <a:ext uri="{FF2B5EF4-FFF2-40B4-BE49-F238E27FC236}">
                <a16:creationId xmlns:a16="http://schemas.microsoft.com/office/drawing/2014/main" id="{C80515A6-19FF-4C09-A47E-5499ABDC6F01}"/>
              </a:ext>
            </a:extLst>
          </p:cNvPr>
          <p:cNvGraphicFramePr>
            <a:graphicFrameLocks noGrp="1"/>
          </p:cNvGraphicFramePr>
          <p:nvPr>
            <p:extLst>
              <p:ext uri="{D42A27DB-BD31-4B8C-83A1-F6EECF244321}">
                <p14:modId xmlns:p14="http://schemas.microsoft.com/office/powerpoint/2010/main" val="3515777725"/>
              </p:ext>
            </p:extLst>
          </p:nvPr>
        </p:nvGraphicFramePr>
        <p:xfrm>
          <a:off x="1762219" y="3244036"/>
          <a:ext cx="8128000" cy="3108960"/>
        </p:xfrm>
        <a:graphic>
          <a:graphicData uri="http://schemas.openxmlformats.org/drawingml/2006/table">
            <a:tbl>
              <a:tblPr firstRow="1" bandRow="1">
                <a:tableStyleId>{7E9639D4-E3E2-4D34-9284-5A2195B3D0D7}</a:tableStyleId>
              </a:tblPr>
              <a:tblGrid>
                <a:gridCol w="4064000">
                  <a:extLst>
                    <a:ext uri="{9D8B030D-6E8A-4147-A177-3AD203B41FA5}">
                      <a16:colId xmlns:a16="http://schemas.microsoft.com/office/drawing/2014/main" val="817541793"/>
                    </a:ext>
                  </a:extLst>
                </a:gridCol>
                <a:gridCol w="4064000">
                  <a:extLst>
                    <a:ext uri="{9D8B030D-6E8A-4147-A177-3AD203B41FA5}">
                      <a16:colId xmlns:a16="http://schemas.microsoft.com/office/drawing/2014/main" val="163010856"/>
                    </a:ext>
                  </a:extLst>
                </a:gridCol>
              </a:tblGrid>
              <a:tr h="370840">
                <a:tc>
                  <a:txBody>
                    <a:bodyPr/>
                    <a:lstStyle/>
                    <a:p>
                      <a:pPr algn="ctr"/>
                      <a:r>
                        <a:rPr lang="en-US" sz="2800" dirty="0"/>
                        <a:t>Binary </a:t>
                      </a:r>
                      <a:r>
                        <a:rPr lang="en-US" sz="2800" dirty="0" err="1"/>
                        <a:t>Decompilers</a:t>
                      </a:r>
                      <a:endParaRPr lang="en-US" sz="2800" dirty="0"/>
                    </a:p>
                  </a:txBody>
                  <a:tcPr/>
                </a:tc>
                <a:tc>
                  <a:txBody>
                    <a:bodyPr/>
                    <a:lstStyle/>
                    <a:p>
                      <a:pPr algn="ctr"/>
                      <a:r>
                        <a:rPr lang="en-US" sz="2800" dirty="0"/>
                        <a:t>IR</a:t>
                      </a:r>
                    </a:p>
                  </a:txBody>
                  <a:tcPr/>
                </a:tc>
                <a:extLst>
                  <a:ext uri="{0D108BD9-81ED-4DB2-BD59-A6C34878D82A}">
                    <a16:rowId xmlns:a16="http://schemas.microsoft.com/office/drawing/2014/main" val="2238880346"/>
                  </a:ext>
                </a:extLst>
              </a:tr>
              <a:tr h="370840">
                <a:tc>
                  <a:txBody>
                    <a:bodyPr/>
                    <a:lstStyle/>
                    <a:p>
                      <a:pPr algn="ctr"/>
                      <a:r>
                        <a:rPr lang="en-US" sz="2800" dirty="0" err="1"/>
                        <a:t>McSema</a:t>
                      </a:r>
                      <a:endParaRPr lang="en-US" sz="2800" dirty="0"/>
                    </a:p>
                  </a:txBody>
                  <a:tcPr/>
                </a:tc>
                <a:tc>
                  <a:txBody>
                    <a:bodyPr/>
                    <a:lstStyle/>
                    <a:p>
                      <a:pPr algn="ctr"/>
                      <a:r>
                        <a:rPr lang="en-US" sz="2800" dirty="0"/>
                        <a:t>LLVM</a:t>
                      </a:r>
                    </a:p>
                  </a:txBody>
                  <a:tcPr/>
                </a:tc>
                <a:extLst>
                  <a:ext uri="{0D108BD9-81ED-4DB2-BD59-A6C34878D82A}">
                    <a16:rowId xmlns:a16="http://schemas.microsoft.com/office/drawing/2014/main" val="4179613118"/>
                  </a:ext>
                </a:extLst>
              </a:tr>
              <a:tr h="370840">
                <a:tc>
                  <a:txBody>
                    <a:bodyPr/>
                    <a:lstStyle/>
                    <a:p>
                      <a:pPr algn="ctr"/>
                      <a:r>
                        <a:rPr lang="en-US" sz="2800" dirty="0" err="1"/>
                        <a:t>Angr</a:t>
                      </a:r>
                      <a:endParaRPr lang="en-US" sz="2800" dirty="0"/>
                    </a:p>
                  </a:txBody>
                  <a:tcPr/>
                </a:tc>
                <a:tc>
                  <a:txBody>
                    <a:bodyPr/>
                    <a:lstStyle/>
                    <a:p>
                      <a:pPr algn="ctr"/>
                      <a:r>
                        <a:rPr lang="en-US" sz="2800" dirty="0"/>
                        <a:t>VEX</a:t>
                      </a:r>
                    </a:p>
                  </a:txBody>
                  <a:tcPr/>
                </a:tc>
                <a:extLst>
                  <a:ext uri="{0D108BD9-81ED-4DB2-BD59-A6C34878D82A}">
                    <a16:rowId xmlns:a16="http://schemas.microsoft.com/office/drawing/2014/main" val="2764316426"/>
                  </a:ext>
                </a:extLst>
              </a:tr>
              <a:tr h="370840">
                <a:tc>
                  <a:txBody>
                    <a:bodyPr/>
                    <a:lstStyle/>
                    <a:p>
                      <a:pPr algn="ctr"/>
                      <a:r>
                        <a:rPr lang="en-US" sz="2800" dirty="0"/>
                        <a:t>Radare2</a:t>
                      </a:r>
                    </a:p>
                  </a:txBody>
                  <a:tcPr/>
                </a:tc>
                <a:tc>
                  <a:txBody>
                    <a:bodyPr/>
                    <a:lstStyle/>
                    <a:p>
                      <a:pPr algn="ctr"/>
                      <a:r>
                        <a:rPr lang="en-US" sz="2800" dirty="0"/>
                        <a:t>ESIL</a:t>
                      </a:r>
                    </a:p>
                  </a:txBody>
                  <a:tcPr/>
                </a:tc>
                <a:extLst>
                  <a:ext uri="{0D108BD9-81ED-4DB2-BD59-A6C34878D82A}">
                    <a16:rowId xmlns:a16="http://schemas.microsoft.com/office/drawing/2014/main" val="2031698748"/>
                  </a:ext>
                </a:extLst>
              </a:tr>
              <a:tr h="370840">
                <a:tc>
                  <a:txBody>
                    <a:bodyPr/>
                    <a:lstStyle/>
                    <a:p>
                      <a:pPr algn="ctr"/>
                      <a:r>
                        <a:rPr lang="en-US" sz="2800" dirty="0"/>
                        <a:t>BAP</a:t>
                      </a:r>
                    </a:p>
                  </a:txBody>
                  <a:tcPr/>
                </a:tc>
                <a:tc>
                  <a:txBody>
                    <a:bodyPr/>
                    <a:lstStyle/>
                    <a:p>
                      <a:pPr algn="ctr"/>
                      <a:r>
                        <a:rPr lang="en-US" sz="2800" dirty="0"/>
                        <a:t>BIL</a:t>
                      </a:r>
                    </a:p>
                  </a:txBody>
                  <a:tcPr/>
                </a:tc>
                <a:extLst>
                  <a:ext uri="{0D108BD9-81ED-4DB2-BD59-A6C34878D82A}">
                    <a16:rowId xmlns:a16="http://schemas.microsoft.com/office/drawing/2014/main" val="2444591933"/>
                  </a:ext>
                </a:extLst>
              </a:tr>
              <a:tr h="370840">
                <a:tc>
                  <a:txBody>
                    <a:bodyPr/>
                    <a:lstStyle/>
                    <a:p>
                      <a:pPr algn="ctr"/>
                      <a:r>
                        <a:rPr lang="en-GB" sz="2800" dirty="0"/>
                        <a:t>QEMU</a:t>
                      </a:r>
                      <a:endParaRPr lang="en-US" sz="2800" dirty="0"/>
                    </a:p>
                  </a:txBody>
                  <a:tcPr/>
                </a:tc>
                <a:tc>
                  <a:txBody>
                    <a:bodyPr/>
                    <a:lstStyle/>
                    <a:p>
                      <a:pPr algn="ctr"/>
                      <a:r>
                        <a:rPr lang="en-GB" sz="2800" dirty="0"/>
                        <a:t>TCG</a:t>
                      </a:r>
                      <a:endParaRPr lang="en-US" sz="2800" dirty="0"/>
                    </a:p>
                  </a:txBody>
                  <a:tcPr/>
                </a:tc>
                <a:extLst>
                  <a:ext uri="{0D108BD9-81ED-4DB2-BD59-A6C34878D82A}">
                    <a16:rowId xmlns:a16="http://schemas.microsoft.com/office/drawing/2014/main" val="772028605"/>
                  </a:ext>
                </a:extLst>
              </a:tr>
            </a:tbl>
          </a:graphicData>
        </a:graphic>
      </p:graphicFrame>
      <p:grpSp>
        <p:nvGrpSpPr>
          <p:cNvPr id="6" name="Group 5">
            <a:extLst>
              <a:ext uri="{FF2B5EF4-FFF2-40B4-BE49-F238E27FC236}">
                <a16:creationId xmlns:a16="http://schemas.microsoft.com/office/drawing/2014/main" id="{2F727527-2453-4A7D-84E7-31A5F42F0FEC}"/>
              </a:ext>
            </a:extLst>
          </p:cNvPr>
          <p:cNvGrpSpPr/>
          <p:nvPr/>
        </p:nvGrpSpPr>
        <p:grpSpPr>
          <a:xfrm>
            <a:off x="409982" y="1379988"/>
            <a:ext cx="10832473" cy="979334"/>
            <a:chOff x="668040" y="1397572"/>
            <a:chExt cx="10832473" cy="979334"/>
          </a:xfrm>
        </p:grpSpPr>
        <p:sp>
          <p:nvSpPr>
            <p:cNvPr id="8" name="TextBox 7">
              <a:extLst>
                <a:ext uri="{FF2B5EF4-FFF2-40B4-BE49-F238E27FC236}">
                  <a16:creationId xmlns:a16="http://schemas.microsoft.com/office/drawing/2014/main" id="{7FC868A0-21DD-4F58-B717-4A3496FA1848}"/>
                </a:ext>
              </a:extLst>
            </p:cNvPr>
            <p:cNvSpPr txBox="1"/>
            <p:nvPr/>
          </p:nvSpPr>
          <p:spPr>
            <a:xfrm>
              <a:off x="3668523" y="1410186"/>
              <a:ext cx="1958554" cy="954107"/>
            </a:xfrm>
            <a:prstGeom prst="rect">
              <a:avLst/>
            </a:prstGeom>
            <a:noFill/>
            <a:ln>
              <a:solidFill>
                <a:schemeClr val="tx1"/>
              </a:solidFill>
            </a:ln>
          </p:spPr>
          <p:txBody>
            <a:bodyPr wrap="square" rtlCol="0">
              <a:spAutoFit/>
            </a:bodyPr>
            <a:lstStyle/>
            <a:p>
              <a:pPr algn="ctr"/>
              <a:r>
                <a:rPr lang="en-US" sz="2800" dirty="0"/>
                <a:t>Binary </a:t>
              </a:r>
            </a:p>
            <a:p>
              <a:pPr algn="ctr"/>
              <a:r>
                <a:rPr lang="en-US" sz="2800" dirty="0"/>
                <a:t>Decompiler</a:t>
              </a:r>
            </a:p>
          </p:txBody>
        </p:sp>
        <p:sp>
          <p:nvSpPr>
            <p:cNvPr id="3" name="Oval 2">
              <a:extLst>
                <a:ext uri="{FF2B5EF4-FFF2-40B4-BE49-F238E27FC236}">
                  <a16:creationId xmlns:a16="http://schemas.microsoft.com/office/drawing/2014/main" id="{5869EA31-BAB9-44A5-AF76-9492E354AE7D}"/>
                </a:ext>
              </a:extLst>
            </p:cNvPr>
            <p:cNvSpPr/>
            <p:nvPr/>
          </p:nvSpPr>
          <p:spPr>
            <a:xfrm>
              <a:off x="668040" y="1462506"/>
              <a:ext cx="2086378"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Binary Code</a:t>
              </a:r>
            </a:p>
          </p:txBody>
        </p:sp>
        <p:cxnSp>
          <p:nvCxnSpPr>
            <p:cNvPr id="5" name="Straight Arrow Connector 4">
              <a:extLst>
                <a:ext uri="{FF2B5EF4-FFF2-40B4-BE49-F238E27FC236}">
                  <a16:creationId xmlns:a16="http://schemas.microsoft.com/office/drawing/2014/main" id="{71444755-C4FF-4120-B5AD-B1731D2FE539}"/>
                </a:ext>
              </a:extLst>
            </p:cNvPr>
            <p:cNvCxnSpPr>
              <a:cxnSpLocks/>
            </p:cNvCxnSpPr>
            <p:nvPr/>
          </p:nvCxnSpPr>
          <p:spPr>
            <a:xfrm>
              <a:off x="2754418" y="1904927"/>
              <a:ext cx="9427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019E24D1-EDF0-4700-BAE2-3C39CBDA4830}"/>
                </a:ext>
              </a:extLst>
            </p:cNvPr>
            <p:cNvSpPr/>
            <p:nvPr/>
          </p:nvSpPr>
          <p:spPr>
            <a:xfrm>
              <a:off x="6572651" y="1437279"/>
              <a:ext cx="2378301"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IR</a:t>
              </a:r>
            </a:p>
          </p:txBody>
        </p:sp>
        <p:cxnSp>
          <p:nvCxnSpPr>
            <p:cNvPr id="12" name="Straight Arrow Connector 11">
              <a:extLst>
                <a:ext uri="{FF2B5EF4-FFF2-40B4-BE49-F238E27FC236}">
                  <a16:creationId xmlns:a16="http://schemas.microsoft.com/office/drawing/2014/main" id="{22481096-F149-446F-915F-33C2D6BF1329}"/>
                </a:ext>
              </a:extLst>
            </p:cNvPr>
            <p:cNvCxnSpPr>
              <a:cxnSpLocks/>
            </p:cNvCxnSpPr>
            <p:nvPr/>
          </p:nvCxnSpPr>
          <p:spPr>
            <a:xfrm>
              <a:off x="8950952" y="1868857"/>
              <a:ext cx="8984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43520C8-7AFC-47DD-B295-27978BFA0874}"/>
                </a:ext>
              </a:extLst>
            </p:cNvPr>
            <p:cNvSpPr txBox="1"/>
            <p:nvPr/>
          </p:nvSpPr>
          <p:spPr>
            <a:xfrm>
              <a:off x="9814203" y="1397572"/>
              <a:ext cx="1686310" cy="954107"/>
            </a:xfrm>
            <a:prstGeom prst="rect">
              <a:avLst/>
            </a:prstGeom>
            <a:noFill/>
            <a:ln>
              <a:solidFill>
                <a:schemeClr val="tx1"/>
              </a:solidFill>
            </a:ln>
          </p:spPr>
          <p:txBody>
            <a:bodyPr wrap="square" rtlCol="0">
              <a:spAutoFit/>
            </a:bodyPr>
            <a:lstStyle/>
            <a:p>
              <a:pPr algn="ctr"/>
              <a:r>
                <a:rPr lang="en-US" sz="2800" dirty="0"/>
                <a:t>Binary </a:t>
              </a:r>
            </a:p>
            <a:p>
              <a:pPr algn="ctr"/>
              <a:r>
                <a:rPr lang="en-US" sz="2800" dirty="0"/>
                <a:t>Analyzer</a:t>
              </a:r>
            </a:p>
          </p:txBody>
        </p:sp>
        <p:cxnSp>
          <p:nvCxnSpPr>
            <p:cNvPr id="15" name="Straight Arrow Connector 14">
              <a:extLst>
                <a:ext uri="{FF2B5EF4-FFF2-40B4-BE49-F238E27FC236}">
                  <a16:creationId xmlns:a16="http://schemas.microsoft.com/office/drawing/2014/main" id="{B1A80DB3-5261-47A9-9930-825F4A1D301D}"/>
                </a:ext>
              </a:extLst>
            </p:cNvPr>
            <p:cNvCxnSpPr>
              <a:cxnSpLocks/>
            </p:cNvCxnSpPr>
            <p:nvPr/>
          </p:nvCxnSpPr>
          <p:spPr>
            <a:xfrm>
              <a:off x="5627077" y="1868857"/>
              <a:ext cx="9427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 name="Slide Number Placeholder 3">
            <a:extLst>
              <a:ext uri="{FF2B5EF4-FFF2-40B4-BE49-F238E27FC236}">
                <a16:creationId xmlns:a16="http://schemas.microsoft.com/office/drawing/2014/main" id="{E0AFFAB1-2C84-40C6-88BD-907D2245A719}"/>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106269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169168"/>
            <a:ext cx="11211338" cy="907404"/>
          </a:xfrm>
        </p:spPr>
        <p:txBody>
          <a:bodyPr>
            <a:normAutofit fontScale="90000"/>
          </a:bodyPr>
          <a:lstStyle/>
          <a:p>
            <a:r>
              <a:rPr lang="en-US" dirty="0"/>
              <a:t>Experimental Questions</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3383445" y="2521059"/>
            <a:ext cx="5425107" cy="1815882"/>
          </a:xfrm>
          <a:prstGeom prst="rect">
            <a:avLst/>
          </a:prstGeom>
          <a:noFill/>
        </p:spPr>
        <p:txBody>
          <a:bodyPr wrap="square" rtlCol="0">
            <a:spAutoFit/>
          </a:bodyPr>
          <a:lstStyle/>
          <a:p>
            <a:pPr marL="571500" indent="-571500">
              <a:buFont typeface="Wingdings" panose="05000000000000000000" pitchFamily="2" charset="2"/>
              <a:buChar char="q"/>
            </a:pPr>
            <a:r>
              <a:rPr lang="en-US" sz="2800" dirty="0"/>
              <a:t>Is the semantics correct?</a:t>
            </a:r>
          </a:p>
          <a:p>
            <a:endParaRPr lang="en-US" sz="2800" dirty="0"/>
          </a:p>
          <a:p>
            <a:pPr marL="571500" indent="-571500">
              <a:buFont typeface="Wingdings" panose="05000000000000000000" pitchFamily="2" charset="2"/>
              <a:buChar char="q"/>
            </a:pPr>
            <a:r>
              <a:rPr lang="en-US" sz="2800" dirty="0"/>
              <a:t>Is the semantics useful?</a:t>
            </a:r>
          </a:p>
          <a:p>
            <a:pPr marL="571500" indent="-571500">
              <a:buFont typeface="Arial" panose="020B0604020202020204" pitchFamily="34" charset="0"/>
              <a:buChar char="•"/>
            </a:pPr>
            <a:endParaRPr lang="en-US" sz="2800" dirty="0"/>
          </a:p>
        </p:txBody>
      </p:sp>
      <p:sp>
        <p:nvSpPr>
          <p:cNvPr id="4" name="Slide Number Placeholder 3">
            <a:extLst>
              <a:ext uri="{FF2B5EF4-FFF2-40B4-BE49-F238E27FC236}">
                <a16:creationId xmlns:a16="http://schemas.microsoft.com/office/drawing/2014/main" id="{00926FFC-6332-4CD6-866A-F93FE19909D5}"/>
              </a:ext>
            </a:extLst>
          </p:cNvPr>
          <p:cNvSpPr>
            <a:spLocks noGrp="1"/>
          </p:cNvSpPr>
          <p:nvPr>
            <p:ph type="sldNum" sz="quarter" idx="12"/>
          </p:nvPr>
        </p:nvSpPr>
        <p:spPr/>
        <p:txBody>
          <a:bodyPr/>
          <a:lstStyle/>
          <a:p>
            <a:fld id="{330EA680-D336-4FF7-8B7A-9848BB0A1C32}" type="slidenum">
              <a:rPr lang="en-US" smtClean="0"/>
              <a:t>30</a:t>
            </a:fld>
            <a:endParaRPr lang="en-US"/>
          </a:p>
        </p:txBody>
      </p:sp>
    </p:spTree>
    <p:extLst>
      <p:ext uri="{BB962C8B-B14F-4D97-AF65-F5344CB8AC3E}">
        <p14:creationId xmlns:p14="http://schemas.microsoft.com/office/powerpoint/2010/main" val="159572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2ED6D02-33B7-4DF0-B9D2-429F9C801F45}"/>
              </a:ext>
            </a:extLst>
          </p:cNvPr>
          <p:cNvGraphicFramePr/>
          <p:nvPr>
            <p:extLst>
              <p:ext uri="{D42A27DB-BD31-4B8C-83A1-F6EECF244321}">
                <p14:modId xmlns:p14="http://schemas.microsoft.com/office/powerpoint/2010/main" val="1492197021"/>
              </p:ext>
            </p:extLst>
          </p:nvPr>
        </p:nvGraphicFramePr>
        <p:xfrm>
          <a:off x="994535" y="257577"/>
          <a:ext cx="10854028" cy="59580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itle 1">
            <a:extLst>
              <a:ext uri="{FF2B5EF4-FFF2-40B4-BE49-F238E27FC236}">
                <a16:creationId xmlns:a16="http://schemas.microsoft.com/office/drawing/2014/main" id="{8B300295-1C4E-4206-A760-DB3F12800391}"/>
              </a:ext>
            </a:extLst>
          </p:cNvPr>
          <p:cNvSpPr>
            <a:spLocks noGrp="1"/>
          </p:cNvSpPr>
          <p:nvPr>
            <p:ph type="ctrTitle"/>
          </p:nvPr>
        </p:nvSpPr>
        <p:spPr>
          <a:xfrm>
            <a:off x="490331" y="195336"/>
            <a:ext cx="11211338" cy="706185"/>
          </a:xfrm>
        </p:spPr>
        <p:txBody>
          <a:bodyPr>
            <a:normAutofit fontScale="90000"/>
          </a:bodyPr>
          <a:lstStyle/>
          <a:p>
            <a:r>
              <a:rPr lang="en-US" dirty="0"/>
              <a:t>Validation</a:t>
            </a:r>
            <a:endParaRPr lang="en-US" u="sng" dirty="0"/>
          </a:p>
        </p:txBody>
      </p:sp>
      <p:sp>
        <p:nvSpPr>
          <p:cNvPr id="2" name="Slide Number Placeholder 1">
            <a:extLst>
              <a:ext uri="{FF2B5EF4-FFF2-40B4-BE49-F238E27FC236}">
                <a16:creationId xmlns:a16="http://schemas.microsoft.com/office/drawing/2014/main" id="{FE25CEFD-8293-4C7A-A739-32D4A013EE83}"/>
              </a:ext>
            </a:extLst>
          </p:cNvPr>
          <p:cNvSpPr>
            <a:spLocks noGrp="1"/>
          </p:cNvSpPr>
          <p:nvPr>
            <p:ph type="sldNum" sz="quarter" idx="12"/>
          </p:nvPr>
        </p:nvSpPr>
        <p:spPr/>
        <p:txBody>
          <a:bodyPr/>
          <a:lstStyle/>
          <a:p>
            <a:fld id="{330EA680-D336-4FF7-8B7A-9848BB0A1C32}" type="slidenum">
              <a:rPr lang="en-US" smtClean="0"/>
              <a:t>31</a:t>
            </a:fld>
            <a:endParaRPr lang="en-US"/>
          </a:p>
        </p:txBody>
      </p:sp>
    </p:spTree>
    <p:custDataLst>
      <p:tags r:id="rId1"/>
    </p:custDataLst>
    <p:extLst>
      <p:ext uri="{BB962C8B-B14F-4D97-AF65-F5344CB8AC3E}">
        <p14:creationId xmlns:p14="http://schemas.microsoft.com/office/powerpoint/2010/main" val="37079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7B771B31-6181-42E4-9ECB-8B87A326490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60A08CB8-64E7-4F80-A1E3-0547B64B01C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E89CF8B8-1096-41F7-ADC2-497FF9599D4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6DC50523-3F52-40B0-8443-DEC8176EFD6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901AE78-344F-4311-A4D6-FBCC94FDBAE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32EC9117-150D-4808-8D53-8A1AA5ED4B6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80B6C8FD-51FE-4B82-87DF-F57CAD8FCAD8}"/>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330C8129-85C0-42B4-AAC4-02361D0CF6DD}"/>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B5B300D9-2757-4152-A45C-B6766E88022C}"/>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ED3483E8-3420-4E96-8E7E-F34846BEC623}"/>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DD0343FB-FBAB-4081-A34D-9FCF0BD8D2A5}"/>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25A6F32B-E52A-4F74-8A5E-FE2C6D89370B}"/>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graphicEl>
                                              <a:dgm id="{704D4A12-9553-4817-88C6-595A96466338}"/>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graphicEl>
                                              <a:dgm id="{05935215-D46C-46DB-B992-DE72BCFCE2E9}"/>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graphicEl>
                                              <a:dgm id="{C9E9E169-92DA-41EC-92E4-E232BC7F8EC4}"/>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graphicEl>
                                              <a:dgm id="{79A8EDE8-399E-49F8-B78B-3A4A8B903A9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204D-070B-4B6A-B54A-E7414ECFA3F0}"/>
              </a:ext>
            </a:extLst>
          </p:cNvPr>
          <p:cNvSpPr>
            <a:spLocks noGrp="1"/>
          </p:cNvSpPr>
          <p:nvPr>
            <p:ph type="title"/>
          </p:nvPr>
        </p:nvSpPr>
        <p:spPr>
          <a:xfrm>
            <a:off x="838200" y="365126"/>
            <a:ext cx="10515600" cy="892282"/>
          </a:xfrm>
        </p:spPr>
        <p:txBody>
          <a:bodyPr>
            <a:normAutofit/>
          </a:bodyPr>
          <a:lstStyle/>
          <a:p>
            <a:pPr algn="ctr"/>
            <a:r>
              <a:rPr lang="en-US" sz="5400" dirty="0"/>
              <a:t>Applications</a:t>
            </a:r>
          </a:p>
        </p:txBody>
      </p:sp>
      <p:sp>
        <p:nvSpPr>
          <p:cNvPr id="3" name="TextBox 2">
            <a:extLst>
              <a:ext uri="{FF2B5EF4-FFF2-40B4-BE49-F238E27FC236}">
                <a16:creationId xmlns:a16="http://schemas.microsoft.com/office/drawing/2014/main" id="{16107171-F5E9-4D33-8E02-B485149AC95F}"/>
              </a:ext>
            </a:extLst>
          </p:cNvPr>
          <p:cNvSpPr txBox="1"/>
          <p:nvPr/>
        </p:nvSpPr>
        <p:spPr>
          <a:xfrm>
            <a:off x="1236907" y="1659285"/>
            <a:ext cx="9718185" cy="4031873"/>
          </a:xfrm>
          <a:prstGeom prst="rect">
            <a:avLst/>
          </a:prstGeom>
          <a:noFill/>
        </p:spPr>
        <p:txBody>
          <a:bodyPr wrap="square" rtlCol="0">
            <a:spAutoFit/>
          </a:bodyPr>
          <a:lstStyle/>
          <a:p>
            <a:pPr marL="457200" indent="-457200">
              <a:buFont typeface="Wingdings" panose="05000000000000000000" pitchFamily="2" charset="2"/>
              <a:buChar char="q"/>
            </a:pPr>
            <a:r>
              <a:rPr lang="en-US" sz="3200" dirty="0"/>
              <a:t>Program verification: Functional correctness of sum-to-n program</a:t>
            </a:r>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r>
              <a:rPr lang="en-US" sz="3200" dirty="0"/>
              <a:t>Tracking security vulnerability</a:t>
            </a:r>
          </a:p>
          <a:p>
            <a:pPr marL="457200" indent="-457200">
              <a:buFont typeface="Wingdings" panose="05000000000000000000" pitchFamily="2" charset="2"/>
              <a:buChar char="q"/>
            </a:pPr>
            <a:endParaRPr lang="en-US" sz="3200" dirty="0"/>
          </a:p>
          <a:p>
            <a:pPr marL="457200" indent="-457200">
              <a:buFont typeface="Wingdings" panose="05000000000000000000" pitchFamily="2" charset="2"/>
              <a:buChar char="q"/>
            </a:pPr>
            <a:r>
              <a:rPr lang="en-US" sz="3200" dirty="0"/>
              <a:t>Translation validation of compiler optimization &amp; super-optimization </a:t>
            </a:r>
          </a:p>
          <a:p>
            <a:pPr marL="285750" indent="-285750">
              <a:buFont typeface="Arial" panose="020B0604020202020204" pitchFamily="34" charset="0"/>
              <a:buChar char="•"/>
            </a:pPr>
            <a:endParaRPr lang="en-US" sz="3200" dirty="0"/>
          </a:p>
        </p:txBody>
      </p:sp>
      <p:sp>
        <p:nvSpPr>
          <p:cNvPr id="4" name="Slide Number Placeholder 3">
            <a:extLst>
              <a:ext uri="{FF2B5EF4-FFF2-40B4-BE49-F238E27FC236}">
                <a16:creationId xmlns:a16="http://schemas.microsoft.com/office/drawing/2014/main" id="{6B51893C-B131-4608-A258-0A84B5618E1C}"/>
              </a:ext>
            </a:extLst>
          </p:cNvPr>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1630641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0186" y="69660"/>
            <a:ext cx="11051627" cy="1118655"/>
          </a:xfrm>
        </p:spPr>
        <p:txBody>
          <a:bodyPr>
            <a:normAutofit fontScale="90000"/>
          </a:bodyPr>
          <a:lstStyle/>
          <a:p>
            <a:r>
              <a:rPr lang="en-US" dirty="0"/>
              <a:t>Fully Automated Translation Validation</a:t>
            </a:r>
          </a:p>
        </p:txBody>
      </p:sp>
      <p:sp>
        <p:nvSpPr>
          <p:cNvPr id="3" name="TextBox 2">
            <a:extLst>
              <a:ext uri="{FF2B5EF4-FFF2-40B4-BE49-F238E27FC236}">
                <a16:creationId xmlns:a16="http://schemas.microsoft.com/office/drawing/2014/main" id="{153E3C5B-3E8C-4688-BF22-07BBF5240FE8}"/>
              </a:ext>
            </a:extLst>
          </p:cNvPr>
          <p:cNvSpPr txBox="1"/>
          <p:nvPr/>
        </p:nvSpPr>
        <p:spPr>
          <a:xfrm>
            <a:off x="2469380" y="1700678"/>
            <a:ext cx="6263510" cy="3108543"/>
          </a:xfrm>
          <a:prstGeom prst="rect">
            <a:avLst/>
          </a:prstGeom>
          <a:noFill/>
        </p:spPr>
        <p:txBody>
          <a:bodyPr wrap="none" rtlCol="0">
            <a:spAutoFit/>
          </a:bodyPr>
          <a:lstStyle/>
          <a:p>
            <a:r>
              <a:rPr lang="en-US" sz="2800" dirty="0"/>
              <a:t>Three key ingredients*</a:t>
            </a:r>
          </a:p>
          <a:p>
            <a:endParaRPr lang="en-US" sz="2800" dirty="0"/>
          </a:p>
          <a:p>
            <a:pPr marL="457200" indent="-457200">
              <a:buFont typeface="Wingdings" panose="05000000000000000000" pitchFamily="2" charset="2"/>
              <a:buChar char="q"/>
            </a:pPr>
            <a:r>
              <a:rPr lang="en-US" sz="2800" dirty="0"/>
              <a:t>Common semantic framework</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GB" sz="2800" dirty="0"/>
              <a:t>Formal notion of program equivalence</a:t>
            </a:r>
          </a:p>
          <a:p>
            <a:pPr marL="457200" indent="-457200">
              <a:buFont typeface="Wingdings" panose="05000000000000000000" pitchFamily="2" charset="2"/>
              <a:buChar char="q"/>
            </a:pPr>
            <a:endParaRPr lang="en-GB" sz="2800" dirty="0"/>
          </a:p>
          <a:p>
            <a:pPr marL="457200" indent="-457200">
              <a:buFont typeface="Wingdings" panose="05000000000000000000" pitchFamily="2" charset="2"/>
              <a:buChar char="q"/>
            </a:pPr>
            <a:r>
              <a:rPr lang="en-GB" sz="2800" dirty="0"/>
              <a:t>Proof generator and checker</a:t>
            </a:r>
            <a:endParaRPr lang="en-US" sz="2800" dirty="0"/>
          </a:p>
        </p:txBody>
      </p:sp>
      <p:sp>
        <p:nvSpPr>
          <p:cNvPr id="4" name="Slide Number Placeholder 3">
            <a:extLst>
              <a:ext uri="{FF2B5EF4-FFF2-40B4-BE49-F238E27FC236}">
                <a16:creationId xmlns:a16="http://schemas.microsoft.com/office/drawing/2014/main" id="{EF63AD57-8B7A-4DF9-8DC9-B2DA50A0ED9E}"/>
              </a:ext>
            </a:extLst>
          </p:cNvPr>
          <p:cNvSpPr>
            <a:spLocks noGrp="1"/>
          </p:cNvSpPr>
          <p:nvPr>
            <p:ph type="sldNum" sz="quarter" idx="12"/>
          </p:nvPr>
        </p:nvSpPr>
        <p:spPr/>
        <p:txBody>
          <a:bodyPr/>
          <a:lstStyle/>
          <a:p>
            <a:fld id="{330EA680-D336-4FF7-8B7A-9848BB0A1C32}" type="slidenum">
              <a:rPr lang="en-US" smtClean="0"/>
              <a:t>33</a:t>
            </a:fld>
            <a:endParaRPr lang="en-US"/>
          </a:p>
        </p:txBody>
      </p:sp>
      <p:sp>
        <p:nvSpPr>
          <p:cNvPr id="5" name="TextBox 4">
            <a:extLst>
              <a:ext uri="{FF2B5EF4-FFF2-40B4-BE49-F238E27FC236}">
                <a16:creationId xmlns:a16="http://schemas.microsoft.com/office/drawing/2014/main" id="{FA5D8CDB-DED8-4798-886F-CD68B70B368E}"/>
              </a:ext>
            </a:extLst>
          </p:cNvPr>
          <p:cNvSpPr txBox="1"/>
          <p:nvPr/>
        </p:nvSpPr>
        <p:spPr>
          <a:xfrm>
            <a:off x="2967177" y="6299046"/>
            <a:ext cx="5519011" cy="677108"/>
          </a:xfrm>
          <a:prstGeom prst="rect">
            <a:avLst/>
          </a:prstGeom>
          <a:noFill/>
        </p:spPr>
        <p:txBody>
          <a:bodyPr wrap="none" rtlCol="0">
            <a:spAutoFit/>
          </a:bodyPr>
          <a:lstStyle/>
          <a:p>
            <a:r>
              <a:rPr lang="en-GB" sz="2000" dirty="0"/>
              <a:t>* “Translation Validation" by Pnueli et al. TACAS’98 </a:t>
            </a:r>
            <a:endParaRPr lang="en-US" sz="2000" dirty="0"/>
          </a:p>
          <a:p>
            <a:endParaRPr lang="en-US" dirty="0"/>
          </a:p>
        </p:txBody>
      </p:sp>
      <p:pic>
        <p:nvPicPr>
          <p:cNvPr id="6" name="Graphic 5" descr="Checkmark">
            <a:extLst>
              <a:ext uri="{FF2B5EF4-FFF2-40B4-BE49-F238E27FC236}">
                <a16:creationId xmlns:a16="http://schemas.microsoft.com/office/drawing/2014/main" id="{6518BC3B-A9F6-4AEA-8F56-FF8DD86807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69380" y="2398260"/>
            <a:ext cx="559759" cy="559759"/>
          </a:xfrm>
          <a:prstGeom prst="rect">
            <a:avLst/>
          </a:prstGeom>
        </p:spPr>
      </p:pic>
    </p:spTree>
    <p:extLst>
      <p:ext uri="{BB962C8B-B14F-4D97-AF65-F5344CB8AC3E}">
        <p14:creationId xmlns:p14="http://schemas.microsoft.com/office/powerpoint/2010/main" val="491048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09294"/>
          </a:xfrm>
        </p:spPr>
        <p:txBody>
          <a:bodyPr>
            <a:normAutofit fontScale="90000"/>
          </a:bodyPr>
          <a:lstStyle/>
          <a:p>
            <a:r>
              <a:rPr lang="en-US" dirty="0"/>
              <a:t>Notion of Program Equivalence</a:t>
            </a:r>
          </a:p>
        </p:txBody>
      </p:sp>
      <p:sp>
        <p:nvSpPr>
          <p:cNvPr id="5" name="TextBox 4">
            <a:extLst>
              <a:ext uri="{FF2B5EF4-FFF2-40B4-BE49-F238E27FC236}">
                <a16:creationId xmlns:a16="http://schemas.microsoft.com/office/drawing/2014/main" id="{D57B6910-277C-4BD6-9D59-FF21359044A4}"/>
              </a:ext>
            </a:extLst>
          </p:cNvPr>
          <p:cNvSpPr txBox="1"/>
          <p:nvPr/>
        </p:nvSpPr>
        <p:spPr>
          <a:xfrm>
            <a:off x="1098997" y="1321047"/>
            <a:ext cx="9994006" cy="800219"/>
          </a:xfrm>
          <a:prstGeom prst="rect">
            <a:avLst/>
          </a:prstGeom>
          <a:noFill/>
        </p:spPr>
        <p:txBody>
          <a:bodyPr wrap="square" rtlCol="0">
            <a:spAutoFit/>
          </a:bodyPr>
          <a:lstStyle/>
          <a:p>
            <a:pPr marL="457200" indent="-457200">
              <a:buFont typeface="Wingdings" panose="05000000000000000000" pitchFamily="2" charset="2"/>
              <a:buChar char="q"/>
            </a:pPr>
            <a:r>
              <a:rPr lang="en-GB" sz="2800" dirty="0"/>
              <a:t>Formalizing notion of program equivalence cutpoints *</a:t>
            </a:r>
          </a:p>
          <a:p>
            <a:endParaRPr lang="en-US" dirty="0"/>
          </a:p>
        </p:txBody>
      </p:sp>
      <p:sp>
        <p:nvSpPr>
          <p:cNvPr id="7" name="Slide Number Placeholder 6">
            <a:extLst>
              <a:ext uri="{FF2B5EF4-FFF2-40B4-BE49-F238E27FC236}">
                <a16:creationId xmlns:a16="http://schemas.microsoft.com/office/drawing/2014/main" id="{267E9BF5-CEF2-40AE-A32F-346C7886B7B7}"/>
              </a:ext>
            </a:extLst>
          </p:cNvPr>
          <p:cNvSpPr>
            <a:spLocks noGrp="1"/>
          </p:cNvSpPr>
          <p:nvPr>
            <p:ph type="sldNum" sz="quarter" idx="12"/>
          </p:nvPr>
        </p:nvSpPr>
        <p:spPr/>
        <p:txBody>
          <a:bodyPr/>
          <a:lstStyle/>
          <a:p>
            <a:fld id="{330EA680-D336-4FF7-8B7A-9848BB0A1C32}" type="slidenum">
              <a:rPr lang="en-US" smtClean="0"/>
              <a:t>34</a:t>
            </a:fld>
            <a:endParaRPr lang="en-US"/>
          </a:p>
        </p:txBody>
      </p:sp>
      <p:sp>
        <p:nvSpPr>
          <p:cNvPr id="34" name="TextBox 33">
            <a:extLst>
              <a:ext uri="{FF2B5EF4-FFF2-40B4-BE49-F238E27FC236}">
                <a16:creationId xmlns:a16="http://schemas.microsoft.com/office/drawing/2014/main" id="{40CF8F9B-5765-430B-9DE7-6CAF42E67398}"/>
              </a:ext>
            </a:extLst>
          </p:cNvPr>
          <p:cNvSpPr txBox="1"/>
          <p:nvPr/>
        </p:nvSpPr>
        <p:spPr>
          <a:xfrm>
            <a:off x="1448061" y="6138802"/>
            <a:ext cx="9295878" cy="400110"/>
          </a:xfrm>
          <a:prstGeom prst="rect">
            <a:avLst/>
          </a:prstGeom>
          <a:noFill/>
        </p:spPr>
        <p:txBody>
          <a:bodyPr wrap="none" rtlCol="0">
            <a:spAutoFit/>
          </a:bodyPr>
          <a:lstStyle/>
          <a:p>
            <a:r>
              <a:rPr lang="en-GB" sz="2000" dirty="0"/>
              <a:t>* “Practical, low-effort equivalence verification of real code” </a:t>
            </a:r>
            <a:r>
              <a:rPr lang="en-GB" sz="2000" i="1" dirty="0"/>
              <a:t>by</a:t>
            </a:r>
            <a:r>
              <a:rPr lang="en-GB" sz="2000" dirty="0"/>
              <a:t> Ramos et al. in CAV’11</a:t>
            </a:r>
            <a:endParaRPr lang="en-US" sz="2000" dirty="0"/>
          </a:p>
        </p:txBody>
      </p:sp>
      <p:grpSp>
        <p:nvGrpSpPr>
          <p:cNvPr id="52" name="Group 51">
            <a:extLst>
              <a:ext uri="{FF2B5EF4-FFF2-40B4-BE49-F238E27FC236}">
                <a16:creationId xmlns:a16="http://schemas.microsoft.com/office/drawing/2014/main" id="{70EF63B6-B74D-4AC7-BAD4-86E2F6CFAFF5}"/>
              </a:ext>
            </a:extLst>
          </p:cNvPr>
          <p:cNvGrpSpPr/>
          <p:nvPr/>
        </p:nvGrpSpPr>
        <p:grpSpPr>
          <a:xfrm>
            <a:off x="2813986" y="2444948"/>
            <a:ext cx="2005874" cy="2764664"/>
            <a:chOff x="2221604" y="3980875"/>
            <a:chExt cx="2005874" cy="2764664"/>
          </a:xfrm>
        </p:grpSpPr>
        <p:cxnSp>
          <p:nvCxnSpPr>
            <p:cNvPr id="68" name="Straight Arrow Connector 67">
              <a:extLst>
                <a:ext uri="{FF2B5EF4-FFF2-40B4-BE49-F238E27FC236}">
                  <a16:creationId xmlns:a16="http://schemas.microsoft.com/office/drawing/2014/main" id="{32884154-4EE7-46A6-9ADB-6DE68BFA71E1}"/>
                </a:ext>
              </a:extLst>
            </p:cNvPr>
            <p:cNvCxnSpPr>
              <a:cxnSpLocks/>
            </p:cNvCxnSpPr>
            <p:nvPr/>
          </p:nvCxnSpPr>
          <p:spPr>
            <a:xfrm flipH="1">
              <a:off x="2605016" y="5756012"/>
              <a:ext cx="607454"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DA212488-4CDB-4A6E-AC7E-A526D3F8C74E}"/>
                </a:ext>
              </a:extLst>
            </p:cNvPr>
            <p:cNvCxnSpPr>
              <a:cxnSpLocks/>
            </p:cNvCxnSpPr>
            <p:nvPr/>
          </p:nvCxnSpPr>
          <p:spPr>
            <a:xfrm>
              <a:off x="3224541" y="5756012"/>
              <a:ext cx="619526"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0" name="Group 69">
              <a:extLst>
                <a:ext uri="{FF2B5EF4-FFF2-40B4-BE49-F238E27FC236}">
                  <a16:creationId xmlns:a16="http://schemas.microsoft.com/office/drawing/2014/main" id="{8DD2AC7B-DFAC-46D3-9C60-37846F0A6C5E}"/>
                </a:ext>
              </a:extLst>
            </p:cNvPr>
            <p:cNvGrpSpPr/>
            <p:nvPr/>
          </p:nvGrpSpPr>
          <p:grpSpPr>
            <a:xfrm>
              <a:off x="2221604" y="3980875"/>
              <a:ext cx="2005874" cy="2764664"/>
              <a:chOff x="2221604" y="3980875"/>
              <a:chExt cx="2005874" cy="2764664"/>
            </a:xfrm>
          </p:grpSpPr>
          <p:sp>
            <p:nvSpPr>
              <p:cNvPr id="71" name="Oval 70">
                <a:extLst>
                  <a:ext uri="{FF2B5EF4-FFF2-40B4-BE49-F238E27FC236}">
                    <a16:creationId xmlns:a16="http://schemas.microsoft.com/office/drawing/2014/main" id="{FC4096A7-FEBF-4004-9A38-B7B4ABCBFA1A}"/>
                  </a:ext>
                </a:extLst>
              </p:cNvPr>
              <p:cNvSpPr/>
              <p:nvPr/>
            </p:nvSpPr>
            <p:spPr>
              <a:xfrm>
                <a:off x="2841131" y="3980875"/>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S1</a:t>
                </a:r>
              </a:p>
            </p:txBody>
          </p:sp>
          <p:cxnSp>
            <p:nvCxnSpPr>
              <p:cNvPr id="72" name="Straight Arrow Connector 71">
                <a:extLst>
                  <a:ext uri="{FF2B5EF4-FFF2-40B4-BE49-F238E27FC236}">
                    <a16:creationId xmlns:a16="http://schemas.microsoft.com/office/drawing/2014/main" id="{974B223F-F080-4C17-BEBE-9075701E68CA}"/>
                  </a:ext>
                </a:extLst>
              </p:cNvPr>
              <p:cNvCxnSpPr>
                <a:cxnSpLocks/>
              </p:cNvCxnSpPr>
              <p:nvPr/>
            </p:nvCxnSpPr>
            <p:spPr>
              <a:xfrm>
                <a:off x="3206030" y="4614931"/>
                <a:ext cx="0" cy="522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Oval 72">
                <a:extLst>
                  <a:ext uri="{FF2B5EF4-FFF2-40B4-BE49-F238E27FC236}">
                    <a16:creationId xmlns:a16="http://schemas.microsoft.com/office/drawing/2014/main" id="{49DE0C60-B090-492B-A466-C3C9EEA80061}"/>
                  </a:ext>
                </a:extLst>
              </p:cNvPr>
              <p:cNvSpPr/>
              <p:nvPr/>
            </p:nvSpPr>
            <p:spPr>
              <a:xfrm>
                <a:off x="2841130" y="5137827"/>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S2</a:t>
                </a:r>
              </a:p>
            </p:txBody>
          </p:sp>
          <p:sp>
            <p:nvSpPr>
              <p:cNvPr id="74" name="Oval 73">
                <a:extLst>
                  <a:ext uri="{FF2B5EF4-FFF2-40B4-BE49-F238E27FC236}">
                    <a16:creationId xmlns:a16="http://schemas.microsoft.com/office/drawing/2014/main" id="{8188F8DC-7B64-489A-BB26-CD3FCCEFC792}"/>
                  </a:ext>
                </a:extLst>
              </p:cNvPr>
              <p:cNvSpPr/>
              <p:nvPr/>
            </p:nvSpPr>
            <p:spPr>
              <a:xfrm>
                <a:off x="2221604" y="6127354"/>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S3</a:t>
                </a:r>
              </a:p>
            </p:txBody>
          </p:sp>
          <p:sp>
            <p:nvSpPr>
              <p:cNvPr id="75" name="Oval 74">
                <a:extLst>
                  <a:ext uri="{FF2B5EF4-FFF2-40B4-BE49-F238E27FC236}">
                    <a16:creationId xmlns:a16="http://schemas.microsoft.com/office/drawing/2014/main" id="{75919417-D2D9-4DCC-86D4-53995E572DA1}"/>
                  </a:ext>
                </a:extLst>
              </p:cNvPr>
              <p:cNvSpPr/>
              <p:nvPr/>
            </p:nvSpPr>
            <p:spPr>
              <a:xfrm>
                <a:off x="3484797" y="6127354"/>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S4</a:t>
                </a:r>
              </a:p>
            </p:txBody>
          </p:sp>
          <p:sp>
            <p:nvSpPr>
              <p:cNvPr id="76" name="TextBox 75">
                <a:extLst>
                  <a:ext uri="{FF2B5EF4-FFF2-40B4-BE49-F238E27FC236}">
                    <a16:creationId xmlns:a16="http://schemas.microsoft.com/office/drawing/2014/main" id="{6568DC5D-3ECA-4319-B6E3-8282C7D72384}"/>
                  </a:ext>
                </a:extLst>
              </p:cNvPr>
              <p:cNvSpPr txBox="1"/>
              <p:nvPr/>
            </p:nvSpPr>
            <p:spPr>
              <a:xfrm>
                <a:off x="3262833" y="4671176"/>
                <a:ext cx="308098" cy="400110"/>
              </a:xfrm>
              <a:prstGeom prst="rect">
                <a:avLst/>
              </a:prstGeom>
              <a:noFill/>
            </p:spPr>
            <p:txBody>
              <a:bodyPr wrap="none" rtlCol="0">
                <a:spAutoFit/>
              </a:bodyPr>
              <a:lstStyle/>
              <a:p>
                <a:r>
                  <a:rPr lang="en-US" sz="2000" dirty="0"/>
                  <a:t>a</a:t>
                </a:r>
              </a:p>
            </p:txBody>
          </p:sp>
          <p:sp>
            <p:nvSpPr>
              <p:cNvPr id="77" name="TextBox 76">
                <a:extLst>
                  <a:ext uri="{FF2B5EF4-FFF2-40B4-BE49-F238E27FC236}">
                    <a16:creationId xmlns:a16="http://schemas.microsoft.com/office/drawing/2014/main" id="{9C905A3E-61EC-4A0A-81F9-13D3CBFF84DE}"/>
                  </a:ext>
                </a:extLst>
              </p:cNvPr>
              <p:cNvSpPr txBox="1"/>
              <p:nvPr/>
            </p:nvSpPr>
            <p:spPr>
              <a:xfrm>
                <a:off x="2644337" y="5622498"/>
                <a:ext cx="319318" cy="400110"/>
              </a:xfrm>
              <a:prstGeom prst="rect">
                <a:avLst/>
              </a:prstGeom>
              <a:noFill/>
            </p:spPr>
            <p:txBody>
              <a:bodyPr wrap="none" rtlCol="0">
                <a:spAutoFit/>
              </a:bodyPr>
              <a:lstStyle/>
              <a:p>
                <a:r>
                  <a:rPr lang="en-US" sz="2000" dirty="0"/>
                  <a:t>b</a:t>
                </a:r>
              </a:p>
            </p:txBody>
          </p:sp>
          <p:sp>
            <p:nvSpPr>
              <p:cNvPr id="78" name="TextBox 77">
                <a:extLst>
                  <a:ext uri="{FF2B5EF4-FFF2-40B4-BE49-F238E27FC236}">
                    <a16:creationId xmlns:a16="http://schemas.microsoft.com/office/drawing/2014/main" id="{0A27911C-8738-4BF9-88C8-83C775B602E0}"/>
                  </a:ext>
                </a:extLst>
              </p:cNvPr>
              <p:cNvSpPr txBox="1"/>
              <p:nvPr/>
            </p:nvSpPr>
            <p:spPr>
              <a:xfrm>
                <a:off x="3620945" y="5622498"/>
                <a:ext cx="293670" cy="400110"/>
              </a:xfrm>
              <a:prstGeom prst="rect">
                <a:avLst/>
              </a:prstGeom>
              <a:noFill/>
            </p:spPr>
            <p:txBody>
              <a:bodyPr wrap="none" rtlCol="0">
                <a:spAutoFit/>
              </a:bodyPr>
              <a:lstStyle/>
              <a:p>
                <a:r>
                  <a:rPr lang="en-US" sz="2000" dirty="0"/>
                  <a:t>c</a:t>
                </a:r>
              </a:p>
            </p:txBody>
          </p:sp>
        </p:grpSp>
      </p:grpSp>
      <p:sp>
        <p:nvSpPr>
          <p:cNvPr id="53" name="TextBox 52">
            <a:extLst>
              <a:ext uri="{FF2B5EF4-FFF2-40B4-BE49-F238E27FC236}">
                <a16:creationId xmlns:a16="http://schemas.microsoft.com/office/drawing/2014/main" id="{1C6D6DD5-E2D9-477A-9109-76E04A93B159}"/>
              </a:ext>
            </a:extLst>
          </p:cNvPr>
          <p:cNvSpPr txBox="1"/>
          <p:nvPr/>
        </p:nvSpPr>
        <p:spPr>
          <a:xfrm>
            <a:off x="5824733" y="3129684"/>
            <a:ext cx="444846" cy="769441"/>
          </a:xfrm>
          <a:prstGeom prst="rect">
            <a:avLst/>
          </a:prstGeom>
          <a:noFill/>
        </p:spPr>
        <p:txBody>
          <a:bodyPr wrap="square" rtlCol="0">
            <a:spAutoFit/>
          </a:bodyPr>
          <a:lstStyle/>
          <a:p>
            <a:r>
              <a:rPr lang="en-US" sz="4400" dirty="0"/>
              <a:t>=</a:t>
            </a:r>
          </a:p>
        </p:txBody>
      </p:sp>
      <p:grpSp>
        <p:nvGrpSpPr>
          <p:cNvPr id="54" name="Group 53">
            <a:extLst>
              <a:ext uri="{FF2B5EF4-FFF2-40B4-BE49-F238E27FC236}">
                <a16:creationId xmlns:a16="http://schemas.microsoft.com/office/drawing/2014/main" id="{02DD800B-C9C2-42C4-84D0-7C41FB97B465}"/>
              </a:ext>
            </a:extLst>
          </p:cNvPr>
          <p:cNvGrpSpPr/>
          <p:nvPr/>
        </p:nvGrpSpPr>
        <p:grpSpPr>
          <a:xfrm>
            <a:off x="7387066" y="2409759"/>
            <a:ext cx="1990947" cy="2730892"/>
            <a:chOff x="6794684" y="3945686"/>
            <a:chExt cx="1990947" cy="2730892"/>
          </a:xfrm>
        </p:grpSpPr>
        <p:cxnSp>
          <p:nvCxnSpPr>
            <p:cNvPr id="55" name="Straight Arrow Connector 54">
              <a:extLst>
                <a:ext uri="{FF2B5EF4-FFF2-40B4-BE49-F238E27FC236}">
                  <a16:creationId xmlns:a16="http://schemas.microsoft.com/office/drawing/2014/main" id="{DF87C138-D469-4226-8ACB-25C7ECB1D2DB}"/>
                </a:ext>
              </a:extLst>
            </p:cNvPr>
            <p:cNvCxnSpPr>
              <a:cxnSpLocks/>
            </p:cNvCxnSpPr>
            <p:nvPr/>
          </p:nvCxnSpPr>
          <p:spPr>
            <a:xfrm flipH="1">
              <a:off x="7138178" y="4554566"/>
              <a:ext cx="607454"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C9534DD1-39E6-4B74-B76D-04070F9B5316}"/>
                </a:ext>
              </a:extLst>
            </p:cNvPr>
            <p:cNvCxnSpPr>
              <a:cxnSpLocks/>
            </p:cNvCxnSpPr>
            <p:nvPr/>
          </p:nvCxnSpPr>
          <p:spPr>
            <a:xfrm>
              <a:off x="7757703" y="4554566"/>
              <a:ext cx="619526"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2E716B91-DFFC-4E29-9DD2-D9205F2A419D}"/>
                </a:ext>
              </a:extLst>
            </p:cNvPr>
            <p:cNvSpPr/>
            <p:nvPr/>
          </p:nvSpPr>
          <p:spPr>
            <a:xfrm>
              <a:off x="7359469" y="3945686"/>
              <a:ext cx="742681" cy="583626"/>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R1</a:t>
              </a:r>
            </a:p>
          </p:txBody>
        </p:sp>
        <p:sp>
          <p:nvSpPr>
            <p:cNvPr id="58" name="Oval 57">
              <a:extLst>
                <a:ext uri="{FF2B5EF4-FFF2-40B4-BE49-F238E27FC236}">
                  <a16:creationId xmlns:a16="http://schemas.microsoft.com/office/drawing/2014/main" id="{C9555203-9DFE-43C1-95A2-09252DA9D966}"/>
                </a:ext>
              </a:extLst>
            </p:cNvPr>
            <p:cNvSpPr/>
            <p:nvPr/>
          </p:nvSpPr>
          <p:spPr>
            <a:xfrm>
              <a:off x="6809924" y="4972927"/>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R2</a:t>
              </a:r>
            </a:p>
          </p:txBody>
        </p:sp>
        <p:sp>
          <p:nvSpPr>
            <p:cNvPr id="59" name="Oval 58">
              <a:extLst>
                <a:ext uri="{FF2B5EF4-FFF2-40B4-BE49-F238E27FC236}">
                  <a16:creationId xmlns:a16="http://schemas.microsoft.com/office/drawing/2014/main" id="{5E3B9FD8-8B6C-4AA1-AF6D-9469B9BADEF6}"/>
                </a:ext>
              </a:extLst>
            </p:cNvPr>
            <p:cNvSpPr/>
            <p:nvPr/>
          </p:nvSpPr>
          <p:spPr>
            <a:xfrm>
              <a:off x="6794684" y="6058393"/>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R4</a:t>
              </a:r>
            </a:p>
          </p:txBody>
        </p:sp>
        <p:sp>
          <p:nvSpPr>
            <p:cNvPr id="60" name="Oval 59">
              <a:extLst>
                <a:ext uri="{FF2B5EF4-FFF2-40B4-BE49-F238E27FC236}">
                  <a16:creationId xmlns:a16="http://schemas.microsoft.com/office/drawing/2014/main" id="{C000C600-D26C-4310-8ED0-2A9104A3BE35}"/>
                </a:ext>
              </a:extLst>
            </p:cNvPr>
            <p:cNvSpPr/>
            <p:nvPr/>
          </p:nvSpPr>
          <p:spPr>
            <a:xfrm>
              <a:off x="8018619" y="6022608"/>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R5</a:t>
              </a:r>
            </a:p>
          </p:txBody>
        </p:sp>
        <p:sp>
          <p:nvSpPr>
            <p:cNvPr id="61" name="TextBox 60">
              <a:extLst>
                <a:ext uri="{FF2B5EF4-FFF2-40B4-BE49-F238E27FC236}">
                  <a16:creationId xmlns:a16="http://schemas.microsoft.com/office/drawing/2014/main" id="{A47AA1E4-F4CF-4951-93E8-9C95EB60FA3C}"/>
                </a:ext>
              </a:extLst>
            </p:cNvPr>
            <p:cNvSpPr txBox="1"/>
            <p:nvPr/>
          </p:nvSpPr>
          <p:spPr>
            <a:xfrm>
              <a:off x="7132008" y="4467895"/>
              <a:ext cx="308098" cy="400110"/>
            </a:xfrm>
            <a:prstGeom prst="rect">
              <a:avLst/>
            </a:prstGeom>
            <a:noFill/>
          </p:spPr>
          <p:txBody>
            <a:bodyPr wrap="none" rtlCol="0">
              <a:spAutoFit/>
            </a:bodyPr>
            <a:lstStyle/>
            <a:p>
              <a:r>
                <a:rPr lang="en-US" sz="2000" dirty="0"/>
                <a:t>a</a:t>
              </a:r>
            </a:p>
          </p:txBody>
        </p:sp>
        <p:sp>
          <p:nvSpPr>
            <p:cNvPr id="62" name="TextBox 61">
              <a:extLst>
                <a:ext uri="{FF2B5EF4-FFF2-40B4-BE49-F238E27FC236}">
                  <a16:creationId xmlns:a16="http://schemas.microsoft.com/office/drawing/2014/main" id="{1B1629CD-4195-4A93-86A0-285B911363B1}"/>
                </a:ext>
              </a:extLst>
            </p:cNvPr>
            <p:cNvSpPr txBox="1"/>
            <p:nvPr/>
          </p:nvSpPr>
          <p:spPr>
            <a:xfrm>
              <a:off x="6812690" y="5638131"/>
              <a:ext cx="319318" cy="400110"/>
            </a:xfrm>
            <a:prstGeom prst="rect">
              <a:avLst/>
            </a:prstGeom>
            <a:noFill/>
          </p:spPr>
          <p:txBody>
            <a:bodyPr wrap="none" rtlCol="0">
              <a:spAutoFit/>
            </a:bodyPr>
            <a:lstStyle/>
            <a:p>
              <a:r>
                <a:rPr lang="en-US" sz="2000" dirty="0"/>
                <a:t>b</a:t>
              </a:r>
            </a:p>
          </p:txBody>
        </p:sp>
        <p:sp>
          <p:nvSpPr>
            <p:cNvPr id="63" name="TextBox 62">
              <a:extLst>
                <a:ext uri="{FF2B5EF4-FFF2-40B4-BE49-F238E27FC236}">
                  <a16:creationId xmlns:a16="http://schemas.microsoft.com/office/drawing/2014/main" id="{AABA1D4B-8C22-4FCB-804F-FE87BAAD298C}"/>
                </a:ext>
              </a:extLst>
            </p:cNvPr>
            <p:cNvSpPr txBox="1"/>
            <p:nvPr/>
          </p:nvSpPr>
          <p:spPr>
            <a:xfrm>
              <a:off x="8491961" y="5591112"/>
              <a:ext cx="293670" cy="400110"/>
            </a:xfrm>
            <a:prstGeom prst="rect">
              <a:avLst/>
            </a:prstGeom>
            <a:noFill/>
          </p:spPr>
          <p:txBody>
            <a:bodyPr wrap="none" rtlCol="0">
              <a:spAutoFit/>
            </a:bodyPr>
            <a:lstStyle/>
            <a:p>
              <a:r>
                <a:rPr lang="en-US" sz="2000" dirty="0"/>
                <a:t>c</a:t>
              </a:r>
            </a:p>
          </p:txBody>
        </p:sp>
        <p:sp>
          <p:nvSpPr>
            <p:cNvPr id="64" name="Oval 63">
              <a:extLst>
                <a:ext uri="{FF2B5EF4-FFF2-40B4-BE49-F238E27FC236}">
                  <a16:creationId xmlns:a16="http://schemas.microsoft.com/office/drawing/2014/main" id="{A02BF760-86B9-41F5-8509-BBD744C69920}"/>
                </a:ext>
              </a:extLst>
            </p:cNvPr>
            <p:cNvSpPr/>
            <p:nvPr/>
          </p:nvSpPr>
          <p:spPr>
            <a:xfrm>
              <a:off x="8005887" y="4960807"/>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R3</a:t>
              </a:r>
            </a:p>
          </p:txBody>
        </p:sp>
        <p:cxnSp>
          <p:nvCxnSpPr>
            <p:cNvPr id="65" name="Straight Arrow Connector 64">
              <a:extLst>
                <a:ext uri="{FF2B5EF4-FFF2-40B4-BE49-F238E27FC236}">
                  <a16:creationId xmlns:a16="http://schemas.microsoft.com/office/drawing/2014/main" id="{1C6E94BA-01E2-4D38-92D4-888C4FEDCC20}"/>
                </a:ext>
              </a:extLst>
            </p:cNvPr>
            <p:cNvCxnSpPr>
              <a:cxnSpLocks/>
            </p:cNvCxnSpPr>
            <p:nvPr/>
          </p:nvCxnSpPr>
          <p:spPr>
            <a:xfrm>
              <a:off x="7157794" y="5610169"/>
              <a:ext cx="8231" cy="412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AD685762-DA20-40C2-A994-80CD7274DEE2}"/>
                </a:ext>
              </a:extLst>
            </p:cNvPr>
            <p:cNvCxnSpPr>
              <a:cxnSpLocks/>
            </p:cNvCxnSpPr>
            <p:nvPr/>
          </p:nvCxnSpPr>
          <p:spPr>
            <a:xfrm>
              <a:off x="8378540" y="5591112"/>
              <a:ext cx="8231" cy="412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CFE0FFDE-E70C-4802-9503-90A46262FC9B}"/>
                </a:ext>
              </a:extLst>
            </p:cNvPr>
            <p:cNvSpPr txBox="1"/>
            <p:nvPr/>
          </p:nvSpPr>
          <p:spPr>
            <a:xfrm>
              <a:off x="8078673" y="4465556"/>
              <a:ext cx="308098" cy="400110"/>
            </a:xfrm>
            <a:prstGeom prst="rect">
              <a:avLst/>
            </a:prstGeom>
            <a:noFill/>
          </p:spPr>
          <p:txBody>
            <a:bodyPr wrap="none" rtlCol="0">
              <a:spAutoFit/>
            </a:bodyPr>
            <a:lstStyle/>
            <a:p>
              <a:r>
                <a:rPr lang="en-US" sz="2000" dirty="0"/>
                <a:t>a</a:t>
              </a:r>
            </a:p>
          </p:txBody>
        </p:sp>
      </p:grpSp>
      <p:cxnSp>
        <p:nvCxnSpPr>
          <p:cNvPr id="46" name="Straight Connector 32">
            <a:extLst>
              <a:ext uri="{FF2B5EF4-FFF2-40B4-BE49-F238E27FC236}">
                <a16:creationId xmlns:a16="http://schemas.microsoft.com/office/drawing/2014/main" id="{AEA3CA80-627E-4DC4-956A-BB55A364C76A}"/>
              </a:ext>
            </a:extLst>
          </p:cNvPr>
          <p:cNvCxnSpPr>
            <a:cxnSpLocks/>
            <a:stCxn id="71" idx="0"/>
            <a:endCxn id="57" idx="0"/>
          </p:cNvCxnSpPr>
          <p:nvPr/>
        </p:nvCxnSpPr>
        <p:spPr>
          <a:xfrm rot="5400000" flipH="1" flipV="1">
            <a:off x="6046429" y="168185"/>
            <a:ext cx="35189" cy="4518338"/>
          </a:xfrm>
          <a:prstGeom prst="curvedConnector3">
            <a:avLst>
              <a:gd name="adj1" fmla="val 749635"/>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32">
            <a:extLst>
              <a:ext uri="{FF2B5EF4-FFF2-40B4-BE49-F238E27FC236}">
                <a16:creationId xmlns:a16="http://schemas.microsoft.com/office/drawing/2014/main" id="{78D02AD6-8A8F-40AA-A30B-5C707A1792DE}"/>
              </a:ext>
            </a:extLst>
          </p:cNvPr>
          <p:cNvCxnSpPr>
            <a:cxnSpLocks/>
          </p:cNvCxnSpPr>
          <p:nvPr/>
        </p:nvCxnSpPr>
        <p:spPr>
          <a:xfrm rot="5400000" flipH="1" flipV="1">
            <a:off x="5481643" y="2961052"/>
            <a:ext cx="35189" cy="4518338"/>
          </a:xfrm>
          <a:prstGeom prst="curvedConnector3">
            <a:avLst>
              <a:gd name="adj1" fmla="val -874458"/>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32">
            <a:extLst>
              <a:ext uri="{FF2B5EF4-FFF2-40B4-BE49-F238E27FC236}">
                <a16:creationId xmlns:a16="http://schemas.microsoft.com/office/drawing/2014/main" id="{BCE075BD-897A-4009-965A-DC5EAD3D58AE}"/>
              </a:ext>
            </a:extLst>
          </p:cNvPr>
          <p:cNvCxnSpPr>
            <a:cxnSpLocks/>
          </p:cNvCxnSpPr>
          <p:nvPr/>
        </p:nvCxnSpPr>
        <p:spPr>
          <a:xfrm rot="5400000" flipH="1" flipV="1">
            <a:off x="6702390" y="2968037"/>
            <a:ext cx="35189" cy="4518338"/>
          </a:xfrm>
          <a:prstGeom prst="curvedConnector3">
            <a:avLst>
              <a:gd name="adj1" fmla="val -874458"/>
            </a:avLst>
          </a:prstGeom>
          <a:ln w="19050" cap="flat" cmpd="sng" algn="ctr">
            <a:solidFill>
              <a:schemeClr val="dk1"/>
            </a:solidFill>
            <a:prstDash val="lgDashDot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C57F5290-46B3-4074-AA06-7D25A14FA371}"/>
              </a:ext>
            </a:extLst>
          </p:cNvPr>
          <p:cNvSpPr txBox="1"/>
          <p:nvPr/>
        </p:nvSpPr>
        <p:spPr>
          <a:xfrm>
            <a:off x="5387399" y="2209704"/>
            <a:ext cx="1417202" cy="400110"/>
          </a:xfrm>
          <a:prstGeom prst="rect">
            <a:avLst/>
          </a:prstGeom>
          <a:noFill/>
        </p:spPr>
        <p:txBody>
          <a:bodyPr wrap="square" rtlCol="0">
            <a:spAutoFit/>
          </a:bodyPr>
          <a:lstStyle/>
          <a:p>
            <a:r>
              <a:rPr lang="en-GB" sz="2000" dirty="0"/>
              <a:t>C1, </a:t>
            </a:r>
            <a:r>
              <a:rPr lang="en-GB" sz="2000" dirty="0" err="1"/>
              <a:t>Inv</a:t>
            </a:r>
            <a:r>
              <a:rPr lang="en-GB" sz="2000" dirty="0"/>
              <a:t> I1</a:t>
            </a:r>
            <a:endParaRPr lang="en-US" sz="2000" dirty="0"/>
          </a:p>
        </p:txBody>
      </p:sp>
      <p:sp>
        <p:nvSpPr>
          <p:cNvPr id="79" name="TextBox 78">
            <a:extLst>
              <a:ext uri="{FF2B5EF4-FFF2-40B4-BE49-F238E27FC236}">
                <a16:creationId xmlns:a16="http://schemas.microsoft.com/office/drawing/2014/main" id="{39102051-C119-41F1-BC94-AAA91536DED9}"/>
              </a:ext>
            </a:extLst>
          </p:cNvPr>
          <p:cNvSpPr txBox="1"/>
          <p:nvPr/>
        </p:nvSpPr>
        <p:spPr>
          <a:xfrm>
            <a:off x="3909397" y="5548324"/>
            <a:ext cx="1151334" cy="400110"/>
          </a:xfrm>
          <a:prstGeom prst="rect">
            <a:avLst/>
          </a:prstGeom>
          <a:noFill/>
        </p:spPr>
        <p:txBody>
          <a:bodyPr wrap="square" rtlCol="0">
            <a:spAutoFit/>
          </a:bodyPr>
          <a:lstStyle/>
          <a:p>
            <a:r>
              <a:rPr lang="en-GB" sz="2000" dirty="0"/>
              <a:t>C2, </a:t>
            </a:r>
            <a:r>
              <a:rPr lang="en-GB" sz="2000" dirty="0" err="1"/>
              <a:t>Inv</a:t>
            </a:r>
            <a:r>
              <a:rPr lang="en-GB" sz="2000" dirty="0"/>
              <a:t> I2</a:t>
            </a:r>
            <a:endParaRPr lang="en-US" sz="2000" dirty="0"/>
          </a:p>
        </p:txBody>
      </p:sp>
      <p:sp>
        <p:nvSpPr>
          <p:cNvPr id="80" name="TextBox 79">
            <a:extLst>
              <a:ext uri="{FF2B5EF4-FFF2-40B4-BE49-F238E27FC236}">
                <a16:creationId xmlns:a16="http://schemas.microsoft.com/office/drawing/2014/main" id="{17F17C68-2549-42F4-BE5B-AFD9F37C0205}"/>
              </a:ext>
            </a:extLst>
          </p:cNvPr>
          <p:cNvSpPr txBox="1"/>
          <p:nvPr/>
        </p:nvSpPr>
        <p:spPr>
          <a:xfrm>
            <a:off x="7831142" y="5543373"/>
            <a:ext cx="1151334" cy="400110"/>
          </a:xfrm>
          <a:prstGeom prst="rect">
            <a:avLst/>
          </a:prstGeom>
          <a:noFill/>
        </p:spPr>
        <p:txBody>
          <a:bodyPr wrap="square" rtlCol="0">
            <a:spAutoFit/>
          </a:bodyPr>
          <a:lstStyle/>
          <a:p>
            <a:r>
              <a:rPr lang="en-GB" sz="2000" dirty="0"/>
              <a:t>C3, </a:t>
            </a:r>
            <a:r>
              <a:rPr lang="en-GB" sz="2000" dirty="0" err="1"/>
              <a:t>Inv</a:t>
            </a:r>
            <a:r>
              <a:rPr lang="en-GB" sz="2000" dirty="0"/>
              <a:t> I3</a:t>
            </a:r>
            <a:endParaRPr lang="en-US" sz="2000" dirty="0"/>
          </a:p>
        </p:txBody>
      </p:sp>
    </p:spTree>
    <p:extLst>
      <p:ext uri="{BB962C8B-B14F-4D97-AF65-F5344CB8AC3E}">
        <p14:creationId xmlns:p14="http://schemas.microsoft.com/office/powerpoint/2010/main" val="54591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80DCBF-470F-4838-BB77-BDA295CB211F}"/>
              </a:ext>
            </a:extLst>
          </p:cNvPr>
          <p:cNvSpPr>
            <a:spLocks noGrp="1"/>
          </p:cNvSpPr>
          <p:nvPr>
            <p:ph type="sldNum" sz="quarter" idx="12"/>
          </p:nvPr>
        </p:nvSpPr>
        <p:spPr/>
        <p:txBody>
          <a:bodyPr/>
          <a:lstStyle/>
          <a:p>
            <a:fld id="{330EA680-D336-4FF7-8B7A-9848BB0A1C32}" type="slidenum">
              <a:rPr lang="en-US" smtClean="0"/>
              <a:t>35</a:t>
            </a:fld>
            <a:endParaRPr lang="en-US"/>
          </a:p>
        </p:txBody>
      </p:sp>
      <p:sp>
        <p:nvSpPr>
          <p:cNvPr id="38" name="TextBox 37">
            <a:extLst>
              <a:ext uri="{FF2B5EF4-FFF2-40B4-BE49-F238E27FC236}">
                <a16:creationId xmlns:a16="http://schemas.microsoft.com/office/drawing/2014/main" id="{05F4D6F4-7457-4078-80AA-21A792764EEB}"/>
              </a:ext>
            </a:extLst>
          </p:cNvPr>
          <p:cNvSpPr txBox="1"/>
          <p:nvPr/>
        </p:nvSpPr>
        <p:spPr>
          <a:xfrm>
            <a:off x="1156274" y="926726"/>
            <a:ext cx="10254803" cy="1661993"/>
          </a:xfrm>
          <a:prstGeom prst="rect">
            <a:avLst/>
          </a:prstGeom>
          <a:noFill/>
        </p:spPr>
        <p:txBody>
          <a:bodyPr wrap="square" rtlCol="0">
            <a:spAutoFit/>
          </a:bodyPr>
          <a:lstStyle/>
          <a:p>
            <a:r>
              <a:rPr lang="en-GB" sz="2800" dirty="0"/>
              <a:t>“Synchronization points”*: Minimal set of cutpoints sufficient to proof equivalence</a:t>
            </a:r>
          </a:p>
          <a:p>
            <a:pPr marL="457200" indent="-457200">
              <a:buFont typeface="Wingdings" panose="05000000000000000000" pitchFamily="2" charset="2"/>
              <a:buChar char="q"/>
            </a:pPr>
            <a:endParaRPr lang="en-GB" sz="2800" dirty="0"/>
          </a:p>
          <a:p>
            <a:endParaRPr lang="en-US" dirty="0"/>
          </a:p>
        </p:txBody>
      </p:sp>
      <p:sp>
        <p:nvSpPr>
          <p:cNvPr id="39" name="TextBox 38">
            <a:extLst>
              <a:ext uri="{FF2B5EF4-FFF2-40B4-BE49-F238E27FC236}">
                <a16:creationId xmlns:a16="http://schemas.microsoft.com/office/drawing/2014/main" id="{B65CAA99-90E7-4301-B269-46ED53F37A63}"/>
              </a:ext>
            </a:extLst>
          </p:cNvPr>
          <p:cNvSpPr txBox="1"/>
          <p:nvPr/>
        </p:nvSpPr>
        <p:spPr>
          <a:xfrm>
            <a:off x="767248" y="6229399"/>
            <a:ext cx="10586552" cy="400110"/>
          </a:xfrm>
          <a:prstGeom prst="rect">
            <a:avLst/>
          </a:prstGeom>
          <a:noFill/>
        </p:spPr>
        <p:txBody>
          <a:bodyPr wrap="none" rtlCol="0">
            <a:spAutoFit/>
          </a:bodyPr>
          <a:lstStyle/>
          <a:p>
            <a:r>
              <a:rPr lang="en-GB" sz="2000" dirty="0"/>
              <a:t>* “Cut </a:t>
            </a:r>
            <a:r>
              <a:rPr lang="en-GB" sz="2000" dirty="0" err="1"/>
              <a:t>Bisimulation</a:t>
            </a:r>
            <a:r>
              <a:rPr lang="en-GB" sz="2000" dirty="0"/>
              <a:t> and Program Equivalence” </a:t>
            </a:r>
            <a:r>
              <a:rPr lang="en-GB" sz="2000" i="1" dirty="0"/>
              <a:t>by</a:t>
            </a:r>
            <a:r>
              <a:rPr lang="en-GB" sz="2000" dirty="0"/>
              <a:t> </a:t>
            </a:r>
            <a:r>
              <a:rPr lang="en-GB" sz="2000" dirty="0" err="1"/>
              <a:t>Kasampalis</a:t>
            </a:r>
            <a:r>
              <a:rPr lang="en-GB" sz="2000" dirty="0"/>
              <a:t>, Park  et al. under submission in SAS’19</a:t>
            </a:r>
            <a:endParaRPr lang="en-US" sz="2000" dirty="0"/>
          </a:p>
        </p:txBody>
      </p:sp>
      <p:sp>
        <p:nvSpPr>
          <p:cNvPr id="62" name="Oval 61">
            <a:extLst>
              <a:ext uri="{FF2B5EF4-FFF2-40B4-BE49-F238E27FC236}">
                <a16:creationId xmlns:a16="http://schemas.microsoft.com/office/drawing/2014/main" id="{05FE7EB4-92CB-4DF8-8DE3-87490352661B}"/>
              </a:ext>
            </a:extLst>
          </p:cNvPr>
          <p:cNvSpPr/>
          <p:nvPr/>
        </p:nvSpPr>
        <p:spPr>
          <a:xfrm>
            <a:off x="3231933" y="5332735"/>
            <a:ext cx="614854" cy="532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S4</a:t>
            </a:r>
            <a:endParaRPr lang="en-US" dirty="0">
              <a:solidFill>
                <a:schemeClr val="tx1"/>
              </a:solidFill>
            </a:endParaRPr>
          </a:p>
        </p:txBody>
      </p:sp>
      <p:sp>
        <p:nvSpPr>
          <p:cNvPr id="59" name="Oval 58">
            <a:extLst>
              <a:ext uri="{FF2B5EF4-FFF2-40B4-BE49-F238E27FC236}">
                <a16:creationId xmlns:a16="http://schemas.microsoft.com/office/drawing/2014/main" id="{A5068002-878D-4EEB-9774-22398F84A1FA}"/>
              </a:ext>
            </a:extLst>
          </p:cNvPr>
          <p:cNvSpPr/>
          <p:nvPr/>
        </p:nvSpPr>
        <p:spPr>
          <a:xfrm>
            <a:off x="3231933" y="2483519"/>
            <a:ext cx="614854" cy="532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S1</a:t>
            </a:r>
            <a:endParaRPr lang="en-US" dirty="0">
              <a:solidFill>
                <a:schemeClr val="tx1"/>
              </a:solidFill>
            </a:endParaRPr>
          </a:p>
        </p:txBody>
      </p:sp>
      <p:sp>
        <p:nvSpPr>
          <p:cNvPr id="60" name="Oval 59">
            <a:extLst>
              <a:ext uri="{FF2B5EF4-FFF2-40B4-BE49-F238E27FC236}">
                <a16:creationId xmlns:a16="http://schemas.microsoft.com/office/drawing/2014/main" id="{B3564A7B-C0D6-4511-AA8A-2C3442E75BAB}"/>
              </a:ext>
            </a:extLst>
          </p:cNvPr>
          <p:cNvSpPr/>
          <p:nvPr/>
        </p:nvSpPr>
        <p:spPr>
          <a:xfrm>
            <a:off x="3231933" y="3459795"/>
            <a:ext cx="614854" cy="532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S2</a:t>
            </a:r>
            <a:endParaRPr lang="en-US" dirty="0">
              <a:solidFill>
                <a:schemeClr val="tx1"/>
              </a:solidFill>
            </a:endParaRPr>
          </a:p>
        </p:txBody>
      </p:sp>
      <p:sp>
        <p:nvSpPr>
          <p:cNvPr id="61" name="Oval 60">
            <a:extLst>
              <a:ext uri="{FF2B5EF4-FFF2-40B4-BE49-F238E27FC236}">
                <a16:creationId xmlns:a16="http://schemas.microsoft.com/office/drawing/2014/main" id="{C8E62DFB-5F73-4185-8753-807D574C1417}"/>
              </a:ext>
            </a:extLst>
          </p:cNvPr>
          <p:cNvSpPr/>
          <p:nvPr/>
        </p:nvSpPr>
        <p:spPr>
          <a:xfrm>
            <a:off x="3231933" y="4436071"/>
            <a:ext cx="614854" cy="532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S3</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B3813F48-6F1A-481A-B6D0-A771376366F9}"/>
              </a:ext>
            </a:extLst>
          </p:cNvPr>
          <p:cNvCxnSpPr>
            <a:cxnSpLocks/>
            <a:stCxn id="59" idx="4"/>
            <a:endCxn id="60" idx="0"/>
          </p:cNvCxnSpPr>
          <p:nvPr/>
        </p:nvCxnSpPr>
        <p:spPr>
          <a:xfrm>
            <a:off x="3539360" y="3015557"/>
            <a:ext cx="0" cy="444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819F0DE4-0B85-4395-BDAF-B90D3BABA32A}"/>
              </a:ext>
            </a:extLst>
          </p:cNvPr>
          <p:cNvCxnSpPr>
            <a:cxnSpLocks/>
          </p:cNvCxnSpPr>
          <p:nvPr/>
        </p:nvCxnSpPr>
        <p:spPr>
          <a:xfrm>
            <a:off x="3557754" y="3991833"/>
            <a:ext cx="0" cy="444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Freeform: Shape 68">
            <a:extLst>
              <a:ext uri="{FF2B5EF4-FFF2-40B4-BE49-F238E27FC236}">
                <a16:creationId xmlns:a16="http://schemas.microsoft.com/office/drawing/2014/main" id="{4FCE1DF7-2693-44AE-B1C2-D9552DFE08FA}"/>
              </a:ext>
            </a:extLst>
          </p:cNvPr>
          <p:cNvSpPr/>
          <p:nvPr/>
        </p:nvSpPr>
        <p:spPr>
          <a:xfrm>
            <a:off x="2680056" y="3720662"/>
            <a:ext cx="520344" cy="1907628"/>
          </a:xfrm>
          <a:custGeom>
            <a:avLst/>
            <a:gdLst>
              <a:gd name="connsiteX0" fmla="*/ 520344 w 520344"/>
              <a:gd name="connsiteY0" fmla="*/ 0 h 1907628"/>
              <a:gd name="connsiteX1" fmla="*/ 82 w 520344"/>
              <a:gd name="connsiteY1" fmla="*/ 1119352 h 1907628"/>
              <a:gd name="connsiteX2" fmla="*/ 488813 w 520344"/>
              <a:gd name="connsiteY2" fmla="*/ 1907628 h 1907628"/>
            </a:gdLst>
            <a:ahLst/>
            <a:cxnLst>
              <a:cxn ang="0">
                <a:pos x="connsiteX0" y="connsiteY0"/>
              </a:cxn>
              <a:cxn ang="0">
                <a:pos x="connsiteX1" y="connsiteY1"/>
              </a:cxn>
              <a:cxn ang="0">
                <a:pos x="connsiteX2" y="connsiteY2"/>
              </a:cxn>
            </a:cxnLst>
            <a:rect l="l" t="t" r="r" b="b"/>
            <a:pathLst>
              <a:path w="520344" h="1907628">
                <a:moveTo>
                  <a:pt x="520344" y="0"/>
                </a:moveTo>
                <a:cubicBezTo>
                  <a:pt x="262840" y="400707"/>
                  <a:pt x="5337" y="801414"/>
                  <a:pt x="82" y="1119352"/>
                </a:cubicBezTo>
                <a:cubicBezTo>
                  <a:pt x="-5173" y="1437290"/>
                  <a:pt x="241820" y="1672459"/>
                  <a:pt x="488813" y="1907628"/>
                </a:cubicBezTo>
              </a:path>
            </a:pathLst>
          </a:cu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0" name="Freeform: Shape 69">
            <a:extLst>
              <a:ext uri="{FF2B5EF4-FFF2-40B4-BE49-F238E27FC236}">
                <a16:creationId xmlns:a16="http://schemas.microsoft.com/office/drawing/2014/main" id="{CDFDD148-E6CE-4EAC-A30A-C827C22E8483}"/>
              </a:ext>
            </a:extLst>
          </p:cNvPr>
          <p:cNvSpPr/>
          <p:nvPr/>
        </p:nvSpPr>
        <p:spPr>
          <a:xfrm>
            <a:off x="3862552" y="3689131"/>
            <a:ext cx="410610" cy="1024759"/>
          </a:xfrm>
          <a:custGeom>
            <a:avLst/>
            <a:gdLst>
              <a:gd name="connsiteX0" fmla="*/ 0 w 410610"/>
              <a:gd name="connsiteY0" fmla="*/ 1024759 h 1024759"/>
              <a:gd name="connsiteX1" fmla="*/ 409903 w 410610"/>
              <a:gd name="connsiteY1" fmla="*/ 457200 h 1024759"/>
              <a:gd name="connsiteX2" fmla="*/ 78827 w 410610"/>
              <a:gd name="connsiteY2" fmla="*/ 0 h 1024759"/>
            </a:gdLst>
            <a:ahLst/>
            <a:cxnLst>
              <a:cxn ang="0">
                <a:pos x="connsiteX0" y="connsiteY0"/>
              </a:cxn>
              <a:cxn ang="0">
                <a:pos x="connsiteX1" y="connsiteY1"/>
              </a:cxn>
              <a:cxn ang="0">
                <a:pos x="connsiteX2" y="connsiteY2"/>
              </a:cxn>
            </a:cxnLst>
            <a:rect l="l" t="t" r="r" b="b"/>
            <a:pathLst>
              <a:path w="410610" h="1024759">
                <a:moveTo>
                  <a:pt x="0" y="1024759"/>
                </a:moveTo>
                <a:cubicBezTo>
                  <a:pt x="198382" y="826376"/>
                  <a:pt x="396765" y="627993"/>
                  <a:pt x="409903" y="457200"/>
                </a:cubicBezTo>
                <a:cubicBezTo>
                  <a:pt x="423041" y="286407"/>
                  <a:pt x="250934" y="143203"/>
                  <a:pt x="78827" y="0"/>
                </a:cubicBezTo>
              </a:path>
            </a:pathLst>
          </a:cu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5" name="Oval 94">
            <a:extLst>
              <a:ext uri="{FF2B5EF4-FFF2-40B4-BE49-F238E27FC236}">
                <a16:creationId xmlns:a16="http://schemas.microsoft.com/office/drawing/2014/main" id="{DC97A02B-5FC3-4E26-B7ED-60668C847D95}"/>
              </a:ext>
            </a:extLst>
          </p:cNvPr>
          <p:cNvSpPr/>
          <p:nvPr/>
        </p:nvSpPr>
        <p:spPr>
          <a:xfrm>
            <a:off x="7569371" y="5332735"/>
            <a:ext cx="614854" cy="532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R4</a:t>
            </a:r>
            <a:endParaRPr lang="en-US" dirty="0">
              <a:solidFill>
                <a:schemeClr val="tx1"/>
              </a:solidFill>
            </a:endParaRPr>
          </a:p>
        </p:txBody>
      </p:sp>
      <p:sp>
        <p:nvSpPr>
          <p:cNvPr id="97" name="Oval 96">
            <a:extLst>
              <a:ext uri="{FF2B5EF4-FFF2-40B4-BE49-F238E27FC236}">
                <a16:creationId xmlns:a16="http://schemas.microsoft.com/office/drawing/2014/main" id="{59508821-F63A-4B68-94BD-4735243FB6D9}"/>
              </a:ext>
            </a:extLst>
          </p:cNvPr>
          <p:cNvSpPr/>
          <p:nvPr/>
        </p:nvSpPr>
        <p:spPr>
          <a:xfrm>
            <a:off x="7569371" y="2483519"/>
            <a:ext cx="614854" cy="532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R1</a:t>
            </a:r>
            <a:endParaRPr lang="en-US" dirty="0">
              <a:solidFill>
                <a:schemeClr val="tx1"/>
              </a:solidFill>
            </a:endParaRPr>
          </a:p>
        </p:txBody>
      </p:sp>
      <p:sp>
        <p:nvSpPr>
          <p:cNvPr id="98" name="Oval 97">
            <a:extLst>
              <a:ext uri="{FF2B5EF4-FFF2-40B4-BE49-F238E27FC236}">
                <a16:creationId xmlns:a16="http://schemas.microsoft.com/office/drawing/2014/main" id="{10E5368F-279F-4FEC-B1CA-27CC965E00DF}"/>
              </a:ext>
            </a:extLst>
          </p:cNvPr>
          <p:cNvSpPr/>
          <p:nvPr/>
        </p:nvSpPr>
        <p:spPr>
          <a:xfrm>
            <a:off x="7569371" y="3459795"/>
            <a:ext cx="614854" cy="532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R2</a:t>
            </a:r>
            <a:endParaRPr lang="en-US" dirty="0">
              <a:solidFill>
                <a:schemeClr val="tx1"/>
              </a:solidFill>
            </a:endParaRPr>
          </a:p>
        </p:txBody>
      </p:sp>
      <p:sp>
        <p:nvSpPr>
          <p:cNvPr id="99" name="Oval 98">
            <a:extLst>
              <a:ext uri="{FF2B5EF4-FFF2-40B4-BE49-F238E27FC236}">
                <a16:creationId xmlns:a16="http://schemas.microsoft.com/office/drawing/2014/main" id="{39306AE5-6686-483F-9DED-B2E694779DE7}"/>
              </a:ext>
            </a:extLst>
          </p:cNvPr>
          <p:cNvSpPr/>
          <p:nvPr/>
        </p:nvSpPr>
        <p:spPr>
          <a:xfrm>
            <a:off x="7569371" y="4436071"/>
            <a:ext cx="614854" cy="5320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R3</a:t>
            </a:r>
            <a:endParaRPr lang="en-US" dirty="0">
              <a:solidFill>
                <a:schemeClr val="tx1"/>
              </a:solidFill>
            </a:endParaRPr>
          </a:p>
        </p:txBody>
      </p:sp>
      <p:cxnSp>
        <p:nvCxnSpPr>
          <p:cNvPr id="100" name="Straight Arrow Connector 99">
            <a:extLst>
              <a:ext uri="{FF2B5EF4-FFF2-40B4-BE49-F238E27FC236}">
                <a16:creationId xmlns:a16="http://schemas.microsoft.com/office/drawing/2014/main" id="{C724080A-947F-48C0-83F4-F6A4126D00B7}"/>
              </a:ext>
            </a:extLst>
          </p:cNvPr>
          <p:cNvCxnSpPr>
            <a:cxnSpLocks/>
            <a:stCxn id="97" idx="4"/>
            <a:endCxn id="98" idx="0"/>
          </p:cNvCxnSpPr>
          <p:nvPr/>
        </p:nvCxnSpPr>
        <p:spPr>
          <a:xfrm>
            <a:off x="7876798" y="3015557"/>
            <a:ext cx="0" cy="444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DECA021A-CACD-4D97-A886-68E6B7D53835}"/>
              </a:ext>
            </a:extLst>
          </p:cNvPr>
          <p:cNvCxnSpPr>
            <a:cxnSpLocks/>
          </p:cNvCxnSpPr>
          <p:nvPr/>
        </p:nvCxnSpPr>
        <p:spPr>
          <a:xfrm>
            <a:off x="7895192" y="3991833"/>
            <a:ext cx="0" cy="444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Freeform: Shape 101">
            <a:extLst>
              <a:ext uri="{FF2B5EF4-FFF2-40B4-BE49-F238E27FC236}">
                <a16:creationId xmlns:a16="http://schemas.microsoft.com/office/drawing/2014/main" id="{FFD25E4B-89F4-4650-96F5-3C444900BC88}"/>
              </a:ext>
            </a:extLst>
          </p:cNvPr>
          <p:cNvSpPr/>
          <p:nvPr/>
        </p:nvSpPr>
        <p:spPr>
          <a:xfrm>
            <a:off x="7017494" y="3720662"/>
            <a:ext cx="520344" cy="1907628"/>
          </a:xfrm>
          <a:custGeom>
            <a:avLst/>
            <a:gdLst>
              <a:gd name="connsiteX0" fmla="*/ 520344 w 520344"/>
              <a:gd name="connsiteY0" fmla="*/ 0 h 1907628"/>
              <a:gd name="connsiteX1" fmla="*/ 82 w 520344"/>
              <a:gd name="connsiteY1" fmla="*/ 1119352 h 1907628"/>
              <a:gd name="connsiteX2" fmla="*/ 488813 w 520344"/>
              <a:gd name="connsiteY2" fmla="*/ 1907628 h 1907628"/>
            </a:gdLst>
            <a:ahLst/>
            <a:cxnLst>
              <a:cxn ang="0">
                <a:pos x="connsiteX0" y="connsiteY0"/>
              </a:cxn>
              <a:cxn ang="0">
                <a:pos x="connsiteX1" y="connsiteY1"/>
              </a:cxn>
              <a:cxn ang="0">
                <a:pos x="connsiteX2" y="connsiteY2"/>
              </a:cxn>
            </a:cxnLst>
            <a:rect l="l" t="t" r="r" b="b"/>
            <a:pathLst>
              <a:path w="520344" h="1907628">
                <a:moveTo>
                  <a:pt x="520344" y="0"/>
                </a:moveTo>
                <a:cubicBezTo>
                  <a:pt x="262840" y="400707"/>
                  <a:pt x="5337" y="801414"/>
                  <a:pt x="82" y="1119352"/>
                </a:cubicBezTo>
                <a:cubicBezTo>
                  <a:pt x="-5173" y="1437290"/>
                  <a:pt x="241820" y="1672459"/>
                  <a:pt x="488813" y="1907628"/>
                </a:cubicBezTo>
              </a:path>
            </a:pathLst>
          </a:cu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25467EFB-2454-43B7-A2D3-4FE527BC829B}"/>
              </a:ext>
            </a:extLst>
          </p:cNvPr>
          <p:cNvSpPr/>
          <p:nvPr/>
        </p:nvSpPr>
        <p:spPr>
          <a:xfrm>
            <a:off x="8199990" y="3689131"/>
            <a:ext cx="410610" cy="1024759"/>
          </a:xfrm>
          <a:custGeom>
            <a:avLst/>
            <a:gdLst>
              <a:gd name="connsiteX0" fmla="*/ 0 w 410610"/>
              <a:gd name="connsiteY0" fmla="*/ 1024759 h 1024759"/>
              <a:gd name="connsiteX1" fmla="*/ 409903 w 410610"/>
              <a:gd name="connsiteY1" fmla="*/ 457200 h 1024759"/>
              <a:gd name="connsiteX2" fmla="*/ 78827 w 410610"/>
              <a:gd name="connsiteY2" fmla="*/ 0 h 1024759"/>
            </a:gdLst>
            <a:ahLst/>
            <a:cxnLst>
              <a:cxn ang="0">
                <a:pos x="connsiteX0" y="connsiteY0"/>
              </a:cxn>
              <a:cxn ang="0">
                <a:pos x="connsiteX1" y="connsiteY1"/>
              </a:cxn>
              <a:cxn ang="0">
                <a:pos x="connsiteX2" y="connsiteY2"/>
              </a:cxn>
            </a:cxnLst>
            <a:rect l="l" t="t" r="r" b="b"/>
            <a:pathLst>
              <a:path w="410610" h="1024759">
                <a:moveTo>
                  <a:pt x="0" y="1024759"/>
                </a:moveTo>
                <a:cubicBezTo>
                  <a:pt x="198382" y="826376"/>
                  <a:pt x="396765" y="627993"/>
                  <a:pt x="409903" y="457200"/>
                </a:cubicBezTo>
                <a:cubicBezTo>
                  <a:pt x="423041" y="286407"/>
                  <a:pt x="250934" y="143203"/>
                  <a:pt x="78827" y="0"/>
                </a:cubicBezTo>
              </a:path>
            </a:pathLst>
          </a:custGeom>
          <a:ln>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2D3A5EF5-6CDE-42DC-8D66-9806F1C35836}"/>
              </a:ext>
            </a:extLst>
          </p:cNvPr>
          <p:cNvSpPr/>
          <p:nvPr/>
        </p:nvSpPr>
        <p:spPr>
          <a:xfrm>
            <a:off x="3563007" y="2159876"/>
            <a:ext cx="4256690" cy="299545"/>
          </a:xfrm>
          <a:custGeom>
            <a:avLst/>
            <a:gdLst>
              <a:gd name="connsiteX0" fmla="*/ 0 w 4256690"/>
              <a:gd name="connsiteY0" fmla="*/ 299545 h 299545"/>
              <a:gd name="connsiteX1" fmla="*/ 1954924 w 4256690"/>
              <a:gd name="connsiteY1" fmla="*/ 0 h 299545"/>
              <a:gd name="connsiteX2" fmla="*/ 4256690 w 4256690"/>
              <a:gd name="connsiteY2" fmla="*/ 299545 h 299545"/>
            </a:gdLst>
            <a:ahLst/>
            <a:cxnLst>
              <a:cxn ang="0">
                <a:pos x="connsiteX0" y="connsiteY0"/>
              </a:cxn>
              <a:cxn ang="0">
                <a:pos x="connsiteX1" y="connsiteY1"/>
              </a:cxn>
              <a:cxn ang="0">
                <a:pos x="connsiteX2" y="connsiteY2"/>
              </a:cxn>
            </a:cxnLst>
            <a:rect l="l" t="t" r="r" b="b"/>
            <a:pathLst>
              <a:path w="4256690" h="299545">
                <a:moveTo>
                  <a:pt x="0" y="299545"/>
                </a:moveTo>
                <a:cubicBezTo>
                  <a:pt x="622738" y="149772"/>
                  <a:pt x="1245476" y="0"/>
                  <a:pt x="1954924" y="0"/>
                </a:cubicBezTo>
                <a:cubicBezTo>
                  <a:pt x="2664372" y="0"/>
                  <a:pt x="3460531" y="149772"/>
                  <a:pt x="4256690" y="299545"/>
                </a:cubicBezTo>
              </a:path>
            </a:pathLst>
          </a:custGeom>
          <a:ln>
            <a:prstDash val="dash"/>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4AF8C72F-8233-4EAE-8661-E70CD6C2F41C}"/>
              </a:ext>
            </a:extLst>
          </p:cNvPr>
          <p:cNvSpPr/>
          <p:nvPr/>
        </p:nvSpPr>
        <p:spPr>
          <a:xfrm>
            <a:off x="3783724" y="3184634"/>
            <a:ext cx="3846786" cy="252249"/>
          </a:xfrm>
          <a:custGeom>
            <a:avLst/>
            <a:gdLst>
              <a:gd name="connsiteX0" fmla="*/ 0 w 3846786"/>
              <a:gd name="connsiteY0" fmla="*/ 252249 h 252249"/>
              <a:gd name="connsiteX1" fmla="*/ 1576552 w 3846786"/>
              <a:gd name="connsiteY1" fmla="*/ 0 h 252249"/>
              <a:gd name="connsiteX2" fmla="*/ 3846786 w 3846786"/>
              <a:gd name="connsiteY2" fmla="*/ 252249 h 252249"/>
            </a:gdLst>
            <a:ahLst/>
            <a:cxnLst>
              <a:cxn ang="0">
                <a:pos x="connsiteX0" y="connsiteY0"/>
              </a:cxn>
              <a:cxn ang="0">
                <a:pos x="connsiteX1" y="connsiteY1"/>
              </a:cxn>
              <a:cxn ang="0">
                <a:pos x="connsiteX2" y="connsiteY2"/>
              </a:cxn>
            </a:cxnLst>
            <a:rect l="l" t="t" r="r" b="b"/>
            <a:pathLst>
              <a:path w="3846786" h="252249">
                <a:moveTo>
                  <a:pt x="0" y="252249"/>
                </a:moveTo>
                <a:cubicBezTo>
                  <a:pt x="467710" y="126124"/>
                  <a:pt x="935421" y="0"/>
                  <a:pt x="1576552" y="0"/>
                </a:cubicBezTo>
                <a:cubicBezTo>
                  <a:pt x="2217683" y="0"/>
                  <a:pt x="3032234" y="126124"/>
                  <a:pt x="3846786" y="252249"/>
                </a:cubicBezTo>
              </a:path>
            </a:pathLst>
          </a:custGeom>
          <a:ln>
            <a:prstDash val="dash"/>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06" name="Freeform: Shape 105">
            <a:extLst>
              <a:ext uri="{FF2B5EF4-FFF2-40B4-BE49-F238E27FC236}">
                <a16:creationId xmlns:a16="http://schemas.microsoft.com/office/drawing/2014/main" id="{25B3F3E1-9C14-4AC5-AB99-C702F20270DB}"/>
              </a:ext>
            </a:extLst>
          </p:cNvPr>
          <p:cNvSpPr/>
          <p:nvPr/>
        </p:nvSpPr>
        <p:spPr>
          <a:xfrm>
            <a:off x="3563007" y="5927834"/>
            <a:ext cx="4256690" cy="189244"/>
          </a:xfrm>
          <a:custGeom>
            <a:avLst/>
            <a:gdLst>
              <a:gd name="connsiteX0" fmla="*/ 0 w 4256690"/>
              <a:gd name="connsiteY0" fmla="*/ 0 h 189244"/>
              <a:gd name="connsiteX1" fmla="*/ 1813034 w 4256690"/>
              <a:gd name="connsiteY1" fmla="*/ 189187 h 189244"/>
              <a:gd name="connsiteX2" fmla="*/ 4256690 w 4256690"/>
              <a:gd name="connsiteY2" fmla="*/ 15766 h 189244"/>
            </a:gdLst>
            <a:ahLst/>
            <a:cxnLst>
              <a:cxn ang="0">
                <a:pos x="connsiteX0" y="connsiteY0"/>
              </a:cxn>
              <a:cxn ang="0">
                <a:pos x="connsiteX1" y="connsiteY1"/>
              </a:cxn>
              <a:cxn ang="0">
                <a:pos x="connsiteX2" y="connsiteY2"/>
              </a:cxn>
            </a:cxnLst>
            <a:rect l="l" t="t" r="r" b="b"/>
            <a:pathLst>
              <a:path w="4256690" h="189244">
                <a:moveTo>
                  <a:pt x="0" y="0"/>
                </a:moveTo>
                <a:cubicBezTo>
                  <a:pt x="551793" y="93279"/>
                  <a:pt x="1103586" y="186559"/>
                  <a:pt x="1813034" y="189187"/>
                </a:cubicBezTo>
                <a:cubicBezTo>
                  <a:pt x="2522482" y="191815"/>
                  <a:pt x="3389586" y="103790"/>
                  <a:pt x="4256690" y="15766"/>
                </a:cubicBezTo>
              </a:path>
            </a:pathLst>
          </a:custGeom>
          <a:ln>
            <a:prstDash val="dash"/>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8" name="TextBox 107">
            <a:extLst>
              <a:ext uri="{FF2B5EF4-FFF2-40B4-BE49-F238E27FC236}">
                <a16:creationId xmlns:a16="http://schemas.microsoft.com/office/drawing/2014/main" id="{0C74054F-D482-4039-BFBE-8D0B40CD5458}"/>
              </a:ext>
            </a:extLst>
          </p:cNvPr>
          <p:cNvSpPr txBox="1"/>
          <p:nvPr/>
        </p:nvSpPr>
        <p:spPr>
          <a:xfrm>
            <a:off x="4884393" y="3237676"/>
            <a:ext cx="1399283" cy="830997"/>
          </a:xfrm>
          <a:prstGeom prst="rect">
            <a:avLst/>
          </a:prstGeom>
          <a:noFill/>
        </p:spPr>
        <p:txBody>
          <a:bodyPr wrap="square" rtlCol="0">
            <a:spAutoFit/>
          </a:bodyPr>
          <a:lstStyle/>
          <a:p>
            <a:r>
              <a:rPr lang="en-GB" sz="2400" dirty="0"/>
              <a:t>P2, Inv2</a:t>
            </a:r>
          </a:p>
          <a:p>
            <a:r>
              <a:rPr lang="en-GB" sz="2400" dirty="0"/>
              <a:t>P2’, Inv2’ </a:t>
            </a:r>
            <a:endParaRPr lang="en-US" sz="2400" dirty="0"/>
          </a:p>
        </p:txBody>
      </p:sp>
      <p:sp>
        <p:nvSpPr>
          <p:cNvPr id="110" name="TextBox 109">
            <a:extLst>
              <a:ext uri="{FF2B5EF4-FFF2-40B4-BE49-F238E27FC236}">
                <a16:creationId xmlns:a16="http://schemas.microsoft.com/office/drawing/2014/main" id="{27FE9644-8549-4CB5-9904-7B84F0383B75}"/>
              </a:ext>
            </a:extLst>
          </p:cNvPr>
          <p:cNvSpPr txBox="1"/>
          <p:nvPr/>
        </p:nvSpPr>
        <p:spPr>
          <a:xfrm>
            <a:off x="4828507" y="5628290"/>
            <a:ext cx="1399283" cy="461665"/>
          </a:xfrm>
          <a:prstGeom prst="rect">
            <a:avLst/>
          </a:prstGeom>
          <a:noFill/>
        </p:spPr>
        <p:txBody>
          <a:bodyPr wrap="square" rtlCol="0">
            <a:spAutoFit/>
          </a:bodyPr>
          <a:lstStyle/>
          <a:p>
            <a:r>
              <a:rPr lang="en-GB" sz="2400" dirty="0"/>
              <a:t>P3, Inv3</a:t>
            </a:r>
            <a:endParaRPr lang="en-US" sz="2400" dirty="0"/>
          </a:p>
        </p:txBody>
      </p:sp>
      <p:sp>
        <p:nvSpPr>
          <p:cNvPr id="111" name="TextBox 110">
            <a:extLst>
              <a:ext uri="{FF2B5EF4-FFF2-40B4-BE49-F238E27FC236}">
                <a16:creationId xmlns:a16="http://schemas.microsoft.com/office/drawing/2014/main" id="{E0E2F0EB-3B20-43C6-853A-6DF3229B78A7}"/>
              </a:ext>
            </a:extLst>
          </p:cNvPr>
          <p:cNvSpPr txBox="1"/>
          <p:nvPr/>
        </p:nvSpPr>
        <p:spPr>
          <a:xfrm>
            <a:off x="4991710" y="2159876"/>
            <a:ext cx="1399283" cy="461665"/>
          </a:xfrm>
          <a:prstGeom prst="rect">
            <a:avLst/>
          </a:prstGeom>
          <a:noFill/>
        </p:spPr>
        <p:txBody>
          <a:bodyPr wrap="square" rtlCol="0">
            <a:spAutoFit/>
          </a:bodyPr>
          <a:lstStyle/>
          <a:p>
            <a:r>
              <a:rPr lang="en-GB" sz="2400" dirty="0"/>
              <a:t>P1, Inv1</a:t>
            </a:r>
            <a:endParaRPr lang="en-US" sz="2400" dirty="0"/>
          </a:p>
        </p:txBody>
      </p:sp>
      <p:sp>
        <p:nvSpPr>
          <p:cNvPr id="112" name="Title 1">
            <a:extLst>
              <a:ext uri="{FF2B5EF4-FFF2-40B4-BE49-F238E27FC236}">
                <a16:creationId xmlns:a16="http://schemas.microsoft.com/office/drawing/2014/main" id="{40F1EA7B-F978-481C-994F-FD6A5A8C820B}"/>
              </a:ext>
            </a:extLst>
          </p:cNvPr>
          <p:cNvSpPr txBox="1">
            <a:spLocks/>
          </p:cNvSpPr>
          <p:nvPr/>
        </p:nvSpPr>
        <p:spPr>
          <a:xfrm>
            <a:off x="1655790" y="-59352"/>
            <a:ext cx="9144000" cy="909294"/>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Notion of Program Equivalence</a:t>
            </a:r>
          </a:p>
        </p:txBody>
      </p:sp>
    </p:spTree>
    <p:extLst>
      <p:ext uri="{BB962C8B-B14F-4D97-AF65-F5344CB8AC3E}">
        <p14:creationId xmlns:p14="http://schemas.microsoft.com/office/powerpoint/2010/main" val="1782597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440"/>
            <a:ext cx="9144000" cy="1015707"/>
          </a:xfrm>
        </p:spPr>
        <p:txBody>
          <a:bodyPr>
            <a:normAutofit fontScale="90000"/>
          </a:bodyPr>
          <a:lstStyle/>
          <a:p>
            <a:r>
              <a:rPr lang="en-US" dirty="0"/>
              <a:t>Notion of Program Equivalence</a:t>
            </a:r>
          </a:p>
        </p:txBody>
      </p:sp>
      <p:cxnSp>
        <p:nvCxnSpPr>
          <p:cNvPr id="41" name="Straight Arrow Connector 40">
            <a:extLst>
              <a:ext uri="{FF2B5EF4-FFF2-40B4-BE49-F238E27FC236}">
                <a16:creationId xmlns:a16="http://schemas.microsoft.com/office/drawing/2014/main" id="{C48E9E68-E55F-437C-A595-929556CE5791}"/>
              </a:ext>
            </a:extLst>
          </p:cNvPr>
          <p:cNvCxnSpPr>
            <a:cxnSpLocks/>
            <a:endCxn id="42" idx="1"/>
          </p:cNvCxnSpPr>
          <p:nvPr/>
        </p:nvCxnSpPr>
        <p:spPr>
          <a:xfrm flipV="1">
            <a:off x="3178278" y="3831838"/>
            <a:ext cx="1903600" cy="814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263B4C1F-1F5E-412D-8366-5AA771181792}"/>
              </a:ext>
            </a:extLst>
          </p:cNvPr>
          <p:cNvSpPr txBox="1"/>
          <p:nvPr/>
        </p:nvSpPr>
        <p:spPr>
          <a:xfrm>
            <a:off x="1098997" y="1619202"/>
            <a:ext cx="9994006" cy="584775"/>
          </a:xfrm>
          <a:prstGeom prst="rect">
            <a:avLst/>
          </a:prstGeom>
          <a:noFill/>
        </p:spPr>
        <p:txBody>
          <a:bodyPr wrap="square" rtlCol="0">
            <a:spAutoFit/>
          </a:bodyPr>
          <a:lstStyle/>
          <a:p>
            <a:pPr marL="285750" indent="-285750">
              <a:buFont typeface="Arial" panose="020B0604020202020204" pitchFamily="34" charset="0"/>
              <a:buChar char="•"/>
            </a:pPr>
            <a:r>
              <a:rPr lang="en-GB" sz="3200" b="1" dirty="0"/>
              <a:t>K</a:t>
            </a:r>
            <a:r>
              <a:rPr lang="en-GB" sz="2400" b="1" dirty="0"/>
              <a:t>EQ</a:t>
            </a:r>
            <a:r>
              <a:rPr lang="en-GB" sz="3200" dirty="0"/>
              <a:t>: Language independent equivalence checker</a:t>
            </a:r>
            <a:endParaRPr lang="en-GB" sz="3200" baseline="30000" dirty="0"/>
          </a:p>
        </p:txBody>
      </p:sp>
      <p:sp>
        <p:nvSpPr>
          <p:cNvPr id="42" name="Rectangle: Rounded Corners 41">
            <a:extLst>
              <a:ext uri="{FF2B5EF4-FFF2-40B4-BE49-F238E27FC236}">
                <a16:creationId xmlns:a16="http://schemas.microsoft.com/office/drawing/2014/main" id="{343B335E-E701-474B-941C-F6805C06CDC1}"/>
              </a:ext>
            </a:extLst>
          </p:cNvPr>
          <p:cNvSpPr/>
          <p:nvPr/>
        </p:nvSpPr>
        <p:spPr>
          <a:xfrm>
            <a:off x="5081878" y="3471229"/>
            <a:ext cx="1863525" cy="72121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b="1" dirty="0"/>
              <a:t>K</a:t>
            </a:r>
            <a:r>
              <a:rPr lang="en-GB" sz="2400" b="1" dirty="0"/>
              <a:t>EQ</a:t>
            </a:r>
            <a:endParaRPr lang="en-US" sz="2400" dirty="0"/>
          </a:p>
        </p:txBody>
      </p:sp>
      <p:sp>
        <p:nvSpPr>
          <p:cNvPr id="50" name="Rectangle 49">
            <a:extLst>
              <a:ext uri="{FF2B5EF4-FFF2-40B4-BE49-F238E27FC236}">
                <a16:creationId xmlns:a16="http://schemas.microsoft.com/office/drawing/2014/main" id="{48F6F6F9-BAFD-484B-BB2D-988F7AEA6023}"/>
              </a:ext>
            </a:extLst>
          </p:cNvPr>
          <p:cNvSpPr/>
          <p:nvPr/>
        </p:nvSpPr>
        <p:spPr>
          <a:xfrm>
            <a:off x="8322790" y="3041759"/>
            <a:ext cx="1472484" cy="4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cs typeface="Calibri"/>
              </a:rPr>
              <a:t>Equivalent</a:t>
            </a:r>
          </a:p>
        </p:txBody>
      </p:sp>
      <p:sp>
        <p:nvSpPr>
          <p:cNvPr id="51" name="Rectangle 50">
            <a:extLst>
              <a:ext uri="{FF2B5EF4-FFF2-40B4-BE49-F238E27FC236}">
                <a16:creationId xmlns:a16="http://schemas.microsoft.com/office/drawing/2014/main" id="{A7E3E640-FF20-431D-8DEA-30F8A8BB10DC}"/>
              </a:ext>
            </a:extLst>
          </p:cNvPr>
          <p:cNvSpPr/>
          <p:nvPr/>
        </p:nvSpPr>
        <p:spPr>
          <a:xfrm>
            <a:off x="8411450" y="3903743"/>
            <a:ext cx="1920256" cy="4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cs typeface="Calibri"/>
              </a:rPr>
              <a:t>Non - Equivalent</a:t>
            </a:r>
          </a:p>
        </p:txBody>
      </p:sp>
      <p:sp>
        <p:nvSpPr>
          <p:cNvPr id="37" name="Oval 36">
            <a:extLst>
              <a:ext uri="{FF2B5EF4-FFF2-40B4-BE49-F238E27FC236}">
                <a16:creationId xmlns:a16="http://schemas.microsoft.com/office/drawing/2014/main" id="{69DCF273-83F2-43E3-AD1D-FF9F7CA9313B}"/>
              </a:ext>
            </a:extLst>
          </p:cNvPr>
          <p:cNvSpPr/>
          <p:nvPr/>
        </p:nvSpPr>
        <p:spPr>
          <a:xfrm>
            <a:off x="972873" y="2748027"/>
            <a:ext cx="2205405" cy="915981"/>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Virtual </a:t>
            </a:r>
          </a:p>
          <a:p>
            <a:pPr algn="ctr"/>
            <a:r>
              <a:rPr lang="en-US" sz="2000" dirty="0">
                <a:cs typeface="Calibri"/>
              </a:rPr>
              <a:t>X86 Program</a:t>
            </a:r>
            <a:endParaRPr lang="en-US" sz="2000" dirty="0"/>
          </a:p>
        </p:txBody>
      </p:sp>
      <p:cxnSp>
        <p:nvCxnSpPr>
          <p:cNvPr id="40" name="Straight Arrow Connector 39">
            <a:extLst>
              <a:ext uri="{FF2B5EF4-FFF2-40B4-BE49-F238E27FC236}">
                <a16:creationId xmlns:a16="http://schemas.microsoft.com/office/drawing/2014/main" id="{ABCA5E7E-3D95-4309-8D9A-65CDD47536BE}"/>
              </a:ext>
            </a:extLst>
          </p:cNvPr>
          <p:cNvCxnSpPr>
            <a:cxnSpLocks/>
            <a:endCxn id="42" idx="1"/>
          </p:cNvCxnSpPr>
          <p:nvPr/>
        </p:nvCxnSpPr>
        <p:spPr>
          <a:xfrm>
            <a:off x="3178278" y="3206018"/>
            <a:ext cx="1903600" cy="625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CF836571-BD8B-47AF-9B83-D864DF1814FB}"/>
              </a:ext>
            </a:extLst>
          </p:cNvPr>
          <p:cNvSpPr/>
          <p:nvPr/>
        </p:nvSpPr>
        <p:spPr>
          <a:xfrm>
            <a:off x="3747094" y="4877170"/>
            <a:ext cx="2298879" cy="72121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Virtual X86-Semantics</a:t>
            </a:r>
            <a:endParaRPr lang="en-US" sz="2000" dirty="0"/>
          </a:p>
        </p:txBody>
      </p:sp>
      <p:sp>
        <p:nvSpPr>
          <p:cNvPr id="44" name="Oval 43">
            <a:extLst>
              <a:ext uri="{FF2B5EF4-FFF2-40B4-BE49-F238E27FC236}">
                <a16:creationId xmlns:a16="http://schemas.microsoft.com/office/drawing/2014/main" id="{C7BFE2B1-CE9A-4462-9033-3B486E4A7FED}"/>
              </a:ext>
            </a:extLst>
          </p:cNvPr>
          <p:cNvSpPr/>
          <p:nvPr/>
        </p:nvSpPr>
        <p:spPr>
          <a:xfrm>
            <a:off x="6258474" y="4877170"/>
            <a:ext cx="2298879" cy="72121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LLVM-Semantics</a:t>
            </a:r>
            <a:endParaRPr lang="en-US" sz="2000" dirty="0"/>
          </a:p>
        </p:txBody>
      </p:sp>
      <p:cxnSp>
        <p:nvCxnSpPr>
          <p:cNvPr id="45" name="Straight Arrow Connector 44">
            <a:extLst>
              <a:ext uri="{FF2B5EF4-FFF2-40B4-BE49-F238E27FC236}">
                <a16:creationId xmlns:a16="http://schemas.microsoft.com/office/drawing/2014/main" id="{765BEB56-C1F0-46F6-8BFE-64AD6B206AF0}"/>
              </a:ext>
            </a:extLst>
          </p:cNvPr>
          <p:cNvCxnSpPr>
            <a:cxnSpLocks/>
            <a:endCxn id="42" idx="2"/>
          </p:cNvCxnSpPr>
          <p:nvPr/>
        </p:nvCxnSpPr>
        <p:spPr>
          <a:xfrm flipH="1" flipV="1">
            <a:off x="6013641" y="4192446"/>
            <a:ext cx="1403932" cy="684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B2E5B5D-A084-44EF-B9A8-122FC0BA9980}"/>
              </a:ext>
            </a:extLst>
          </p:cNvPr>
          <p:cNvCxnSpPr>
            <a:cxnSpLocks/>
            <a:endCxn id="42" idx="2"/>
          </p:cNvCxnSpPr>
          <p:nvPr/>
        </p:nvCxnSpPr>
        <p:spPr>
          <a:xfrm flipV="1">
            <a:off x="4863264" y="4192446"/>
            <a:ext cx="1150377" cy="684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AFC0EFDE-EF0E-4CEE-9EC5-76ECD2EC085B}"/>
              </a:ext>
            </a:extLst>
          </p:cNvPr>
          <p:cNvSpPr/>
          <p:nvPr/>
        </p:nvSpPr>
        <p:spPr>
          <a:xfrm>
            <a:off x="5035918" y="5697268"/>
            <a:ext cx="1955443" cy="354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cs typeface="Calibri"/>
              </a:rPr>
              <a:t>Keq</a:t>
            </a:r>
            <a:r>
              <a:rPr lang="en-US" sz="2000" dirty="0">
                <a:solidFill>
                  <a:schemeClr val="tx1"/>
                </a:solidFill>
                <a:cs typeface="Calibri"/>
              </a:rPr>
              <a:t> Parameters</a:t>
            </a:r>
          </a:p>
        </p:txBody>
      </p:sp>
      <p:cxnSp>
        <p:nvCxnSpPr>
          <p:cNvPr id="48" name="Straight Arrow Connector 47">
            <a:extLst>
              <a:ext uri="{FF2B5EF4-FFF2-40B4-BE49-F238E27FC236}">
                <a16:creationId xmlns:a16="http://schemas.microsoft.com/office/drawing/2014/main" id="{16B2FFA3-3053-4711-ACBB-01826FB77CFC}"/>
              </a:ext>
            </a:extLst>
          </p:cNvPr>
          <p:cNvCxnSpPr>
            <a:cxnSpLocks/>
            <a:stCxn id="42" idx="3"/>
          </p:cNvCxnSpPr>
          <p:nvPr/>
        </p:nvCxnSpPr>
        <p:spPr>
          <a:xfrm flipV="1">
            <a:off x="6945403" y="3303936"/>
            <a:ext cx="1377387" cy="527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BD51271-69A9-4FB6-B3D1-71EA03BDDEB9}"/>
              </a:ext>
            </a:extLst>
          </p:cNvPr>
          <p:cNvCxnSpPr>
            <a:cxnSpLocks/>
          </p:cNvCxnSpPr>
          <p:nvPr/>
        </p:nvCxnSpPr>
        <p:spPr>
          <a:xfrm>
            <a:off x="6945403" y="3847761"/>
            <a:ext cx="1466047" cy="287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66AE6BC8-CB55-42CB-A8D3-9525F07E9D19}"/>
              </a:ext>
            </a:extLst>
          </p:cNvPr>
          <p:cNvSpPr/>
          <p:nvPr/>
        </p:nvSpPr>
        <p:spPr>
          <a:xfrm>
            <a:off x="972873" y="4176063"/>
            <a:ext cx="2205405" cy="940441"/>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LLVM Program</a:t>
            </a:r>
            <a:endParaRPr lang="en-US" sz="2000" dirty="0"/>
          </a:p>
        </p:txBody>
      </p:sp>
      <p:sp>
        <p:nvSpPr>
          <p:cNvPr id="59" name="Oval 58">
            <a:extLst>
              <a:ext uri="{FF2B5EF4-FFF2-40B4-BE49-F238E27FC236}">
                <a16:creationId xmlns:a16="http://schemas.microsoft.com/office/drawing/2014/main" id="{22B23DDC-3846-472F-B6D1-F4ABCA317976}"/>
              </a:ext>
            </a:extLst>
          </p:cNvPr>
          <p:cNvSpPr/>
          <p:nvPr/>
        </p:nvSpPr>
        <p:spPr>
          <a:xfrm>
            <a:off x="4901164" y="2508891"/>
            <a:ext cx="2298879" cy="4373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sync-points</a:t>
            </a:r>
            <a:endParaRPr lang="en-US" sz="2000" dirty="0"/>
          </a:p>
        </p:txBody>
      </p:sp>
      <p:cxnSp>
        <p:nvCxnSpPr>
          <p:cNvPr id="57" name="Straight Arrow Connector 56">
            <a:extLst>
              <a:ext uri="{FF2B5EF4-FFF2-40B4-BE49-F238E27FC236}">
                <a16:creationId xmlns:a16="http://schemas.microsoft.com/office/drawing/2014/main" id="{1D52E19D-9AA1-42B3-9BED-0F6218E2D2CE}"/>
              </a:ext>
            </a:extLst>
          </p:cNvPr>
          <p:cNvCxnSpPr>
            <a:cxnSpLocks/>
            <a:endCxn id="42" idx="0"/>
          </p:cNvCxnSpPr>
          <p:nvPr/>
        </p:nvCxnSpPr>
        <p:spPr>
          <a:xfrm>
            <a:off x="6013640" y="2959737"/>
            <a:ext cx="1" cy="511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6C11EB04-1194-4DBC-B329-BB30A16B5B44}"/>
              </a:ext>
            </a:extLst>
          </p:cNvPr>
          <p:cNvSpPr>
            <a:spLocks noGrp="1"/>
          </p:cNvSpPr>
          <p:nvPr>
            <p:ph type="sldNum" sz="quarter" idx="12"/>
          </p:nvPr>
        </p:nvSpPr>
        <p:spPr/>
        <p:txBody>
          <a:bodyPr/>
          <a:lstStyle/>
          <a:p>
            <a:fld id="{330EA680-D336-4FF7-8B7A-9848BB0A1C32}" type="slidenum">
              <a:rPr lang="en-US" smtClean="0"/>
              <a:t>36</a:t>
            </a:fld>
            <a:endParaRPr lang="en-US"/>
          </a:p>
        </p:txBody>
      </p:sp>
    </p:spTree>
    <p:custDataLst>
      <p:tags r:id="rId1"/>
    </p:custDataLst>
    <p:extLst>
      <p:ext uri="{BB962C8B-B14F-4D97-AF65-F5344CB8AC3E}">
        <p14:creationId xmlns:p14="http://schemas.microsoft.com/office/powerpoint/2010/main" val="4957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37" grpId="0" animBg="1"/>
      <p:bldP spid="43" grpId="0" animBg="1"/>
      <p:bldP spid="44" grpId="0" animBg="1"/>
      <p:bldP spid="47" grpId="0" animBg="1"/>
      <p:bldP spid="54" grpId="0" animBg="1"/>
      <p:bldP spid="5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0186" y="69660"/>
            <a:ext cx="11051627" cy="1118655"/>
          </a:xfrm>
        </p:spPr>
        <p:txBody>
          <a:bodyPr>
            <a:normAutofit fontScale="90000"/>
          </a:bodyPr>
          <a:lstStyle/>
          <a:p>
            <a:r>
              <a:rPr lang="en-US" dirty="0"/>
              <a:t>Fully Automated Translation Validation</a:t>
            </a:r>
          </a:p>
        </p:txBody>
      </p:sp>
      <p:sp>
        <p:nvSpPr>
          <p:cNvPr id="3" name="TextBox 2">
            <a:extLst>
              <a:ext uri="{FF2B5EF4-FFF2-40B4-BE49-F238E27FC236}">
                <a16:creationId xmlns:a16="http://schemas.microsoft.com/office/drawing/2014/main" id="{153E3C5B-3E8C-4688-BF22-07BBF5240FE8}"/>
              </a:ext>
            </a:extLst>
          </p:cNvPr>
          <p:cNvSpPr txBox="1"/>
          <p:nvPr/>
        </p:nvSpPr>
        <p:spPr>
          <a:xfrm>
            <a:off x="2469380" y="1700678"/>
            <a:ext cx="6263510" cy="3108543"/>
          </a:xfrm>
          <a:prstGeom prst="rect">
            <a:avLst/>
          </a:prstGeom>
          <a:noFill/>
        </p:spPr>
        <p:txBody>
          <a:bodyPr wrap="none" rtlCol="0">
            <a:spAutoFit/>
          </a:bodyPr>
          <a:lstStyle/>
          <a:p>
            <a:r>
              <a:rPr lang="en-US" sz="2800" dirty="0"/>
              <a:t>Three key ingredients*</a:t>
            </a:r>
          </a:p>
          <a:p>
            <a:endParaRPr lang="en-US" sz="2800" dirty="0"/>
          </a:p>
          <a:p>
            <a:pPr marL="457200" indent="-457200">
              <a:buFont typeface="Wingdings" panose="05000000000000000000" pitchFamily="2" charset="2"/>
              <a:buChar char="q"/>
            </a:pPr>
            <a:r>
              <a:rPr lang="en-US" sz="2800" dirty="0"/>
              <a:t>Common semantic framework</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GB" sz="2800" dirty="0"/>
              <a:t>Formal notion of program equivalence</a:t>
            </a:r>
          </a:p>
          <a:p>
            <a:pPr marL="457200" indent="-457200">
              <a:buFont typeface="Wingdings" panose="05000000000000000000" pitchFamily="2" charset="2"/>
              <a:buChar char="q"/>
            </a:pPr>
            <a:endParaRPr lang="en-GB" sz="2800" dirty="0"/>
          </a:p>
          <a:p>
            <a:pPr marL="457200" indent="-457200">
              <a:buFont typeface="Wingdings" panose="05000000000000000000" pitchFamily="2" charset="2"/>
              <a:buChar char="q"/>
            </a:pPr>
            <a:r>
              <a:rPr lang="en-GB" sz="2800" dirty="0"/>
              <a:t>Proof generator and checker</a:t>
            </a:r>
            <a:endParaRPr lang="en-US" sz="2800" dirty="0"/>
          </a:p>
        </p:txBody>
      </p:sp>
      <p:sp>
        <p:nvSpPr>
          <p:cNvPr id="4" name="Slide Number Placeholder 3">
            <a:extLst>
              <a:ext uri="{FF2B5EF4-FFF2-40B4-BE49-F238E27FC236}">
                <a16:creationId xmlns:a16="http://schemas.microsoft.com/office/drawing/2014/main" id="{EF63AD57-8B7A-4DF9-8DC9-B2DA50A0ED9E}"/>
              </a:ext>
            </a:extLst>
          </p:cNvPr>
          <p:cNvSpPr>
            <a:spLocks noGrp="1"/>
          </p:cNvSpPr>
          <p:nvPr>
            <p:ph type="sldNum" sz="quarter" idx="12"/>
          </p:nvPr>
        </p:nvSpPr>
        <p:spPr/>
        <p:txBody>
          <a:bodyPr/>
          <a:lstStyle/>
          <a:p>
            <a:fld id="{330EA680-D336-4FF7-8B7A-9848BB0A1C32}" type="slidenum">
              <a:rPr lang="en-US" smtClean="0"/>
              <a:t>37</a:t>
            </a:fld>
            <a:endParaRPr lang="en-US"/>
          </a:p>
        </p:txBody>
      </p:sp>
      <p:sp>
        <p:nvSpPr>
          <p:cNvPr id="5" name="TextBox 4">
            <a:extLst>
              <a:ext uri="{FF2B5EF4-FFF2-40B4-BE49-F238E27FC236}">
                <a16:creationId xmlns:a16="http://schemas.microsoft.com/office/drawing/2014/main" id="{FA5D8CDB-DED8-4798-886F-CD68B70B368E}"/>
              </a:ext>
            </a:extLst>
          </p:cNvPr>
          <p:cNvSpPr txBox="1"/>
          <p:nvPr/>
        </p:nvSpPr>
        <p:spPr>
          <a:xfrm>
            <a:off x="2967177" y="6299046"/>
            <a:ext cx="5519011" cy="677108"/>
          </a:xfrm>
          <a:prstGeom prst="rect">
            <a:avLst/>
          </a:prstGeom>
          <a:noFill/>
        </p:spPr>
        <p:txBody>
          <a:bodyPr wrap="none" rtlCol="0">
            <a:spAutoFit/>
          </a:bodyPr>
          <a:lstStyle/>
          <a:p>
            <a:r>
              <a:rPr lang="en-GB" sz="2000" dirty="0"/>
              <a:t>* “Translation Validation" by Pnueli et al. TACAS’98 </a:t>
            </a:r>
            <a:endParaRPr lang="en-US" sz="2000" dirty="0"/>
          </a:p>
          <a:p>
            <a:endParaRPr lang="en-US" dirty="0"/>
          </a:p>
        </p:txBody>
      </p:sp>
      <p:pic>
        <p:nvPicPr>
          <p:cNvPr id="6" name="Graphic 5" descr="Checkmark">
            <a:extLst>
              <a:ext uri="{FF2B5EF4-FFF2-40B4-BE49-F238E27FC236}">
                <a16:creationId xmlns:a16="http://schemas.microsoft.com/office/drawing/2014/main" id="{6518BC3B-A9F6-4AEA-8F56-FF8DD86807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69380" y="2398260"/>
            <a:ext cx="559759" cy="559759"/>
          </a:xfrm>
          <a:prstGeom prst="rect">
            <a:avLst/>
          </a:prstGeom>
        </p:spPr>
      </p:pic>
      <p:pic>
        <p:nvPicPr>
          <p:cNvPr id="7" name="Graphic 6" descr="Checkmark">
            <a:extLst>
              <a:ext uri="{FF2B5EF4-FFF2-40B4-BE49-F238E27FC236}">
                <a16:creationId xmlns:a16="http://schemas.microsoft.com/office/drawing/2014/main" id="{9C5A2D24-4E35-4C5E-B19E-4F5D70EA62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105" y="3254949"/>
            <a:ext cx="559759" cy="559759"/>
          </a:xfrm>
          <a:prstGeom prst="rect">
            <a:avLst/>
          </a:prstGeom>
        </p:spPr>
      </p:pic>
    </p:spTree>
    <p:extLst>
      <p:ext uri="{BB962C8B-B14F-4D97-AF65-F5344CB8AC3E}">
        <p14:creationId xmlns:p14="http://schemas.microsoft.com/office/powerpoint/2010/main" val="1704308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001949"/>
          </a:xfrm>
        </p:spPr>
        <p:txBody>
          <a:bodyPr>
            <a:normAutofit/>
          </a:bodyPr>
          <a:lstStyle/>
          <a:p>
            <a:r>
              <a:rPr lang="en-GB" dirty="0"/>
              <a:t>Proof Generator and Checker</a:t>
            </a:r>
            <a:endParaRPr lang="en-US" dirty="0"/>
          </a:p>
        </p:txBody>
      </p:sp>
      <p:sp>
        <p:nvSpPr>
          <p:cNvPr id="6" name="TextBox 5">
            <a:extLst>
              <a:ext uri="{FF2B5EF4-FFF2-40B4-BE49-F238E27FC236}">
                <a16:creationId xmlns:a16="http://schemas.microsoft.com/office/drawing/2014/main" id="{619D53A2-C9B7-434B-9A26-CABBF8C05F14}"/>
              </a:ext>
            </a:extLst>
          </p:cNvPr>
          <p:cNvSpPr txBox="1"/>
          <p:nvPr/>
        </p:nvSpPr>
        <p:spPr>
          <a:xfrm>
            <a:off x="739251" y="2598003"/>
            <a:ext cx="10713497" cy="1384995"/>
          </a:xfrm>
          <a:prstGeom prst="rect">
            <a:avLst/>
          </a:prstGeom>
          <a:noFill/>
        </p:spPr>
        <p:txBody>
          <a:bodyPr wrap="square" rtlCol="0">
            <a:spAutoFit/>
          </a:bodyPr>
          <a:lstStyle/>
          <a:p>
            <a:pPr marL="457200" indent="-457200">
              <a:buFont typeface="Wingdings" panose="05000000000000000000" pitchFamily="2" charset="2"/>
              <a:buChar char="q"/>
            </a:pPr>
            <a:r>
              <a:rPr lang="en-GB" sz="2800" dirty="0"/>
              <a:t>Proof generator generates sync-points to be validated by the checker</a:t>
            </a:r>
          </a:p>
          <a:p>
            <a:pPr marL="457200" indent="-457200">
              <a:buFont typeface="Wingdings" panose="05000000000000000000" pitchFamily="2" charset="2"/>
              <a:buChar char="q"/>
            </a:pPr>
            <a:endParaRPr lang="en-GB" sz="2800" dirty="0"/>
          </a:p>
          <a:p>
            <a:pPr marL="457200" indent="-457200">
              <a:buFont typeface="Wingdings" panose="05000000000000000000" pitchFamily="2" charset="2"/>
              <a:buChar char="q"/>
            </a:pPr>
            <a:r>
              <a:rPr lang="en-GB" sz="2800" dirty="0"/>
              <a:t>Preferably translator-agnostic</a:t>
            </a:r>
            <a:endParaRPr lang="en-US" dirty="0"/>
          </a:p>
        </p:txBody>
      </p:sp>
      <p:sp>
        <p:nvSpPr>
          <p:cNvPr id="3" name="Slide Number Placeholder 2">
            <a:extLst>
              <a:ext uri="{FF2B5EF4-FFF2-40B4-BE49-F238E27FC236}">
                <a16:creationId xmlns:a16="http://schemas.microsoft.com/office/drawing/2014/main" id="{C603D9CE-16FE-4933-A184-07ABABC75E53}"/>
              </a:ext>
            </a:extLst>
          </p:cNvPr>
          <p:cNvSpPr>
            <a:spLocks noGrp="1"/>
          </p:cNvSpPr>
          <p:nvPr>
            <p:ph type="sldNum" sz="quarter" idx="12"/>
          </p:nvPr>
        </p:nvSpPr>
        <p:spPr/>
        <p:txBody>
          <a:bodyPr/>
          <a:lstStyle/>
          <a:p>
            <a:fld id="{330EA680-D336-4FF7-8B7A-9848BB0A1C32}" type="slidenum">
              <a:rPr lang="en-US" smtClean="0"/>
              <a:t>38</a:t>
            </a:fld>
            <a:endParaRPr lang="en-US"/>
          </a:p>
        </p:txBody>
      </p:sp>
    </p:spTree>
    <p:extLst>
      <p:ext uri="{BB962C8B-B14F-4D97-AF65-F5344CB8AC3E}">
        <p14:creationId xmlns:p14="http://schemas.microsoft.com/office/powerpoint/2010/main" val="1656761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0" y="0"/>
            <a:ext cx="10287000" cy="1107847"/>
          </a:xfrm>
        </p:spPr>
        <p:txBody>
          <a:bodyPr>
            <a:normAutofit/>
          </a:bodyPr>
          <a:lstStyle/>
          <a:p>
            <a:r>
              <a:rPr lang="en-GB" dirty="0"/>
              <a:t>Proof Generator Approaches</a:t>
            </a:r>
            <a:endParaRPr lang="en-US" dirty="0"/>
          </a:p>
        </p:txBody>
      </p:sp>
      <p:sp>
        <p:nvSpPr>
          <p:cNvPr id="3" name="Slide Number Placeholder 2">
            <a:extLst>
              <a:ext uri="{FF2B5EF4-FFF2-40B4-BE49-F238E27FC236}">
                <a16:creationId xmlns:a16="http://schemas.microsoft.com/office/drawing/2014/main" id="{3167AA18-E26D-4D07-ABE4-62EBBA8EF597}"/>
              </a:ext>
            </a:extLst>
          </p:cNvPr>
          <p:cNvSpPr>
            <a:spLocks noGrp="1"/>
          </p:cNvSpPr>
          <p:nvPr>
            <p:ph type="sldNum" sz="quarter" idx="12"/>
          </p:nvPr>
        </p:nvSpPr>
        <p:spPr/>
        <p:txBody>
          <a:bodyPr/>
          <a:lstStyle/>
          <a:p>
            <a:fld id="{330EA680-D336-4FF7-8B7A-9848BB0A1C32}" type="slidenum">
              <a:rPr lang="en-US" smtClean="0"/>
              <a:t>39</a:t>
            </a:fld>
            <a:endParaRPr lang="en-US"/>
          </a:p>
        </p:txBody>
      </p:sp>
      <p:sp>
        <p:nvSpPr>
          <p:cNvPr id="5" name="TextBox 4">
            <a:extLst>
              <a:ext uri="{FF2B5EF4-FFF2-40B4-BE49-F238E27FC236}">
                <a16:creationId xmlns:a16="http://schemas.microsoft.com/office/drawing/2014/main" id="{E875157F-5B70-4214-AABB-1741CE1B0CFA}"/>
              </a:ext>
            </a:extLst>
          </p:cNvPr>
          <p:cNvSpPr txBox="1"/>
          <p:nvPr/>
        </p:nvSpPr>
        <p:spPr>
          <a:xfrm>
            <a:off x="739251" y="1289137"/>
            <a:ext cx="10713497" cy="6001643"/>
          </a:xfrm>
          <a:prstGeom prst="rect">
            <a:avLst/>
          </a:prstGeom>
          <a:noFill/>
        </p:spPr>
        <p:txBody>
          <a:bodyPr wrap="square" rtlCol="0">
            <a:spAutoFit/>
          </a:bodyPr>
          <a:lstStyle/>
          <a:p>
            <a:pPr marL="457200" indent="-457200">
              <a:buFont typeface="Wingdings" panose="05000000000000000000" pitchFamily="2" charset="2"/>
              <a:buChar char="q"/>
            </a:pPr>
            <a:r>
              <a:rPr lang="en-GB" sz="3200" dirty="0"/>
              <a:t>Instrumenting the translator itself  </a:t>
            </a:r>
          </a:p>
          <a:p>
            <a:pPr marL="914400" lvl="1" indent="-457200">
              <a:buFont typeface="Arial" panose="020B0604020202020204" pitchFamily="34" charset="0"/>
              <a:buChar char="•"/>
            </a:pPr>
            <a:r>
              <a:rPr lang="en-GB" sz="3200" dirty="0"/>
              <a:t>Translator specific</a:t>
            </a:r>
          </a:p>
          <a:p>
            <a:pPr lvl="1"/>
            <a:endParaRPr lang="en-GB" sz="3200" dirty="0"/>
          </a:p>
          <a:p>
            <a:pPr marL="457200" indent="-457200">
              <a:buFont typeface="Wingdings" panose="05000000000000000000" pitchFamily="2" charset="2"/>
              <a:buChar char="q"/>
            </a:pPr>
            <a:r>
              <a:rPr lang="en-GB" sz="3200" dirty="0"/>
              <a:t>Black box approach: Inferring sync-points by analysing the source and target of a translation</a:t>
            </a:r>
          </a:p>
          <a:p>
            <a:pPr marL="914400" lvl="1" indent="-457200">
              <a:buFont typeface="Arial" panose="020B0604020202020204" pitchFamily="34" charset="0"/>
              <a:buChar char="•"/>
            </a:pPr>
            <a:r>
              <a:rPr lang="en-GB" sz="3200" dirty="0"/>
              <a:t>Needs to handle idioms generated by each translator</a:t>
            </a:r>
          </a:p>
          <a:p>
            <a:pPr marL="914400" lvl="1" indent="-457200">
              <a:buFont typeface="Arial" panose="020B0604020202020204" pitchFamily="34" charset="0"/>
              <a:buChar char="•"/>
            </a:pPr>
            <a:endParaRPr lang="en-GB" sz="3200" dirty="0"/>
          </a:p>
          <a:p>
            <a:pPr marL="457200" indent="-457200">
              <a:buFont typeface="Wingdings" panose="05000000000000000000" pitchFamily="2" charset="2"/>
              <a:buChar char="q"/>
            </a:pPr>
            <a:r>
              <a:rPr lang="en-GB" sz="3200" dirty="0"/>
              <a:t>Automated Approaches: Sync-point inference is agnostic of the translator </a:t>
            </a:r>
          </a:p>
          <a:p>
            <a:pPr marL="914400" lvl="1" indent="-457200">
              <a:buFont typeface="Arial" panose="020B0604020202020204" pitchFamily="34" charset="0"/>
              <a:buChar char="•"/>
            </a:pPr>
            <a:r>
              <a:rPr lang="en-GB" sz="3200" dirty="0"/>
              <a:t>E.g.: Data-driven or machine learning based sync-point generation</a:t>
            </a:r>
          </a:p>
          <a:p>
            <a:pPr marL="457200" indent="-457200">
              <a:buFont typeface="Wingdings" panose="05000000000000000000" pitchFamily="2" charset="2"/>
              <a:buChar char="q"/>
            </a:pPr>
            <a:endParaRPr lang="en-GB" sz="3200" dirty="0"/>
          </a:p>
        </p:txBody>
      </p:sp>
    </p:spTree>
    <p:extLst>
      <p:ext uri="{BB962C8B-B14F-4D97-AF65-F5344CB8AC3E}">
        <p14:creationId xmlns:p14="http://schemas.microsoft.com/office/powerpoint/2010/main" val="116195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8157"/>
            <a:ext cx="9144000" cy="704880"/>
          </a:xfrm>
        </p:spPr>
        <p:txBody>
          <a:bodyPr>
            <a:noAutofit/>
          </a:bodyPr>
          <a:lstStyle/>
          <a:p>
            <a:r>
              <a:rPr lang="en-US" sz="5400" dirty="0"/>
              <a:t>Binary Decompilation is Hard</a:t>
            </a:r>
          </a:p>
        </p:txBody>
      </p:sp>
      <p:grpSp>
        <p:nvGrpSpPr>
          <p:cNvPr id="5" name="Group 4">
            <a:extLst>
              <a:ext uri="{FF2B5EF4-FFF2-40B4-BE49-F238E27FC236}">
                <a16:creationId xmlns:a16="http://schemas.microsoft.com/office/drawing/2014/main" id="{B01DDF02-3CA3-40A7-8A5E-188105A54E6C}"/>
              </a:ext>
            </a:extLst>
          </p:cNvPr>
          <p:cNvGrpSpPr/>
          <p:nvPr/>
        </p:nvGrpSpPr>
        <p:grpSpPr>
          <a:xfrm>
            <a:off x="1931769" y="1613499"/>
            <a:ext cx="8328461" cy="954107"/>
            <a:chOff x="2077732" y="1613499"/>
            <a:chExt cx="8328461" cy="954107"/>
          </a:xfrm>
        </p:grpSpPr>
        <p:sp>
          <p:nvSpPr>
            <p:cNvPr id="10" name="TextBox 9">
              <a:extLst>
                <a:ext uri="{FF2B5EF4-FFF2-40B4-BE49-F238E27FC236}">
                  <a16:creationId xmlns:a16="http://schemas.microsoft.com/office/drawing/2014/main" id="{CD2AB7B8-EFE6-4A25-AA89-03838827853E}"/>
                </a:ext>
              </a:extLst>
            </p:cNvPr>
            <p:cNvSpPr txBox="1"/>
            <p:nvPr/>
          </p:nvSpPr>
          <p:spPr>
            <a:xfrm>
              <a:off x="5106884" y="1613499"/>
              <a:ext cx="1978234" cy="954107"/>
            </a:xfrm>
            <a:prstGeom prst="rect">
              <a:avLst/>
            </a:prstGeom>
            <a:noFill/>
            <a:ln>
              <a:solidFill>
                <a:schemeClr val="tx1"/>
              </a:solidFill>
            </a:ln>
          </p:spPr>
          <p:txBody>
            <a:bodyPr wrap="square" rtlCol="0">
              <a:spAutoFit/>
            </a:bodyPr>
            <a:lstStyle/>
            <a:p>
              <a:pPr algn="ctr"/>
              <a:r>
                <a:rPr lang="en-US" sz="2800" dirty="0"/>
                <a:t>Binary </a:t>
              </a:r>
            </a:p>
            <a:p>
              <a:pPr algn="ctr"/>
              <a:r>
                <a:rPr lang="en-US" sz="2800" dirty="0"/>
                <a:t>Decompiler</a:t>
              </a:r>
            </a:p>
          </p:txBody>
        </p:sp>
        <p:sp>
          <p:nvSpPr>
            <p:cNvPr id="12" name="Oval 11">
              <a:extLst>
                <a:ext uri="{FF2B5EF4-FFF2-40B4-BE49-F238E27FC236}">
                  <a16:creationId xmlns:a16="http://schemas.microsoft.com/office/drawing/2014/main" id="{5AA2DE76-0B80-45FC-B228-4404068703B2}"/>
                </a:ext>
              </a:extLst>
            </p:cNvPr>
            <p:cNvSpPr/>
            <p:nvPr/>
          </p:nvSpPr>
          <p:spPr>
            <a:xfrm>
              <a:off x="2077732" y="1633353"/>
              <a:ext cx="2086378"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Binary Code</a:t>
              </a:r>
            </a:p>
          </p:txBody>
        </p:sp>
        <p:cxnSp>
          <p:nvCxnSpPr>
            <p:cNvPr id="13" name="Straight Arrow Connector 12">
              <a:extLst>
                <a:ext uri="{FF2B5EF4-FFF2-40B4-BE49-F238E27FC236}">
                  <a16:creationId xmlns:a16="http://schemas.microsoft.com/office/drawing/2014/main" id="{68B7F800-9A2B-4F0C-B824-C09FDBACB9C6}"/>
                </a:ext>
              </a:extLst>
            </p:cNvPr>
            <p:cNvCxnSpPr>
              <a:cxnSpLocks/>
            </p:cNvCxnSpPr>
            <p:nvPr/>
          </p:nvCxnSpPr>
          <p:spPr>
            <a:xfrm>
              <a:off x="4164110" y="2075774"/>
              <a:ext cx="9427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A50163F9-5F24-47A7-8498-EFD9510351BE}"/>
                </a:ext>
              </a:extLst>
            </p:cNvPr>
            <p:cNvSpPr/>
            <p:nvPr/>
          </p:nvSpPr>
          <p:spPr>
            <a:xfrm>
              <a:off x="8027892" y="1613499"/>
              <a:ext cx="2378301"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IR</a:t>
              </a:r>
            </a:p>
          </p:txBody>
        </p:sp>
        <p:cxnSp>
          <p:nvCxnSpPr>
            <p:cNvPr id="17" name="Straight Arrow Connector 16">
              <a:extLst>
                <a:ext uri="{FF2B5EF4-FFF2-40B4-BE49-F238E27FC236}">
                  <a16:creationId xmlns:a16="http://schemas.microsoft.com/office/drawing/2014/main" id="{93673442-A07C-4B51-A0C1-488010DBC697}"/>
                </a:ext>
              </a:extLst>
            </p:cNvPr>
            <p:cNvCxnSpPr>
              <a:cxnSpLocks/>
            </p:cNvCxnSpPr>
            <p:nvPr/>
          </p:nvCxnSpPr>
          <p:spPr>
            <a:xfrm>
              <a:off x="7085118" y="2075774"/>
              <a:ext cx="9427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 name="Slide Number Placeholder 2">
            <a:extLst>
              <a:ext uri="{FF2B5EF4-FFF2-40B4-BE49-F238E27FC236}">
                <a16:creationId xmlns:a16="http://schemas.microsoft.com/office/drawing/2014/main" id="{B0491C21-02FC-4F17-B0E0-963909BC4D6E}"/>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1053743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9D53A2-C9B7-434B-9A26-CABBF8C05F14}"/>
              </a:ext>
            </a:extLst>
          </p:cNvPr>
          <p:cNvSpPr txBox="1"/>
          <p:nvPr/>
        </p:nvSpPr>
        <p:spPr>
          <a:xfrm>
            <a:off x="307041" y="1192533"/>
            <a:ext cx="11577917" cy="4031873"/>
          </a:xfrm>
          <a:prstGeom prst="rect">
            <a:avLst/>
          </a:prstGeom>
          <a:noFill/>
        </p:spPr>
        <p:txBody>
          <a:bodyPr wrap="square" rtlCol="0">
            <a:spAutoFit/>
          </a:bodyPr>
          <a:lstStyle/>
          <a:p>
            <a:pPr algn="ctr"/>
            <a:endParaRPr lang="en-GB" sz="3200" i="1" dirty="0"/>
          </a:p>
          <a:p>
            <a:pPr algn="ctr"/>
            <a:r>
              <a:rPr lang="en-GB" sz="2800" b="1" dirty="0"/>
              <a:t>Data-Driven Equivalence Checking., </a:t>
            </a:r>
            <a:r>
              <a:rPr lang="en-GB" sz="2800" dirty="0"/>
              <a:t>OOPSLA’13</a:t>
            </a:r>
            <a:r>
              <a:rPr lang="en-GB" sz="2800" i="1" dirty="0"/>
              <a:t> by Sharma et al.</a:t>
            </a:r>
          </a:p>
          <a:p>
            <a:endParaRPr lang="en-GB" sz="2800" i="1" dirty="0"/>
          </a:p>
          <a:p>
            <a:pPr marL="914400" lvl="1" indent="-457200">
              <a:buFont typeface="Wingdings" panose="05000000000000000000" pitchFamily="2" charset="2"/>
              <a:buChar char="q"/>
            </a:pPr>
            <a:r>
              <a:rPr lang="en-GB" sz="2800" dirty="0"/>
              <a:t>Sync-points are chosen where the corresponding memory states agree on the largest number of values </a:t>
            </a:r>
          </a:p>
          <a:p>
            <a:pPr marL="914400" lvl="1" indent="-457200">
              <a:buFont typeface="Wingdings" panose="05000000000000000000" pitchFamily="2" charset="2"/>
              <a:buChar char="q"/>
            </a:pPr>
            <a:endParaRPr lang="en-GB" sz="2800" dirty="0"/>
          </a:p>
          <a:p>
            <a:pPr marL="914400" lvl="1" indent="-457200">
              <a:buFont typeface="Wingdings" panose="05000000000000000000" pitchFamily="2" charset="2"/>
              <a:buChar char="q"/>
            </a:pPr>
            <a:r>
              <a:rPr lang="en-GB" sz="2800" dirty="0"/>
              <a:t>The equality conditions at sync-points are determined by analysing recorded values of live variables</a:t>
            </a:r>
          </a:p>
          <a:p>
            <a:pPr marL="914400" lvl="1" indent="-457200">
              <a:buFont typeface="Arial" panose="020B0604020202020204" pitchFamily="34" charset="0"/>
              <a:buChar char="•"/>
            </a:pPr>
            <a:endParaRPr lang="en-GB" sz="2800" dirty="0"/>
          </a:p>
        </p:txBody>
      </p:sp>
      <p:sp>
        <p:nvSpPr>
          <p:cNvPr id="2" name="Slide Number Placeholder 1">
            <a:extLst>
              <a:ext uri="{FF2B5EF4-FFF2-40B4-BE49-F238E27FC236}">
                <a16:creationId xmlns:a16="http://schemas.microsoft.com/office/drawing/2014/main" id="{1CC8E74B-836F-4F7B-A94C-095751CEA738}"/>
              </a:ext>
            </a:extLst>
          </p:cNvPr>
          <p:cNvSpPr>
            <a:spLocks noGrp="1"/>
          </p:cNvSpPr>
          <p:nvPr>
            <p:ph type="sldNum" sz="quarter" idx="12"/>
          </p:nvPr>
        </p:nvSpPr>
        <p:spPr/>
        <p:txBody>
          <a:bodyPr/>
          <a:lstStyle/>
          <a:p>
            <a:fld id="{330EA680-D336-4FF7-8B7A-9848BB0A1C32}" type="slidenum">
              <a:rPr lang="en-US" smtClean="0"/>
              <a:t>40</a:t>
            </a:fld>
            <a:endParaRPr lang="en-US"/>
          </a:p>
        </p:txBody>
      </p:sp>
      <p:sp>
        <p:nvSpPr>
          <p:cNvPr id="5" name="Title 1">
            <a:extLst>
              <a:ext uri="{FF2B5EF4-FFF2-40B4-BE49-F238E27FC236}">
                <a16:creationId xmlns:a16="http://schemas.microsoft.com/office/drawing/2014/main" id="{2D853209-0DD5-4464-B051-C4C07671ED3D}"/>
              </a:ext>
            </a:extLst>
          </p:cNvPr>
          <p:cNvSpPr>
            <a:spLocks noGrp="1"/>
          </p:cNvSpPr>
          <p:nvPr>
            <p:ph type="ctrTitle"/>
          </p:nvPr>
        </p:nvSpPr>
        <p:spPr>
          <a:xfrm>
            <a:off x="1523999" y="1"/>
            <a:ext cx="9144000" cy="1088020"/>
          </a:xfrm>
        </p:spPr>
        <p:txBody>
          <a:bodyPr>
            <a:normAutofit/>
          </a:bodyPr>
          <a:lstStyle/>
          <a:p>
            <a:r>
              <a:rPr lang="en-GB" dirty="0"/>
              <a:t>Automated Approaches</a:t>
            </a:r>
            <a:endParaRPr lang="en-US" dirty="0"/>
          </a:p>
        </p:txBody>
      </p:sp>
    </p:spTree>
    <p:extLst>
      <p:ext uri="{BB962C8B-B14F-4D97-AF65-F5344CB8AC3E}">
        <p14:creationId xmlns:p14="http://schemas.microsoft.com/office/powerpoint/2010/main" val="1811962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0" y="0"/>
            <a:ext cx="10287000" cy="1107847"/>
          </a:xfrm>
        </p:spPr>
        <p:txBody>
          <a:bodyPr>
            <a:normAutofit/>
          </a:bodyPr>
          <a:lstStyle/>
          <a:p>
            <a:r>
              <a:rPr lang="en-GB" dirty="0"/>
              <a:t>Proof Generator Approaches</a:t>
            </a:r>
            <a:endParaRPr lang="en-US" dirty="0"/>
          </a:p>
        </p:txBody>
      </p:sp>
      <p:sp>
        <p:nvSpPr>
          <p:cNvPr id="3" name="Slide Number Placeholder 2">
            <a:extLst>
              <a:ext uri="{FF2B5EF4-FFF2-40B4-BE49-F238E27FC236}">
                <a16:creationId xmlns:a16="http://schemas.microsoft.com/office/drawing/2014/main" id="{3167AA18-E26D-4D07-ABE4-62EBBA8EF597}"/>
              </a:ext>
            </a:extLst>
          </p:cNvPr>
          <p:cNvSpPr>
            <a:spLocks noGrp="1"/>
          </p:cNvSpPr>
          <p:nvPr>
            <p:ph type="sldNum" sz="quarter" idx="12"/>
          </p:nvPr>
        </p:nvSpPr>
        <p:spPr/>
        <p:txBody>
          <a:bodyPr/>
          <a:lstStyle/>
          <a:p>
            <a:fld id="{330EA680-D336-4FF7-8B7A-9848BB0A1C32}" type="slidenum">
              <a:rPr lang="en-US" smtClean="0"/>
              <a:t>41</a:t>
            </a:fld>
            <a:endParaRPr lang="en-US"/>
          </a:p>
        </p:txBody>
      </p:sp>
      <p:graphicFrame>
        <p:nvGraphicFramePr>
          <p:cNvPr id="4" name="Table 3">
            <a:extLst>
              <a:ext uri="{FF2B5EF4-FFF2-40B4-BE49-F238E27FC236}">
                <a16:creationId xmlns:a16="http://schemas.microsoft.com/office/drawing/2014/main" id="{8B6AAB09-4AB4-4BCF-8661-9495264CFF7E}"/>
              </a:ext>
            </a:extLst>
          </p:cNvPr>
          <p:cNvGraphicFramePr>
            <a:graphicFrameLocks noGrp="1"/>
          </p:cNvGraphicFramePr>
          <p:nvPr>
            <p:extLst>
              <p:ext uri="{D42A27DB-BD31-4B8C-83A1-F6EECF244321}">
                <p14:modId xmlns:p14="http://schemas.microsoft.com/office/powerpoint/2010/main" val="2970755720"/>
              </p:ext>
            </p:extLst>
          </p:nvPr>
        </p:nvGraphicFramePr>
        <p:xfrm>
          <a:off x="1720503" y="2944255"/>
          <a:ext cx="8128000" cy="262128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205691722"/>
                    </a:ext>
                  </a:extLst>
                </a:gridCol>
                <a:gridCol w="4064000">
                  <a:extLst>
                    <a:ext uri="{9D8B030D-6E8A-4147-A177-3AD203B41FA5}">
                      <a16:colId xmlns:a16="http://schemas.microsoft.com/office/drawing/2014/main" val="647773068"/>
                    </a:ext>
                  </a:extLst>
                </a:gridCol>
              </a:tblGrid>
              <a:tr h="0">
                <a:tc>
                  <a:txBody>
                    <a:bodyPr/>
                    <a:lstStyle/>
                    <a:p>
                      <a:pPr algn="ctr"/>
                      <a:r>
                        <a:rPr lang="en-GB" sz="2800" dirty="0"/>
                        <a:t>Translator Specific </a:t>
                      </a:r>
                      <a:endParaRPr lang="en-US" sz="2800" dirty="0"/>
                    </a:p>
                  </a:txBody>
                  <a:tcPr/>
                </a:tc>
                <a:tc>
                  <a:txBody>
                    <a:bodyPr/>
                    <a:lstStyle/>
                    <a:p>
                      <a:pPr algn="ctr"/>
                      <a:r>
                        <a:rPr lang="en-GB" sz="2800" dirty="0"/>
                        <a:t>Data-Driven Approach</a:t>
                      </a:r>
                      <a:endParaRPr lang="en-US" sz="2800" dirty="0"/>
                    </a:p>
                  </a:txBody>
                  <a:tcPr/>
                </a:tc>
                <a:extLst>
                  <a:ext uri="{0D108BD9-81ED-4DB2-BD59-A6C34878D82A}">
                    <a16:rowId xmlns:a16="http://schemas.microsoft.com/office/drawing/2014/main" val="1597002052"/>
                  </a:ext>
                </a:extLst>
              </a:tr>
              <a:tr h="370840">
                <a:tc>
                  <a:txBody>
                    <a:bodyPr/>
                    <a:lstStyle/>
                    <a:p>
                      <a:pPr marL="285750" indent="-285750" algn="l">
                        <a:buFont typeface="Arial" panose="020B0604020202020204" pitchFamily="34" charset="0"/>
                        <a:buChar char="•"/>
                      </a:pPr>
                      <a:r>
                        <a:rPr lang="en-GB" sz="2000" dirty="0"/>
                        <a:t>Accurate inference of sync-points</a:t>
                      </a:r>
                      <a:endParaRPr lang="en-US" sz="2000" dirty="0"/>
                    </a:p>
                  </a:txBody>
                  <a:tcPr/>
                </a:tc>
                <a:tc>
                  <a:txBody>
                    <a:bodyPr/>
                    <a:lstStyle/>
                    <a:p>
                      <a:pPr marL="285750" indent="-285750" algn="l">
                        <a:buFont typeface="Arial" panose="020B0604020202020204" pitchFamily="34" charset="0"/>
                        <a:buChar char="•"/>
                      </a:pPr>
                      <a:r>
                        <a:rPr lang="en-GB" sz="2000" dirty="0"/>
                        <a:t>Sync-points being guesses may not be accurate</a:t>
                      </a:r>
                      <a:endParaRPr lang="en-US" sz="2000" dirty="0"/>
                    </a:p>
                  </a:txBody>
                  <a:tcPr/>
                </a:tc>
                <a:extLst>
                  <a:ext uri="{0D108BD9-81ED-4DB2-BD59-A6C34878D82A}">
                    <a16:rowId xmlns:a16="http://schemas.microsoft.com/office/drawing/2014/main" val="2937538194"/>
                  </a:ext>
                </a:extLst>
              </a:tr>
              <a:tr h="370840">
                <a:tc>
                  <a:txBody>
                    <a:bodyPr/>
                    <a:lstStyle/>
                    <a:p>
                      <a:pPr marL="285750" indent="-285750" algn="l">
                        <a:buFont typeface="Arial" panose="020B0604020202020204" pitchFamily="34" charset="0"/>
                        <a:buChar char="•"/>
                      </a:pPr>
                      <a:r>
                        <a:rPr lang="en-GB" sz="2000" dirty="0"/>
                        <a:t>Specific to a translator </a:t>
                      </a:r>
                      <a:endParaRPr lang="en-US" sz="2000" dirty="0"/>
                    </a:p>
                  </a:txBody>
                  <a:tcPr/>
                </a:tc>
                <a:tc>
                  <a:txBody>
                    <a:bodyPr/>
                    <a:lstStyle/>
                    <a:p>
                      <a:pPr marL="285750" indent="-285750" algn="l">
                        <a:buFont typeface="Arial" panose="020B0604020202020204" pitchFamily="34" charset="0"/>
                        <a:buChar char="•"/>
                      </a:pPr>
                      <a:r>
                        <a:rPr lang="en-GB" sz="2000" dirty="0"/>
                        <a:t>Being translator-agnostic, applicable across translators</a:t>
                      </a:r>
                      <a:endParaRPr lang="en-US" sz="2000" dirty="0"/>
                    </a:p>
                  </a:txBody>
                  <a:tcPr/>
                </a:tc>
                <a:extLst>
                  <a:ext uri="{0D108BD9-81ED-4DB2-BD59-A6C34878D82A}">
                    <a16:rowId xmlns:a16="http://schemas.microsoft.com/office/drawing/2014/main" val="372353192"/>
                  </a:ext>
                </a:extLst>
              </a:tr>
              <a:tr h="370840">
                <a:tc>
                  <a:txBody>
                    <a:bodyPr/>
                    <a:lstStyle/>
                    <a:p>
                      <a:pPr marL="285750" indent="-285750" algn="l">
                        <a:buFont typeface="Arial" panose="020B0604020202020204" pitchFamily="34" charset="0"/>
                        <a:buChar char="•"/>
                      </a:pPr>
                      <a:r>
                        <a:rPr lang="en-GB" sz="2000" dirty="0"/>
                        <a:t>Trivial attribution of proof failure reasons</a:t>
                      </a:r>
                      <a:endParaRPr lang="en-US" sz="2000" dirty="0"/>
                    </a:p>
                  </a:txBody>
                  <a:tcPr/>
                </a:tc>
                <a:tc>
                  <a:txBody>
                    <a:bodyPr/>
                    <a:lstStyle/>
                    <a:p>
                      <a:pPr marL="285750" indent="-285750" algn="l">
                        <a:buFont typeface="Arial" panose="020B0604020202020204" pitchFamily="34" charset="0"/>
                        <a:buChar char="•"/>
                      </a:pPr>
                      <a:r>
                        <a:rPr lang="en-GB" sz="2000" dirty="0"/>
                        <a:t>Automatic attribution of failure reason is non-trivial</a:t>
                      </a:r>
                      <a:endParaRPr lang="en-US" sz="2000" dirty="0"/>
                    </a:p>
                  </a:txBody>
                  <a:tcPr/>
                </a:tc>
                <a:extLst>
                  <a:ext uri="{0D108BD9-81ED-4DB2-BD59-A6C34878D82A}">
                    <a16:rowId xmlns:a16="http://schemas.microsoft.com/office/drawing/2014/main" val="164533204"/>
                  </a:ext>
                </a:extLst>
              </a:tr>
            </a:tbl>
          </a:graphicData>
        </a:graphic>
      </p:graphicFrame>
      <p:grpSp>
        <p:nvGrpSpPr>
          <p:cNvPr id="5" name="Group 4">
            <a:extLst>
              <a:ext uri="{FF2B5EF4-FFF2-40B4-BE49-F238E27FC236}">
                <a16:creationId xmlns:a16="http://schemas.microsoft.com/office/drawing/2014/main" id="{47CA6181-E68E-43EA-978F-CC7058C80A32}"/>
              </a:ext>
            </a:extLst>
          </p:cNvPr>
          <p:cNvGrpSpPr/>
          <p:nvPr/>
        </p:nvGrpSpPr>
        <p:grpSpPr>
          <a:xfrm>
            <a:off x="1096672" y="1487442"/>
            <a:ext cx="9998655" cy="1077218"/>
            <a:chOff x="1477644" y="1869142"/>
            <a:chExt cx="9998655" cy="1077218"/>
          </a:xfrm>
        </p:grpSpPr>
        <p:sp>
          <p:nvSpPr>
            <p:cNvPr id="6" name="TextBox 5">
              <a:extLst>
                <a:ext uri="{FF2B5EF4-FFF2-40B4-BE49-F238E27FC236}">
                  <a16:creationId xmlns:a16="http://schemas.microsoft.com/office/drawing/2014/main" id="{B2F3E55B-DD9D-4705-8359-2CB015B76568}"/>
                </a:ext>
              </a:extLst>
            </p:cNvPr>
            <p:cNvSpPr txBox="1"/>
            <p:nvPr/>
          </p:nvSpPr>
          <p:spPr>
            <a:xfrm>
              <a:off x="1477644" y="1869142"/>
              <a:ext cx="3952297" cy="1077218"/>
            </a:xfrm>
            <a:prstGeom prst="rect">
              <a:avLst/>
            </a:prstGeom>
            <a:noFill/>
          </p:spPr>
          <p:txBody>
            <a:bodyPr wrap="square" rtlCol="0">
              <a:spAutoFit/>
            </a:bodyPr>
            <a:lstStyle/>
            <a:p>
              <a:pPr algn="ctr"/>
              <a:r>
                <a:rPr lang="en-US" sz="3200" i="1" dirty="0"/>
                <a:t>Accuracy in inferring sync-points</a:t>
              </a:r>
            </a:p>
          </p:txBody>
        </p:sp>
        <p:sp>
          <p:nvSpPr>
            <p:cNvPr id="7" name="TextBox 6">
              <a:extLst>
                <a:ext uri="{FF2B5EF4-FFF2-40B4-BE49-F238E27FC236}">
                  <a16:creationId xmlns:a16="http://schemas.microsoft.com/office/drawing/2014/main" id="{3D0D98C5-4188-4540-AD9F-3ADF0B55DB4D}"/>
                </a:ext>
              </a:extLst>
            </p:cNvPr>
            <p:cNvSpPr txBox="1"/>
            <p:nvPr/>
          </p:nvSpPr>
          <p:spPr>
            <a:xfrm>
              <a:off x="7300989" y="1869142"/>
              <a:ext cx="4175310" cy="1077218"/>
            </a:xfrm>
            <a:prstGeom prst="rect">
              <a:avLst/>
            </a:prstGeom>
            <a:noFill/>
          </p:spPr>
          <p:txBody>
            <a:bodyPr wrap="square" rtlCol="0">
              <a:spAutoFit/>
            </a:bodyPr>
            <a:lstStyle/>
            <a:p>
              <a:pPr algn="ctr"/>
              <a:r>
                <a:rPr lang="en-US" sz="3200" i="1" dirty="0"/>
                <a:t>Applicability to different translators</a:t>
              </a:r>
            </a:p>
          </p:txBody>
        </p:sp>
        <p:sp>
          <p:nvSpPr>
            <p:cNvPr id="8" name="TextBox 7">
              <a:extLst>
                <a:ext uri="{FF2B5EF4-FFF2-40B4-BE49-F238E27FC236}">
                  <a16:creationId xmlns:a16="http://schemas.microsoft.com/office/drawing/2014/main" id="{8337D0EB-3111-4A58-8244-1EAF365F65CA}"/>
                </a:ext>
              </a:extLst>
            </p:cNvPr>
            <p:cNvSpPr txBox="1"/>
            <p:nvPr/>
          </p:nvSpPr>
          <p:spPr>
            <a:xfrm>
              <a:off x="5845271" y="1980892"/>
              <a:ext cx="640408" cy="584775"/>
            </a:xfrm>
            <a:prstGeom prst="rect">
              <a:avLst/>
            </a:prstGeom>
            <a:noFill/>
          </p:spPr>
          <p:txBody>
            <a:bodyPr wrap="square" rtlCol="0">
              <a:spAutoFit/>
            </a:bodyPr>
            <a:lstStyle/>
            <a:p>
              <a:r>
                <a:rPr lang="en-US" sz="3200" i="1" dirty="0"/>
                <a:t>VS</a:t>
              </a:r>
            </a:p>
          </p:txBody>
        </p:sp>
      </p:grpSp>
    </p:spTree>
    <p:extLst>
      <p:ext uri="{BB962C8B-B14F-4D97-AF65-F5344CB8AC3E}">
        <p14:creationId xmlns:p14="http://schemas.microsoft.com/office/powerpoint/2010/main" val="244354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9D53A2-C9B7-434B-9A26-CABBF8C05F14}"/>
              </a:ext>
            </a:extLst>
          </p:cNvPr>
          <p:cNvSpPr txBox="1"/>
          <p:nvPr/>
        </p:nvSpPr>
        <p:spPr>
          <a:xfrm>
            <a:off x="307041" y="1527857"/>
            <a:ext cx="11577917" cy="1384995"/>
          </a:xfrm>
          <a:prstGeom prst="rect">
            <a:avLst/>
          </a:prstGeom>
          <a:noFill/>
        </p:spPr>
        <p:txBody>
          <a:bodyPr wrap="square" rtlCol="0">
            <a:spAutoFit/>
          </a:bodyPr>
          <a:lstStyle/>
          <a:p>
            <a:pPr algn="ctr"/>
            <a:r>
              <a:rPr lang="en-GB" sz="2800" dirty="0"/>
              <a:t>Learning the sync-points given an input binary and the translated IR</a:t>
            </a:r>
          </a:p>
          <a:p>
            <a:endParaRPr lang="en-GB" sz="2800" dirty="0"/>
          </a:p>
          <a:p>
            <a:endParaRPr lang="en-GB" sz="2800" dirty="0"/>
          </a:p>
        </p:txBody>
      </p:sp>
      <p:sp>
        <p:nvSpPr>
          <p:cNvPr id="4" name="Title 1">
            <a:extLst>
              <a:ext uri="{FF2B5EF4-FFF2-40B4-BE49-F238E27FC236}">
                <a16:creationId xmlns:a16="http://schemas.microsoft.com/office/drawing/2014/main" id="{115E7B1F-7846-432F-BD88-3F03D9DC5AF3}"/>
              </a:ext>
            </a:extLst>
          </p:cNvPr>
          <p:cNvSpPr txBox="1">
            <a:spLocks/>
          </p:cNvSpPr>
          <p:nvPr/>
        </p:nvSpPr>
        <p:spPr>
          <a:xfrm>
            <a:off x="1631576" y="62980"/>
            <a:ext cx="9144000" cy="1464877"/>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Automated Approaches</a:t>
            </a:r>
            <a:br>
              <a:rPr lang="en-GB" dirty="0"/>
            </a:br>
            <a:endParaRPr lang="en-US" dirty="0"/>
          </a:p>
        </p:txBody>
      </p:sp>
      <p:sp>
        <p:nvSpPr>
          <p:cNvPr id="2" name="Slide Number Placeholder 1">
            <a:extLst>
              <a:ext uri="{FF2B5EF4-FFF2-40B4-BE49-F238E27FC236}">
                <a16:creationId xmlns:a16="http://schemas.microsoft.com/office/drawing/2014/main" id="{C77E1C37-9CA2-460D-BBAF-B839ECADC085}"/>
              </a:ext>
            </a:extLst>
          </p:cNvPr>
          <p:cNvSpPr>
            <a:spLocks noGrp="1"/>
          </p:cNvSpPr>
          <p:nvPr>
            <p:ph type="sldNum" sz="quarter" idx="12"/>
          </p:nvPr>
        </p:nvSpPr>
        <p:spPr/>
        <p:txBody>
          <a:bodyPr/>
          <a:lstStyle/>
          <a:p>
            <a:fld id="{330EA680-D336-4FF7-8B7A-9848BB0A1C32}" type="slidenum">
              <a:rPr lang="en-US" smtClean="0"/>
              <a:t>42</a:t>
            </a:fld>
            <a:endParaRPr lang="en-US"/>
          </a:p>
        </p:txBody>
      </p:sp>
      <p:sp>
        <p:nvSpPr>
          <p:cNvPr id="5" name="TextBox 4">
            <a:extLst>
              <a:ext uri="{FF2B5EF4-FFF2-40B4-BE49-F238E27FC236}">
                <a16:creationId xmlns:a16="http://schemas.microsoft.com/office/drawing/2014/main" id="{09EF63AE-B3B1-4F13-8365-34455689ABD3}"/>
              </a:ext>
            </a:extLst>
          </p:cNvPr>
          <p:cNvSpPr txBox="1"/>
          <p:nvPr/>
        </p:nvSpPr>
        <p:spPr>
          <a:xfrm>
            <a:off x="307040" y="2278226"/>
            <a:ext cx="11577917" cy="2369880"/>
          </a:xfrm>
          <a:prstGeom prst="rect">
            <a:avLst/>
          </a:prstGeom>
          <a:noFill/>
        </p:spPr>
        <p:txBody>
          <a:bodyPr wrap="square" rtlCol="0">
            <a:spAutoFit/>
          </a:bodyPr>
          <a:lstStyle/>
          <a:p>
            <a:pPr algn="ctr"/>
            <a:r>
              <a:rPr lang="en-GB" sz="3200" u="sng" dirty="0"/>
              <a:t>Motivation</a:t>
            </a:r>
          </a:p>
          <a:p>
            <a:pPr algn="ctr"/>
            <a:endParaRPr lang="en-GB" sz="3200" u="sng" dirty="0"/>
          </a:p>
          <a:p>
            <a:pPr lvl="1"/>
            <a:r>
              <a:rPr lang="en-GB" sz="2800" dirty="0"/>
              <a:t>Various recent efforts in learning various features, e.g. meaningful variable names, compiler provenance, function entry points, including decompiling binary code snippets using Recurrent Neural Networks based models</a:t>
            </a:r>
          </a:p>
        </p:txBody>
      </p:sp>
      <p:sp>
        <p:nvSpPr>
          <p:cNvPr id="7" name="TextBox 6">
            <a:extLst>
              <a:ext uri="{FF2B5EF4-FFF2-40B4-BE49-F238E27FC236}">
                <a16:creationId xmlns:a16="http://schemas.microsoft.com/office/drawing/2014/main" id="{2A2F3AAA-2EB4-4F33-9262-F5AFF052D6F3}"/>
              </a:ext>
            </a:extLst>
          </p:cNvPr>
          <p:cNvSpPr txBox="1"/>
          <p:nvPr/>
        </p:nvSpPr>
        <p:spPr>
          <a:xfrm>
            <a:off x="1791101" y="6321365"/>
            <a:ext cx="8609793" cy="400110"/>
          </a:xfrm>
          <a:prstGeom prst="rect">
            <a:avLst/>
          </a:prstGeom>
          <a:noFill/>
        </p:spPr>
        <p:txBody>
          <a:bodyPr wrap="none" rtlCol="0">
            <a:spAutoFit/>
          </a:bodyPr>
          <a:lstStyle/>
          <a:p>
            <a:r>
              <a:rPr lang="en-GB" sz="2000" dirty="0"/>
              <a:t>* “Using Recurrent Neural Network for Decompilation” </a:t>
            </a:r>
            <a:r>
              <a:rPr lang="en-GB" sz="2000" i="1" dirty="0"/>
              <a:t>by</a:t>
            </a:r>
            <a:r>
              <a:rPr lang="en-GB" sz="2000" dirty="0"/>
              <a:t> Katz et al. in SANER’18</a:t>
            </a:r>
            <a:endParaRPr lang="en-US" sz="2000" dirty="0"/>
          </a:p>
        </p:txBody>
      </p:sp>
    </p:spTree>
    <p:extLst>
      <p:ext uri="{BB962C8B-B14F-4D97-AF65-F5344CB8AC3E}">
        <p14:creationId xmlns:p14="http://schemas.microsoft.com/office/powerpoint/2010/main" val="470316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9D53A2-C9B7-434B-9A26-CABBF8C05F14}"/>
              </a:ext>
            </a:extLst>
          </p:cNvPr>
          <p:cNvSpPr txBox="1"/>
          <p:nvPr/>
        </p:nvSpPr>
        <p:spPr>
          <a:xfrm>
            <a:off x="307041" y="1102856"/>
            <a:ext cx="11577917" cy="7478970"/>
          </a:xfrm>
          <a:prstGeom prst="rect">
            <a:avLst/>
          </a:prstGeom>
          <a:noFill/>
        </p:spPr>
        <p:txBody>
          <a:bodyPr wrap="square" rtlCol="0">
            <a:spAutoFit/>
          </a:bodyPr>
          <a:lstStyle/>
          <a:p>
            <a:pPr marL="457200" indent="-457200">
              <a:buFont typeface="Arial" panose="020B0604020202020204" pitchFamily="34" charset="0"/>
              <a:buChar char="•"/>
            </a:pPr>
            <a:r>
              <a:rPr lang="en-GB" sz="3200" dirty="0"/>
              <a:t>Typical supervised-learning formulation requires providing many input code snippets, correctly labelled with synchronization points, as the training set in the first place</a:t>
            </a:r>
          </a:p>
          <a:p>
            <a:pPr marL="914400" lvl="1" indent="-457200">
              <a:buFont typeface="Arial" panose="020B0604020202020204" pitchFamily="34" charset="0"/>
              <a:buChar char="•"/>
            </a:pPr>
            <a:r>
              <a:rPr lang="en-GB" sz="3200" dirty="0"/>
              <a:t>Challenge: How to effectively harvest the input corpus?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Exploring  “Trial and Error” way of learning using Reinforcement learning. </a:t>
            </a:r>
          </a:p>
          <a:p>
            <a:pPr marL="914400" lvl="1" indent="-457200">
              <a:buFont typeface="Arial" panose="020B0604020202020204" pitchFamily="34" charset="0"/>
              <a:buChar char="•"/>
            </a:pPr>
            <a:r>
              <a:rPr lang="en-GB" sz="3200" dirty="0"/>
              <a:t>Needs an efficient way to find the error state, namely, the tried synchronization point is non-valid</a:t>
            </a:r>
          </a:p>
          <a:p>
            <a:pPr marL="914400" lvl="1" indent="-457200">
              <a:buFont typeface="Arial" panose="020B0604020202020204" pitchFamily="34" charset="0"/>
              <a:buChar char="•"/>
            </a:pPr>
            <a:r>
              <a:rPr lang="en-GB" sz="3200" dirty="0"/>
              <a:t>Appropriate choice of reward/penalty for guiding the trial process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pPr lvl="1"/>
            <a:endParaRPr lang="en-GB" sz="3200" dirty="0"/>
          </a:p>
          <a:p>
            <a:pPr lvl="1"/>
            <a:endParaRPr lang="en-GB" sz="3200" dirty="0"/>
          </a:p>
        </p:txBody>
      </p:sp>
      <p:sp>
        <p:nvSpPr>
          <p:cNvPr id="4" name="Title 1">
            <a:extLst>
              <a:ext uri="{FF2B5EF4-FFF2-40B4-BE49-F238E27FC236}">
                <a16:creationId xmlns:a16="http://schemas.microsoft.com/office/drawing/2014/main" id="{115E7B1F-7846-432F-BD88-3F03D9DC5AF3}"/>
              </a:ext>
            </a:extLst>
          </p:cNvPr>
          <p:cNvSpPr txBox="1">
            <a:spLocks/>
          </p:cNvSpPr>
          <p:nvPr/>
        </p:nvSpPr>
        <p:spPr>
          <a:xfrm>
            <a:off x="1631576" y="62980"/>
            <a:ext cx="9144000" cy="91865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Some Initial Thoughts</a:t>
            </a:r>
            <a:endParaRPr lang="en-US" dirty="0"/>
          </a:p>
        </p:txBody>
      </p:sp>
      <p:sp>
        <p:nvSpPr>
          <p:cNvPr id="2" name="Slide Number Placeholder 1">
            <a:extLst>
              <a:ext uri="{FF2B5EF4-FFF2-40B4-BE49-F238E27FC236}">
                <a16:creationId xmlns:a16="http://schemas.microsoft.com/office/drawing/2014/main" id="{B98C5BC2-2B64-4983-BA36-F91826F33E1E}"/>
              </a:ext>
            </a:extLst>
          </p:cNvPr>
          <p:cNvSpPr>
            <a:spLocks noGrp="1"/>
          </p:cNvSpPr>
          <p:nvPr>
            <p:ph type="sldNum" sz="quarter" idx="12"/>
          </p:nvPr>
        </p:nvSpPr>
        <p:spPr/>
        <p:txBody>
          <a:bodyPr/>
          <a:lstStyle/>
          <a:p>
            <a:fld id="{330EA680-D336-4FF7-8B7A-9848BB0A1C32}" type="slidenum">
              <a:rPr lang="en-US" smtClean="0"/>
              <a:t>43</a:t>
            </a:fld>
            <a:endParaRPr lang="en-US"/>
          </a:p>
        </p:txBody>
      </p:sp>
    </p:spTree>
    <p:extLst>
      <p:ext uri="{BB962C8B-B14F-4D97-AF65-F5344CB8AC3E}">
        <p14:creationId xmlns:p14="http://schemas.microsoft.com/office/powerpoint/2010/main" val="1863277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5E7B1F-7846-432F-BD88-3F03D9DC5AF3}"/>
              </a:ext>
            </a:extLst>
          </p:cNvPr>
          <p:cNvSpPr txBox="1">
            <a:spLocks/>
          </p:cNvSpPr>
          <p:nvPr/>
        </p:nvSpPr>
        <p:spPr>
          <a:xfrm>
            <a:off x="1631576" y="62980"/>
            <a:ext cx="9144000" cy="91865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Action Items</a:t>
            </a:r>
            <a:endParaRPr lang="en-US" dirty="0"/>
          </a:p>
        </p:txBody>
      </p:sp>
      <p:sp>
        <p:nvSpPr>
          <p:cNvPr id="2" name="Slide Number Placeholder 1">
            <a:extLst>
              <a:ext uri="{FF2B5EF4-FFF2-40B4-BE49-F238E27FC236}">
                <a16:creationId xmlns:a16="http://schemas.microsoft.com/office/drawing/2014/main" id="{2AED4F32-7CF9-46AE-83B5-EF67BEEFB23E}"/>
              </a:ext>
            </a:extLst>
          </p:cNvPr>
          <p:cNvSpPr>
            <a:spLocks noGrp="1"/>
          </p:cNvSpPr>
          <p:nvPr>
            <p:ph type="sldNum" sz="quarter" idx="12"/>
          </p:nvPr>
        </p:nvSpPr>
        <p:spPr/>
        <p:txBody>
          <a:bodyPr/>
          <a:lstStyle/>
          <a:p>
            <a:fld id="{330EA680-D336-4FF7-8B7A-9848BB0A1C32}" type="slidenum">
              <a:rPr lang="en-US" smtClean="0"/>
              <a:t>44</a:t>
            </a:fld>
            <a:endParaRPr lang="en-US"/>
          </a:p>
        </p:txBody>
      </p:sp>
      <p:graphicFrame>
        <p:nvGraphicFramePr>
          <p:cNvPr id="3" name="Table 2">
            <a:extLst>
              <a:ext uri="{FF2B5EF4-FFF2-40B4-BE49-F238E27FC236}">
                <a16:creationId xmlns:a16="http://schemas.microsoft.com/office/drawing/2014/main" id="{6AFE3AC3-ADD9-490B-B145-0050A42A3D7E}"/>
              </a:ext>
            </a:extLst>
          </p:cNvPr>
          <p:cNvGraphicFramePr>
            <a:graphicFrameLocks noGrp="1"/>
          </p:cNvGraphicFramePr>
          <p:nvPr>
            <p:extLst>
              <p:ext uri="{D42A27DB-BD31-4B8C-83A1-F6EECF244321}">
                <p14:modId xmlns:p14="http://schemas.microsoft.com/office/powerpoint/2010/main" val="736253389"/>
              </p:ext>
            </p:extLst>
          </p:nvPr>
        </p:nvGraphicFramePr>
        <p:xfrm>
          <a:off x="1553378" y="899795"/>
          <a:ext cx="9474506" cy="4998720"/>
        </p:xfrm>
        <a:graphic>
          <a:graphicData uri="http://schemas.openxmlformats.org/drawingml/2006/table">
            <a:tbl>
              <a:tblPr firstRow="1" bandRow="1">
                <a:tableStyleId>{073A0DAA-6AF3-43AB-8588-CEC1D06C72B9}</a:tableStyleId>
              </a:tblPr>
              <a:tblGrid>
                <a:gridCol w="4737253">
                  <a:extLst>
                    <a:ext uri="{9D8B030D-6E8A-4147-A177-3AD203B41FA5}">
                      <a16:colId xmlns:a16="http://schemas.microsoft.com/office/drawing/2014/main" val="948724984"/>
                    </a:ext>
                  </a:extLst>
                </a:gridCol>
                <a:gridCol w="4737253">
                  <a:extLst>
                    <a:ext uri="{9D8B030D-6E8A-4147-A177-3AD203B41FA5}">
                      <a16:colId xmlns:a16="http://schemas.microsoft.com/office/drawing/2014/main" val="683317109"/>
                    </a:ext>
                  </a:extLst>
                </a:gridCol>
              </a:tblGrid>
              <a:tr h="370840">
                <a:tc>
                  <a:txBody>
                    <a:bodyPr/>
                    <a:lstStyle/>
                    <a:p>
                      <a:pPr algn="ctr"/>
                      <a:r>
                        <a:rPr lang="en-GB" sz="2800" dirty="0"/>
                        <a:t>Action Items</a:t>
                      </a:r>
                      <a:endParaRPr lang="en-US" sz="2800" dirty="0"/>
                    </a:p>
                  </a:txBody>
                  <a:tcPr/>
                </a:tc>
                <a:tc>
                  <a:txBody>
                    <a:bodyPr/>
                    <a:lstStyle/>
                    <a:p>
                      <a:pPr algn="ctr"/>
                      <a:r>
                        <a:rPr lang="en-GB" sz="2800" dirty="0"/>
                        <a:t>Timeline</a:t>
                      </a:r>
                      <a:endParaRPr lang="en-US" sz="2800" dirty="0"/>
                    </a:p>
                  </a:txBody>
                  <a:tcPr/>
                </a:tc>
                <a:extLst>
                  <a:ext uri="{0D108BD9-81ED-4DB2-BD59-A6C34878D82A}">
                    <a16:rowId xmlns:a16="http://schemas.microsoft.com/office/drawing/2014/main" val="1520988703"/>
                  </a:ext>
                </a:extLst>
              </a:tr>
              <a:tr h="370840">
                <a:tc>
                  <a:txBody>
                    <a:bodyPr/>
                    <a:lstStyle/>
                    <a:p>
                      <a:r>
                        <a:rPr lang="en-GB" sz="2400" dirty="0"/>
                        <a:t>Explore machine learning approaches </a:t>
                      </a:r>
                    </a:p>
                  </a:txBody>
                  <a:tcPr/>
                </a:tc>
                <a:tc>
                  <a:txBody>
                    <a:bodyPr/>
                    <a:lstStyle/>
                    <a:p>
                      <a:pPr algn="ctr"/>
                      <a:r>
                        <a:rPr lang="en-GB" sz="2400" dirty="0"/>
                        <a:t>July’19</a:t>
                      </a:r>
                      <a:endParaRPr lang="en-US" sz="2400" dirty="0"/>
                    </a:p>
                  </a:txBody>
                  <a:tcPr/>
                </a:tc>
                <a:extLst>
                  <a:ext uri="{0D108BD9-81ED-4DB2-BD59-A6C34878D82A}">
                    <a16:rowId xmlns:a16="http://schemas.microsoft.com/office/drawing/2014/main" val="314436265"/>
                  </a:ext>
                </a:extLst>
              </a:tr>
              <a:tr h="370840">
                <a:tc>
                  <a:txBody>
                    <a:bodyPr/>
                    <a:lstStyle/>
                    <a:p>
                      <a:r>
                        <a:rPr lang="en-GB" sz="2400" dirty="0"/>
                        <a:t>Engineering KEQ to support equivalence checking of LLVM and x86-64 programs </a:t>
                      </a:r>
                    </a:p>
                  </a:txBody>
                  <a:tcPr/>
                </a:tc>
                <a:tc>
                  <a:txBody>
                    <a:bodyPr/>
                    <a:lstStyle/>
                    <a:p>
                      <a:pPr algn="ctr"/>
                      <a:r>
                        <a:rPr lang="en-GB" sz="2400" dirty="0"/>
                        <a:t>July’19</a:t>
                      </a:r>
                      <a:endParaRPr lang="en-US" sz="2400" dirty="0"/>
                    </a:p>
                  </a:txBody>
                  <a:tcPr/>
                </a:tc>
                <a:extLst>
                  <a:ext uri="{0D108BD9-81ED-4DB2-BD59-A6C34878D82A}">
                    <a16:rowId xmlns:a16="http://schemas.microsoft.com/office/drawing/2014/main" val="568741192"/>
                  </a:ext>
                </a:extLst>
              </a:tr>
              <a:tr h="370840">
                <a:tc>
                  <a:txBody>
                    <a:bodyPr/>
                    <a:lstStyle/>
                    <a:p>
                      <a:r>
                        <a:rPr lang="en-GB" sz="2400" dirty="0"/>
                        <a:t>Submission in conferences on August (ASPLOS)</a:t>
                      </a:r>
                    </a:p>
                  </a:txBody>
                  <a:tcPr/>
                </a:tc>
                <a:tc>
                  <a:txBody>
                    <a:bodyPr/>
                    <a:lstStyle/>
                    <a:p>
                      <a:pPr algn="ctr"/>
                      <a:r>
                        <a:rPr lang="en-GB" sz="2400" dirty="0"/>
                        <a:t>August’19</a:t>
                      </a:r>
                      <a:endParaRPr lang="en-US" sz="2400" dirty="0"/>
                    </a:p>
                  </a:txBody>
                  <a:tcPr/>
                </a:tc>
                <a:extLst>
                  <a:ext uri="{0D108BD9-81ED-4DB2-BD59-A6C34878D82A}">
                    <a16:rowId xmlns:a16="http://schemas.microsoft.com/office/drawing/2014/main" val="2246645864"/>
                  </a:ext>
                </a:extLst>
              </a:tr>
              <a:tr h="370840">
                <a:tc>
                  <a:txBody>
                    <a:bodyPr/>
                    <a:lstStyle/>
                    <a:p>
                      <a:r>
                        <a:rPr lang="en-GB" sz="2400" dirty="0"/>
                        <a:t>Exploring data-driven approaches &amp; black box approaches</a:t>
                      </a:r>
                    </a:p>
                  </a:txBody>
                  <a:tcPr/>
                </a:tc>
                <a:tc>
                  <a:txBody>
                    <a:bodyPr/>
                    <a:lstStyle/>
                    <a:p>
                      <a:pPr algn="ctr"/>
                      <a:r>
                        <a:rPr lang="en-GB" sz="2400" dirty="0"/>
                        <a:t>Sept-Nov’19</a:t>
                      </a:r>
                      <a:endParaRPr lang="en-US" sz="2400" dirty="0"/>
                    </a:p>
                  </a:txBody>
                  <a:tcPr/>
                </a:tc>
                <a:extLst>
                  <a:ext uri="{0D108BD9-81ED-4DB2-BD59-A6C34878D82A}">
                    <a16:rowId xmlns:a16="http://schemas.microsoft.com/office/drawing/2014/main" val="4778123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t>Dissertation submission and  defending</a:t>
                      </a:r>
                    </a:p>
                  </a:txBody>
                  <a:tcPr/>
                </a:tc>
                <a:tc>
                  <a:txBody>
                    <a:bodyPr/>
                    <a:lstStyle/>
                    <a:p>
                      <a:pPr algn="ctr"/>
                      <a:r>
                        <a:rPr lang="en-GB" sz="2400" dirty="0"/>
                        <a:t>Spring-Summer’20</a:t>
                      </a:r>
                      <a:endParaRPr lang="en-US" sz="2400" dirty="0"/>
                    </a:p>
                  </a:txBody>
                  <a:tcPr/>
                </a:tc>
                <a:extLst>
                  <a:ext uri="{0D108BD9-81ED-4DB2-BD59-A6C34878D82A}">
                    <a16:rowId xmlns:a16="http://schemas.microsoft.com/office/drawing/2014/main" val="1608046457"/>
                  </a:ext>
                </a:extLst>
              </a:tr>
            </a:tbl>
          </a:graphicData>
        </a:graphic>
      </p:graphicFrame>
    </p:spTree>
    <p:extLst>
      <p:ext uri="{BB962C8B-B14F-4D97-AF65-F5344CB8AC3E}">
        <p14:creationId xmlns:p14="http://schemas.microsoft.com/office/powerpoint/2010/main" val="3815554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9D53A2-C9B7-434B-9A26-CABBF8C05F14}"/>
              </a:ext>
            </a:extLst>
          </p:cNvPr>
          <p:cNvSpPr txBox="1"/>
          <p:nvPr/>
        </p:nvSpPr>
        <p:spPr>
          <a:xfrm>
            <a:off x="307041" y="2090172"/>
            <a:ext cx="11577917" cy="2677656"/>
          </a:xfrm>
          <a:prstGeom prst="rect">
            <a:avLst/>
          </a:prstGeom>
          <a:noFill/>
        </p:spPr>
        <p:txBody>
          <a:bodyPr wrap="square" rtlCol="0">
            <a:spAutoFit/>
          </a:bodyPr>
          <a:lstStyle/>
          <a:p>
            <a:pPr marL="457200" indent="-457200">
              <a:buFont typeface="Wingdings" panose="05000000000000000000" pitchFamily="2" charset="2"/>
              <a:buChar char="q"/>
            </a:pPr>
            <a:r>
              <a:rPr lang="en-GB" sz="2800" dirty="0"/>
              <a:t>Validating binary translation is pivotal in establishing trust in binary analysis</a:t>
            </a:r>
          </a:p>
          <a:p>
            <a:pPr marL="457200" indent="-457200">
              <a:buFont typeface="Wingdings" panose="05000000000000000000" pitchFamily="2" charset="2"/>
              <a:buChar char="q"/>
            </a:pPr>
            <a:endParaRPr lang="en-GB" sz="2800" dirty="0"/>
          </a:p>
          <a:p>
            <a:pPr marL="457200" indent="-457200">
              <a:buFont typeface="Wingdings" panose="05000000000000000000" pitchFamily="2" charset="2"/>
              <a:buChar char="q"/>
            </a:pPr>
            <a:r>
              <a:rPr lang="en-GB" sz="2800" dirty="0"/>
              <a:t>The current proposal addresses validation of binary translation</a:t>
            </a:r>
          </a:p>
          <a:p>
            <a:pPr marL="457200" indent="-457200">
              <a:buFont typeface="Wingdings" panose="05000000000000000000" pitchFamily="2" charset="2"/>
              <a:buChar char="q"/>
            </a:pPr>
            <a:endParaRPr lang="en-GB" sz="2800" dirty="0"/>
          </a:p>
          <a:p>
            <a:pPr marL="457200" indent="-457200">
              <a:buFont typeface="Wingdings" panose="05000000000000000000" pitchFamily="2" charset="2"/>
              <a:buChar char="q"/>
            </a:pPr>
            <a:r>
              <a:rPr lang="en-GB" sz="2800" dirty="0"/>
              <a:t>We would demonstrate the applicability of proposed approaches on the state-of-the-art decompilers</a:t>
            </a:r>
            <a:endParaRPr lang="en-GB" sz="3200" dirty="0"/>
          </a:p>
        </p:txBody>
      </p:sp>
      <p:sp>
        <p:nvSpPr>
          <p:cNvPr id="4" name="Title 1">
            <a:extLst>
              <a:ext uri="{FF2B5EF4-FFF2-40B4-BE49-F238E27FC236}">
                <a16:creationId xmlns:a16="http://schemas.microsoft.com/office/drawing/2014/main" id="{115E7B1F-7846-432F-BD88-3F03D9DC5AF3}"/>
              </a:ext>
            </a:extLst>
          </p:cNvPr>
          <p:cNvSpPr txBox="1">
            <a:spLocks/>
          </p:cNvSpPr>
          <p:nvPr/>
        </p:nvSpPr>
        <p:spPr>
          <a:xfrm>
            <a:off x="1631576" y="62980"/>
            <a:ext cx="9144000" cy="91865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Conclusion</a:t>
            </a:r>
            <a:endParaRPr lang="en-US" dirty="0"/>
          </a:p>
        </p:txBody>
      </p:sp>
      <p:sp>
        <p:nvSpPr>
          <p:cNvPr id="2" name="Slide Number Placeholder 1">
            <a:extLst>
              <a:ext uri="{FF2B5EF4-FFF2-40B4-BE49-F238E27FC236}">
                <a16:creationId xmlns:a16="http://schemas.microsoft.com/office/drawing/2014/main" id="{8DFFDDDD-0F6D-456B-BDD1-9C935AB7E634}"/>
              </a:ext>
            </a:extLst>
          </p:cNvPr>
          <p:cNvSpPr>
            <a:spLocks noGrp="1"/>
          </p:cNvSpPr>
          <p:nvPr>
            <p:ph type="sldNum" sz="quarter" idx="12"/>
          </p:nvPr>
        </p:nvSpPr>
        <p:spPr/>
        <p:txBody>
          <a:bodyPr/>
          <a:lstStyle/>
          <a:p>
            <a:fld id="{330EA680-D336-4FF7-8B7A-9848BB0A1C32}" type="slidenum">
              <a:rPr lang="en-US" smtClean="0"/>
              <a:t>45</a:t>
            </a:fld>
            <a:endParaRPr lang="en-US"/>
          </a:p>
        </p:txBody>
      </p:sp>
    </p:spTree>
    <p:extLst>
      <p:ext uri="{BB962C8B-B14F-4D97-AF65-F5344CB8AC3E}">
        <p14:creationId xmlns:p14="http://schemas.microsoft.com/office/powerpoint/2010/main" val="136343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F87B-0823-46E5-BC70-8FC5F6E1B3EB}"/>
              </a:ext>
            </a:extLst>
          </p:cNvPr>
          <p:cNvSpPr>
            <a:spLocks noGrp="1"/>
          </p:cNvSpPr>
          <p:nvPr>
            <p:ph type="title"/>
          </p:nvPr>
        </p:nvSpPr>
        <p:spPr>
          <a:xfrm>
            <a:off x="838200" y="2438623"/>
            <a:ext cx="10515600" cy="1325563"/>
          </a:xfrm>
        </p:spPr>
        <p:txBody>
          <a:bodyPr/>
          <a:lstStyle/>
          <a:p>
            <a:pPr algn="ctr"/>
            <a:r>
              <a:rPr lang="en-US" dirty="0"/>
              <a:t>Backup</a:t>
            </a:r>
          </a:p>
        </p:txBody>
      </p:sp>
      <p:sp>
        <p:nvSpPr>
          <p:cNvPr id="3" name="Slide Number Placeholder 2">
            <a:extLst>
              <a:ext uri="{FF2B5EF4-FFF2-40B4-BE49-F238E27FC236}">
                <a16:creationId xmlns:a16="http://schemas.microsoft.com/office/drawing/2014/main" id="{1A818011-0F2D-41D1-8CCD-3C9E7622082A}"/>
              </a:ext>
            </a:extLst>
          </p:cNvPr>
          <p:cNvSpPr>
            <a:spLocks noGrp="1"/>
          </p:cNvSpPr>
          <p:nvPr>
            <p:ph type="sldNum" sz="quarter" idx="12"/>
          </p:nvPr>
        </p:nvSpPr>
        <p:spPr/>
        <p:txBody>
          <a:bodyPr/>
          <a:lstStyle/>
          <a:p>
            <a:fld id="{330EA680-D336-4FF7-8B7A-9848BB0A1C32}" type="slidenum">
              <a:rPr lang="en-US" smtClean="0"/>
              <a:t>46</a:t>
            </a:fld>
            <a:endParaRPr lang="en-US"/>
          </a:p>
        </p:txBody>
      </p:sp>
    </p:spTree>
    <p:extLst>
      <p:ext uri="{BB962C8B-B14F-4D97-AF65-F5344CB8AC3E}">
        <p14:creationId xmlns:p14="http://schemas.microsoft.com/office/powerpoint/2010/main" val="3908978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
            <a:ext cx="9144000" cy="1088020"/>
          </a:xfrm>
        </p:spPr>
        <p:txBody>
          <a:bodyPr>
            <a:normAutofit/>
          </a:bodyPr>
          <a:lstStyle/>
          <a:p>
            <a:r>
              <a:rPr lang="en-GB" dirty="0"/>
              <a:t>Automated Approaches</a:t>
            </a:r>
            <a:endParaRPr lang="en-US" dirty="0"/>
          </a:p>
        </p:txBody>
      </p:sp>
      <p:sp>
        <p:nvSpPr>
          <p:cNvPr id="6" name="TextBox 5">
            <a:extLst>
              <a:ext uri="{FF2B5EF4-FFF2-40B4-BE49-F238E27FC236}">
                <a16:creationId xmlns:a16="http://schemas.microsoft.com/office/drawing/2014/main" id="{619D53A2-C9B7-434B-9A26-CABBF8C05F14}"/>
              </a:ext>
            </a:extLst>
          </p:cNvPr>
          <p:cNvSpPr txBox="1"/>
          <p:nvPr/>
        </p:nvSpPr>
        <p:spPr>
          <a:xfrm>
            <a:off x="307040" y="1597729"/>
            <a:ext cx="11577917" cy="4524315"/>
          </a:xfrm>
          <a:prstGeom prst="rect">
            <a:avLst/>
          </a:prstGeom>
          <a:noFill/>
        </p:spPr>
        <p:txBody>
          <a:bodyPr wrap="square" rtlCol="0">
            <a:spAutoFit/>
          </a:bodyPr>
          <a:lstStyle/>
          <a:p>
            <a:pPr algn="ctr"/>
            <a:endParaRPr lang="en-GB" sz="3200" i="1" dirty="0"/>
          </a:p>
          <a:p>
            <a:pPr algn="ctr"/>
            <a:r>
              <a:rPr lang="en-GB" sz="2800" b="1" dirty="0"/>
              <a:t>Finding basic block and variable correspondence., </a:t>
            </a:r>
            <a:r>
              <a:rPr lang="en-GB" sz="2800" dirty="0"/>
              <a:t>SAS’05</a:t>
            </a:r>
            <a:r>
              <a:rPr lang="en-GB" sz="2800" i="1" dirty="0"/>
              <a:t> by Iman et al.</a:t>
            </a:r>
          </a:p>
          <a:p>
            <a:endParaRPr lang="en-GB" sz="2800" i="1" dirty="0"/>
          </a:p>
          <a:p>
            <a:pPr marL="914400" lvl="1" indent="-457200">
              <a:buFont typeface="Wingdings" panose="05000000000000000000" pitchFamily="2" charset="2"/>
              <a:buChar char="q"/>
            </a:pPr>
            <a:r>
              <a:rPr lang="en-GB" sz="2800" dirty="0"/>
              <a:t>Source and target programs interpreted on random inputs</a:t>
            </a:r>
          </a:p>
          <a:p>
            <a:pPr marL="914400" lvl="1" indent="-457200">
              <a:buFont typeface="Wingdings" panose="05000000000000000000" pitchFamily="2" charset="2"/>
              <a:buChar char="q"/>
            </a:pPr>
            <a:endParaRPr lang="en-GB" sz="2800" dirty="0"/>
          </a:p>
          <a:p>
            <a:pPr marL="914400" lvl="1" indent="-457200">
              <a:buFont typeface="Wingdings" panose="05000000000000000000" pitchFamily="2" charset="2"/>
              <a:buChar char="q"/>
            </a:pPr>
            <a:r>
              <a:rPr lang="en-GB" sz="2800" dirty="0"/>
              <a:t>Value changes of variables compared to find variable and basic block correspondence</a:t>
            </a:r>
          </a:p>
          <a:p>
            <a:pPr marL="914400" lvl="1" indent="-457200">
              <a:buFont typeface="Wingdings" panose="05000000000000000000" pitchFamily="2" charset="2"/>
              <a:buChar char="q"/>
            </a:pPr>
            <a:endParaRPr lang="en-GB" sz="2800" dirty="0"/>
          </a:p>
          <a:p>
            <a:pPr marL="914400" lvl="1" indent="-457200">
              <a:buFont typeface="Wingdings" panose="05000000000000000000" pitchFamily="2" charset="2"/>
              <a:buChar char="q"/>
            </a:pPr>
            <a:r>
              <a:rPr lang="en-GB" sz="2800" dirty="0"/>
              <a:t>Not used for generating verification invariants or proving them</a:t>
            </a:r>
          </a:p>
          <a:p>
            <a:pPr lvl="1"/>
            <a:endParaRPr lang="en-GB" sz="3200" dirty="0"/>
          </a:p>
        </p:txBody>
      </p:sp>
      <p:sp>
        <p:nvSpPr>
          <p:cNvPr id="3" name="Slide Number Placeholder 2">
            <a:extLst>
              <a:ext uri="{FF2B5EF4-FFF2-40B4-BE49-F238E27FC236}">
                <a16:creationId xmlns:a16="http://schemas.microsoft.com/office/drawing/2014/main" id="{F01C8802-6E4F-4175-B919-CCDA535BBEC9}"/>
              </a:ext>
            </a:extLst>
          </p:cNvPr>
          <p:cNvSpPr>
            <a:spLocks noGrp="1"/>
          </p:cNvSpPr>
          <p:nvPr>
            <p:ph type="sldNum" sz="quarter" idx="12"/>
          </p:nvPr>
        </p:nvSpPr>
        <p:spPr/>
        <p:txBody>
          <a:bodyPr/>
          <a:lstStyle/>
          <a:p>
            <a:fld id="{330EA680-D336-4FF7-8B7A-9848BB0A1C32}" type="slidenum">
              <a:rPr lang="en-US" smtClean="0"/>
              <a:t>47</a:t>
            </a:fld>
            <a:endParaRPr lang="en-US"/>
          </a:p>
        </p:txBody>
      </p:sp>
    </p:spTree>
    <p:extLst>
      <p:ext uri="{BB962C8B-B14F-4D97-AF65-F5344CB8AC3E}">
        <p14:creationId xmlns:p14="http://schemas.microsoft.com/office/powerpoint/2010/main" val="1980367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5E7B1F-7846-432F-BD88-3F03D9DC5AF3}"/>
              </a:ext>
            </a:extLst>
          </p:cNvPr>
          <p:cNvSpPr txBox="1">
            <a:spLocks/>
          </p:cNvSpPr>
          <p:nvPr/>
        </p:nvSpPr>
        <p:spPr>
          <a:xfrm>
            <a:off x="1631576" y="62981"/>
            <a:ext cx="9144000" cy="107817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Proposed Approach</a:t>
            </a:r>
            <a:endParaRPr lang="en-US" dirty="0"/>
          </a:p>
        </p:txBody>
      </p:sp>
      <p:sp>
        <p:nvSpPr>
          <p:cNvPr id="5" name="Oval 4">
            <a:extLst>
              <a:ext uri="{FF2B5EF4-FFF2-40B4-BE49-F238E27FC236}">
                <a16:creationId xmlns:a16="http://schemas.microsoft.com/office/drawing/2014/main" id="{79A36480-2728-419C-83DA-D8BD31FEF0C4}"/>
              </a:ext>
            </a:extLst>
          </p:cNvPr>
          <p:cNvSpPr/>
          <p:nvPr/>
        </p:nvSpPr>
        <p:spPr>
          <a:xfrm>
            <a:off x="5965490" y="5724640"/>
            <a:ext cx="1757050" cy="7658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X86-64 Semantics</a:t>
            </a:r>
            <a:endParaRPr lang="en-US" sz="2000" dirty="0"/>
          </a:p>
        </p:txBody>
      </p:sp>
      <p:sp>
        <p:nvSpPr>
          <p:cNvPr id="7" name="Oval 6">
            <a:extLst>
              <a:ext uri="{FF2B5EF4-FFF2-40B4-BE49-F238E27FC236}">
                <a16:creationId xmlns:a16="http://schemas.microsoft.com/office/drawing/2014/main" id="{3176C665-4091-40A2-B7CE-273924B1840C}"/>
              </a:ext>
            </a:extLst>
          </p:cNvPr>
          <p:cNvSpPr/>
          <p:nvPr/>
        </p:nvSpPr>
        <p:spPr>
          <a:xfrm>
            <a:off x="7856094" y="5724641"/>
            <a:ext cx="1757050" cy="7180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LLVM-semantics</a:t>
            </a:r>
            <a:endParaRPr lang="en-US" sz="2000" dirty="0"/>
          </a:p>
        </p:txBody>
      </p:sp>
      <p:cxnSp>
        <p:nvCxnSpPr>
          <p:cNvPr id="8" name="Straight Arrow Connector 7">
            <a:extLst>
              <a:ext uri="{FF2B5EF4-FFF2-40B4-BE49-F238E27FC236}">
                <a16:creationId xmlns:a16="http://schemas.microsoft.com/office/drawing/2014/main" id="{56DA6715-B40A-468A-AC80-0D5B61B79437}"/>
              </a:ext>
            </a:extLst>
          </p:cNvPr>
          <p:cNvCxnSpPr>
            <a:cxnSpLocks/>
          </p:cNvCxnSpPr>
          <p:nvPr/>
        </p:nvCxnSpPr>
        <p:spPr>
          <a:xfrm flipH="1" flipV="1">
            <a:off x="7584337" y="4955676"/>
            <a:ext cx="1117608" cy="768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69FBC43-E251-4953-846A-9BD8800C0453}"/>
              </a:ext>
            </a:extLst>
          </p:cNvPr>
          <p:cNvCxnSpPr>
            <a:cxnSpLocks/>
            <a:endCxn id="16" idx="1"/>
          </p:cNvCxnSpPr>
          <p:nvPr/>
        </p:nvCxnSpPr>
        <p:spPr>
          <a:xfrm flipV="1">
            <a:off x="5421837" y="4598229"/>
            <a:ext cx="1251301" cy="96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3FE7E67-3329-44F0-8A81-38DE91669AA2}"/>
              </a:ext>
            </a:extLst>
          </p:cNvPr>
          <p:cNvCxnSpPr>
            <a:cxnSpLocks/>
            <a:endCxn id="16" idx="1"/>
          </p:cNvCxnSpPr>
          <p:nvPr/>
        </p:nvCxnSpPr>
        <p:spPr>
          <a:xfrm>
            <a:off x="5380318" y="3795281"/>
            <a:ext cx="1292820" cy="802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3830500F-14C3-44BC-825E-5C0241345CBA}"/>
              </a:ext>
            </a:extLst>
          </p:cNvPr>
          <p:cNvSpPr/>
          <p:nvPr/>
        </p:nvSpPr>
        <p:spPr>
          <a:xfrm>
            <a:off x="9093241" y="3733115"/>
            <a:ext cx="1472484" cy="4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cs typeface="Calibri"/>
              </a:rPr>
              <a:t>Equivalent</a:t>
            </a:r>
          </a:p>
        </p:txBody>
      </p:sp>
      <p:sp>
        <p:nvSpPr>
          <p:cNvPr id="12" name="Rectangle 11">
            <a:extLst>
              <a:ext uri="{FF2B5EF4-FFF2-40B4-BE49-F238E27FC236}">
                <a16:creationId xmlns:a16="http://schemas.microsoft.com/office/drawing/2014/main" id="{8AE750A5-B118-48FA-82DD-9625AFEE695A}"/>
              </a:ext>
            </a:extLst>
          </p:cNvPr>
          <p:cNvSpPr/>
          <p:nvPr/>
        </p:nvSpPr>
        <p:spPr>
          <a:xfrm>
            <a:off x="9197723" y="4859343"/>
            <a:ext cx="1920256" cy="4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cs typeface="Calibri"/>
              </a:rPr>
              <a:t>Non - Equivalent</a:t>
            </a:r>
          </a:p>
        </p:txBody>
      </p:sp>
      <p:cxnSp>
        <p:nvCxnSpPr>
          <p:cNvPr id="15" name="Straight Arrow Connector 14">
            <a:extLst>
              <a:ext uri="{FF2B5EF4-FFF2-40B4-BE49-F238E27FC236}">
                <a16:creationId xmlns:a16="http://schemas.microsoft.com/office/drawing/2014/main" id="{6DFB4880-F194-4670-B31E-AEC07C8631F1}"/>
              </a:ext>
            </a:extLst>
          </p:cNvPr>
          <p:cNvCxnSpPr>
            <a:cxnSpLocks/>
          </p:cNvCxnSpPr>
          <p:nvPr/>
        </p:nvCxnSpPr>
        <p:spPr>
          <a:xfrm flipV="1">
            <a:off x="8536663" y="4010609"/>
            <a:ext cx="556578" cy="546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85199F-EE27-4982-970F-2A22BBDE1DCD}"/>
              </a:ext>
            </a:extLst>
          </p:cNvPr>
          <p:cNvSpPr/>
          <p:nvPr/>
        </p:nvSpPr>
        <p:spPr>
          <a:xfrm>
            <a:off x="6673138" y="4237620"/>
            <a:ext cx="1863525" cy="72121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err="1">
                <a:cs typeface="Calibri"/>
              </a:rPr>
              <a:t>Keq</a:t>
            </a:r>
            <a:endParaRPr lang="en-US" sz="2800" dirty="0"/>
          </a:p>
        </p:txBody>
      </p:sp>
      <p:cxnSp>
        <p:nvCxnSpPr>
          <p:cNvPr id="17" name="Straight Arrow Connector 16">
            <a:extLst>
              <a:ext uri="{FF2B5EF4-FFF2-40B4-BE49-F238E27FC236}">
                <a16:creationId xmlns:a16="http://schemas.microsoft.com/office/drawing/2014/main" id="{A9E8F07D-6401-4C1A-8527-CA52D7FF8A08}"/>
              </a:ext>
            </a:extLst>
          </p:cNvPr>
          <p:cNvCxnSpPr>
            <a:cxnSpLocks/>
            <a:endCxn id="16" idx="2"/>
          </p:cNvCxnSpPr>
          <p:nvPr/>
        </p:nvCxnSpPr>
        <p:spPr>
          <a:xfrm flipV="1">
            <a:off x="6811341" y="4958837"/>
            <a:ext cx="793560" cy="765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1C7043A-25F7-4378-A91E-75751D3F07A7}"/>
              </a:ext>
            </a:extLst>
          </p:cNvPr>
          <p:cNvCxnSpPr>
            <a:cxnSpLocks/>
            <a:stCxn id="38" idx="4"/>
            <a:endCxn id="16" idx="0"/>
          </p:cNvCxnSpPr>
          <p:nvPr/>
        </p:nvCxnSpPr>
        <p:spPr>
          <a:xfrm flipH="1">
            <a:off x="7604901" y="2569558"/>
            <a:ext cx="5194" cy="1668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011833B3-31F3-4CE6-8AB7-8A9053F372C1}"/>
              </a:ext>
            </a:extLst>
          </p:cNvPr>
          <p:cNvSpPr/>
          <p:nvPr/>
        </p:nvSpPr>
        <p:spPr>
          <a:xfrm>
            <a:off x="3882228" y="3342328"/>
            <a:ext cx="1498090" cy="915981"/>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Source X86-64 Code</a:t>
            </a:r>
            <a:endParaRPr lang="en-US" sz="2000" dirty="0"/>
          </a:p>
        </p:txBody>
      </p:sp>
      <p:sp>
        <p:nvSpPr>
          <p:cNvPr id="18" name="Oval 17">
            <a:extLst>
              <a:ext uri="{FF2B5EF4-FFF2-40B4-BE49-F238E27FC236}">
                <a16:creationId xmlns:a16="http://schemas.microsoft.com/office/drawing/2014/main" id="{2643B078-85D9-44F0-8CA2-0EB08143B755}"/>
              </a:ext>
            </a:extLst>
          </p:cNvPr>
          <p:cNvSpPr/>
          <p:nvPr/>
        </p:nvSpPr>
        <p:spPr>
          <a:xfrm>
            <a:off x="3907535" y="5086142"/>
            <a:ext cx="1498094" cy="940441"/>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Target LLVM Code</a:t>
            </a:r>
            <a:endParaRPr lang="en-US" sz="2000" dirty="0"/>
          </a:p>
        </p:txBody>
      </p:sp>
      <p:cxnSp>
        <p:nvCxnSpPr>
          <p:cNvPr id="22" name="Straight Arrow Connector 21">
            <a:extLst>
              <a:ext uri="{FF2B5EF4-FFF2-40B4-BE49-F238E27FC236}">
                <a16:creationId xmlns:a16="http://schemas.microsoft.com/office/drawing/2014/main" id="{83CE1AFE-49D9-4E57-A34B-A8DCD31C329C}"/>
              </a:ext>
            </a:extLst>
          </p:cNvPr>
          <p:cNvCxnSpPr>
            <a:cxnSpLocks/>
          </p:cNvCxnSpPr>
          <p:nvPr/>
        </p:nvCxnSpPr>
        <p:spPr>
          <a:xfrm flipH="1" flipV="1">
            <a:off x="2634585" y="5556362"/>
            <a:ext cx="126025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B03B1F63-7F1F-4196-B84B-1FA12CD66AAB}"/>
              </a:ext>
            </a:extLst>
          </p:cNvPr>
          <p:cNvSpPr/>
          <p:nvPr/>
        </p:nvSpPr>
        <p:spPr>
          <a:xfrm>
            <a:off x="1123797" y="5091163"/>
            <a:ext cx="1498094" cy="940441"/>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Target X86-64 Code</a:t>
            </a:r>
            <a:endParaRPr lang="en-US" sz="2000" dirty="0"/>
          </a:p>
        </p:txBody>
      </p:sp>
      <p:sp>
        <p:nvSpPr>
          <p:cNvPr id="26" name="Rectangle: Rounded Corners 25">
            <a:extLst>
              <a:ext uri="{FF2B5EF4-FFF2-40B4-BE49-F238E27FC236}">
                <a16:creationId xmlns:a16="http://schemas.microsoft.com/office/drawing/2014/main" id="{DB065913-C373-4D8F-9D36-E06F4AEDB908}"/>
              </a:ext>
            </a:extLst>
          </p:cNvPr>
          <p:cNvSpPr/>
          <p:nvPr/>
        </p:nvSpPr>
        <p:spPr>
          <a:xfrm>
            <a:off x="980858" y="3181252"/>
            <a:ext cx="1779209" cy="1238135"/>
          </a:xfrm>
          <a:prstGeom prst="round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Data Driven</a:t>
            </a:r>
          </a:p>
          <a:p>
            <a:pPr algn="ctr"/>
            <a:r>
              <a:rPr lang="en-US" dirty="0">
                <a:solidFill>
                  <a:schemeClr val="tx1"/>
                </a:solidFill>
              </a:rPr>
              <a:t>Approach</a:t>
            </a:r>
          </a:p>
        </p:txBody>
      </p:sp>
      <p:cxnSp>
        <p:nvCxnSpPr>
          <p:cNvPr id="28" name="Straight Arrow Connector 27">
            <a:extLst>
              <a:ext uri="{FF2B5EF4-FFF2-40B4-BE49-F238E27FC236}">
                <a16:creationId xmlns:a16="http://schemas.microsoft.com/office/drawing/2014/main" id="{DE361063-6912-4A6C-9B30-98390DBFD406}"/>
              </a:ext>
            </a:extLst>
          </p:cNvPr>
          <p:cNvCxnSpPr>
            <a:cxnSpLocks/>
            <a:stCxn id="24" idx="0"/>
            <a:endCxn id="26" idx="2"/>
          </p:cNvCxnSpPr>
          <p:nvPr/>
        </p:nvCxnSpPr>
        <p:spPr>
          <a:xfrm flipH="1" flipV="1">
            <a:off x="1870463" y="4419387"/>
            <a:ext cx="2381" cy="671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9334CA3-C281-434D-9873-E8CBE58FE6EA}"/>
              </a:ext>
            </a:extLst>
          </p:cNvPr>
          <p:cNvCxnSpPr>
            <a:cxnSpLocks/>
            <a:stCxn id="13" idx="2"/>
            <a:endCxn id="26" idx="3"/>
          </p:cNvCxnSpPr>
          <p:nvPr/>
        </p:nvCxnSpPr>
        <p:spPr>
          <a:xfrm flipH="1">
            <a:off x="2760067" y="3800319"/>
            <a:ext cx="112216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D9D7EA19-98E8-4A4E-BB5E-AF1D50899D8D}"/>
              </a:ext>
            </a:extLst>
          </p:cNvPr>
          <p:cNvSpPr/>
          <p:nvPr/>
        </p:nvSpPr>
        <p:spPr>
          <a:xfrm>
            <a:off x="534406" y="1599144"/>
            <a:ext cx="2786741" cy="91598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sync-points</a:t>
            </a:r>
          </a:p>
          <a:p>
            <a:pPr algn="ctr"/>
            <a:r>
              <a:rPr lang="en-US" sz="2000" dirty="0">
                <a:cs typeface="Calibri"/>
              </a:rPr>
              <a:t>w.r.t x86-64 programs</a:t>
            </a:r>
            <a:endParaRPr lang="en-US" sz="2000" dirty="0"/>
          </a:p>
        </p:txBody>
      </p:sp>
      <p:sp>
        <p:nvSpPr>
          <p:cNvPr id="38" name="Oval 37">
            <a:extLst>
              <a:ext uri="{FF2B5EF4-FFF2-40B4-BE49-F238E27FC236}">
                <a16:creationId xmlns:a16="http://schemas.microsoft.com/office/drawing/2014/main" id="{EFC28D46-2288-49DF-9723-6ED59956E14C}"/>
              </a:ext>
            </a:extLst>
          </p:cNvPr>
          <p:cNvSpPr/>
          <p:nvPr/>
        </p:nvSpPr>
        <p:spPr>
          <a:xfrm>
            <a:off x="5998281" y="1544709"/>
            <a:ext cx="3223628" cy="102484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Lifted sync-points</a:t>
            </a:r>
          </a:p>
          <a:p>
            <a:pPr algn="ctr"/>
            <a:r>
              <a:rPr lang="en-US" sz="2000" dirty="0">
                <a:cs typeface="Calibri"/>
              </a:rPr>
              <a:t>w.r.t x86-64 and LLVM code</a:t>
            </a:r>
            <a:endParaRPr lang="en-US" sz="2000" dirty="0"/>
          </a:p>
        </p:txBody>
      </p:sp>
      <p:cxnSp>
        <p:nvCxnSpPr>
          <p:cNvPr id="49" name="Straight Arrow Connector 48">
            <a:extLst>
              <a:ext uri="{FF2B5EF4-FFF2-40B4-BE49-F238E27FC236}">
                <a16:creationId xmlns:a16="http://schemas.microsoft.com/office/drawing/2014/main" id="{56785481-238F-41C0-8D03-5FC589B11E36}"/>
              </a:ext>
            </a:extLst>
          </p:cNvPr>
          <p:cNvCxnSpPr>
            <a:cxnSpLocks/>
            <a:stCxn id="16" idx="3"/>
            <a:endCxn id="12" idx="1"/>
          </p:cNvCxnSpPr>
          <p:nvPr/>
        </p:nvCxnSpPr>
        <p:spPr>
          <a:xfrm>
            <a:off x="8536663" y="4598229"/>
            <a:ext cx="661060" cy="49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790F31D4-A351-4A72-99A8-604A39017D9D}"/>
              </a:ext>
            </a:extLst>
          </p:cNvPr>
          <p:cNvCxnSpPr>
            <a:cxnSpLocks/>
          </p:cNvCxnSpPr>
          <p:nvPr/>
        </p:nvCxnSpPr>
        <p:spPr>
          <a:xfrm flipH="1" flipV="1">
            <a:off x="1862911" y="2509476"/>
            <a:ext cx="2381" cy="671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A7F60D40-629F-40EE-A01D-280B2F1D7A47}"/>
              </a:ext>
            </a:extLst>
          </p:cNvPr>
          <p:cNvCxnSpPr>
            <a:cxnSpLocks/>
            <a:stCxn id="37" idx="6"/>
          </p:cNvCxnSpPr>
          <p:nvPr/>
        </p:nvCxnSpPr>
        <p:spPr>
          <a:xfrm>
            <a:off x="3321147" y="2057134"/>
            <a:ext cx="26719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36EDCD23-623C-4C7A-83AD-994E3F68C84D}"/>
              </a:ext>
            </a:extLst>
          </p:cNvPr>
          <p:cNvSpPr txBox="1"/>
          <p:nvPr/>
        </p:nvSpPr>
        <p:spPr>
          <a:xfrm>
            <a:off x="2810491" y="5619750"/>
            <a:ext cx="1011321" cy="400110"/>
          </a:xfrm>
          <a:prstGeom prst="rect">
            <a:avLst/>
          </a:prstGeom>
          <a:noFill/>
        </p:spPr>
        <p:txBody>
          <a:bodyPr wrap="square" rtlCol="0">
            <a:spAutoFit/>
          </a:bodyPr>
          <a:lstStyle/>
          <a:p>
            <a:r>
              <a:rPr lang="en-US" sz="2000" dirty="0"/>
              <a:t>compile</a:t>
            </a:r>
          </a:p>
        </p:txBody>
      </p:sp>
      <p:sp>
        <p:nvSpPr>
          <p:cNvPr id="2" name="Slide Number Placeholder 1">
            <a:extLst>
              <a:ext uri="{FF2B5EF4-FFF2-40B4-BE49-F238E27FC236}">
                <a16:creationId xmlns:a16="http://schemas.microsoft.com/office/drawing/2014/main" id="{94799DDF-C982-4EC4-A449-14FD6997DA2D}"/>
              </a:ext>
            </a:extLst>
          </p:cNvPr>
          <p:cNvSpPr>
            <a:spLocks noGrp="1"/>
          </p:cNvSpPr>
          <p:nvPr>
            <p:ph type="sldNum" sz="quarter" idx="12"/>
          </p:nvPr>
        </p:nvSpPr>
        <p:spPr/>
        <p:txBody>
          <a:bodyPr/>
          <a:lstStyle/>
          <a:p>
            <a:fld id="{330EA680-D336-4FF7-8B7A-9848BB0A1C32}" type="slidenum">
              <a:rPr lang="en-US" smtClean="0"/>
              <a:t>48</a:t>
            </a:fld>
            <a:endParaRPr lang="en-US"/>
          </a:p>
        </p:txBody>
      </p:sp>
    </p:spTree>
    <p:custDataLst>
      <p:tags r:id="rId1"/>
    </p:custDataLst>
    <p:extLst>
      <p:ext uri="{BB962C8B-B14F-4D97-AF65-F5344CB8AC3E}">
        <p14:creationId xmlns:p14="http://schemas.microsoft.com/office/powerpoint/2010/main" val="29571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2" grpId="0" animBg="1"/>
      <p:bldP spid="16" grpId="0" animBg="1"/>
      <p:bldP spid="13" grpId="0" animBg="1"/>
      <p:bldP spid="18" grpId="0" animBg="1"/>
      <p:bldP spid="24" grpId="0" animBg="1"/>
      <p:bldP spid="26" grpId="0" animBg="1"/>
      <p:bldP spid="37" grpId="0" animBg="1"/>
      <p:bldP spid="38" grpId="0" animBg="1"/>
      <p:bldP spid="5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D41E-A9E3-4142-ACF7-894A546208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34EF7E-A458-4726-8D54-68B6451A141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20372A5-6FA5-480B-8C1B-025653ABF80E}"/>
              </a:ext>
            </a:extLst>
          </p:cNvPr>
          <p:cNvSpPr>
            <a:spLocks noGrp="1"/>
          </p:cNvSpPr>
          <p:nvPr>
            <p:ph type="sldNum" sz="quarter" idx="12"/>
          </p:nvPr>
        </p:nvSpPr>
        <p:spPr/>
        <p:txBody>
          <a:bodyPr/>
          <a:lstStyle/>
          <a:p>
            <a:fld id="{330EA680-D336-4FF7-8B7A-9848BB0A1C32}" type="slidenum">
              <a:rPr lang="en-US" smtClean="0"/>
              <a:t>49</a:t>
            </a:fld>
            <a:endParaRPr lang="en-US"/>
          </a:p>
        </p:txBody>
      </p:sp>
    </p:spTree>
    <p:extLst>
      <p:ext uri="{BB962C8B-B14F-4D97-AF65-F5344CB8AC3E}">
        <p14:creationId xmlns:p14="http://schemas.microsoft.com/office/powerpoint/2010/main" val="233399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8157"/>
            <a:ext cx="9144000" cy="704880"/>
          </a:xfrm>
        </p:spPr>
        <p:txBody>
          <a:bodyPr>
            <a:noAutofit/>
          </a:bodyPr>
          <a:lstStyle/>
          <a:p>
            <a:r>
              <a:rPr lang="en-US" sz="5400" dirty="0"/>
              <a:t>Binary Translation is Hard</a:t>
            </a:r>
          </a:p>
        </p:txBody>
      </p:sp>
      <p:sp>
        <p:nvSpPr>
          <p:cNvPr id="4" name="Oval 3">
            <a:extLst>
              <a:ext uri="{FF2B5EF4-FFF2-40B4-BE49-F238E27FC236}">
                <a16:creationId xmlns:a16="http://schemas.microsoft.com/office/drawing/2014/main" id="{B1016D6E-143E-42E5-AECA-8E3F244CD998}"/>
              </a:ext>
            </a:extLst>
          </p:cNvPr>
          <p:cNvSpPr/>
          <p:nvPr/>
        </p:nvSpPr>
        <p:spPr>
          <a:xfrm>
            <a:off x="1825860" y="3505868"/>
            <a:ext cx="2676787"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Code and Data Ambiguity</a:t>
            </a:r>
          </a:p>
        </p:txBody>
      </p:sp>
      <p:sp>
        <p:nvSpPr>
          <p:cNvPr id="14" name="Oval 13">
            <a:extLst>
              <a:ext uri="{FF2B5EF4-FFF2-40B4-BE49-F238E27FC236}">
                <a16:creationId xmlns:a16="http://schemas.microsoft.com/office/drawing/2014/main" id="{41128FCA-1F58-47DE-A2D5-0903007CFEBF}"/>
              </a:ext>
            </a:extLst>
          </p:cNvPr>
          <p:cNvSpPr/>
          <p:nvPr/>
        </p:nvSpPr>
        <p:spPr>
          <a:xfrm>
            <a:off x="1825859" y="4613034"/>
            <a:ext cx="2676787"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Function Identification</a:t>
            </a:r>
          </a:p>
        </p:txBody>
      </p:sp>
      <p:sp>
        <p:nvSpPr>
          <p:cNvPr id="17" name="Oval 16">
            <a:extLst>
              <a:ext uri="{FF2B5EF4-FFF2-40B4-BE49-F238E27FC236}">
                <a16:creationId xmlns:a16="http://schemas.microsoft.com/office/drawing/2014/main" id="{CFF226CF-910D-4EA5-BB3C-EDC18CE51C8E}"/>
              </a:ext>
            </a:extLst>
          </p:cNvPr>
          <p:cNvSpPr/>
          <p:nvPr/>
        </p:nvSpPr>
        <p:spPr>
          <a:xfrm>
            <a:off x="7276708" y="4613034"/>
            <a:ext cx="3580327"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Complex instruction semantics</a:t>
            </a:r>
          </a:p>
        </p:txBody>
      </p:sp>
      <p:sp>
        <p:nvSpPr>
          <p:cNvPr id="18" name="Oval 17">
            <a:extLst>
              <a:ext uri="{FF2B5EF4-FFF2-40B4-BE49-F238E27FC236}">
                <a16:creationId xmlns:a16="http://schemas.microsoft.com/office/drawing/2014/main" id="{2D434313-2F1C-48C1-AB03-A165C8511961}"/>
              </a:ext>
            </a:extLst>
          </p:cNvPr>
          <p:cNvSpPr/>
          <p:nvPr/>
        </p:nvSpPr>
        <p:spPr>
          <a:xfrm>
            <a:off x="7276707" y="3499712"/>
            <a:ext cx="3580327"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Missing symbol information</a:t>
            </a:r>
          </a:p>
        </p:txBody>
      </p:sp>
      <p:grpSp>
        <p:nvGrpSpPr>
          <p:cNvPr id="33" name="Group 32">
            <a:extLst>
              <a:ext uri="{FF2B5EF4-FFF2-40B4-BE49-F238E27FC236}">
                <a16:creationId xmlns:a16="http://schemas.microsoft.com/office/drawing/2014/main" id="{A91A6A60-5DA5-4508-80F6-E37353C2F763}"/>
              </a:ext>
            </a:extLst>
          </p:cNvPr>
          <p:cNvGrpSpPr/>
          <p:nvPr/>
        </p:nvGrpSpPr>
        <p:grpSpPr>
          <a:xfrm>
            <a:off x="29835" y="1523333"/>
            <a:ext cx="12132329" cy="934460"/>
            <a:chOff x="149827" y="1519819"/>
            <a:chExt cx="12132329" cy="934460"/>
          </a:xfrm>
        </p:grpSpPr>
        <p:sp>
          <p:nvSpPr>
            <p:cNvPr id="20" name="TextBox 19">
              <a:extLst>
                <a:ext uri="{FF2B5EF4-FFF2-40B4-BE49-F238E27FC236}">
                  <a16:creationId xmlns:a16="http://schemas.microsoft.com/office/drawing/2014/main" id="{C820829D-C02A-4B4A-938E-8CC481D007C8}"/>
                </a:ext>
              </a:extLst>
            </p:cNvPr>
            <p:cNvSpPr txBox="1"/>
            <p:nvPr/>
          </p:nvSpPr>
          <p:spPr>
            <a:xfrm>
              <a:off x="2398496" y="1749415"/>
              <a:ext cx="1736735" cy="400110"/>
            </a:xfrm>
            <a:prstGeom prst="rect">
              <a:avLst/>
            </a:prstGeom>
            <a:noFill/>
            <a:ln>
              <a:solidFill>
                <a:schemeClr val="tx1"/>
              </a:solidFill>
            </a:ln>
          </p:spPr>
          <p:txBody>
            <a:bodyPr wrap="square" rtlCol="0">
              <a:spAutoFit/>
            </a:bodyPr>
            <a:lstStyle/>
            <a:p>
              <a:pPr algn="ctr"/>
              <a:r>
                <a:rPr lang="en-US" sz="2000" dirty="0"/>
                <a:t>Disassembler</a:t>
              </a:r>
            </a:p>
          </p:txBody>
        </p:sp>
        <p:sp>
          <p:nvSpPr>
            <p:cNvPr id="21" name="Oval 20">
              <a:extLst>
                <a:ext uri="{FF2B5EF4-FFF2-40B4-BE49-F238E27FC236}">
                  <a16:creationId xmlns:a16="http://schemas.microsoft.com/office/drawing/2014/main" id="{4DDEAC8D-F9D3-4989-BBAA-4CD8877D4DF6}"/>
                </a:ext>
              </a:extLst>
            </p:cNvPr>
            <p:cNvSpPr/>
            <p:nvPr/>
          </p:nvSpPr>
          <p:spPr>
            <a:xfrm>
              <a:off x="149827" y="1539895"/>
              <a:ext cx="1736735" cy="9143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Binary Code</a:t>
              </a:r>
            </a:p>
          </p:txBody>
        </p:sp>
        <p:cxnSp>
          <p:nvCxnSpPr>
            <p:cNvPr id="22" name="Straight Arrow Connector 21">
              <a:extLst>
                <a:ext uri="{FF2B5EF4-FFF2-40B4-BE49-F238E27FC236}">
                  <a16:creationId xmlns:a16="http://schemas.microsoft.com/office/drawing/2014/main" id="{530BDCFF-9DF4-4608-9442-AE7064F27408}"/>
                </a:ext>
              </a:extLst>
            </p:cNvPr>
            <p:cNvCxnSpPr>
              <a:cxnSpLocks/>
            </p:cNvCxnSpPr>
            <p:nvPr/>
          </p:nvCxnSpPr>
          <p:spPr>
            <a:xfrm>
              <a:off x="1911088" y="2002245"/>
              <a:ext cx="4874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F96439CB-2659-4075-A75E-6D427BC25D1C}"/>
                </a:ext>
              </a:extLst>
            </p:cNvPr>
            <p:cNvSpPr/>
            <p:nvPr/>
          </p:nvSpPr>
          <p:spPr>
            <a:xfrm>
              <a:off x="4622639" y="1519819"/>
              <a:ext cx="2775044"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Disassembly</a:t>
              </a:r>
            </a:p>
          </p:txBody>
        </p:sp>
        <p:cxnSp>
          <p:nvCxnSpPr>
            <p:cNvPr id="24" name="Straight Arrow Connector 23">
              <a:extLst>
                <a:ext uri="{FF2B5EF4-FFF2-40B4-BE49-F238E27FC236}">
                  <a16:creationId xmlns:a16="http://schemas.microsoft.com/office/drawing/2014/main" id="{4D5EF824-883A-45AD-A1D7-0BADE005066C}"/>
                </a:ext>
              </a:extLst>
            </p:cNvPr>
            <p:cNvCxnSpPr>
              <a:cxnSpLocks/>
            </p:cNvCxnSpPr>
            <p:nvPr/>
          </p:nvCxnSpPr>
          <p:spPr>
            <a:xfrm>
              <a:off x="4160350" y="1977019"/>
              <a:ext cx="4622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CFA22B37-1CA2-4374-9D52-7701A805B233}"/>
                </a:ext>
              </a:extLst>
            </p:cNvPr>
            <p:cNvSpPr/>
            <p:nvPr/>
          </p:nvSpPr>
          <p:spPr>
            <a:xfrm>
              <a:off x="10569557" y="1540587"/>
              <a:ext cx="1712599" cy="8117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IR</a:t>
              </a:r>
            </a:p>
          </p:txBody>
        </p:sp>
        <p:sp>
          <p:nvSpPr>
            <p:cNvPr id="26" name="TextBox 25">
              <a:extLst>
                <a:ext uri="{FF2B5EF4-FFF2-40B4-BE49-F238E27FC236}">
                  <a16:creationId xmlns:a16="http://schemas.microsoft.com/office/drawing/2014/main" id="{A8EF8E66-A11D-4EC4-813D-0397C27BAF63}"/>
                </a:ext>
              </a:extLst>
            </p:cNvPr>
            <p:cNvSpPr txBox="1"/>
            <p:nvPr/>
          </p:nvSpPr>
          <p:spPr>
            <a:xfrm>
              <a:off x="7884108" y="1731541"/>
              <a:ext cx="2199024" cy="400110"/>
            </a:xfrm>
            <a:prstGeom prst="rect">
              <a:avLst/>
            </a:prstGeom>
            <a:noFill/>
            <a:ln>
              <a:solidFill>
                <a:schemeClr val="tx1"/>
              </a:solidFill>
            </a:ln>
          </p:spPr>
          <p:txBody>
            <a:bodyPr wrap="square" rtlCol="0">
              <a:spAutoFit/>
            </a:bodyPr>
            <a:lstStyle/>
            <a:p>
              <a:pPr algn="ctr"/>
              <a:r>
                <a:rPr lang="en-US" sz="2000" dirty="0"/>
                <a:t>Lifter</a:t>
              </a:r>
            </a:p>
          </p:txBody>
        </p:sp>
        <p:cxnSp>
          <p:nvCxnSpPr>
            <p:cNvPr id="27" name="Straight Arrow Connector 26">
              <a:extLst>
                <a:ext uri="{FF2B5EF4-FFF2-40B4-BE49-F238E27FC236}">
                  <a16:creationId xmlns:a16="http://schemas.microsoft.com/office/drawing/2014/main" id="{B4D4E2EF-C9BA-42C3-8332-4319069EB60C}"/>
                </a:ext>
              </a:extLst>
            </p:cNvPr>
            <p:cNvCxnSpPr>
              <a:cxnSpLocks/>
            </p:cNvCxnSpPr>
            <p:nvPr/>
          </p:nvCxnSpPr>
          <p:spPr>
            <a:xfrm>
              <a:off x="7396700" y="1984371"/>
              <a:ext cx="4874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D6B9F8A-DB61-42C1-9CA5-51580F449FCC}"/>
                </a:ext>
              </a:extLst>
            </p:cNvPr>
            <p:cNvCxnSpPr>
              <a:cxnSpLocks/>
            </p:cNvCxnSpPr>
            <p:nvPr/>
          </p:nvCxnSpPr>
          <p:spPr>
            <a:xfrm>
              <a:off x="10083132" y="1959145"/>
              <a:ext cx="4622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 name="TextBox 33">
            <a:extLst>
              <a:ext uri="{FF2B5EF4-FFF2-40B4-BE49-F238E27FC236}">
                <a16:creationId xmlns:a16="http://schemas.microsoft.com/office/drawing/2014/main" id="{C372555B-912C-4493-9888-A92F4A8CE82D}"/>
              </a:ext>
            </a:extLst>
          </p:cNvPr>
          <p:cNvSpPr txBox="1"/>
          <p:nvPr/>
        </p:nvSpPr>
        <p:spPr>
          <a:xfrm>
            <a:off x="5016712" y="2827752"/>
            <a:ext cx="1746914" cy="523220"/>
          </a:xfrm>
          <a:prstGeom prst="rect">
            <a:avLst/>
          </a:prstGeom>
          <a:noFill/>
        </p:spPr>
        <p:txBody>
          <a:bodyPr wrap="square" rtlCol="0">
            <a:spAutoFit/>
          </a:bodyPr>
          <a:lstStyle/>
          <a:p>
            <a:r>
              <a:rPr lang="en-US" sz="2800" u="sng" dirty="0"/>
              <a:t>Challenges</a:t>
            </a:r>
          </a:p>
        </p:txBody>
      </p:sp>
      <p:sp>
        <p:nvSpPr>
          <p:cNvPr id="3" name="Slide Number Placeholder 2">
            <a:extLst>
              <a:ext uri="{FF2B5EF4-FFF2-40B4-BE49-F238E27FC236}">
                <a16:creationId xmlns:a16="http://schemas.microsoft.com/office/drawing/2014/main" id="{9EC92EEF-4FA1-459F-BBDA-F63E09F05A99}"/>
              </a:ext>
            </a:extLst>
          </p:cNvPr>
          <p:cNvSpPr>
            <a:spLocks noGrp="1"/>
          </p:cNvSpPr>
          <p:nvPr>
            <p:ph type="sldNum" sz="quarter" idx="12"/>
          </p:nvPr>
        </p:nvSpPr>
        <p:spPr/>
        <p:txBody>
          <a:bodyPr/>
          <a:lstStyle/>
          <a:p>
            <a:fld id="{330EA680-D336-4FF7-8B7A-9848BB0A1C32}" type="slidenum">
              <a:rPr lang="en-US" smtClean="0"/>
              <a:t>5</a:t>
            </a:fld>
            <a:endParaRPr lang="en-US"/>
          </a:p>
        </p:txBody>
      </p:sp>
    </p:spTree>
    <p:custDataLst>
      <p:tags r:id="rId1"/>
    </p:custDataLst>
    <p:extLst>
      <p:ext uri="{BB962C8B-B14F-4D97-AF65-F5344CB8AC3E}">
        <p14:creationId xmlns:p14="http://schemas.microsoft.com/office/powerpoint/2010/main" val="254962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7" grpId="0" animBg="1"/>
      <p:bldP spid="18" grpId="0" animBg="1"/>
      <p:bldP spid="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204D-070B-4B6A-B54A-E7414ECFA3F0}"/>
              </a:ext>
            </a:extLst>
          </p:cNvPr>
          <p:cNvSpPr>
            <a:spLocks noGrp="1"/>
          </p:cNvSpPr>
          <p:nvPr>
            <p:ph type="title"/>
          </p:nvPr>
        </p:nvSpPr>
        <p:spPr>
          <a:xfrm>
            <a:off x="838200" y="365126"/>
            <a:ext cx="10515600" cy="892282"/>
          </a:xfrm>
        </p:spPr>
        <p:txBody>
          <a:bodyPr/>
          <a:lstStyle/>
          <a:p>
            <a:pPr algn="ctr"/>
            <a:r>
              <a:rPr lang="en-US" dirty="0"/>
              <a:t>Stratified Synthesis: Initial Search</a:t>
            </a:r>
          </a:p>
        </p:txBody>
      </p:sp>
      <p:grpSp>
        <p:nvGrpSpPr>
          <p:cNvPr id="17" name="Group 16">
            <a:extLst>
              <a:ext uri="{FF2B5EF4-FFF2-40B4-BE49-F238E27FC236}">
                <a16:creationId xmlns:a16="http://schemas.microsoft.com/office/drawing/2014/main" id="{36ABC967-BAEE-44EB-8569-A9AF44C649D8}"/>
              </a:ext>
            </a:extLst>
          </p:cNvPr>
          <p:cNvGrpSpPr/>
          <p:nvPr/>
        </p:nvGrpSpPr>
        <p:grpSpPr>
          <a:xfrm>
            <a:off x="823595" y="1501705"/>
            <a:ext cx="1304805" cy="701963"/>
            <a:chOff x="5329381" y="1588654"/>
            <a:chExt cx="702531" cy="701963"/>
          </a:xfrm>
        </p:grpSpPr>
        <p:sp>
          <p:nvSpPr>
            <p:cNvPr id="6" name="Oval 5">
              <a:extLst>
                <a:ext uri="{FF2B5EF4-FFF2-40B4-BE49-F238E27FC236}">
                  <a16:creationId xmlns:a16="http://schemas.microsoft.com/office/drawing/2014/main" id="{1FBE6074-D6A9-4C66-8103-CEEC131E63F6}"/>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295DDF-1E03-4EF0-87EB-E494AF708DD8}"/>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t>
              </a:r>
            </a:p>
          </p:txBody>
        </p:sp>
      </p:grpSp>
      <p:grpSp>
        <p:nvGrpSpPr>
          <p:cNvPr id="16" name="Group 15">
            <a:extLst>
              <a:ext uri="{FF2B5EF4-FFF2-40B4-BE49-F238E27FC236}">
                <a16:creationId xmlns:a16="http://schemas.microsoft.com/office/drawing/2014/main" id="{553E2ED6-B672-4CEE-A0AF-0BAE53EF3A89}"/>
              </a:ext>
            </a:extLst>
          </p:cNvPr>
          <p:cNvGrpSpPr/>
          <p:nvPr/>
        </p:nvGrpSpPr>
        <p:grpSpPr>
          <a:xfrm>
            <a:off x="5251693" y="3516525"/>
            <a:ext cx="558507" cy="1253836"/>
            <a:chOff x="4963365" y="3476837"/>
            <a:chExt cx="558507" cy="1253836"/>
          </a:xfrm>
        </p:grpSpPr>
        <p:sp>
          <p:nvSpPr>
            <p:cNvPr id="9" name="Rectangle 8">
              <a:extLst>
                <a:ext uri="{FF2B5EF4-FFF2-40B4-BE49-F238E27FC236}">
                  <a16:creationId xmlns:a16="http://schemas.microsoft.com/office/drawing/2014/main" id="{B74B5951-7423-47B7-97C8-71E873AC6A53}"/>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80E5E9E-DE1C-40E3-AA9B-B2D84127A198}"/>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1</a:t>
              </a:r>
            </a:p>
          </p:txBody>
        </p:sp>
      </p:grpSp>
      <p:grpSp>
        <p:nvGrpSpPr>
          <p:cNvPr id="18" name="Group 17">
            <a:extLst>
              <a:ext uri="{FF2B5EF4-FFF2-40B4-BE49-F238E27FC236}">
                <a16:creationId xmlns:a16="http://schemas.microsoft.com/office/drawing/2014/main" id="{DE6FD946-B82F-426F-BC1F-BFE59EBBAA82}"/>
              </a:ext>
            </a:extLst>
          </p:cNvPr>
          <p:cNvGrpSpPr/>
          <p:nvPr/>
        </p:nvGrpSpPr>
        <p:grpSpPr>
          <a:xfrm>
            <a:off x="5144619" y="1630194"/>
            <a:ext cx="702531" cy="701963"/>
            <a:chOff x="5329381" y="1588654"/>
            <a:chExt cx="702531" cy="701963"/>
          </a:xfrm>
        </p:grpSpPr>
        <p:sp>
          <p:nvSpPr>
            <p:cNvPr id="19" name="Oval 18">
              <a:extLst>
                <a:ext uri="{FF2B5EF4-FFF2-40B4-BE49-F238E27FC236}">
                  <a16:creationId xmlns:a16="http://schemas.microsoft.com/office/drawing/2014/main" id="{EA1383BF-BBA2-43E1-809E-C1D71511ADAB}"/>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BF5221A-1931-4B1F-AD59-DBA839989420}"/>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stellar" panose="020A0402060406010301" pitchFamily="18" charset="0"/>
                </a:rPr>
                <a:t>I</a:t>
              </a:r>
            </a:p>
          </p:txBody>
        </p:sp>
      </p:grpSp>
      <p:cxnSp>
        <p:nvCxnSpPr>
          <p:cNvPr id="22" name="Straight Arrow Connector 21">
            <a:extLst>
              <a:ext uri="{FF2B5EF4-FFF2-40B4-BE49-F238E27FC236}">
                <a16:creationId xmlns:a16="http://schemas.microsoft.com/office/drawing/2014/main" id="{ADBC9D54-0437-4EA0-BEBB-6F016DC4BA8F}"/>
              </a:ext>
            </a:extLst>
          </p:cNvPr>
          <p:cNvCxnSpPr>
            <a:cxnSpLocks/>
            <a:stCxn id="19" idx="6"/>
            <a:endCxn id="30" idx="1"/>
          </p:cNvCxnSpPr>
          <p:nvPr/>
        </p:nvCxnSpPr>
        <p:spPr>
          <a:xfrm>
            <a:off x="5847150" y="1981176"/>
            <a:ext cx="1764180" cy="1455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6486711-EC0C-43FF-9FB0-ED78EE69CCFB}"/>
              </a:ext>
            </a:extLst>
          </p:cNvPr>
          <p:cNvCxnSpPr>
            <a:cxnSpLocks/>
          </p:cNvCxnSpPr>
          <p:nvPr/>
        </p:nvCxnSpPr>
        <p:spPr>
          <a:xfrm flipV="1">
            <a:off x="5870241" y="3429000"/>
            <a:ext cx="1717998" cy="714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6CA21995-D518-465D-8DE0-651154F7F50E}"/>
              </a:ext>
            </a:extLst>
          </p:cNvPr>
          <p:cNvSpPr txBox="1"/>
          <p:nvPr/>
        </p:nvSpPr>
        <p:spPr>
          <a:xfrm>
            <a:off x="7611330" y="3251589"/>
            <a:ext cx="1190195" cy="369332"/>
          </a:xfrm>
          <a:prstGeom prst="rect">
            <a:avLst/>
          </a:prstGeom>
          <a:solidFill>
            <a:srgbClr val="92D050"/>
          </a:solidFill>
        </p:spPr>
        <p:txBody>
          <a:bodyPr wrap="square" rtlCol="0">
            <a:spAutoFit/>
          </a:bodyPr>
          <a:lstStyle/>
          <a:p>
            <a:r>
              <a:rPr lang="en-US"/>
              <a:t>Agree on T</a:t>
            </a:r>
          </a:p>
        </p:txBody>
      </p:sp>
      <p:grpSp>
        <p:nvGrpSpPr>
          <p:cNvPr id="87" name="Group 86">
            <a:extLst>
              <a:ext uri="{FF2B5EF4-FFF2-40B4-BE49-F238E27FC236}">
                <a16:creationId xmlns:a16="http://schemas.microsoft.com/office/drawing/2014/main" id="{9D1AA3D4-C510-4018-9181-91BE70DF52A1}"/>
              </a:ext>
            </a:extLst>
          </p:cNvPr>
          <p:cNvGrpSpPr/>
          <p:nvPr/>
        </p:nvGrpSpPr>
        <p:grpSpPr>
          <a:xfrm>
            <a:off x="9321215" y="2074328"/>
            <a:ext cx="2569597" cy="2312234"/>
            <a:chOff x="9321215" y="2074328"/>
            <a:chExt cx="2569597" cy="2312234"/>
          </a:xfrm>
        </p:grpSpPr>
        <p:sp>
          <p:nvSpPr>
            <p:cNvPr id="3" name="Rectangle: Rounded Corners 2">
              <a:extLst>
                <a:ext uri="{FF2B5EF4-FFF2-40B4-BE49-F238E27FC236}">
                  <a16:creationId xmlns:a16="http://schemas.microsoft.com/office/drawing/2014/main" id="{A309D4CF-66A5-476C-B91D-877A1AB921D5}"/>
                </a:ext>
              </a:extLst>
            </p:cNvPr>
            <p:cNvSpPr/>
            <p:nvPr/>
          </p:nvSpPr>
          <p:spPr>
            <a:xfrm>
              <a:off x="9321215" y="2485948"/>
              <a:ext cx="2569597" cy="1900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CBE305C-1D66-402F-8E3D-1C193118FD6F}"/>
                </a:ext>
              </a:extLst>
            </p:cNvPr>
            <p:cNvSpPr txBox="1"/>
            <p:nvPr/>
          </p:nvSpPr>
          <p:spPr>
            <a:xfrm>
              <a:off x="9975326" y="2074328"/>
              <a:ext cx="1319913" cy="369332"/>
            </a:xfrm>
            <a:prstGeom prst="rect">
              <a:avLst/>
            </a:prstGeom>
            <a:noFill/>
          </p:spPr>
          <p:txBody>
            <a:bodyPr wrap="none" rtlCol="0">
              <a:spAutoFit/>
            </a:bodyPr>
            <a:lstStyle/>
            <a:p>
              <a:r>
                <a:rPr lang="en-US"/>
                <a:t>Working Set</a:t>
              </a:r>
            </a:p>
          </p:txBody>
        </p:sp>
      </p:grpSp>
      <p:grpSp>
        <p:nvGrpSpPr>
          <p:cNvPr id="95" name="Group 94">
            <a:extLst>
              <a:ext uri="{FF2B5EF4-FFF2-40B4-BE49-F238E27FC236}">
                <a16:creationId xmlns:a16="http://schemas.microsoft.com/office/drawing/2014/main" id="{2A5F63CA-7A49-4F4F-AA76-F97AE657FC45}"/>
              </a:ext>
            </a:extLst>
          </p:cNvPr>
          <p:cNvGrpSpPr/>
          <p:nvPr/>
        </p:nvGrpSpPr>
        <p:grpSpPr>
          <a:xfrm>
            <a:off x="201294" y="2332573"/>
            <a:ext cx="2743200" cy="1900614"/>
            <a:chOff x="1114221" y="2638475"/>
            <a:chExt cx="2743200" cy="1900614"/>
          </a:xfrm>
        </p:grpSpPr>
        <p:sp>
          <p:nvSpPr>
            <p:cNvPr id="96" name="Rectangle: Rounded Corners 95">
              <a:extLst>
                <a:ext uri="{FF2B5EF4-FFF2-40B4-BE49-F238E27FC236}">
                  <a16:creationId xmlns:a16="http://schemas.microsoft.com/office/drawing/2014/main" id="{F5AF748B-C13D-49C3-996A-74AEB8CCD883}"/>
                </a:ext>
              </a:extLst>
            </p:cNvPr>
            <p:cNvSpPr/>
            <p:nvPr/>
          </p:nvSpPr>
          <p:spPr>
            <a:xfrm>
              <a:off x="1201022" y="2638475"/>
              <a:ext cx="2569597" cy="1900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3D223B2C-6D7F-49D7-9A82-6026D6337111}"/>
                </a:ext>
              </a:extLst>
            </p:cNvPr>
            <p:cNvSpPr txBox="1"/>
            <p:nvPr/>
          </p:nvSpPr>
          <p:spPr>
            <a:xfrm>
              <a:off x="1114221" y="32194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51 base instructions</a:t>
              </a:r>
            </a:p>
          </p:txBody>
        </p:sp>
      </p:grpSp>
      <p:sp>
        <p:nvSpPr>
          <p:cNvPr id="4" name="TextBox 3">
            <a:extLst>
              <a:ext uri="{FF2B5EF4-FFF2-40B4-BE49-F238E27FC236}">
                <a16:creationId xmlns:a16="http://schemas.microsoft.com/office/drawing/2014/main" id="{BEB8940F-6E1C-48F1-BC74-3A766D636F1F}"/>
              </a:ext>
            </a:extLst>
          </p:cNvPr>
          <p:cNvSpPr txBox="1"/>
          <p:nvPr/>
        </p:nvSpPr>
        <p:spPr>
          <a:xfrm>
            <a:off x="404711" y="4490996"/>
            <a:ext cx="2142574" cy="646331"/>
          </a:xfrm>
          <a:prstGeom prst="rect">
            <a:avLst/>
          </a:prstGeom>
          <a:noFill/>
        </p:spPr>
        <p:txBody>
          <a:bodyPr wrap="none" rtlCol="0">
            <a:spAutoFit/>
          </a:bodyPr>
          <a:lstStyle/>
          <a:p>
            <a:pPr algn="ctr"/>
            <a:r>
              <a:rPr lang="en-US"/>
              <a:t>Instruction pool with</a:t>
            </a:r>
          </a:p>
          <a:p>
            <a:pPr algn="ctr"/>
            <a:r>
              <a:rPr lang="en-US"/>
              <a:t>Known Semantics</a:t>
            </a:r>
          </a:p>
        </p:txBody>
      </p:sp>
      <p:sp>
        <p:nvSpPr>
          <p:cNvPr id="12" name="TextBox 11">
            <a:extLst>
              <a:ext uri="{FF2B5EF4-FFF2-40B4-BE49-F238E27FC236}">
                <a16:creationId xmlns:a16="http://schemas.microsoft.com/office/drawing/2014/main" id="{7D707A54-661F-4EB3-B38C-2E3997212FF1}"/>
              </a:ext>
            </a:extLst>
          </p:cNvPr>
          <p:cNvSpPr txBox="1"/>
          <p:nvPr/>
        </p:nvSpPr>
        <p:spPr>
          <a:xfrm>
            <a:off x="4193718" y="126537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Concrete Instance</a:t>
            </a:r>
          </a:p>
        </p:txBody>
      </p:sp>
      <p:grpSp>
        <p:nvGrpSpPr>
          <p:cNvPr id="71" name="Group 70">
            <a:extLst>
              <a:ext uri="{FF2B5EF4-FFF2-40B4-BE49-F238E27FC236}">
                <a16:creationId xmlns:a16="http://schemas.microsoft.com/office/drawing/2014/main" id="{4E898BC1-F51B-4753-B309-E76F238589E6}"/>
              </a:ext>
            </a:extLst>
          </p:cNvPr>
          <p:cNvGrpSpPr/>
          <p:nvPr/>
        </p:nvGrpSpPr>
        <p:grpSpPr>
          <a:xfrm>
            <a:off x="9696072" y="2726359"/>
            <a:ext cx="558507" cy="1253836"/>
            <a:chOff x="4963365" y="3476837"/>
            <a:chExt cx="558507" cy="1253836"/>
          </a:xfrm>
        </p:grpSpPr>
        <p:sp>
          <p:nvSpPr>
            <p:cNvPr id="72" name="Rectangle 71">
              <a:extLst>
                <a:ext uri="{FF2B5EF4-FFF2-40B4-BE49-F238E27FC236}">
                  <a16:creationId xmlns:a16="http://schemas.microsoft.com/office/drawing/2014/main" id="{34AE997C-AFC0-4FC4-AEE3-A05552441428}"/>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7C69A6AA-BD14-4BCC-B72D-016FE8917B3E}"/>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1</a:t>
              </a:r>
            </a:p>
          </p:txBody>
        </p:sp>
      </p:grpSp>
      <p:sp>
        <p:nvSpPr>
          <p:cNvPr id="5" name="Slide Number Placeholder 4">
            <a:extLst>
              <a:ext uri="{FF2B5EF4-FFF2-40B4-BE49-F238E27FC236}">
                <a16:creationId xmlns:a16="http://schemas.microsoft.com/office/drawing/2014/main" id="{7A629681-9CE1-48B0-844B-BF1F58E3A1F6}"/>
              </a:ext>
            </a:extLst>
          </p:cNvPr>
          <p:cNvSpPr>
            <a:spLocks noGrp="1"/>
          </p:cNvSpPr>
          <p:nvPr>
            <p:ph type="sldNum" sz="quarter" idx="12"/>
          </p:nvPr>
        </p:nvSpPr>
        <p:spPr/>
        <p:txBody>
          <a:bodyPr/>
          <a:lstStyle/>
          <a:p>
            <a:fld id="{330EA680-D336-4FF7-8B7A-9848BB0A1C32}" type="slidenum">
              <a:rPr lang="en-US" smtClean="0"/>
              <a:t>50</a:t>
            </a:fld>
            <a:endParaRPr lang="en-US"/>
          </a:p>
        </p:txBody>
      </p:sp>
    </p:spTree>
    <p:extLst>
      <p:ext uri="{BB962C8B-B14F-4D97-AF65-F5344CB8AC3E}">
        <p14:creationId xmlns:p14="http://schemas.microsoft.com/office/powerpoint/2010/main" val="164274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204D-070B-4B6A-B54A-E7414ECFA3F0}"/>
              </a:ext>
            </a:extLst>
          </p:cNvPr>
          <p:cNvSpPr>
            <a:spLocks noGrp="1"/>
          </p:cNvSpPr>
          <p:nvPr>
            <p:ph type="title"/>
          </p:nvPr>
        </p:nvSpPr>
        <p:spPr>
          <a:xfrm>
            <a:off x="838200" y="365126"/>
            <a:ext cx="10515600" cy="892282"/>
          </a:xfrm>
        </p:spPr>
        <p:txBody>
          <a:bodyPr/>
          <a:lstStyle/>
          <a:p>
            <a:pPr algn="ctr"/>
            <a:r>
              <a:rPr lang="en-US" dirty="0"/>
              <a:t>Stratified Synthesis: Secondary Search</a:t>
            </a:r>
          </a:p>
        </p:txBody>
      </p:sp>
      <p:grpSp>
        <p:nvGrpSpPr>
          <p:cNvPr id="17" name="Group 16">
            <a:extLst>
              <a:ext uri="{FF2B5EF4-FFF2-40B4-BE49-F238E27FC236}">
                <a16:creationId xmlns:a16="http://schemas.microsoft.com/office/drawing/2014/main" id="{36ABC967-BAEE-44EB-8569-A9AF44C649D8}"/>
              </a:ext>
            </a:extLst>
          </p:cNvPr>
          <p:cNvGrpSpPr/>
          <p:nvPr/>
        </p:nvGrpSpPr>
        <p:grpSpPr>
          <a:xfrm>
            <a:off x="823595" y="1501705"/>
            <a:ext cx="1304805" cy="701963"/>
            <a:chOff x="5329381" y="1588654"/>
            <a:chExt cx="702531" cy="701963"/>
          </a:xfrm>
        </p:grpSpPr>
        <p:sp>
          <p:nvSpPr>
            <p:cNvPr id="6" name="Oval 5">
              <a:extLst>
                <a:ext uri="{FF2B5EF4-FFF2-40B4-BE49-F238E27FC236}">
                  <a16:creationId xmlns:a16="http://schemas.microsoft.com/office/drawing/2014/main" id="{1FBE6074-D6A9-4C66-8103-CEEC131E63F6}"/>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295DDF-1E03-4EF0-87EB-E494AF708DD8}"/>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t>
              </a:r>
            </a:p>
          </p:txBody>
        </p:sp>
      </p:grpSp>
      <p:grpSp>
        <p:nvGrpSpPr>
          <p:cNvPr id="18" name="Group 17">
            <a:extLst>
              <a:ext uri="{FF2B5EF4-FFF2-40B4-BE49-F238E27FC236}">
                <a16:creationId xmlns:a16="http://schemas.microsoft.com/office/drawing/2014/main" id="{DE6FD946-B82F-426F-BC1F-BFE59EBBAA82}"/>
              </a:ext>
            </a:extLst>
          </p:cNvPr>
          <p:cNvGrpSpPr/>
          <p:nvPr/>
        </p:nvGrpSpPr>
        <p:grpSpPr>
          <a:xfrm>
            <a:off x="5144619" y="1630194"/>
            <a:ext cx="702531" cy="701963"/>
            <a:chOff x="5329381" y="1588654"/>
            <a:chExt cx="702531" cy="701963"/>
          </a:xfrm>
        </p:grpSpPr>
        <p:sp>
          <p:nvSpPr>
            <p:cNvPr id="19" name="Oval 18">
              <a:extLst>
                <a:ext uri="{FF2B5EF4-FFF2-40B4-BE49-F238E27FC236}">
                  <a16:creationId xmlns:a16="http://schemas.microsoft.com/office/drawing/2014/main" id="{EA1383BF-BBA2-43E1-809E-C1D71511ADAB}"/>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BF5221A-1931-4B1F-AD59-DBA839989420}"/>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stellar" panose="020A0402060406010301" pitchFamily="18" charset="0"/>
                </a:rPr>
                <a:t>I</a:t>
              </a:r>
            </a:p>
          </p:txBody>
        </p:sp>
      </p:grpSp>
      <p:grpSp>
        <p:nvGrpSpPr>
          <p:cNvPr id="87" name="Group 86">
            <a:extLst>
              <a:ext uri="{FF2B5EF4-FFF2-40B4-BE49-F238E27FC236}">
                <a16:creationId xmlns:a16="http://schemas.microsoft.com/office/drawing/2014/main" id="{9D1AA3D4-C510-4018-9181-91BE70DF52A1}"/>
              </a:ext>
            </a:extLst>
          </p:cNvPr>
          <p:cNvGrpSpPr/>
          <p:nvPr/>
        </p:nvGrpSpPr>
        <p:grpSpPr>
          <a:xfrm>
            <a:off x="9321215" y="2074328"/>
            <a:ext cx="2569597" cy="2312234"/>
            <a:chOff x="9321215" y="2074328"/>
            <a:chExt cx="2569597" cy="2312234"/>
          </a:xfrm>
        </p:grpSpPr>
        <p:sp>
          <p:nvSpPr>
            <p:cNvPr id="3" name="Rectangle: Rounded Corners 2">
              <a:extLst>
                <a:ext uri="{FF2B5EF4-FFF2-40B4-BE49-F238E27FC236}">
                  <a16:creationId xmlns:a16="http://schemas.microsoft.com/office/drawing/2014/main" id="{A309D4CF-66A5-476C-B91D-877A1AB921D5}"/>
                </a:ext>
              </a:extLst>
            </p:cNvPr>
            <p:cNvSpPr/>
            <p:nvPr/>
          </p:nvSpPr>
          <p:spPr>
            <a:xfrm>
              <a:off x="9321215" y="2485948"/>
              <a:ext cx="2569597" cy="1900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CBE305C-1D66-402F-8E3D-1C193118FD6F}"/>
                </a:ext>
              </a:extLst>
            </p:cNvPr>
            <p:cNvSpPr txBox="1"/>
            <p:nvPr/>
          </p:nvSpPr>
          <p:spPr>
            <a:xfrm>
              <a:off x="9975326" y="2074328"/>
              <a:ext cx="1319913" cy="369332"/>
            </a:xfrm>
            <a:prstGeom prst="rect">
              <a:avLst/>
            </a:prstGeom>
            <a:noFill/>
          </p:spPr>
          <p:txBody>
            <a:bodyPr wrap="none" rtlCol="0">
              <a:spAutoFit/>
            </a:bodyPr>
            <a:lstStyle/>
            <a:p>
              <a:r>
                <a:rPr lang="en-US"/>
                <a:t>Working Set</a:t>
              </a:r>
            </a:p>
          </p:txBody>
        </p:sp>
      </p:grpSp>
      <p:grpSp>
        <p:nvGrpSpPr>
          <p:cNvPr id="95" name="Group 94">
            <a:extLst>
              <a:ext uri="{FF2B5EF4-FFF2-40B4-BE49-F238E27FC236}">
                <a16:creationId xmlns:a16="http://schemas.microsoft.com/office/drawing/2014/main" id="{2A5F63CA-7A49-4F4F-AA76-F97AE657FC45}"/>
              </a:ext>
            </a:extLst>
          </p:cNvPr>
          <p:cNvGrpSpPr/>
          <p:nvPr/>
        </p:nvGrpSpPr>
        <p:grpSpPr>
          <a:xfrm>
            <a:off x="201294" y="2332573"/>
            <a:ext cx="2743200" cy="1900614"/>
            <a:chOff x="1114221" y="2638475"/>
            <a:chExt cx="2743200" cy="1900614"/>
          </a:xfrm>
        </p:grpSpPr>
        <p:sp>
          <p:nvSpPr>
            <p:cNvPr id="96" name="Rectangle: Rounded Corners 95">
              <a:extLst>
                <a:ext uri="{FF2B5EF4-FFF2-40B4-BE49-F238E27FC236}">
                  <a16:creationId xmlns:a16="http://schemas.microsoft.com/office/drawing/2014/main" id="{F5AF748B-C13D-49C3-996A-74AEB8CCD883}"/>
                </a:ext>
              </a:extLst>
            </p:cNvPr>
            <p:cNvSpPr/>
            <p:nvPr/>
          </p:nvSpPr>
          <p:spPr>
            <a:xfrm>
              <a:off x="1201022" y="2638475"/>
              <a:ext cx="2569597" cy="1900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3D223B2C-6D7F-49D7-9A82-6026D6337111}"/>
                </a:ext>
              </a:extLst>
            </p:cNvPr>
            <p:cNvSpPr txBox="1"/>
            <p:nvPr/>
          </p:nvSpPr>
          <p:spPr>
            <a:xfrm>
              <a:off x="1114221" y="32194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51 base instructions</a:t>
              </a:r>
            </a:p>
          </p:txBody>
        </p:sp>
      </p:grpSp>
      <p:sp>
        <p:nvSpPr>
          <p:cNvPr id="4" name="TextBox 3">
            <a:extLst>
              <a:ext uri="{FF2B5EF4-FFF2-40B4-BE49-F238E27FC236}">
                <a16:creationId xmlns:a16="http://schemas.microsoft.com/office/drawing/2014/main" id="{BEB8940F-6E1C-48F1-BC74-3A766D636F1F}"/>
              </a:ext>
            </a:extLst>
          </p:cNvPr>
          <p:cNvSpPr txBox="1"/>
          <p:nvPr/>
        </p:nvSpPr>
        <p:spPr>
          <a:xfrm>
            <a:off x="404711" y="4490996"/>
            <a:ext cx="2142574" cy="646331"/>
          </a:xfrm>
          <a:prstGeom prst="rect">
            <a:avLst/>
          </a:prstGeom>
          <a:noFill/>
        </p:spPr>
        <p:txBody>
          <a:bodyPr wrap="none" rtlCol="0">
            <a:spAutoFit/>
          </a:bodyPr>
          <a:lstStyle/>
          <a:p>
            <a:pPr algn="ctr"/>
            <a:r>
              <a:rPr lang="en-US"/>
              <a:t>Instruction pool with</a:t>
            </a:r>
          </a:p>
          <a:p>
            <a:pPr algn="ctr"/>
            <a:r>
              <a:rPr lang="en-US"/>
              <a:t>Known Semantics</a:t>
            </a:r>
          </a:p>
        </p:txBody>
      </p:sp>
      <p:sp>
        <p:nvSpPr>
          <p:cNvPr id="12" name="TextBox 11">
            <a:extLst>
              <a:ext uri="{FF2B5EF4-FFF2-40B4-BE49-F238E27FC236}">
                <a16:creationId xmlns:a16="http://schemas.microsoft.com/office/drawing/2014/main" id="{7D707A54-661F-4EB3-B38C-2E3997212FF1}"/>
              </a:ext>
            </a:extLst>
          </p:cNvPr>
          <p:cNvSpPr txBox="1"/>
          <p:nvPr/>
        </p:nvSpPr>
        <p:spPr>
          <a:xfrm>
            <a:off x="4193718" y="126537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Concrete Instance</a:t>
            </a:r>
          </a:p>
        </p:txBody>
      </p:sp>
      <p:grpSp>
        <p:nvGrpSpPr>
          <p:cNvPr id="71" name="Group 70">
            <a:extLst>
              <a:ext uri="{FF2B5EF4-FFF2-40B4-BE49-F238E27FC236}">
                <a16:creationId xmlns:a16="http://schemas.microsoft.com/office/drawing/2014/main" id="{4E898BC1-F51B-4753-B309-E76F238589E6}"/>
              </a:ext>
            </a:extLst>
          </p:cNvPr>
          <p:cNvGrpSpPr/>
          <p:nvPr/>
        </p:nvGrpSpPr>
        <p:grpSpPr>
          <a:xfrm>
            <a:off x="9696072" y="2726359"/>
            <a:ext cx="558507" cy="1253836"/>
            <a:chOff x="4963365" y="3476837"/>
            <a:chExt cx="558507" cy="1253836"/>
          </a:xfrm>
        </p:grpSpPr>
        <p:sp>
          <p:nvSpPr>
            <p:cNvPr id="72" name="Rectangle 71">
              <a:extLst>
                <a:ext uri="{FF2B5EF4-FFF2-40B4-BE49-F238E27FC236}">
                  <a16:creationId xmlns:a16="http://schemas.microsoft.com/office/drawing/2014/main" id="{34AE997C-AFC0-4FC4-AEE3-A05552441428}"/>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7C69A6AA-BD14-4BCC-B72D-016FE8917B3E}"/>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1</a:t>
              </a:r>
            </a:p>
          </p:txBody>
        </p:sp>
      </p:grpSp>
      <p:grpSp>
        <p:nvGrpSpPr>
          <p:cNvPr id="27" name="Group 26">
            <a:extLst>
              <a:ext uri="{FF2B5EF4-FFF2-40B4-BE49-F238E27FC236}">
                <a16:creationId xmlns:a16="http://schemas.microsoft.com/office/drawing/2014/main" id="{31A946C8-1125-4106-9942-E606C849B85C}"/>
              </a:ext>
            </a:extLst>
          </p:cNvPr>
          <p:cNvGrpSpPr/>
          <p:nvPr/>
        </p:nvGrpSpPr>
        <p:grpSpPr>
          <a:xfrm>
            <a:off x="5251693" y="3516525"/>
            <a:ext cx="558507" cy="1253836"/>
            <a:chOff x="4963365" y="3476837"/>
            <a:chExt cx="558507" cy="1253836"/>
          </a:xfrm>
        </p:grpSpPr>
        <p:sp>
          <p:nvSpPr>
            <p:cNvPr id="28" name="Rectangle 27">
              <a:extLst>
                <a:ext uri="{FF2B5EF4-FFF2-40B4-BE49-F238E27FC236}">
                  <a16:creationId xmlns:a16="http://schemas.microsoft.com/office/drawing/2014/main" id="{D6FADEB5-245D-4B77-BA9C-1ADD92A7060D}"/>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FF98325-78A7-4907-9F8F-A18842DDADA1}"/>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2</a:t>
              </a:r>
            </a:p>
          </p:txBody>
        </p:sp>
      </p:grpSp>
      <p:cxnSp>
        <p:nvCxnSpPr>
          <p:cNvPr id="33" name="Straight Arrow Connector 32">
            <a:extLst>
              <a:ext uri="{FF2B5EF4-FFF2-40B4-BE49-F238E27FC236}">
                <a16:creationId xmlns:a16="http://schemas.microsoft.com/office/drawing/2014/main" id="{B9DE9349-A89D-4692-BEB7-7F7732BAA0D9}"/>
              </a:ext>
            </a:extLst>
          </p:cNvPr>
          <p:cNvCxnSpPr>
            <a:cxnSpLocks/>
            <a:endCxn id="35" idx="1"/>
          </p:cNvCxnSpPr>
          <p:nvPr/>
        </p:nvCxnSpPr>
        <p:spPr>
          <a:xfrm>
            <a:off x="5847150" y="1981176"/>
            <a:ext cx="1764180" cy="1455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AD638EF-CDF1-4281-857E-B0EFA430936B}"/>
              </a:ext>
            </a:extLst>
          </p:cNvPr>
          <p:cNvCxnSpPr>
            <a:cxnSpLocks/>
          </p:cNvCxnSpPr>
          <p:nvPr/>
        </p:nvCxnSpPr>
        <p:spPr>
          <a:xfrm flipV="1">
            <a:off x="5870241" y="3429000"/>
            <a:ext cx="1717998" cy="714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16150914-EA34-4694-A99C-8587149837EF}"/>
              </a:ext>
            </a:extLst>
          </p:cNvPr>
          <p:cNvSpPr txBox="1"/>
          <p:nvPr/>
        </p:nvSpPr>
        <p:spPr>
          <a:xfrm>
            <a:off x="7611330" y="3251589"/>
            <a:ext cx="1190195" cy="369332"/>
          </a:xfrm>
          <a:prstGeom prst="rect">
            <a:avLst/>
          </a:prstGeom>
          <a:solidFill>
            <a:srgbClr val="92D050"/>
          </a:solidFill>
        </p:spPr>
        <p:txBody>
          <a:bodyPr wrap="square" rtlCol="0">
            <a:spAutoFit/>
          </a:bodyPr>
          <a:lstStyle/>
          <a:p>
            <a:r>
              <a:rPr lang="en-US"/>
              <a:t>Agree on T</a:t>
            </a:r>
          </a:p>
        </p:txBody>
      </p:sp>
      <p:grpSp>
        <p:nvGrpSpPr>
          <p:cNvPr id="36" name="Group 35">
            <a:extLst>
              <a:ext uri="{FF2B5EF4-FFF2-40B4-BE49-F238E27FC236}">
                <a16:creationId xmlns:a16="http://schemas.microsoft.com/office/drawing/2014/main" id="{9D320C36-98B8-4419-AB13-32E94D6DD299}"/>
              </a:ext>
            </a:extLst>
          </p:cNvPr>
          <p:cNvGrpSpPr/>
          <p:nvPr/>
        </p:nvGrpSpPr>
        <p:grpSpPr>
          <a:xfrm>
            <a:off x="10614678" y="2726359"/>
            <a:ext cx="558507" cy="1253836"/>
            <a:chOff x="4963365" y="3476837"/>
            <a:chExt cx="558507" cy="1253836"/>
          </a:xfrm>
        </p:grpSpPr>
        <p:sp>
          <p:nvSpPr>
            <p:cNvPr id="37" name="Rectangle 36">
              <a:extLst>
                <a:ext uri="{FF2B5EF4-FFF2-40B4-BE49-F238E27FC236}">
                  <a16:creationId xmlns:a16="http://schemas.microsoft.com/office/drawing/2014/main" id="{EAA32ED1-3DC2-4510-9DC0-B18951FFA3EC}"/>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A11E0BE-371B-4A49-A34A-CCF5A874C4AF}"/>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2</a:t>
              </a:r>
            </a:p>
          </p:txBody>
        </p:sp>
      </p:grpSp>
      <p:sp>
        <p:nvSpPr>
          <p:cNvPr id="5" name="Rectangle 4">
            <a:extLst>
              <a:ext uri="{FF2B5EF4-FFF2-40B4-BE49-F238E27FC236}">
                <a16:creationId xmlns:a16="http://schemas.microsoft.com/office/drawing/2014/main" id="{105517BE-F3D0-4962-A8EA-CEF5A6FB5FD6}"/>
              </a:ext>
            </a:extLst>
          </p:cNvPr>
          <p:cNvSpPr/>
          <p:nvPr/>
        </p:nvSpPr>
        <p:spPr>
          <a:xfrm>
            <a:off x="9982577" y="3774111"/>
            <a:ext cx="942103" cy="369332"/>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Equiv</a:t>
            </a:r>
            <a:endParaRPr lang="en-US" dirty="0"/>
          </a:p>
        </p:txBody>
      </p:sp>
      <p:sp>
        <p:nvSpPr>
          <p:cNvPr id="8" name="Rectangle 7">
            <a:extLst>
              <a:ext uri="{FF2B5EF4-FFF2-40B4-BE49-F238E27FC236}">
                <a16:creationId xmlns:a16="http://schemas.microsoft.com/office/drawing/2014/main" id="{1423EAA8-57F1-4E27-8680-008CA3C6DB0B}"/>
              </a:ext>
            </a:extLst>
          </p:cNvPr>
          <p:cNvSpPr/>
          <p:nvPr/>
        </p:nvSpPr>
        <p:spPr>
          <a:xfrm>
            <a:off x="4724400" y="5186175"/>
            <a:ext cx="2743200" cy="1360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 name="Group 38">
            <a:extLst>
              <a:ext uri="{FF2B5EF4-FFF2-40B4-BE49-F238E27FC236}">
                <a16:creationId xmlns:a16="http://schemas.microsoft.com/office/drawing/2014/main" id="{77B5BC5D-24A1-41DD-BFF8-DD33EEAFFC52}"/>
              </a:ext>
            </a:extLst>
          </p:cNvPr>
          <p:cNvGrpSpPr/>
          <p:nvPr/>
        </p:nvGrpSpPr>
        <p:grpSpPr>
          <a:xfrm>
            <a:off x="5214253" y="5239038"/>
            <a:ext cx="558507" cy="1253836"/>
            <a:chOff x="4963365" y="3476837"/>
            <a:chExt cx="558507" cy="1253836"/>
          </a:xfrm>
        </p:grpSpPr>
        <p:sp>
          <p:nvSpPr>
            <p:cNvPr id="40" name="Rectangle 39">
              <a:extLst>
                <a:ext uri="{FF2B5EF4-FFF2-40B4-BE49-F238E27FC236}">
                  <a16:creationId xmlns:a16="http://schemas.microsoft.com/office/drawing/2014/main" id="{0DA0B97E-DF39-4A95-AC93-BA59C9F295FA}"/>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544D6A60-D9C3-4E01-AB48-6C16C00182D7}"/>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1</a:t>
              </a:r>
            </a:p>
          </p:txBody>
        </p:sp>
      </p:grpSp>
      <p:grpSp>
        <p:nvGrpSpPr>
          <p:cNvPr id="42" name="Group 41">
            <a:extLst>
              <a:ext uri="{FF2B5EF4-FFF2-40B4-BE49-F238E27FC236}">
                <a16:creationId xmlns:a16="http://schemas.microsoft.com/office/drawing/2014/main" id="{0D6016CA-2A4A-40CB-A696-5E51CBF9CF29}"/>
              </a:ext>
            </a:extLst>
          </p:cNvPr>
          <p:cNvGrpSpPr/>
          <p:nvPr/>
        </p:nvGrpSpPr>
        <p:grpSpPr>
          <a:xfrm>
            <a:off x="6170733" y="5247394"/>
            <a:ext cx="558507" cy="1253836"/>
            <a:chOff x="4963365" y="3476837"/>
            <a:chExt cx="558507" cy="1253836"/>
          </a:xfrm>
        </p:grpSpPr>
        <p:sp>
          <p:nvSpPr>
            <p:cNvPr id="43" name="Rectangle 42">
              <a:extLst>
                <a:ext uri="{FF2B5EF4-FFF2-40B4-BE49-F238E27FC236}">
                  <a16:creationId xmlns:a16="http://schemas.microsoft.com/office/drawing/2014/main" id="{461AFC0A-F8CA-4F85-9CAF-403B9BD9EE3C}"/>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DA6594E-0B67-4E04-B57E-B7CBE741A788}"/>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2</a:t>
              </a:r>
            </a:p>
          </p:txBody>
        </p:sp>
      </p:grpSp>
      <p:sp>
        <p:nvSpPr>
          <p:cNvPr id="45" name="TextBox 44">
            <a:extLst>
              <a:ext uri="{FF2B5EF4-FFF2-40B4-BE49-F238E27FC236}">
                <a16:creationId xmlns:a16="http://schemas.microsoft.com/office/drawing/2014/main" id="{F047BF08-9D61-41DF-A426-3C270C4F5521}"/>
              </a:ext>
            </a:extLst>
          </p:cNvPr>
          <p:cNvSpPr txBox="1"/>
          <p:nvPr/>
        </p:nvSpPr>
        <p:spPr>
          <a:xfrm>
            <a:off x="5274711" y="6555760"/>
            <a:ext cx="1654620" cy="369332"/>
          </a:xfrm>
          <a:prstGeom prst="rect">
            <a:avLst/>
          </a:prstGeom>
          <a:noFill/>
        </p:spPr>
        <p:txBody>
          <a:bodyPr wrap="none" rtlCol="0">
            <a:spAutoFit/>
          </a:bodyPr>
          <a:lstStyle/>
          <a:p>
            <a:r>
              <a:rPr lang="en-US" dirty="0"/>
              <a:t>Equivalence Set</a:t>
            </a:r>
          </a:p>
        </p:txBody>
      </p:sp>
      <p:sp>
        <p:nvSpPr>
          <p:cNvPr id="9" name="Slide Number Placeholder 8">
            <a:extLst>
              <a:ext uri="{FF2B5EF4-FFF2-40B4-BE49-F238E27FC236}">
                <a16:creationId xmlns:a16="http://schemas.microsoft.com/office/drawing/2014/main" id="{7BF62CA6-E72C-4978-BA79-1E2911172005}"/>
              </a:ext>
            </a:extLst>
          </p:cNvPr>
          <p:cNvSpPr>
            <a:spLocks noGrp="1"/>
          </p:cNvSpPr>
          <p:nvPr>
            <p:ph type="sldNum" sz="quarter" idx="12"/>
          </p:nvPr>
        </p:nvSpPr>
        <p:spPr/>
        <p:txBody>
          <a:bodyPr/>
          <a:lstStyle/>
          <a:p>
            <a:fld id="{330EA680-D336-4FF7-8B7A-9848BB0A1C32}" type="slidenum">
              <a:rPr lang="en-US" smtClean="0"/>
              <a:t>51</a:t>
            </a:fld>
            <a:endParaRPr lang="en-US"/>
          </a:p>
        </p:txBody>
      </p:sp>
    </p:spTree>
    <p:extLst>
      <p:ext uri="{BB962C8B-B14F-4D97-AF65-F5344CB8AC3E}">
        <p14:creationId xmlns:p14="http://schemas.microsoft.com/office/powerpoint/2010/main" val="171134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5" grpId="0" animBg="1"/>
      <p:bldP spid="8" grpId="0" animBg="1"/>
      <p:bldP spid="4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204D-070B-4B6A-B54A-E7414ECFA3F0}"/>
              </a:ext>
            </a:extLst>
          </p:cNvPr>
          <p:cNvSpPr>
            <a:spLocks noGrp="1"/>
          </p:cNvSpPr>
          <p:nvPr>
            <p:ph type="title"/>
          </p:nvPr>
        </p:nvSpPr>
        <p:spPr>
          <a:xfrm>
            <a:off x="838200" y="365126"/>
            <a:ext cx="10515600" cy="892282"/>
          </a:xfrm>
        </p:spPr>
        <p:txBody>
          <a:bodyPr/>
          <a:lstStyle/>
          <a:p>
            <a:pPr algn="ctr"/>
            <a:r>
              <a:rPr lang="en-US" dirty="0"/>
              <a:t>Stratified Synthesis: Secondary Search</a:t>
            </a:r>
          </a:p>
        </p:txBody>
      </p:sp>
      <p:grpSp>
        <p:nvGrpSpPr>
          <p:cNvPr id="17" name="Group 16">
            <a:extLst>
              <a:ext uri="{FF2B5EF4-FFF2-40B4-BE49-F238E27FC236}">
                <a16:creationId xmlns:a16="http://schemas.microsoft.com/office/drawing/2014/main" id="{36ABC967-BAEE-44EB-8569-A9AF44C649D8}"/>
              </a:ext>
            </a:extLst>
          </p:cNvPr>
          <p:cNvGrpSpPr/>
          <p:nvPr/>
        </p:nvGrpSpPr>
        <p:grpSpPr>
          <a:xfrm>
            <a:off x="823595" y="1501705"/>
            <a:ext cx="1304805" cy="701963"/>
            <a:chOff x="5329381" y="1588654"/>
            <a:chExt cx="702531" cy="701963"/>
          </a:xfrm>
        </p:grpSpPr>
        <p:sp>
          <p:nvSpPr>
            <p:cNvPr id="6" name="Oval 5">
              <a:extLst>
                <a:ext uri="{FF2B5EF4-FFF2-40B4-BE49-F238E27FC236}">
                  <a16:creationId xmlns:a16="http://schemas.microsoft.com/office/drawing/2014/main" id="{1FBE6074-D6A9-4C66-8103-CEEC131E63F6}"/>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295DDF-1E03-4EF0-87EB-E494AF708DD8}"/>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t>
              </a:r>
            </a:p>
          </p:txBody>
        </p:sp>
      </p:grpSp>
      <p:grpSp>
        <p:nvGrpSpPr>
          <p:cNvPr id="18" name="Group 17">
            <a:extLst>
              <a:ext uri="{FF2B5EF4-FFF2-40B4-BE49-F238E27FC236}">
                <a16:creationId xmlns:a16="http://schemas.microsoft.com/office/drawing/2014/main" id="{DE6FD946-B82F-426F-BC1F-BFE59EBBAA82}"/>
              </a:ext>
            </a:extLst>
          </p:cNvPr>
          <p:cNvGrpSpPr/>
          <p:nvPr/>
        </p:nvGrpSpPr>
        <p:grpSpPr>
          <a:xfrm>
            <a:off x="5144619" y="1630194"/>
            <a:ext cx="702531" cy="701963"/>
            <a:chOff x="5329381" y="1588654"/>
            <a:chExt cx="702531" cy="701963"/>
          </a:xfrm>
        </p:grpSpPr>
        <p:sp>
          <p:nvSpPr>
            <p:cNvPr id="19" name="Oval 18">
              <a:extLst>
                <a:ext uri="{FF2B5EF4-FFF2-40B4-BE49-F238E27FC236}">
                  <a16:creationId xmlns:a16="http://schemas.microsoft.com/office/drawing/2014/main" id="{EA1383BF-BBA2-43E1-809E-C1D71511ADAB}"/>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BF5221A-1931-4B1F-AD59-DBA839989420}"/>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stellar" panose="020A0402060406010301" pitchFamily="18" charset="0"/>
                </a:rPr>
                <a:t>I</a:t>
              </a:r>
            </a:p>
          </p:txBody>
        </p:sp>
      </p:grpSp>
      <p:grpSp>
        <p:nvGrpSpPr>
          <p:cNvPr id="87" name="Group 86">
            <a:extLst>
              <a:ext uri="{FF2B5EF4-FFF2-40B4-BE49-F238E27FC236}">
                <a16:creationId xmlns:a16="http://schemas.microsoft.com/office/drawing/2014/main" id="{9D1AA3D4-C510-4018-9181-91BE70DF52A1}"/>
              </a:ext>
            </a:extLst>
          </p:cNvPr>
          <p:cNvGrpSpPr/>
          <p:nvPr/>
        </p:nvGrpSpPr>
        <p:grpSpPr>
          <a:xfrm>
            <a:off x="9321215" y="2074328"/>
            <a:ext cx="2569597" cy="2312234"/>
            <a:chOff x="9321215" y="2074328"/>
            <a:chExt cx="2569597" cy="2312234"/>
          </a:xfrm>
        </p:grpSpPr>
        <p:sp>
          <p:nvSpPr>
            <p:cNvPr id="3" name="Rectangle: Rounded Corners 2">
              <a:extLst>
                <a:ext uri="{FF2B5EF4-FFF2-40B4-BE49-F238E27FC236}">
                  <a16:creationId xmlns:a16="http://schemas.microsoft.com/office/drawing/2014/main" id="{A309D4CF-66A5-476C-B91D-877A1AB921D5}"/>
                </a:ext>
              </a:extLst>
            </p:cNvPr>
            <p:cNvSpPr/>
            <p:nvPr/>
          </p:nvSpPr>
          <p:spPr>
            <a:xfrm>
              <a:off x="9321215" y="2485948"/>
              <a:ext cx="2569597" cy="1900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CBE305C-1D66-402F-8E3D-1C193118FD6F}"/>
                </a:ext>
              </a:extLst>
            </p:cNvPr>
            <p:cNvSpPr txBox="1"/>
            <p:nvPr/>
          </p:nvSpPr>
          <p:spPr>
            <a:xfrm>
              <a:off x="9975326" y="2074328"/>
              <a:ext cx="1319913" cy="369332"/>
            </a:xfrm>
            <a:prstGeom prst="rect">
              <a:avLst/>
            </a:prstGeom>
            <a:noFill/>
          </p:spPr>
          <p:txBody>
            <a:bodyPr wrap="none" rtlCol="0">
              <a:spAutoFit/>
            </a:bodyPr>
            <a:lstStyle/>
            <a:p>
              <a:r>
                <a:rPr lang="en-US"/>
                <a:t>Working Set</a:t>
              </a:r>
            </a:p>
          </p:txBody>
        </p:sp>
      </p:grpSp>
      <p:grpSp>
        <p:nvGrpSpPr>
          <p:cNvPr id="95" name="Group 94">
            <a:extLst>
              <a:ext uri="{FF2B5EF4-FFF2-40B4-BE49-F238E27FC236}">
                <a16:creationId xmlns:a16="http://schemas.microsoft.com/office/drawing/2014/main" id="{2A5F63CA-7A49-4F4F-AA76-F97AE657FC45}"/>
              </a:ext>
            </a:extLst>
          </p:cNvPr>
          <p:cNvGrpSpPr/>
          <p:nvPr/>
        </p:nvGrpSpPr>
        <p:grpSpPr>
          <a:xfrm>
            <a:off x="201294" y="2332573"/>
            <a:ext cx="2743200" cy="1900614"/>
            <a:chOff x="1114221" y="2638475"/>
            <a:chExt cx="2743200" cy="1900614"/>
          </a:xfrm>
        </p:grpSpPr>
        <p:sp>
          <p:nvSpPr>
            <p:cNvPr id="96" name="Rectangle: Rounded Corners 95">
              <a:extLst>
                <a:ext uri="{FF2B5EF4-FFF2-40B4-BE49-F238E27FC236}">
                  <a16:creationId xmlns:a16="http://schemas.microsoft.com/office/drawing/2014/main" id="{F5AF748B-C13D-49C3-996A-74AEB8CCD883}"/>
                </a:ext>
              </a:extLst>
            </p:cNvPr>
            <p:cNvSpPr/>
            <p:nvPr/>
          </p:nvSpPr>
          <p:spPr>
            <a:xfrm>
              <a:off x="1201022" y="2638475"/>
              <a:ext cx="2569597" cy="1900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3D223B2C-6D7F-49D7-9A82-6026D6337111}"/>
                </a:ext>
              </a:extLst>
            </p:cNvPr>
            <p:cNvSpPr txBox="1"/>
            <p:nvPr/>
          </p:nvSpPr>
          <p:spPr>
            <a:xfrm>
              <a:off x="1114221" y="32194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51 base instructions</a:t>
              </a:r>
            </a:p>
          </p:txBody>
        </p:sp>
      </p:grpSp>
      <p:sp>
        <p:nvSpPr>
          <p:cNvPr id="4" name="TextBox 3">
            <a:extLst>
              <a:ext uri="{FF2B5EF4-FFF2-40B4-BE49-F238E27FC236}">
                <a16:creationId xmlns:a16="http://schemas.microsoft.com/office/drawing/2014/main" id="{BEB8940F-6E1C-48F1-BC74-3A766D636F1F}"/>
              </a:ext>
            </a:extLst>
          </p:cNvPr>
          <p:cNvSpPr txBox="1"/>
          <p:nvPr/>
        </p:nvSpPr>
        <p:spPr>
          <a:xfrm>
            <a:off x="404711" y="4490996"/>
            <a:ext cx="2142574" cy="646331"/>
          </a:xfrm>
          <a:prstGeom prst="rect">
            <a:avLst/>
          </a:prstGeom>
          <a:noFill/>
        </p:spPr>
        <p:txBody>
          <a:bodyPr wrap="none" rtlCol="0">
            <a:spAutoFit/>
          </a:bodyPr>
          <a:lstStyle/>
          <a:p>
            <a:pPr algn="ctr"/>
            <a:r>
              <a:rPr lang="en-US"/>
              <a:t>Instruction pool with</a:t>
            </a:r>
          </a:p>
          <a:p>
            <a:pPr algn="ctr"/>
            <a:r>
              <a:rPr lang="en-US"/>
              <a:t>Known Semantics</a:t>
            </a:r>
          </a:p>
        </p:txBody>
      </p:sp>
      <p:sp>
        <p:nvSpPr>
          <p:cNvPr id="12" name="TextBox 11">
            <a:extLst>
              <a:ext uri="{FF2B5EF4-FFF2-40B4-BE49-F238E27FC236}">
                <a16:creationId xmlns:a16="http://schemas.microsoft.com/office/drawing/2014/main" id="{7D707A54-661F-4EB3-B38C-2E3997212FF1}"/>
              </a:ext>
            </a:extLst>
          </p:cNvPr>
          <p:cNvSpPr txBox="1"/>
          <p:nvPr/>
        </p:nvSpPr>
        <p:spPr>
          <a:xfrm>
            <a:off x="4193718" y="126537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Concrete Instance</a:t>
            </a:r>
          </a:p>
        </p:txBody>
      </p:sp>
      <p:grpSp>
        <p:nvGrpSpPr>
          <p:cNvPr id="71" name="Group 70">
            <a:extLst>
              <a:ext uri="{FF2B5EF4-FFF2-40B4-BE49-F238E27FC236}">
                <a16:creationId xmlns:a16="http://schemas.microsoft.com/office/drawing/2014/main" id="{4E898BC1-F51B-4753-B309-E76F238589E6}"/>
              </a:ext>
            </a:extLst>
          </p:cNvPr>
          <p:cNvGrpSpPr/>
          <p:nvPr/>
        </p:nvGrpSpPr>
        <p:grpSpPr>
          <a:xfrm>
            <a:off x="9696072" y="2726359"/>
            <a:ext cx="558507" cy="1253836"/>
            <a:chOff x="4963365" y="3476837"/>
            <a:chExt cx="558507" cy="1253836"/>
          </a:xfrm>
        </p:grpSpPr>
        <p:sp>
          <p:nvSpPr>
            <p:cNvPr id="72" name="Rectangle 71">
              <a:extLst>
                <a:ext uri="{FF2B5EF4-FFF2-40B4-BE49-F238E27FC236}">
                  <a16:creationId xmlns:a16="http://schemas.microsoft.com/office/drawing/2014/main" id="{34AE997C-AFC0-4FC4-AEE3-A05552441428}"/>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7C69A6AA-BD14-4BCC-B72D-016FE8917B3E}"/>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1</a:t>
              </a:r>
            </a:p>
          </p:txBody>
        </p:sp>
      </p:grpSp>
      <p:grpSp>
        <p:nvGrpSpPr>
          <p:cNvPr id="27" name="Group 26">
            <a:extLst>
              <a:ext uri="{FF2B5EF4-FFF2-40B4-BE49-F238E27FC236}">
                <a16:creationId xmlns:a16="http://schemas.microsoft.com/office/drawing/2014/main" id="{31A946C8-1125-4106-9942-E606C849B85C}"/>
              </a:ext>
            </a:extLst>
          </p:cNvPr>
          <p:cNvGrpSpPr/>
          <p:nvPr/>
        </p:nvGrpSpPr>
        <p:grpSpPr>
          <a:xfrm>
            <a:off x="5251693" y="3516525"/>
            <a:ext cx="558507" cy="1253836"/>
            <a:chOff x="4963365" y="3476837"/>
            <a:chExt cx="558507" cy="1253836"/>
          </a:xfrm>
        </p:grpSpPr>
        <p:sp>
          <p:nvSpPr>
            <p:cNvPr id="28" name="Rectangle 27">
              <a:extLst>
                <a:ext uri="{FF2B5EF4-FFF2-40B4-BE49-F238E27FC236}">
                  <a16:creationId xmlns:a16="http://schemas.microsoft.com/office/drawing/2014/main" id="{D6FADEB5-245D-4B77-BA9C-1ADD92A7060D}"/>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FF98325-78A7-4907-9F8F-A18842DDADA1}"/>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3</a:t>
              </a:r>
            </a:p>
          </p:txBody>
        </p:sp>
      </p:grpSp>
      <p:cxnSp>
        <p:nvCxnSpPr>
          <p:cNvPr id="33" name="Straight Arrow Connector 32">
            <a:extLst>
              <a:ext uri="{FF2B5EF4-FFF2-40B4-BE49-F238E27FC236}">
                <a16:creationId xmlns:a16="http://schemas.microsoft.com/office/drawing/2014/main" id="{B9DE9349-A89D-4692-BEB7-7F7732BAA0D9}"/>
              </a:ext>
            </a:extLst>
          </p:cNvPr>
          <p:cNvCxnSpPr>
            <a:cxnSpLocks/>
            <a:endCxn id="35" idx="1"/>
          </p:cNvCxnSpPr>
          <p:nvPr/>
        </p:nvCxnSpPr>
        <p:spPr>
          <a:xfrm>
            <a:off x="5847150" y="1981176"/>
            <a:ext cx="1764180" cy="1455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AD638EF-CDF1-4281-857E-B0EFA430936B}"/>
              </a:ext>
            </a:extLst>
          </p:cNvPr>
          <p:cNvCxnSpPr>
            <a:cxnSpLocks/>
          </p:cNvCxnSpPr>
          <p:nvPr/>
        </p:nvCxnSpPr>
        <p:spPr>
          <a:xfrm flipV="1">
            <a:off x="5870241" y="3429000"/>
            <a:ext cx="1717998" cy="714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16150914-EA34-4694-A99C-8587149837EF}"/>
              </a:ext>
            </a:extLst>
          </p:cNvPr>
          <p:cNvSpPr txBox="1"/>
          <p:nvPr/>
        </p:nvSpPr>
        <p:spPr>
          <a:xfrm>
            <a:off x="7611330" y="3251589"/>
            <a:ext cx="1190195" cy="369332"/>
          </a:xfrm>
          <a:prstGeom prst="rect">
            <a:avLst/>
          </a:prstGeom>
          <a:solidFill>
            <a:srgbClr val="92D050"/>
          </a:solidFill>
        </p:spPr>
        <p:txBody>
          <a:bodyPr wrap="square" rtlCol="0">
            <a:spAutoFit/>
          </a:bodyPr>
          <a:lstStyle/>
          <a:p>
            <a:r>
              <a:rPr lang="en-US"/>
              <a:t>Agree on T</a:t>
            </a:r>
          </a:p>
        </p:txBody>
      </p:sp>
      <p:sp>
        <p:nvSpPr>
          <p:cNvPr id="8" name="Rectangle 7">
            <a:extLst>
              <a:ext uri="{FF2B5EF4-FFF2-40B4-BE49-F238E27FC236}">
                <a16:creationId xmlns:a16="http://schemas.microsoft.com/office/drawing/2014/main" id="{1423EAA8-57F1-4E27-8680-008CA3C6DB0B}"/>
              </a:ext>
            </a:extLst>
          </p:cNvPr>
          <p:cNvSpPr/>
          <p:nvPr/>
        </p:nvSpPr>
        <p:spPr>
          <a:xfrm>
            <a:off x="4724400" y="5177827"/>
            <a:ext cx="2743200" cy="13609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77B5BC5D-24A1-41DD-BFF8-DD33EEAFFC52}"/>
              </a:ext>
            </a:extLst>
          </p:cNvPr>
          <p:cNvGrpSpPr/>
          <p:nvPr/>
        </p:nvGrpSpPr>
        <p:grpSpPr>
          <a:xfrm>
            <a:off x="5214253" y="5239038"/>
            <a:ext cx="558507" cy="1253836"/>
            <a:chOff x="4963365" y="3476837"/>
            <a:chExt cx="558507" cy="1253836"/>
          </a:xfrm>
        </p:grpSpPr>
        <p:sp>
          <p:nvSpPr>
            <p:cNvPr id="40" name="Rectangle 39">
              <a:extLst>
                <a:ext uri="{FF2B5EF4-FFF2-40B4-BE49-F238E27FC236}">
                  <a16:creationId xmlns:a16="http://schemas.microsoft.com/office/drawing/2014/main" id="{0DA0B97E-DF39-4A95-AC93-BA59C9F295FA}"/>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544D6A60-D9C3-4E01-AB48-6C16C00182D7}"/>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1</a:t>
              </a:r>
            </a:p>
          </p:txBody>
        </p:sp>
      </p:grpSp>
      <p:grpSp>
        <p:nvGrpSpPr>
          <p:cNvPr id="42" name="Group 41">
            <a:extLst>
              <a:ext uri="{FF2B5EF4-FFF2-40B4-BE49-F238E27FC236}">
                <a16:creationId xmlns:a16="http://schemas.microsoft.com/office/drawing/2014/main" id="{0D6016CA-2A4A-40CB-A696-5E51CBF9CF29}"/>
              </a:ext>
            </a:extLst>
          </p:cNvPr>
          <p:cNvGrpSpPr/>
          <p:nvPr/>
        </p:nvGrpSpPr>
        <p:grpSpPr>
          <a:xfrm>
            <a:off x="6170733" y="5247394"/>
            <a:ext cx="558507" cy="1253836"/>
            <a:chOff x="4963365" y="3476837"/>
            <a:chExt cx="558507" cy="1253836"/>
          </a:xfrm>
        </p:grpSpPr>
        <p:sp>
          <p:nvSpPr>
            <p:cNvPr id="43" name="Rectangle 42">
              <a:extLst>
                <a:ext uri="{FF2B5EF4-FFF2-40B4-BE49-F238E27FC236}">
                  <a16:creationId xmlns:a16="http://schemas.microsoft.com/office/drawing/2014/main" id="{461AFC0A-F8CA-4F85-9CAF-403B9BD9EE3C}"/>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7DA6594E-0B67-4E04-B57E-B7CBE741A788}"/>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2</a:t>
              </a:r>
            </a:p>
          </p:txBody>
        </p:sp>
      </p:grpSp>
      <p:sp>
        <p:nvSpPr>
          <p:cNvPr id="45" name="TextBox 44">
            <a:extLst>
              <a:ext uri="{FF2B5EF4-FFF2-40B4-BE49-F238E27FC236}">
                <a16:creationId xmlns:a16="http://schemas.microsoft.com/office/drawing/2014/main" id="{F047BF08-9D61-41DF-A426-3C270C4F5521}"/>
              </a:ext>
            </a:extLst>
          </p:cNvPr>
          <p:cNvSpPr txBox="1"/>
          <p:nvPr/>
        </p:nvSpPr>
        <p:spPr>
          <a:xfrm>
            <a:off x="5274711" y="6555760"/>
            <a:ext cx="1654620" cy="369332"/>
          </a:xfrm>
          <a:prstGeom prst="rect">
            <a:avLst/>
          </a:prstGeom>
          <a:noFill/>
        </p:spPr>
        <p:txBody>
          <a:bodyPr wrap="none" rtlCol="0">
            <a:spAutoFit/>
          </a:bodyPr>
          <a:lstStyle/>
          <a:p>
            <a:r>
              <a:rPr lang="en-US" dirty="0"/>
              <a:t>Equivalence Set</a:t>
            </a:r>
          </a:p>
        </p:txBody>
      </p:sp>
      <p:grpSp>
        <p:nvGrpSpPr>
          <p:cNvPr id="46" name="Group 45">
            <a:extLst>
              <a:ext uri="{FF2B5EF4-FFF2-40B4-BE49-F238E27FC236}">
                <a16:creationId xmlns:a16="http://schemas.microsoft.com/office/drawing/2014/main" id="{9A29BA6E-D13C-4422-ABF7-0DE4568B0D15}"/>
              </a:ext>
            </a:extLst>
          </p:cNvPr>
          <p:cNvGrpSpPr/>
          <p:nvPr/>
        </p:nvGrpSpPr>
        <p:grpSpPr>
          <a:xfrm>
            <a:off x="10736732" y="2708715"/>
            <a:ext cx="558507" cy="1253836"/>
            <a:chOff x="4963365" y="3476837"/>
            <a:chExt cx="558507" cy="1253836"/>
          </a:xfrm>
        </p:grpSpPr>
        <p:sp>
          <p:nvSpPr>
            <p:cNvPr id="47" name="Rectangle 46">
              <a:extLst>
                <a:ext uri="{FF2B5EF4-FFF2-40B4-BE49-F238E27FC236}">
                  <a16:creationId xmlns:a16="http://schemas.microsoft.com/office/drawing/2014/main" id="{9A4F7C47-E88E-41C3-AE7C-F88342175247}"/>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BC69410A-4E2D-4CBA-AF9E-E84639AF480C}"/>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3</a:t>
              </a:r>
            </a:p>
          </p:txBody>
        </p:sp>
      </p:grpSp>
      <p:sp>
        <p:nvSpPr>
          <p:cNvPr id="49" name="Rectangle 48">
            <a:extLst>
              <a:ext uri="{FF2B5EF4-FFF2-40B4-BE49-F238E27FC236}">
                <a16:creationId xmlns:a16="http://schemas.microsoft.com/office/drawing/2014/main" id="{5C0C2B2C-5389-4A62-A9A6-F407D4007475}"/>
              </a:ext>
            </a:extLst>
          </p:cNvPr>
          <p:cNvSpPr/>
          <p:nvPr/>
        </p:nvSpPr>
        <p:spPr>
          <a:xfrm>
            <a:off x="9845749" y="3774110"/>
            <a:ext cx="1253505" cy="57175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Not </a:t>
            </a:r>
            <a:r>
              <a:rPr lang="en-US" dirty="0" err="1"/>
              <a:t>Equiv</a:t>
            </a:r>
            <a:endParaRPr lang="en-US" dirty="0"/>
          </a:p>
          <a:p>
            <a:pPr algn="ctr"/>
            <a:r>
              <a:rPr lang="en-US" dirty="0"/>
              <a:t>With C</a:t>
            </a:r>
          </a:p>
        </p:txBody>
      </p:sp>
      <p:grpSp>
        <p:nvGrpSpPr>
          <p:cNvPr id="57" name="Group 56">
            <a:extLst>
              <a:ext uri="{FF2B5EF4-FFF2-40B4-BE49-F238E27FC236}">
                <a16:creationId xmlns:a16="http://schemas.microsoft.com/office/drawing/2014/main" id="{EC0A0581-5EF0-4BC3-8FA1-FAACCCC56511}"/>
              </a:ext>
            </a:extLst>
          </p:cNvPr>
          <p:cNvGrpSpPr/>
          <p:nvPr/>
        </p:nvGrpSpPr>
        <p:grpSpPr>
          <a:xfrm>
            <a:off x="5746524" y="5231392"/>
            <a:ext cx="558507" cy="1253836"/>
            <a:chOff x="4963365" y="3476837"/>
            <a:chExt cx="558507" cy="1253836"/>
          </a:xfrm>
        </p:grpSpPr>
        <p:sp>
          <p:nvSpPr>
            <p:cNvPr id="58" name="Rectangle 57">
              <a:extLst>
                <a:ext uri="{FF2B5EF4-FFF2-40B4-BE49-F238E27FC236}">
                  <a16:creationId xmlns:a16="http://schemas.microsoft.com/office/drawing/2014/main" id="{4B15BF97-DD16-4F60-B884-1F9B14B9AC41}"/>
                </a:ext>
              </a:extLst>
            </p:cNvPr>
            <p:cNvSpPr/>
            <p:nvPr/>
          </p:nvSpPr>
          <p:spPr>
            <a:xfrm>
              <a:off x="4963365" y="3476837"/>
              <a:ext cx="558507" cy="1253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293419B8-C67A-427E-9EBA-0B636A6C84FE}"/>
                </a:ext>
              </a:extLst>
            </p:cNvPr>
            <p:cNvSpPr txBox="1"/>
            <p:nvPr/>
          </p:nvSpPr>
          <p:spPr>
            <a:xfrm>
              <a:off x="5004104" y="3860146"/>
              <a:ext cx="49153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IS</a:t>
              </a:r>
              <a:r>
                <a:rPr lang="en-US" baseline="-25000" dirty="0"/>
                <a:t>3</a:t>
              </a:r>
            </a:p>
          </p:txBody>
        </p:sp>
      </p:grpSp>
      <p:grpSp>
        <p:nvGrpSpPr>
          <p:cNvPr id="60" name="Group 59">
            <a:extLst>
              <a:ext uri="{FF2B5EF4-FFF2-40B4-BE49-F238E27FC236}">
                <a16:creationId xmlns:a16="http://schemas.microsoft.com/office/drawing/2014/main" id="{81924FA0-1ADB-4001-BA25-E4E827BFB527}"/>
              </a:ext>
            </a:extLst>
          </p:cNvPr>
          <p:cNvGrpSpPr/>
          <p:nvPr/>
        </p:nvGrpSpPr>
        <p:grpSpPr>
          <a:xfrm>
            <a:off x="823594" y="1501705"/>
            <a:ext cx="1304805" cy="701963"/>
            <a:chOff x="5329381" y="1588654"/>
            <a:chExt cx="702531" cy="701963"/>
          </a:xfrm>
        </p:grpSpPr>
        <p:sp>
          <p:nvSpPr>
            <p:cNvPr id="61" name="Oval 60">
              <a:extLst>
                <a:ext uri="{FF2B5EF4-FFF2-40B4-BE49-F238E27FC236}">
                  <a16:creationId xmlns:a16="http://schemas.microsoft.com/office/drawing/2014/main" id="{D9B11A93-F4F9-4D24-A56D-07BC708EC417}"/>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724E3698-D3F0-4A1E-8F9F-F2730DA28250}"/>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T+C</a:t>
              </a:r>
            </a:p>
          </p:txBody>
        </p:sp>
      </p:grpSp>
      <p:sp>
        <p:nvSpPr>
          <p:cNvPr id="5" name="Slide Number Placeholder 4">
            <a:extLst>
              <a:ext uri="{FF2B5EF4-FFF2-40B4-BE49-F238E27FC236}">
                <a16:creationId xmlns:a16="http://schemas.microsoft.com/office/drawing/2014/main" id="{8A5649D4-DC60-4B58-99E3-22B6CDFC4307}"/>
              </a:ext>
            </a:extLst>
          </p:cNvPr>
          <p:cNvSpPr>
            <a:spLocks noGrp="1"/>
          </p:cNvSpPr>
          <p:nvPr>
            <p:ph type="sldNum" sz="quarter" idx="12"/>
          </p:nvPr>
        </p:nvSpPr>
        <p:spPr/>
        <p:txBody>
          <a:bodyPr/>
          <a:lstStyle/>
          <a:p>
            <a:fld id="{330EA680-D336-4FF7-8B7A-9848BB0A1C32}" type="slidenum">
              <a:rPr lang="en-US" smtClean="0"/>
              <a:t>52</a:t>
            </a:fld>
            <a:endParaRPr lang="en-US"/>
          </a:p>
        </p:txBody>
      </p:sp>
    </p:spTree>
    <p:extLst>
      <p:ext uri="{BB962C8B-B14F-4D97-AF65-F5344CB8AC3E}">
        <p14:creationId xmlns:p14="http://schemas.microsoft.com/office/powerpoint/2010/main" val="201907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204D-070B-4B6A-B54A-E7414ECFA3F0}"/>
              </a:ext>
            </a:extLst>
          </p:cNvPr>
          <p:cNvSpPr>
            <a:spLocks noGrp="1"/>
          </p:cNvSpPr>
          <p:nvPr>
            <p:ph type="title"/>
          </p:nvPr>
        </p:nvSpPr>
        <p:spPr>
          <a:xfrm>
            <a:off x="838200" y="365126"/>
            <a:ext cx="10515600" cy="892282"/>
          </a:xfrm>
        </p:spPr>
        <p:txBody>
          <a:bodyPr/>
          <a:lstStyle/>
          <a:p>
            <a:pPr algn="ctr"/>
            <a:r>
              <a:rPr lang="en-US" dirty="0"/>
              <a:t>Stratified Synthesis: Stratification</a:t>
            </a:r>
          </a:p>
        </p:txBody>
      </p:sp>
      <p:grpSp>
        <p:nvGrpSpPr>
          <p:cNvPr id="17" name="Group 16">
            <a:extLst>
              <a:ext uri="{FF2B5EF4-FFF2-40B4-BE49-F238E27FC236}">
                <a16:creationId xmlns:a16="http://schemas.microsoft.com/office/drawing/2014/main" id="{36ABC967-BAEE-44EB-8569-A9AF44C649D8}"/>
              </a:ext>
            </a:extLst>
          </p:cNvPr>
          <p:cNvGrpSpPr/>
          <p:nvPr/>
        </p:nvGrpSpPr>
        <p:grpSpPr>
          <a:xfrm>
            <a:off x="823595" y="1501705"/>
            <a:ext cx="1304805" cy="701963"/>
            <a:chOff x="5329381" y="1588654"/>
            <a:chExt cx="702531" cy="701963"/>
          </a:xfrm>
        </p:grpSpPr>
        <p:sp>
          <p:nvSpPr>
            <p:cNvPr id="6" name="Oval 5">
              <a:extLst>
                <a:ext uri="{FF2B5EF4-FFF2-40B4-BE49-F238E27FC236}">
                  <a16:creationId xmlns:a16="http://schemas.microsoft.com/office/drawing/2014/main" id="{1FBE6074-D6A9-4C66-8103-CEEC131E63F6}"/>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295DDF-1E03-4EF0-87EB-E494AF708DD8}"/>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a:t>
              </a:r>
            </a:p>
          </p:txBody>
        </p:sp>
      </p:grpSp>
      <p:grpSp>
        <p:nvGrpSpPr>
          <p:cNvPr id="18" name="Group 17">
            <a:extLst>
              <a:ext uri="{FF2B5EF4-FFF2-40B4-BE49-F238E27FC236}">
                <a16:creationId xmlns:a16="http://schemas.microsoft.com/office/drawing/2014/main" id="{DE6FD946-B82F-426F-BC1F-BFE59EBBAA82}"/>
              </a:ext>
            </a:extLst>
          </p:cNvPr>
          <p:cNvGrpSpPr/>
          <p:nvPr/>
        </p:nvGrpSpPr>
        <p:grpSpPr>
          <a:xfrm>
            <a:off x="5144619" y="1630194"/>
            <a:ext cx="702531" cy="701963"/>
            <a:chOff x="5329381" y="1588654"/>
            <a:chExt cx="702531" cy="701963"/>
          </a:xfrm>
        </p:grpSpPr>
        <p:sp>
          <p:nvSpPr>
            <p:cNvPr id="19" name="Oval 18">
              <a:extLst>
                <a:ext uri="{FF2B5EF4-FFF2-40B4-BE49-F238E27FC236}">
                  <a16:creationId xmlns:a16="http://schemas.microsoft.com/office/drawing/2014/main" id="{EA1383BF-BBA2-43E1-809E-C1D71511ADAB}"/>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BF5221A-1931-4B1F-AD59-DBA839989420}"/>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Castellar" panose="020A0402060406010301" pitchFamily="18" charset="0"/>
                </a:rPr>
                <a:t>J</a:t>
              </a:r>
            </a:p>
          </p:txBody>
        </p:sp>
      </p:grpSp>
      <p:grpSp>
        <p:nvGrpSpPr>
          <p:cNvPr id="95" name="Group 94">
            <a:extLst>
              <a:ext uri="{FF2B5EF4-FFF2-40B4-BE49-F238E27FC236}">
                <a16:creationId xmlns:a16="http://schemas.microsoft.com/office/drawing/2014/main" id="{2A5F63CA-7A49-4F4F-AA76-F97AE657FC45}"/>
              </a:ext>
            </a:extLst>
          </p:cNvPr>
          <p:cNvGrpSpPr/>
          <p:nvPr/>
        </p:nvGrpSpPr>
        <p:grpSpPr>
          <a:xfrm>
            <a:off x="201294" y="2332573"/>
            <a:ext cx="2743200" cy="1900614"/>
            <a:chOff x="1114221" y="2638475"/>
            <a:chExt cx="2743200" cy="1900614"/>
          </a:xfrm>
        </p:grpSpPr>
        <p:sp>
          <p:nvSpPr>
            <p:cNvPr id="96" name="Rectangle: Rounded Corners 95">
              <a:extLst>
                <a:ext uri="{FF2B5EF4-FFF2-40B4-BE49-F238E27FC236}">
                  <a16:creationId xmlns:a16="http://schemas.microsoft.com/office/drawing/2014/main" id="{F5AF748B-C13D-49C3-996A-74AEB8CCD883}"/>
                </a:ext>
              </a:extLst>
            </p:cNvPr>
            <p:cNvSpPr/>
            <p:nvPr/>
          </p:nvSpPr>
          <p:spPr>
            <a:xfrm>
              <a:off x="1201022" y="2638475"/>
              <a:ext cx="2569597" cy="1900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3D223B2C-6D7F-49D7-9A82-6026D6337111}"/>
                </a:ext>
              </a:extLst>
            </p:cNvPr>
            <p:cNvSpPr txBox="1"/>
            <p:nvPr/>
          </p:nvSpPr>
          <p:spPr>
            <a:xfrm>
              <a:off x="1114221" y="321945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51 base instructions</a:t>
              </a:r>
            </a:p>
          </p:txBody>
        </p:sp>
      </p:grpSp>
      <p:sp>
        <p:nvSpPr>
          <p:cNvPr id="4" name="TextBox 3">
            <a:extLst>
              <a:ext uri="{FF2B5EF4-FFF2-40B4-BE49-F238E27FC236}">
                <a16:creationId xmlns:a16="http://schemas.microsoft.com/office/drawing/2014/main" id="{BEB8940F-6E1C-48F1-BC74-3A766D636F1F}"/>
              </a:ext>
            </a:extLst>
          </p:cNvPr>
          <p:cNvSpPr txBox="1"/>
          <p:nvPr/>
        </p:nvSpPr>
        <p:spPr>
          <a:xfrm>
            <a:off x="404711" y="4490996"/>
            <a:ext cx="2142574" cy="646331"/>
          </a:xfrm>
          <a:prstGeom prst="rect">
            <a:avLst/>
          </a:prstGeom>
          <a:noFill/>
        </p:spPr>
        <p:txBody>
          <a:bodyPr wrap="none" rtlCol="0">
            <a:spAutoFit/>
          </a:bodyPr>
          <a:lstStyle/>
          <a:p>
            <a:pPr algn="ctr"/>
            <a:r>
              <a:rPr lang="en-US"/>
              <a:t>Instruction pool with</a:t>
            </a:r>
          </a:p>
          <a:p>
            <a:pPr algn="ctr"/>
            <a:r>
              <a:rPr lang="en-US"/>
              <a:t>Known Semantics</a:t>
            </a:r>
          </a:p>
        </p:txBody>
      </p:sp>
      <p:sp>
        <p:nvSpPr>
          <p:cNvPr id="12" name="TextBox 11">
            <a:extLst>
              <a:ext uri="{FF2B5EF4-FFF2-40B4-BE49-F238E27FC236}">
                <a16:creationId xmlns:a16="http://schemas.microsoft.com/office/drawing/2014/main" id="{7D707A54-661F-4EB3-B38C-2E3997212FF1}"/>
              </a:ext>
            </a:extLst>
          </p:cNvPr>
          <p:cNvSpPr txBox="1"/>
          <p:nvPr/>
        </p:nvSpPr>
        <p:spPr>
          <a:xfrm>
            <a:off x="4193718" y="126537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Concrete Instance</a:t>
            </a:r>
          </a:p>
        </p:txBody>
      </p:sp>
      <p:grpSp>
        <p:nvGrpSpPr>
          <p:cNvPr id="60" name="Group 59">
            <a:extLst>
              <a:ext uri="{FF2B5EF4-FFF2-40B4-BE49-F238E27FC236}">
                <a16:creationId xmlns:a16="http://schemas.microsoft.com/office/drawing/2014/main" id="{81924FA0-1ADB-4001-BA25-E4E827BFB527}"/>
              </a:ext>
            </a:extLst>
          </p:cNvPr>
          <p:cNvGrpSpPr/>
          <p:nvPr/>
        </p:nvGrpSpPr>
        <p:grpSpPr>
          <a:xfrm>
            <a:off x="823594" y="1501705"/>
            <a:ext cx="1304805" cy="701963"/>
            <a:chOff x="5329381" y="1588654"/>
            <a:chExt cx="702531" cy="701963"/>
          </a:xfrm>
        </p:grpSpPr>
        <p:sp>
          <p:nvSpPr>
            <p:cNvPr id="61" name="Oval 60">
              <a:extLst>
                <a:ext uri="{FF2B5EF4-FFF2-40B4-BE49-F238E27FC236}">
                  <a16:creationId xmlns:a16="http://schemas.microsoft.com/office/drawing/2014/main" id="{D9B11A93-F4F9-4D24-A56D-07BC708EC417}"/>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724E3698-D3F0-4A1E-8F9F-F2730DA28250}"/>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T+C</a:t>
              </a:r>
            </a:p>
          </p:txBody>
        </p:sp>
      </p:grpSp>
      <p:grpSp>
        <p:nvGrpSpPr>
          <p:cNvPr id="50" name="Group 49">
            <a:extLst>
              <a:ext uri="{FF2B5EF4-FFF2-40B4-BE49-F238E27FC236}">
                <a16:creationId xmlns:a16="http://schemas.microsoft.com/office/drawing/2014/main" id="{ABDE472F-9661-4C3C-814F-9E67763BD265}"/>
              </a:ext>
            </a:extLst>
          </p:cNvPr>
          <p:cNvGrpSpPr/>
          <p:nvPr/>
        </p:nvGrpSpPr>
        <p:grpSpPr>
          <a:xfrm>
            <a:off x="1221627" y="3294334"/>
            <a:ext cx="702531" cy="701963"/>
            <a:chOff x="5329381" y="1588654"/>
            <a:chExt cx="702531" cy="701963"/>
          </a:xfrm>
        </p:grpSpPr>
        <p:sp>
          <p:nvSpPr>
            <p:cNvPr id="51" name="Oval 50">
              <a:extLst>
                <a:ext uri="{FF2B5EF4-FFF2-40B4-BE49-F238E27FC236}">
                  <a16:creationId xmlns:a16="http://schemas.microsoft.com/office/drawing/2014/main" id="{10BE6ED1-34EF-4632-9DF6-0D09D4B53330}"/>
                </a:ext>
              </a:extLst>
            </p:cNvPr>
            <p:cNvSpPr/>
            <p:nvPr/>
          </p:nvSpPr>
          <p:spPr>
            <a:xfrm>
              <a:off x="5329381" y="1588654"/>
              <a:ext cx="702531" cy="7019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92BB80F-559D-4BF2-91D7-8D73D8961342}"/>
                </a:ext>
              </a:extLst>
            </p:cNvPr>
            <p:cNvSpPr txBox="1"/>
            <p:nvPr/>
          </p:nvSpPr>
          <p:spPr>
            <a:xfrm>
              <a:off x="5494266" y="1780213"/>
              <a:ext cx="37276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Castellar" panose="020A0402060406010301" pitchFamily="18" charset="0"/>
                </a:rPr>
                <a:t>I</a:t>
              </a:r>
            </a:p>
          </p:txBody>
        </p:sp>
      </p:grpSp>
      <p:sp>
        <p:nvSpPr>
          <p:cNvPr id="3" name="Slide Number Placeholder 2">
            <a:extLst>
              <a:ext uri="{FF2B5EF4-FFF2-40B4-BE49-F238E27FC236}">
                <a16:creationId xmlns:a16="http://schemas.microsoft.com/office/drawing/2014/main" id="{B1B3CBB1-AC5B-4C88-BCCE-6F5983C80079}"/>
              </a:ext>
            </a:extLst>
          </p:cNvPr>
          <p:cNvSpPr>
            <a:spLocks noGrp="1"/>
          </p:cNvSpPr>
          <p:nvPr>
            <p:ph type="sldNum" sz="quarter" idx="12"/>
          </p:nvPr>
        </p:nvSpPr>
        <p:spPr/>
        <p:txBody>
          <a:bodyPr/>
          <a:lstStyle/>
          <a:p>
            <a:fld id="{330EA680-D336-4FF7-8B7A-9848BB0A1C32}" type="slidenum">
              <a:rPr lang="en-US" smtClean="0"/>
              <a:t>53</a:t>
            </a:fld>
            <a:endParaRPr lang="en-US"/>
          </a:p>
        </p:txBody>
      </p:sp>
    </p:spTree>
    <p:extLst>
      <p:ext uri="{BB962C8B-B14F-4D97-AF65-F5344CB8AC3E}">
        <p14:creationId xmlns:p14="http://schemas.microsoft.com/office/powerpoint/2010/main" val="17822306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719064"/>
            <a:ext cx="9144000" cy="704880"/>
          </a:xfrm>
        </p:spPr>
        <p:txBody>
          <a:bodyPr>
            <a:noAutofit/>
          </a:bodyPr>
          <a:lstStyle/>
          <a:p>
            <a:r>
              <a:rPr lang="en-US" sz="5400" dirty="0"/>
              <a:t>Demonstrating WYSINYX Phenomenon</a:t>
            </a:r>
          </a:p>
        </p:txBody>
      </p:sp>
      <p:sp>
        <p:nvSpPr>
          <p:cNvPr id="3" name="TextBox 2">
            <a:extLst>
              <a:ext uri="{FF2B5EF4-FFF2-40B4-BE49-F238E27FC236}">
                <a16:creationId xmlns:a16="http://schemas.microsoft.com/office/drawing/2014/main" id="{ABE8F33F-B2D5-4754-B87F-FC08E8C2479B}"/>
              </a:ext>
            </a:extLst>
          </p:cNvPr>
          <p:cNvSpPr txBox="1"/>
          <p:nvPr/>
        </p:nvSpPr>
        <p:spPr>
          <a:xfrm>
            <a:off x="1223888" y="2011678"/>
            <a:ext cx="9744222" cy="4031873"/>
          </a:xfrm>
          <a:prstGeom prst="rect">
            <a:avLst/>
          </a:prstGeom>
          <a:noFill/>
        </p:spPr>
        <p:txBody>
          <a:bodyPr wrap="square" rtlCol="0">
            <a:spAutoFit/>
          </a:bodyPr>
          <a:lstStyle/>
          <a:p>
            <a:r>
              <a:rPr lang="en-US" sz="3200" dirty="0"/>
              <a:t>memset(password, ‘\0’,len);</a:t>
            </a:r>
          </a:p>
          <a:p>
            <a:r>
              <a:rPr lang="en-US" sz="3200" dirty="0"/>
              <a:t>free(password);</a:t>
            </a:r>
          </a:p>
          <a:p>
            <a:endParaRPr lang="en-US" sz="3200" dirty="0"/>
          </a:p>
          <a:p>
            <a:r>
              <a:rPr lang="en-GB" sz="3200" dirty="0"/>
              <a:t>a compiler that performs useless-code elimination may reason that the program never uses the values written by the call on memset, and therefore the call on memset can be removed — thereby leaving sensitive information exposed in the heap</a:t>
            </a:r>
            <a:endParaRPr lang="en-US" sz="3200" dirty="0"/>
          </a:p>
        </p:txBody>
      </p:sp>
      <p:sp>
        <p:nvSpPr>
          <p:cNvPr id="4" name="Rectangle 3">
            <a:extLst>
              <a:ext uri="{FF2B5EF4-FFF2-40B4-BE49-F238E27FC236}">
                <a16:creationId xmlns:a16="http://schemas.microsoft.com/office/drawing/2014/main" id="{505F412A-C084-45C6-844B-661C640FE4D3}"/>
              </a:ext>
            </a:extLst>
          </p:cNvPr>
          <p:cNvSpPr/>
          <p:nvPr/>
        </p:nvSpPr>
        <p:spPr>
          <a:xfrm>
            <a:off x="1955057" y="1423944"/>
            <a:ext cx="8281883" cy="584775"/>
          </a:xfrm>
          <a:prstGeom prst="rect">
            <a:avLst/>
          </a:prstGeom>
        </p:spPr>
        <p:txBody>
          <a:bodyPr wrap="none">
            <a:spAutoFit/>
          </a:bodyPr>
          <a:lstStyle/>
          <a:p>
            <a:r>
              <a:rPr lang="en-US" sz="3200" i="1" dirty="0"/>
              <a:t>Vulnerability during windows security push 2002</a:t>
            </a:r>
          </a:p>
        </p:txBody>
      </p:sp>
      <p:sp>
        <p:nvSpPr>
          <p:cNvPr id="5" name="Slide Number Placeholder 4">
            <a:extLst>
              <a:ext uri="{FF2B5EF4-FFF2-40B4-BE49-F238E27FC236}">
                <a16:creationId xmlns:a16="http://schemas.microsoft.com/office/drawing/2014/main" id="{91FAA900-1DDE-4E05-920A-F6592C830109}"/>
              </a:ext>
            </a:extLst>
          </p:cNvPr>
          <p:cNvSpPr>
            <a:spLocks noGrp="1"/>
          </p:cNvSpPr>
          <p:nvPr>
            <p:ph type="sldNum" sz="quarter" idx="12"/>
          </p:nvPr>
        </p:nvSpPr>
        <p:spPr/>
        <p:txBody>
          <a:bodyPr/>
          <a:lstStyle/>
          <a:p>
            <a:fld id="{330EA680-D336-4FF7-8B7A-9848BB0A1C32}" type="slidenum">
              <a:rPr lang="en-US" smtClean="0"/>
              <a:t>54</a:t>
            </a:fld>
            <a:endParaRPr lang="en-US"/>
          </a:p>
        </p:txBody>
      </p:sp>
    </p:spTree>
    <p:custDataLst>
      <p:tags r:id="rId1"/>
    </p:custDataLst>
    <p:extLst>
      <p:ext uri="{BB962C8B-B14F-4D97-AF65-F5344CB8AC3E}">
        <p14:creationId xmlns:p14="http://schemas.microsoft.com/office/powerpoint/2010/main" val="946475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B480-8E08-4A20-940A-0FCCE36E7657}"/>
              </a:ext>
            </a:extLst>
          </p:cNvPr>
          <p:cNvSpPr>
            <a:spLocks noGrp="1"/>
          </p:cNvSpPr>
          <p:nvPr>
            <p:ph type="title"/>
          </p:nvPr>
        </p:nvSpPr>
        <p:spPr>
          <a:xfrm>
            <a:off x="838200" y="365125"/>
            <a:ext cx="10515600" cy="695579"/>
          </a:xfrm>
        </p:spPr>
        <p:txBody>
          <a:bodyPr/>
          <a:lstStyle/>
          <a:p>
            <a:pPr algn="ctr"/>
            <a:r>
              <a:rPr lang="en-US" dirty="0"/>
              <a:t>Disassembly</a:t>
            </a:r>
          </a:p>
        </p:txBody>
      </p:sp>
      <p:sp>
        <p:nvSpPr>
          <p:cNvPr id="3" name="Content Placeholder 2">
            <a:extLst>
              <a:ext uri="{FF2B5EF4-FFF2-40B4-BE49-F238E27FC236}">
                <a16:creationId xmlns:a16="http://schemas.microsoft.com/office/drawing/2014/main" id="{CC04E290-3AF6-4F4D-A4A7-0F9FE598F8FF}"/>
              </a:ext>
            </a:extLst>
          </p:cNvPr>
          <p:cNvSpPr>
            <a:spLocks noGrp="1"/>
          </p:cNvSpPr>
          <p:nvPr>
            <p:ph idx="1"/>
          </p:nvPr>
        </p:nvSpPr>
        <p:spPr/>
        <p:txBody>
          <a:bodyPr>
            <a:normAutofit fontScale="70000" lnSpcReduction="20000"/>
          </a:bodyPr>
          <a:lstStyle/>
          <a:p>
            <a:r>
              <a:rPr lang="en-GB" b="1" dirty="0"/>
              <a:t>Linear sweep</a:t>
            </a:r>
            <a:r>
              <a:rPr lang="en-GB" dirty="0"/>
              <a:t> sequentially decodes bytes into instructions from the beginning of the first section of an executable until the end of the file. Due to data overlapping with code or padding bytes, an alternate sequence of instructions is disassembled that does not reflect the instructions that are actually executed at runtime. </a:t>
            </a:r>
          </a:p>
          <a:p>
            <a:r>
              <a:rPr lang="en-GB" b="1" dirty="0"/>
              <a:t>Recursive traversal</a:t>
            </a:r>
            <a:r>
              <a:rPr lang="en-GB" dirty="0"/>
              <a:t> disassemblers start at the entry point of the file, interpret branch instructions, and decode the program by depth first search, translating bytes actually reached by control flow. This allows the disassembler to skip over data bytes mixed into code sections. On the downside, this strategy is not guaranteed to process all bytes in the executable, since not all code locations are accessed through direct branches from the entry point.  E.g. Function pointers, </a:t>
            </a:r>
            <a:r>
              <a:rPr lang="en-GB" dirty="0" err="1"/>
              <a:t>callbacks</a:t>
            </a:r>
            <a:r>
              <a:rPr lang="en-GB" dirty="0"/>
              <a:t>, and other indirect branches</a:t>
            </a:r>
          </a:p>
          <a:p>
            <a:r>
              <a:rPr lang="en-GB" dirty="0"/>
              <a:t>The state-of-the-art disassemblers, like IDA, usually augment recursive traversal by heuristics to detect potential pieces of code in the executable. These heuristics depends on known compiler idioms, such as recurring procedure prologues or common patterns in the calculation of switch-jumps from jump tables. </a:t>
            </a:r>
          </a:p>
          <a:p>
            <a:pPr lvl="1"/>
            <a:r>
              <a:rPr lang="en-GB" dirty="0"/>
              <a:t>A standard assumption made by </a:t>
            </a:r>
            <a:r>
              <a:rPr lang="en-GB" dirty="0" err="1"/>
              <a:t>IDAPro</a:t>
            </a:r>
            <a:r>
              <a:rPr lang="en-GB" dirty="0"/>
              <a:t>, is that every call eventually returns to its fall- through successor. For calls to procedures that never return because of a call to exit or a similar method, this assumption can cause decoding instructions directly following the call that are never executed or belong to a different procedure.</a:t>
            </a:r>
            <a:endParaRPr lang="en-US" dirty="0"/>
          </a:p>
        </p:txBody>
      </p:sp>
      <p:sp>
        <p:nvSpPr>
          <p:cNvPr id="4" name="Slide Number Placeholder 3">
            <a:extLst>
              <a:ext uri="{FF2B5EF4-FFF2-40B4-BE49-F238E27FC236}">
                <a16:creationId xmlns:a16="http://schemas.microsoft.com/office/drawing/2014/main" id="{AE1E4EEF-9972-46DC-B555-85DA0510AF46}"/>
              </a:ext>
            </a:extLst>
          </p:cNvPr>
          <p:cNvSpPr>
            <a:spLocks noGrp="1"/>
          </p:cNvSpPr>
          <p:nvPr>
            <p:ph type="sldNum" sz="quarter" idx="12"/>
          </p:nvPr>
        </p:nvSpPr>
        <p:spPr/>
        <p:txBody>
          <a:bodyPr/>
          <a:lstStyle/>
          <a:p>
            <a:fld id="{330EA680-D336-4FF7-8B7A-9848BB0A1C32}" type="slidenum">
              <a:rPr lang="en-US" smtClean="0"/>
              <a:t>55</a:t>
            </a:fld>
            <a:endParaRPr lang="en-US"/>
          </a:p>
        </p:txBody>
      </p:sp>
    </p:spTree>
    <p:extLst>
      <p:ext uri="{BB962C8B-B14F-4D97-AF65-F5344CB8AC3E}">
        <p14:creationId xmlns:p14="http://schemas.microsoft.com/office/powerpoint/2010/main" val="29763436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8157"/>
            <a:ext cx="9144000" cy="704880"/>
          </a:xfrm>
        </p:spPr>
        <p:txBody>
          <a:bodyPr>
            <a:noAutofit/>
          </a:bodyPr>
          <a:lstStyle/>
          <a:p>
            <a:r>
              <a:rPr lang="en-US" sz="5400" dirty="0"/>
              <a:t>Overlapping Instructions</a:t>
            </a:r>
          </a:p>
        </p:txBody>
      </p:sp>
      <p:grpSp>
        <p:nvGrpSpPr>
          <p:cNvPr id="9" name="Group 8">
            <a:extLst>
              <a:ext uri="{FF2B5EF4-FFF2-40B4-BE49-F238E27FC236}">
                <a16:creationId xmlns:a16="http://schemas.microsoft.com/office/drawing/2014/main" id="{663D0843-2ADE-4785-A06E-5A8FA38527CB}"/>
              </a:ext>
            </a:extLst>
          </p:cNvPr>
          <p:cNvGrpSpPr/>
          <p:nvPr/>
        </p:nvGrpSpPr>
        <p:grpSpPr>
          <a:xfrm>
            <a:off x="2479511" y="1054344"/>
            <a:ext cx="7232977" cy="2514268"/>
            <a:chOff x="2479511" y="1054344"/>
            <a:chExt cx="7232977" cy="2514268"/>
          </a:xfrm>
        </p:grpSpPr>
        <p:pic>
          <p:nvPicPr>
            <p:cNvPr id="5" name="Picture 4">
              <a:extLst>
                <a:ext uri="{FF2B5EF4-FFF2-40B4-BE49-F238E27FC236}">
                  <a16:creationId xmlns:a16="http://schemas.microsoft.com/office/drawing/2014/main" id="{BE20C237-7972-4CCC-9C32-F5B7413162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9511" y="1054344"/>
              <a:ext cx="7232977" cy="2079014"/>
            </a:xfrm>
            <a:prstGeom prst="rect">
              <a:avLst/>
            </a:prstGeom>
          </p:spPr>
        </p:pic>
        <p:sp>
          <p:nvSpPr>
            <p:cNvPr id="8" name="TextBox 7">
              <a:extLst>
                <a:ext uri="{FF2B5EF4-FFF2-40B4-BE49-F238E27FC236}">
                  <a16:creationId xmlns:a16="http://schemas.microsoft.com/office/drawing/2014/main" id="{CB71E1A3-FEED-43AB-B562-C0ACCCBC4394}"/>
                </a:ext>
              </a:extLst>
            </p:cNvPr>
            <p:cNvSpPr txBox="1"/>
            <p:nvPr/>
          </p:nvSpPr>
          <p:spPr>
            <a:xfrm>
              <a:off x="2754026" y="3045392"/>
              <a:ext cx="6683946" cy="523220"/>
            </a:xfrm>
            <a:prstGeom prst="rect">
              <a:avLst/>
            </a:prstGeom>
            <a:noFill/>
          </p:spPr>
          <p:txBody>
            <a:bodyPr wrap="none" rtlCol="0">
              <a:spAutoFit/>
            </a:bodyPr>
            <a:lstStyle/>
            <a:p>
              <a:r>
                <a:rPr lang="en-US" sz="2800" dirty="0"/>
                <a:t>Overlapping instruction in x86 machine code</a:t>
              </a:r>
            </a:p>
          </p:txBody>
        </p:sp>
      </p:grpSp>
      <p:grpSp>
        <p:nvGrpSpPr>
          <p:cNvPr id="10" name="Group 9">
            <a:extLst>
              <a:ext uri="{FF2B5EF4-FFF2-40B4-BE49-F238E27FC236}">
                <a16:creationId xmlns:a16="http://schemas.microsoft.com/office/drawing/2014/main" id="{E409E172-6348-4124-98A2-8CAC5C5714DF}"/>
              </a:ext>
            </a:extLst>
          </p:cNvPr>
          <p:cNvGrpSpPr/>
          <p:nvPr/>
        </p:nvGrpSpPr>
        <p:grpSpPr>
          <a:xfrm>
            <a:off x="2682055" y="3724643"/>
            <a:ext cx="6827887" cy="3023618"/>
            <a:chOff x="2682055" y="3724643"/>
            <a:chExt cx="6827887" cy="3023618"/>
          </a:xfrm>
        </p:grpSpPr>
        <p:pic>
          <p:nvPicPr>
            <p:cNvPr id="7" name="Picture 6">
              <a:extLst>
                <a:ext uri="{FF2B5EF4-FFF2-40B4-BE49-F238E27FC236}">
                  <a16:creationId xmlns:a16="http://schemas.microsoft.com/office/drawing/2014/main" id="{B691DACD-3A1E-48E9-AC29-D0840A1ACB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2055" y="3724643"/>
              <a:ext cx="6827887" cy="2605977"/>
            </a:xfrm>
            <a:prstGeom prst="rect">
              <a:avLst/>
            </a:prstGeom>
          </p:spPr>
        </p:pic>
        <p:sp>
          <p:nvSpPr>
            <p:cNvPr id="29" name="TextBox 28">
              <a:extLst>
                <a:ext uri="{FF2B5EF4-FFF2-40B4-BE49-F238E27FC236}">
                  <a16:creationId xmlns:a16="http://schemas.microsoft.com/office/drawing/2014/main" id="{4D3D8FCE-3616-43E7-A6FB-52CBC5AA5DD7}"/>
                </a:ext>
              </a:extLst>
            </p:cNvPr>
            <p:cNvSpPr txBox="1"/>
            <p:nvPr/>
          </p:nvSpPr>
          <p:spPr>
            <a:xfrm>
              <a:off x="2834496" y="6225041"/>
              <a:ext cx="6523004" cy="523220"/>
            </a:xfrm>
            <a:prstGeom prst="rect">
              <a:avLst/>
            </a:prstGeom>
            <a:noFill/>
          </p:spPr>
          <p:txBody>
            <a:bodyPr wrap="none" rtlCol="0">
              <a:spAutoFit/>
            </a:bodyPr>
            <a:lstStyle/>
            <a:p>
              <a:r>
                <a:rPr lang="en-US" sz="2800" dirty="0"/>
                <a:t>Execution trace for overlapping instructions</a:t>
              </a:r>
            </a:p>
          </p:txBody>
        </p:sp>
      </p:grpSp>
      <p:sp>
        <p:nvSpPr>
          <p:cNvPr id="3" name="Slide Number Placeholder 2">
            <a:extLst>
              <a:ext uri="{FF2B5EF4-FFF2-40B4-BE49-F238E27FC236}">
                <a16:creationId xmlns:a16="http://schemas.microsoft.com/office/drawing/2014/main" id="{E76DCA45-31BA-4D11-A495-D8FE92C57D44}"/>
              </a:ext>
            </a:extLst>
          </p:cNvPr>
          <p:cNvSpPr>
            <a:spLocks noGrp="1"/>
          </p:cNvSpPr>
          <p:nvPr>
            <p:ph type="sldNum" sz="quarter" idx="12"/>
          </p:nvPr>
        </p:nvSpPr>
        <p:spPr/>
        <p:txBody>
          <a:bodyPr/>
          <a:lstStyle/>
          <a:p>
            <a:fld id="{330EA680-D336-4FF7-8B7A-9848BB0A1C32}" type="slidenum">
              <a:rPr lang="en-US" smtClean="0"/>
              <a:t>56</a:t>
            </a:fld>
            <a:endParaRPr lang="en-US"/>
          </a:p>
        </p:txBody>
      </p:sp>
    </p:spTree>
    <p:custDataLst>
      <p:tags r:id="rId1"/>
    </p:custDataLst>
    <p:extLst>
      <p:ext uri="{BB962C8B-B14F-4D97-AF65-F5344CB8AC3E}">
        <p14:creationId xmlns:p14="http://schemas.microsoft.com/office/powerpoint/2010/main" val="370145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8157"/>
            <a:ext cx="9144000" cy="704880"/>
          </a:xfrm>
        </p:spPr>
        <p:txBody>
          <a:bodyPr>
            <a:normAutofit/>
          </a:bodyPr>
          <a:lstStyle/>
          <a:p>
            <a:r>
              <a:rPr lang="en-US" sz="3600" dirty="0"/>
              <a:t>Binary Analysis: Use cases</a:t>
            </a:r>
          </a:p>
        </p:txBody>
      </p:sp>
      <p:sp>
        <p:nvSpPr>
          <p:cNvPr id="15" name="TextBox 14">
            <a:extLst>
              <a:ext uri="{FF2B5EF4-FFF2-40B4-BE49-F238E27FC236}">
                <a16:creationId xmlns:a16="http://schemas.microsoft.com/office/drawing/2014/main" id="{311529E0-76CA-44FE-B7D7-3619D84555A1}"/>
              </a:ext>
            </a:extLst>
          </p:cNvPr>
          <p:cNvSpPr txBox="1"/>
          <p:nvPr/>
        </p:nvSpPr>
        <p:spPr>
          <a:xfrm>
            <a:off x="3048000" y="1399751"/>
            <a:ext cx="6096000"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t>Binary Instrumentation</a:t>
            </a:r>
          </a:p>
          <a:p>
            <a:pPr marL="457200" indent="-457200">
              <a:buFont typeface="Arial" panose="020B0604020202020204" pitchFamily="34" charset="0"/>
              <a:buChar char="•"/>
            </a:pPr>
            <a:r>
              <a:rPr lang="en-US" sz="3200" dirty="0"/>
              <a:t>Malware Detection</a:t>
            </a:r>
          </a:p>
          <a:p>
            <a:pPr marL="457200" indent="-457200">
              <a:buFont typeface="Arial" panose="020B0604020202020204" pitchFamily="34" charset="0"/>
              <a:buChar char="•"/>
            </a:pPr>
            <a:r>
              <a:rPr lang="en-US" sz="3200" dirty="0"/>
              <a:t>Automated Reverse Engineering</a:t>
            </a:r>
          </a:p>
          <a:p>
            <a:pPr marL="457200" indent="-457200">
              <a:buFont typeface="Arial" panose="020B0604020202020204" pitchFamily="34" charset="0"/>
              <a:buChar char="•"/>
            </a:pPr>
            <a:r>
              <a:rPr lang="en-US" sz="3200" dirty="0"/>
              <a:t>CPU emulation</a:t>
            </a:r>
          </a:p>
          <a:p>
            <a:pPr marL="457200" indent="-457200">
              <a:buFont typeface="Arial" panose="020B0604020202020204" pitchFamily="34" charset="0"/>
              <a:buChar char="•"/>
            </a:pPr>
            <a:r>
              <a:rPr lang="en-US" sz="3200" dirty="0"/>
              <a:t>Profiling</a:t>
            </a:r>
          </a:p>
          <a:p>
            <a:pPr marL="457200" indent="-457200">
              <a:buFont typeface="Arial" panose="020B0604020202020204" pitchFamily="34" charset="0"/>
              <a:buChar char="•"/>
            </a:pPr>
            <a:r>
              <a:rPr lang="en-US" sz="3200" dirty="0"/>
              <a:t>Automated exploit generation</a:t>
            </a:r>
          </a:p>
          <a:p>
            <a:r>
              <a:rPr lang="en-US" sz="3200" dirty="0"/>
              <a:t>etc.</a:t>
            </a:r>
          </a:p>
        </p:txBody>
      </p:sp>
      <p:sp>
        <p:nvSpPr>
          <p:cNvPr id="3" name="Slide Number Placeholder 2">
            <a:extLst>
              <a:ext uri="{FF2B5EF4-FFF2-40B4-BE49-F238E27FC236}">
                <a16:creationId xmlns:a16="http://schemas.microsoft.com/office/drawing/2014/main" id="{D3538962-3224-48F7-B1E9-07DC3E5E29D2}"/>
              </a:ext>
            </a:extLst>
          </p:cNvPr>
          <p:cNvSpPr>
            <a:spLocks noGrp="1"/>
          </p:cNvSpPr>
          <p:nvPr>
            <p:ph type="sldNum" sz="quarter" idx="12"/>
          </p:nvPr>
        </p:nvSpPr>
        <p:spPr/>
        <p:txBody>
          <a:bodyPr/>
          <a:lstStyle/>
          <a:p>
            <a:fld id="{330EA680-D336-4FF7-8B7A-9848BB0A1C32}" type="slidenum">
              <a:rPr lang="en-US" smtClean="0"/>
              <a:t>57</a:t>
            </a:fld>
            <a:endParaRPr lang="en-US"/>
          </a:p>
        </p:txBody>
      </p:sp>
    </p:spTree>
    <p:extLst>
      <p:ext uri="{BB962C8B-B14F-4D97-AF65-F5344CB8AC3E}">
        <p14:creationId xmlns:p14="http://schemas.microsoft.com/office/powerpoint/2010/main" val="138980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B480-8E08-4A20-940A-0FCCE36E7657}"/>
              </a:ext>
            </a:extLst>
          </p:cNvPr>
          <p:cNvSpPr>
            <a:spLocks noGrp="1"/>
          </p:cNvSpPr>
          <p:nvPr>
            <p:ph type="title"/>
          </p:nvPr>
        </p:nvSpPr>
        <p:spPr/>
        <p:txBody>
          <a:bodyPr/>
          <a:lstStyle/>
          <a:p>
            <a:r>
              <a:rPr lang="en-US" dirty="0"/>
              <a:t>To read</a:t>
            </a:r>
          </a:p>
        </p:txBody>
      </p:sp>
      <p:sp>
        <p:nvSpPr>
          <p:cNvPr id="3" name="Content Placeholder 2">
            <a:extLst>
              <a:ext uri="{FF2B5EF4-FFF2-40B4-BE49-F238E27FC236}">
                <a16:creationId xmlns:a16="http://schemas.microsoft.com/office/drawing/2014/main" id="{CC04E290-3AF6-4F4D-A4A7-0F9FE598F8FF}"/>
              </a:ext>
            </a:extLst>
          </p:cNvPr>
          <p:cNvSpPr>
            <a:spLocks noGrp="1"/>
          </p:cNvSpPr>
          <p:nvPr>
            <p:ph idx="1"/>
          </p:nvPr>
        </p:nvSpPr>
        <p:spPr/>
        <p:txBody>
          <a:bodyPr>
            <a:normAutofit fontScale="92500" lnSpcReduction="10000"/>
          </a:bodyPr>
          <a:lstStyle/>
          <a:p>
            <a:r>
              <a:rPr lang="en-US" dirty="0"/>
              <a:t>Read </a:t>
            </a:r>
            <a:r>
              <a:rPr lang="en-GB" dirty="0"/>
              <a:t>Automatic validation for binary translation specially the bugs found.</a:t>
            </a:r>
          </a:p>
          <a:p>
            <a:r>
              <a:rPr lang="en-GB" dirty="0"/>
              <a:t>Use cases: Prepare to say something about each</a:t>
            </a:r>
          </a:p>
          <a:p>
            <a:r>
              <a:rPr lang="en-GB" dirty="0"/>
              <a:t>An existing bug in </a:t>
            </a:r>
            <a:r>
              <a:rPr lang="en-GB" dirty="0" err="1"/>
              <a:t>McSema</a:t>
            </a:r>
            <a:r>
              <a:rPr lang="en-GB" dirty="0"/>
              <a:t> or any translator that is reported  </a:t>
            </a:r>
          </a:p>
          <a:p>
            <a:r>
              <a:rPr lang="en-GB" dirty="0"/>
              <a:t>Floating point libraries + instruction decoder</a:t>
            </a:r>
          </a:p>
          <a:p>
            <a:r>
              <a:rPr lang="en-GB" dirty="0"/>
              <a:t>In formal-method’s literature, the notion of program (or semantic) equivalence is usually</a:t>
            </a:r>
          </a:p>
          <a:p>
            <a:r>
              <a:rPr lang="en-GB" dirty="0"/>
              <a:t>formalized as a bi-simulation relation [San11] …</a:t>
            </a:r>
          </a:p>
          <a:p>
            <a:r>
              <a:rPr lang="en-GB" dirty="0"/>
              <a:t>Relocation: </a:t>
            </a:r>
            <a:r>
              <a:rPr lang="en-GB" dirty="0" err="1"/>
              <a:t>RetroWrite</a:t>
            </a:r>
            <a:r>
              <a:rPr lang="en-GB" dirty="0"/>
              <a:t> : Statically Instrumenting COTS Binaries for Fuzzing and Sanitization</a:t>
            </a:r>
          </a:p>
          <a:p>
            <a:r>
              <a:rPr lang="en-GB" dirty="0"/>
              <a:t>R. </a:t>
            </a:r>
            <a:r>
              <a:rPr lang="en-GB" dirty="0" err="1"/>
              <a:t>Sekar</a:t>
            </a:r>
            <a:r>
              <a:rPr lang="en-GB" dirty="0"/>
              <a:t>: </a:t>
            </a:r>
            <a:r>
              <a:rPr lang="en-GB" dirty="0" err="1"/>
              <a:t>WOrk</a:t>
            </a:r>
            <a:endParaRPr lang="en-US" dirty="0"/>
          </a:p>
        </p:txBody>
      </p:sp>
      <p:sp>
        <p:nvSpPr>
          <p:cNvPr id="4" name="Slide Number Placeholder 3">
            <a:extLst>
              <a:ext uri="{FF2B5EF4-FFF2-40B4-BE49-F238E27FC236}">
                <a16:creationId xmlns:a16="http://schemas.microsoft.com/office/drawing/2014/main" id="{6EEBE313-8016-47F5-A3E1-C1384839FF9E}"/>
              </a:ext>
            </a:extLst>
          </p:cNvPr>
          <p:cNvSpPr>
            <a:spLocks noGrp="1"/>
          </p:cNvSpPr>
          <p:nvPr>
            <p:ph type="sldNum" sz="quarter" idx="12"/>
          </p:nvPr>
        </p:nvSpPr>
        <p:spPr/>
        <p:txBody>
          <a:bodyPr/>
          <a:lstStyle/>
          <a:p>
            <a:fld id="{330EA680-D336-4FF7-8B7A-9848BB0A1C32}" type="slidenum">
              <a:rPr lang="en-US" smtClean="0"/>
              <a:t>58</a:t>
            </a:fld>
            <a:endParaRPr lang="en-US"/>
          </a:p>
        </p:txBody>
      </p:sp>
    </p:spTree>
    <p:extLst>
      <p:ext uri="{BB962C8B-B14F-4D97-AF65-F5344CB8AC3E}">
        <p14:creationId xmlns:p14="http://schemas.microsoft.com/office/powerpoint/2010/main" val="1036100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614" y="90152"/>
            <a:ext cx="11294771" cy="965916"/>
          </a:xfrm>
        </p:spPr>
        <p:txBody>
          <a:bodyPr>
            <a:normAutofit/>
          </a:bodyPr>
          <a:lstStyle/>
          <a:p>
            <a:r>
              <a:rPr lang="en-US" sz="5400" dirty="0"/>
              <a:t>Formal Method Based Approaches </a:t>
            </a:r>
          </a:p>
        </p:txBody>
      </p:sp>
      <p:sp>
        <p:nvSpPr>
          <p:cNvPr id="4" name="TextBox 3">
            <a:extLst>
              <a:ext uri="{FF2B5EF4-FFF2-40B4-BE49-F238E27FC236}">
                <a16:creationId xmlns:a16="http://schemas.microsoft.com/office/drawing/2014/main" id="{9E51483F-1447-42AE-B9C6-848C860C014A}"/>
              </a:ext>
            </a:extLst>
          </p:cNvPr>
          <p:cNvSpPr txBox="1"/>
          <p:nvPr/>
        </p:nvSpPr>
        <p:spPr>
          <a:xfrm>
            <a:off x="448614" y="1056068"/>
            <a:ext cx="11294771" cy="5016758"/>
          </a:xfrm>
          <a:prstGeom prst="rect">
            <a:avLst/>
          </a:prstGeom>
          <a:noFill/>
        </p:spPr>
        <p:txBody>
          <a:bodyPr wrap="square" rtlCol="0">
            <a:spAutoFit/>
          </a:bodyPr>
          <a:lstStyle/>
          <a:p>
            <a:pPr algn="ctr"/>
            <a:r>
              <a:rPr lang="en-GB" sz="3200" b="1" dirty="0"/>
              <a:t>Machine-Code Verification for Multiple Architectures.</a:t>
            </a:r>
            <a:r>
              <a:rPr lang="en-US" sz="3200" dirty="0"/>
              <a:t>, </a:t>
            </a:r>
            <a:r>
              <a:rPr lang="en-GB" sz="3200" dirty="0"/>
              <a:t>FMCAD</a:t>
            </a:r>
            <a:r>
              <a:rPr lang="en-US" sz="3200" dirty="0"/>
              <a:t>’08 </a:t>
            </a:r>
            <a:r>
              <a:rPr lang="en-US" sz="3200" i="1" dirty="0"/>
              <a:t>by </a:t>
            </a:r>
            <a:r>
              <a:rPr lang="en-US" sz="3200" i="1" dirty="0" err="1"/>
              <a:t>Myreen</a:t>
            </a:r>
            <a:r>
              <a:rPr lang="en-US" sz="3200" i="1" dirty="0"/>
              <a:t> et al.</a:t>
            </a:r>
          </a:p>
          <a:p>
            <a:pPr algn="ctr"/>
            <a:endParaRPr lang="en-US" sz="3200" u="sng" dirty="0"/>
          </a:p>
          <a:p>
            <a:pPr marL="514350" indent="-514350">
              <a:buFont typeface="Wingdings" panose="05000000000000000000" pitchFamily="2" charset="2"/>
              <a:buChar char="q"/>
            </a:pPr>
            <a:r>
              <a:rPr lang="en-GB" sz="2800" dirty="0"/>
              <a:t>Given concrete machine code and a model of an ISA, extracts symbolic summaries which captures the functional behavior of the machine code. </a:t>
            </a:r>
          </a:p>
          <a:p>
            <a:pPr marL="514350" indent="-514350">
              <a:buFont typeface="Wingdings" panose="05000000000000000000" pitchFamily="2" charset="2"/>
              <a:buChar char="q"/>
            </a:pPr>
            <a:endParaRPr lang="en-GB" sz="2800" dirty="0"/>
          </a:p>
          <a:p>
            <a:pPr marL="514350" indent="-514350">
              <a:buFont typeface="Wingdings" panose="05000000000000000000" pitchFamily="2" charset="2"/>
              <a:buChar char="q"/>
            </a:pPr>
            <a:r>
              <a:rPr lang="en-GB" sz="2800" dirty="0"/>
              <a:t>The extracted functions can be used to prove properties of the original machine code</a:t>
            </a:r>
          </a:p>
          <a:p>
            <a:pPr marL="514350" indent="-514350">
              <a:buFont typeface="Wingdings" panose="05000000000000000000" pitchFamily="2" charset="2"/>
              <a:buChar char="q"/>
            </a:pPr>
            <a:endParaRPr lang="en-GB" sz="2800" dirty="0"/>
          </a:p>
          <a:p>
            <a:pPr marL="514350" indent="-514350">
              <a:buFont typeface="Wingdings" panose="05000000000000000000" pitchFamily="2" charset="2"/>
              <a:buChar char="q"/>
            </a:pPr>
            <a:r>
              <a:rPr lang="en-GB" sz="2800" dirty="0"/>
              <a:t>A recent work by </a:t>
            </a:r>
            <a:r>
              <a:rPr lang="en-GB" sz="2800" dirty="0" err="1"/>
              <a:t>Roessle</a:t>
            </a:r>
            <a:r>
              <a:rPr lang="en-GB" sz="2800" dirty="0"/>
              <a:t> et al. [CPP’19] improves the aforementioned work by including a subset of x86-64 in the trust-base of ISA models.</a:t>
            </a:r>
          </a:p>
        </p:txBody>
      </p:sp>
      <p:sp>
        <p:nvSpPr>
          <p:cNvPr id="3" name="Slide Number Placeholder 2">
            <a:extLst>
              <a:ext uri="{FF2B5EF4-FFF2-40B4-BE49-F238E27FC236}">
                <a16:creationId xmlns:a16="http://schemas.microsoft.com/office/drawing/2014/main" id="{DEE9EBB0-36A7-4D44-B816-58B7ED20FD91}"/>
              </a:ext>
            </a:extLst>
          </p:cNvPr>
          <p:cNvSpPr>
            <a:spLocks noGrp="1"/>
          </p:cNvSpPr>
          <p:nvPr>
            <p:ph type="sldNum" sz="quarter" idx="12"/>
          </p:nvPr>
        </p:nvSpPr>
        <p:spPr/>
        <p:txBody>
          <a:bodyPr/>
          <a:lstStyle/>
          <a:p>
            <a:fld id="{330EA680-D336-4FF7-8B7A-9848BB0A1C32}" type="slidenum">
              <a:rPr lang="en-US" smtClean="0"/>
              <a:t>59</a:t>
            </a:fld>
            <a:endParaRPr lang="en-US"/>
          </a:p>
        </p:txBody>
      </p:sp>
    </p:spTree>
    <p:extLst>
      <p:ext uri="{BB962C8B-B14F-4D97-AF65-F5344CB8AC3E}">
        <p14:creationId xmlns:p14="http://schemas.microsoft.com/office/powerpoint/2010/main" val="614949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9826"/>
            <a:ext cx="9144000" cy="907404"/>
          </a:xfrm>
        </p:spPr>
        <p:txBody>
          <a:bodyPr>
            <a:normAutofit fontScale="90000"/>
          </a:bodyPr>
          <a:lstStyle/>
          <a:p>
            <a:br>
              <a:rPr lang="en-US" dirty="0"/>
            </a:br>
            <a:r>
              <a:rPr lang="en-US" dirty="0"/>
              <a:t>Validating Binary Decompilation</a:t>
            </a:r>
          </a:p>
        </p:txBody>
      </p:sp>
      <p:sp>
        <p:nvSpPr>
          <p:cNvPr id="4" name="TextBox 3">
            <a:extLst>
              <a:ext uri="{FF2B5EF4-FFF2-40B4-BE49-F238E27FC236}">
                <a16:creationId xmlns:a16="http://schemas.microsoft.com/office/drawing/2014/main" id="{E47DF816-19AB-4631-9C0A-1C2632326C67}"/>
              </a:ext>
            </a:extLst>
          </p:cNvPr>
          <p:cNvSpPr txBox="1"/>
          <p:nvPr/>
        </p:nvSpPr>
        <p:spPr>
          <a:xfrm>
            <a:off x="1016500" y="3167390"/>
            <a:ext cx="10643363" cy="523220"/>
          </a:xfrm>
          <a:prstGeom prst="rect">
            <a:avLst/>
          </a:prstGeom>
          <a:noFill/>
        </p:spPr>
        <p:txBody>
          <a:bodyPr wrap="none" rtlCol="0">
            <a:spAutoFit/>
          </a:bodyPr>
          <a:lstStyle/>
          <a:p>
            <a:r>
              <a:rPr lang="en-US" sz="2800" i="1" dirty="0"/>
              <a:t>Faithful binary </a:t>
            </a:r>
            <a:r>
              <a:rPr lang="en-US" sz="2800" i="1" dirty="0" err="1"/>
              <a:t>decompilation</a:t>
            </a:r>
            <a:r>
              <a:rPr lang="en-US" sz="2800" i="1" dirty="0"/>
              <a:t> strengthens trust in binary analysis results</a:t>
            </a:r>
          </a:p>
        </p:txBody>
      </p:sp>
      <p:sp>
        <p:nvSpPr>
          <p:cNvPr id="3" name="Slide Number Placeholder 2">
            <a:extLst>
              <a:ext uri="{FF2B5EF4-FFF2-40B4-BE49-F238E27FC236}">
                <a16:creationId xmlns:a16="http://schemas.microsoft.com/office/drawing/2014/main" id="{326FD765-B8BE-48AD-9896-88780BCA35CB}"/>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6394368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614" y="90152"/>
            <a:ext cx="11294771" cy="965916"/>
          </a:xfrm>
        </p:spPr>
        <p:txBody>
          <a:bodyPr>
            <a:normAutofit/>
          </a:bodyPr>
          <a:lstStyle/>
          <a:p>
            <a:r>
              <a:rPr lang="en-US" sz="5400" dirty="0"/>
              <a:t>Simulation Testing Based Approaches </a:t>
            </a:r>
          </a:p>
        </p:txBody>
      </p:sp>
      <p:sp>
        <p:nvSpPr>
          <p:cNvPr id="4" name="TextBox 3">
            <a:extLst>
              <a:ext uri="{FF2B5EF4-FFF2-40B4-BE49-F238E27FC236}">
                <a16:creationId xmlns:a16="http://schemas.microsoft.com/office/drawing/2014/main" id="{9E51483F-1447-42AE-B9C6-848C860C014A}"/>
              </a:ext>
            </a:extLst>
          </p:cNvPr>
          <p:cNvSpPr txBox="1"/>
          <p:nvPr/>
        </p:nvSpPr>
        <p:spPr>
          <a:xfrm>
            <a:off x="448614" y="1056068"/>
            <a:ext cx="11294771" cy="5016758"/>
          </a:xfrm>
          <a:prstGeom prst="rect">
            <a:avLst/>
          </a:prstGeom>
          <a:noFill/>
        </p:spPr>
        <p:txBody>
          <a:bodyPr wrap="square" rtlCol="0">
            <a:spAutoFit/>
          </a:bodyPr>
          <a:lstStyle/>
          <a:p>
            <a:pPr algn="ctr"/>
            <a:r>
              <a:rPr lang="en-GB" sz="3200" b="1" dirty="0"/>
              <a:t>Automatic validation for binary translation.</a:t>
            </a:r>
            <a:r>
              <a:rPr lang="en-US" sz="3200" dirty="0"/>
              <a:t>, </a:t>
            </a:r>
            <a:r>
              <a:rPr lang="en-GB" sz="3200" dirty="0"/>
              <a:t>Computer Languages, Systems and Structures</a:t>
            </a:r>
            <a:r>
              <a:rPr lang="en-US" sz="3200" dirty="0"/>
              <a:t>’15 </a:t>
            </a:r>
            <a:r>
              <a:rPr lang="en-US" sz="3200" i="1" dirty="0"/>
              <a:t>by Chen et al.</a:t>
            </a:r>
          </a:p>
          <a:p>
            <a:pPr algn="ctr"/>
            <a:endParaRPr lang="en-US" sz="3200" u="sng" dirty="0"/>
          </a:p>
          <a:p>
            <a:pPr marL="514350" indent="-514350">
              <a:buFont typeface="Wingdings" panose="05000000000000000000" pitchFamily="2" charset="2"/>
              <a:buChar char="q"/>
            </a:pPr>
            <a:r>
              <a:rPr lang="en-GB" sz="2800" dirty="0"/>
              <a:t>Validating the static binary translator LLBT, which translates ARM programs into LLVM IR and then retargets LLVM IR to x86 programs using the LLVM x86 backend</a:t>
            </a:r>
          </a:p>
          <a:p>
            <a:pPr marL="514350" indent="-514350">
              <a:buFont typeface="Wingdings" panose="05000000000000000000" pitchFamily="2" charset="2"/>
              <a:buChar char="q"/>
            </a:pPr>
            <a:endParaRPr lang="en-GB" sz="2800" dirty="0"/>
          </a:p>
          <a:p>
            <a:pPr marL="514350" indent="-514350">
              <a:buFont typeface="Wingdings" panose="05000000000000000000" pitchFamily="2" charset="2"/>
              <a:buChar char="q"/>
            </a:pPr>
            <a:r>
              <a:rPr lang="en-GB" sz="2800" dirty="0"/>
              <a:t>Architectural states are compared by running the source ARM and translated x86 programs independently</a:t>
            </a:r>
          </a:p>
          <a:p>
            <a:endParaRPr lang="en-GB" sz="2800" dirty="0"/>
          </a:p>
          <a:p>
            <a:pPr marL="457200" indent="-457200">
              <a:buFont typeface="Wingdings" panose="05000000000000000000" pitchFamily="2" charset="2"/>
              <a:buChar char="q"/>
            </a:pPr>
            <a:r>
              <a:rPr lang="en-GB" sz="2800" dirty="0"/>
              <a:t>Quality of validation depends on the choice of the test-inputs</a:t>
            </a:r>
          </a:p>
        </p:txBody>
      </p:sp>
      <p:sp>
        <p:nvSpPr>
          <p:cNvPr id="3" name="Slide Number Placeholder 2">
            <a:extLst>
              <a:ext uri="{FF2B5EF4-FFF2-40B4-BE49-F238E27FC236}">
                <a16:creationId xmlns:a16="http://schemas.microsoft.com/office/drawing/2014/main" id="{A3E644AB-8706-423F-A3A6-B380AF67F885}"/>
              </a:ext>
            </a:extLst>
          </p:cNvPr>
          <p:cNvSpPr>
            <a:spLocks noGrp="1"/>
          </p:cNvSpPr>
          <p:nvPr>
            <p:ph type="sldNum" sz="quarter" idx="12"/>
          </p:nvPr>
        </p:nvSpPr>
        <p:spPr/>
        <p:txBody>
          <a:bodyPr/>
          <a:lstStyle/>
          <a:p>
            <a:fld id="{330EA680-D336-4FF7-8B7A-9848BB0A1C32}" type="slidenum">
              <a:rPr lang="en-US" smtClean="0"/>
              <a:t>60</a:t>
            </a:fld>
            <a:endParaRPr lang="en-US"/>
          </a:p>
        </p:txBody>
      </p:sp>
    </p:spTree>
    <p:extLst>
      <p:ext uri="{BB962C8B-B14F-4D97-AF65-F5344CB8AC3E}">
        <p14:creationId xmlns:p14="http://schemas.microsoft.com/office/powerpoint/2010/main" val="4249484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614" y="90152"/>
            <a:ext cx="11294771" cy="965916"/>
          </a:xfrm>
        </p:spPr>
        <p:txBody>
          <a:bodyPr>
            <a:normAutofit/>
          </a:bodyPr>
          <a:lstStyle/>
          <a:p>
            <a:r>
              <a:rPr lang="en-US" sz="5400" dirty="0"/>
              <a:t>Formal Method Based Approaches </a:t>
            </a:r>
          </a:p>
        </p:txBody>
      </p:sp>
      <p:sp>
        <p:nvSpPr>
          <p:cNvPr id="4" name="TextBox 3">
            <a:extLst>
              <a:ext uri="{FF2B5EF4-FFF2-40B4-BE49-F238E27FC236}">
                <a16:creationId xmlns:a16="http://schemas.microsoft.com/office/drawing/2014/main" id="{9E51483F-1447-42AE-B9C6-848C860C014A}"/>
              </a:ext>
            </a:extLst>
          </p:cNvPr>
          <p:cNvSpPr txBox="1"/>
          <p:nvPr/>
        </p:nvSpPr>
        <p:spPr>
          <a:xfrm>
            <a:off x="448614" y="1056068"/>
            <a:ext cx="11294771" cy="2369880"/>
          </a:xfrm>
          <a:prstGeom prst="rect">
            <a:avLst/>
          </a:prstGeom>
          <a:noFill/>
        </p:spPr>
        <p:txBody>
          <a:bodyPr wrap="square" rtlCol="0">
            <a:spAutoFit/>
          </a:bodyPr>
          <a:lstStyle/>
          <a:p>
            <a:pPr algn="ctr"/>
            <a:r>
              <a:rPr lang="en-GB" sz="3200" b="1" dirty="0"/>
              <a:t>Testing Intermediate Representations for Binary Analysis.</a:t>
            </a:r>
            <a:r>
              <a:rPr lang="en-US" sz="3200" dirty="0"/>
              <a:t>, </a:t>
            </a:r>
            <a:r>
              <a:rPr lang="en-GB" sz="3200" dirty="0"/>
              <a:t>ASE</a:t>
            </a:r>
            <a:r>
              <a:rPr lang="en-US" sz="3200" dirty="0"/>
              <a:t>’17 </a:t>
            </a:r>
            <a:r>
              <a:rPr lang="en-US" sz="3200" i="1" dirty="0"/>
              <a:t>by Kim et al.</a:t>
            </a:r>
          </a:p>
          <a:p>
            <a:endParaRPr lang="en-GB" sz="2800" dirty="0"/>
          </a:p>
          <a:p>
            <a:pPr marL="514350" indent="-514350">
              <a:buFont typeface="Wingdings" panose="05000000000000000000" pitchFamily="2" charset="2"/>
              <a:buChar char="q"/>
            </a:pPr>
            <a:r>
              <a:rPr lang="en-GB" sz="2800" dirty="0"/>
              <a:t>Shares general limitation of differential testing based approaches</a:t>
            </a:r>
          </a:p>
          <a:p>
            <a:pPr marL="971550" lvl="1" indent="-514350">
              <a:buFont typeface="Wingdings" panose="05000000000000000000" pitchFamily="2" charset="2"/>
              <a:buChar char="q"/>
            </a:pPr>
            <a:endParaRPr lang="en-GB" sz="2800" dirty="0"/>
          </a:p>
        </p:txBody>
      </p:sp>
      <p:pic>
        <p:nvPicPr>
          <p:cNvPr id="5" name="Picture 4">
            <a:extLst>
              <a:ext uri="{FF2B5EF4-FFF2-40B4-BE49-F238E27FC236}">
                <a16:creationId xmlns:a16="http://schemas.microsoft.com/office/drawing/2014/main" id="{47F133A6-F746-4893-8D5F-C5F5CF220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231" y="2914832"/>
            <a:ext cx="7083535" cy="3943168"/>
          </a:xfrm>
          <a:prstGeom prst="rect">
            <a:avLst/>
          </a:prstGeom>
        </p:spPr>
      </p:pic>
      <p:sp>
        <p:nvSpPr>
          <p:cNvPr id="3" name="Slide Number Placeholder 2">
            <a:extLst>
              <a:ext uri="{FF2B5EF4-FFF2-40B4-BE49-F238E27FC236}">
                <a16:creationId xmlns:a16="http://schemas.microsoft.com/office/drawing/2014/main" id="{84C844C8-9812-4303-AA9F-D8D1DD3ECA4F}"/>
              </a:ext>
            </a:extLst>
          </p:cNvPr>
          <p:cNvSpPr>
            <a:spLocks noGrp="1"/>
          </p:cNvSpPr>
          <p:nvPr>
            <p:ph type="sldNum" sz="quarter" idx="12"/>
          </p:nvPr>
        </p:nvSpPr>
        <p:spPr/>
        <p:txBody>
          <a:bodyPr/>
          <a:lstStyle/>
          <a:p>
            <a:fld id="{330EA680-D336-4FF7-8B7A-9848BB0A1C32}" type="slidenum">
              <a:rPr lang="en-US" smtClean="0"/>
              <a:t>61</a:t>
            </a:fld>
            <a:endParaRPr lang="en-US"/>
          </a:p>
        </p:txBody>
      </p:sp>
    </p:spTree>
    <p:extLst>
      <p:ext uri="{BB962C8B-B14F-4D97-AF65-F5344CB8AC3E}">
        <p14:creationId xmlns:p14="http://schemas.microsoft.com/office/powerpoint/2010/main" val="3949672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614" y="90152"/>
            <a:ext cx="11294771" cy="965916"/>
          </a:xfrm>
        </p:spPr>
        <p:txBody>
          <a:bodyPr>
            <a:normAutofit/>
          </a:bodyPr>
          <a:lstStyle/>
          <a:p>
            <a:r>
              <a:rPr lang="en-US" sz="5400" dirty="0"/>
              <a:t>Learning Based Approaches </a:t>
            </a:r>
          </a:p>
        </p:txBody>
      </p:sp>
      <p:sp>
        <p:nvSpPr>
          <p:cNvPr id="4" name="TextBox 3">
            <a:extLst>
              <a:ext uri="{FF2B5EF4-FFF2-40B4-BE49-F238E27FC236}">
                <a16:creationId xmlns:a16="http://schemas.microsoft.com/office/drawing/2014/main" id="{9E51483F-1447-42AE-B9C6-848C860C014A}"/>
              </a:ext>
            </a:extLst>
          </p:cNvPr>
          <p:cNvSpPr txBox="1"/>
          <p:nvPr/>
        </p:nvSpPr>
        <p:spPr>
          <a:xfrm>
            <a:off x="448614" y="1056068"/>
            <a:ext cx="11294771" cy="5386090"/>
          </a:xfrm>
          <a:prstGeom prst="rect">
            <a:avLst/>
          </a:prstGeom>
          <a:noFill/>
        </p:spPr>
        <p:txBody>
          <a:bodyPr wrap="square" rtlCol="0">
            <a:spAutoFit/>
          </a:bodyPr>
          <a:lstStyle/>
          <a:p>
            <a:pPr algn="ctr"/>
            <a:r>
              <a:rPr lang="en-GB" sz="3200" b="1" dirty="0"/>
              <a:t>Evolving Exact Decompilation.</a:t>
            </a:r>
            <a:r>
              <a:rPr lang="en-US" sz="3200" dirty="0"/>
              <a:t>, </a:t>
            </a:r>
            <a:r>
              <a:rPr lang="en-GB" sz="3200" dirty="0"/>
              <a:t>BAR</a:t>
            </a:r>
            <a:r>
              <a:rPr lang="en-US" sz="3200" dirty="0"/>
              <a:t>’18 </a:t>
            </a:r>
            <a:r>
              <a:rPr lang="en-US" sz="3200" i="1" dirty="0"/>
              <a:t>by Schulte et al.</a:t>
            </a:r>
          </a:p>
          <a:p>
            <a:pPr algn="ctr"/>
            <a:endParaRPr lang="en-US" sz="3200" u="sng" dirty="0"/>
          </a:p>
          <a:p>
            <a:pPr marL="514350" indent="-514350">
              <a:buFont typeface="Wingdings" panose="05000000000000000000" pitchFamily="2" charset="2"/>
              <a:buChar char="q"/>
            </a:pPr>
            <a:r>
              <a:rPr lang="en-GB" sz="2800" dirty="0"/>
              <a:t>Leveraged a genetic optimization algorithm to infer C source code from a binary</a:t>
            </a:r>
          </a:p>
          <a:p>
            <a:pPr marL="514350" indent="-514350">
              <a:buFont typeface="Wingdings" panose="05000000000000000000" pitchFamily="2" charset="2"/>
              <a:buChar char="q"/>
            </a:pPr>
            <a:endParaRPr lang="en-GB" sz="2800" dirty="0"/>
          </a:p>
          <a:p>
            <a:pPr marL="514350" indent="-514350">
              <a:buFont typeface="Wingdings" panose="05000000000000000000" pitchFamily="2" charset="2"/>
              <a:buChar char="q"/>
            </a:pPr>
            <a:r>
              <a:rPr lang="en-GB" sz="2800" dirty="0"/>
              <a:t>Given a target binary and an initial population of C code as decompilation candidates, a genetic algorithm improves the initial candidates, driving them closer (using compilation to binary) to byte-equivalence w.r.t the target binary</a:t>
            </a:r>
          </a:p>
          <a:p>
            <a:pPr marL="514350" indent="-514350">
              <a:buFont typeface="Wingdings" panose="05000000000000000000" pitchFamily="2" charset="2"/>
              <a:buChar char="q"/>
            </a:pPr>
            <a:endParaRPr lang="en-GB" sz="2800" dirty="0"/>
          </a:p>
          <a:p>
            <a:pPr marL="514350" indent="-514350">
              <a:buFont typeface="Wingdings" panose="05000000000000000000" pitchFamily="2" charset="2"/>
              <a:buChar char="q"/>
            </a:pPr>
            <a:r>
              <a:rPr lang="en-GB" sz="2800" dirty="0"/>
              <a:t>Worked well for smallish binaries </a:t>
            </a:r>
          </a:p>
          <a:p>
            <a:pPr marL="514350" indent="-514350">
              <a:buFont typeface="Wingdings" panose="05000000000000000000" pitchFamily="2" charset="2"/>
              <a:buChar char="q"/>
            </a:pPr>
            <a:endParaRPr lang="en-GB" sz="2800" dirty="0"/>
          </a:p>
        </p:txBody>
      </p:sp>
      <p:sp>
        <p:nvSpPr>
          <p:cNvPr id="3" name="Slide Number Placeholder 2">
            <a:extLst>
              <a:ext uri="{FF2B5EF4-FFF2-40B4-BE49-F238E27FC236}">
                <a16:creationId xmlns:a16="http://schemas.microsoft.com/office/drawing/2014/main" id="{8493254A-08F7-4714-B258-E7E39B9783B5}"/>
              </a:ext>
            </a:extLst>
          </p:cNvPr>
          <p:cNvSpPr>
            <a:spLocks noGrp="1"/>
          </p:cNvSpPr>
          <p:nvPr>
            <p:ph type="sldNum" sz="quarter" idx="12"/>
          </p:nvPr>
        </p:nvSpPr>
        <p:spPr/>
        <p:txBody>
          <a:bodyPr/>
          <a:lstStyle/>
          <a:p>
            <a:fld id="{330EA680-D336-4FF7-8B7A-9848BB0A1C32}" type="slidenum">
              <a:rPr lang="en-US" smtClean="0"/>
              <a:t>62</a:t>
            </a:fld>
            <a:endParaRPr lang="en-US"/>
          </a:p>
        </p:txBody>
      </p:sp>
    </p:spTree>
    <p:extLst>
      <p:ext uri="{BB962C8B-B14F-4D97-AF65-F5344CB8AC3E}">
        <p14:creationId xmlns:p14="http://schemas.microsoft.com/office/powerpoint/2010/main" val="34664078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169168"/>
            <a:ext cx="11211338" cy="907404"/>
          </a:xfrm>
        </p:spPr>
        <p:txBody>
          <a:bodyPr>
            <a:normAutofit fontScale="90000"/>
          </a:bodyPr>
          <a:lstStyle/>
          <a:p>
            <a:r>
              <a:rPr lang="en-US" dirty="0"/>
              <a:t>Improvements and Corrections (Cont.)</a:t>
            </a:r>
            <a:endParaRPr lang="en-US" u="sng" dirty="0"/>
          </a:p>
        </p:txBody>
      </p:sp>
      <p:sp>
        <p:nvSpPr>
          <p:cNvPr id="3" name="TextBox 2">
            <a:extLst>
              <a:ext uri="{FF2B5EF4-FFF2-40B4-BE49-F238E27FC236}">
                <a16:creationId xmlns:a16="http://schemas.microsoft.com/office/drawing/2014/main" id="{8143A094-F2F8-4A91-AFE1-80BE102E52D0}"/>
              </a:ext>
            </a:extLst>
          </p:cNvPr>
          <p:cNvSpPr txBox="1"/>
          <p:nvPr/>
        </p:nvSpPr>
        <p:spPr>
          <a:xfrm>
            <a:off x="670890" y="1170455"/>
            <a:ext cx="10850217" cy="2831544"/>
          </a:xfrm>
          <a:prstGeom prst="rect">
            <a:avLst/>
          </a:prstGeom>
          <a:noFill/>
        </p:spPr>
        <p:txBody>
          <a:bodyPr wrap="square" rtlCol="0">
            <a:spAutoFit/>
          </a:bodyPr>
          <a:lstStyle/>
          <a:p>
            <a:pPr marL="571500" indent="-571500">
              <a:buFont typeface="Arial" panose="020B0604020202020204" pitchFamily="34" charset="0"/>
              <a:buChar char="•"/>
            </a:pPr>
            <a:r>
              <a:rPr lang="en-US" sz="3200" dirty="0"/>
              <a:t>Immediate instructions which cannot be generalized</a:t>
            </a:r>
          </a:p>
          <a:p>
            <a:endParaRPr lang="en-US" sz="3200" dirty="0"/>
          </a:p>
          <a:p>
            <a:pPr marL="571500" indent="-571500">
              <a:buFont typeface="Arial" panose="020B0604020202020204" pitchFamily="34" charset="0"/>
              <a:buChar char="•"/>
            </a:pPr>
            <a:endParaRPr lang="en-US" sz="3200" dirty="0"/>
          </a:p>
          <a:p>
            <a:endParaRPr lang="en-US" sz="3200" dirty="0"/>
          </a:p>
          <a:p>
            <a:endParaRPr lang="en-US" sz="3200" dirty="0"/>
          </a:p>
          <a:p>
            <a:pPr marL="285750" indent="-285750">
              <a:buFont typeface="Courier New" panose="02070309020205020404" pitchFamily="49" charset="0"/>
              <a:buChar char="o"/>
            </a:pPr>
            <a:endParaRPr lang="en-US" dirty="0"/>
          </a:p>
        </p:txBody>
      </p:sp>
      <p:sp>
        <p:nvSpPr>
          <p:cNvPr id="6" name="Rectangle 5">
            <a:extLst>
              <a:ext uri="{FF2B5EF4-FFF2-40B4-BE49-F238E27FC236}">
                <a16:creationId xmlns:a16="http://schemas.microsoft.com/office/drawing/2014/main" id="{F3F5FC4D-AD35-40AB-9FEF-C8202876E302}"/>
              </a:ext>
            </a:extLst>
          </p:cNvPr>
          <p:cNvSpPr/>
          <p:nvPr/>
        </p:nvSpPr>
        <p:spPr>
          <a:xfrm>
            <a:off x="1433092" y="3000105"/>
            <a:ext cx="2739606" cy="528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r>
              <a:rPr lang="en-US" sz="2000" dirty="0"/>
              <a:t>vpshuflw_xmm_xmm_0</a:t>
            </a:r>
            <a:endParaRPr lang="en-US" sz="2000"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7" name="Rectangle 6">
            <a:extLst>
              <a:ext uri="{FF2B5EF4-FFF2-40B4-BE49-F238E27FC236}">
                <a16:creationId xmlns:a16="http://schemas.microsoft.com/office/drawing/2014/main" id="{10B6075D-711D-4E50-8FDC-CFD08795C20E}"/>
              </a:ext>
            </a:extLst>
          </p:cNvPr>
          <p:cNvSpPr/>
          <p:nvPr/>
        </p:nvSpPr>
        <p:spPr>
          <a:xfrm>
            <a:off x="3707217" y="2147024"/>
            <a:ext cx="4777562" cy="3401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vpshuflw_xmm_xmm_imm8</a:t>
            </a:r>
          </a:p>
        </p:txBody>
      </p:sp>
      <p:sp>
        <p:nvSpPr>
          <p:cNvPr id="8" name="Rectangle 7">
            <a:extLst>
              <a:ext uri="{FF2B5EF4-FFF2-40B4-BE49-F238E27FC236}">
                <a16:creationId xmlns:a16="http://schemas.microsoft.com/office/drawing/2014/main" id="{0F74027E-C07E-45E3-8EE9-D65E3F2FF81F}"/>
              </a:ext>
            </a:extLst>
          </p:cNvPr>
          <p:cNvSpPr/>
          <p:nvPr/>
        </p:nvSpPr>
        <p:spPr>
          <a:xfrm>
            <a:off x="2048783" y="5549395"/>
            <a:ext cx="1508231" cy="7299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sz="2000" dirty="0"/>
              <a:t>smt_0</a:t>
            </a: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9" name="Rectangle 8">
            <a:extLst>
              <a:ext uri="{FF2B5EF4-FFF2-40B4-BE49-F238E27FC236}">
                <a16:creationId xmlns:a16="http://schemas.microsoft.com/office/drawing/2014/main" id="{82822063-8426-41AF-BA91-B543CA9DEF63}"/>
              </a:ext>
            </a:extLst>
          </p:cNvPr>
          <p:cNvSpPr/>
          <p:nvPr/>
        </p:nvSpPr>
        <p:spPr>
          <a:xfrm>
            <a:off x="2048783" y="4197349"/>
            <a:ext cx="1508231" cy="7299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sz="2000" dirty="0"/>
              <a:t>Instruction sequence</a:t>
            </a: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cxnSp>
        <p:nvCxnSpPr>
          <p:cNvPr id="10" name="Straight Arrow Connector 9">
            <a:extLst>
              <a:ext uri="{FF2B5EF4-FFF2-40B4-BE49-F238E27FC236}">
                <a16:creationId xmlns:a16="http://schemas.microsoft.com/office/drawing/2014/main" id="{0F1DBB7E-A5CF-4D05-89B4-8710327C8F0A}"/>
              </a:ext>
            </a:extLst>
          </p:cNvPr>
          <p:cNvCxnSpPr>
            <a:cxnSpLocks/>
            <a:endCxn id="9" idx="0"/>
          </p:cNvCxnSpPr>
          <p:nvPr/>
        </p:nvCxnSpPr>
        <p:spPr>
          <a:xfrm>
            <a:off x="2802897" y="3575273"/>
            <a:ext cx="2" cy="622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C936D20-4F28-4454-A670-B7139BD3138F}"/>
              </a:ext>
            </a:extLst>
          </p:cNvPr>
          <p:cNvCxnSpPr>
            <a:cxnSpLocks/>
          </p:cNvCxnSpPr>
          <p:nvPr/>
        </p:nvCxnSpPr>
        <p:spPr>
          <a:xfrm>
            <a:off x="2802895" y="4927319"/>
            <a:ext cx="2" cy="622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F8E475AA-4ACE-4C86-98EC-BF97FFBC19F5}"/>
              </a:ext>
            </a:extLst>
          </p:cNvPr>
          <p:cNvSpPr/>
          <p:nvPr/>
        </p:nvSpPr>
        <p:spPr>
          <a:xfrm>
            <a:off x="4926810" y="3000105"/>
            <a:ext cx="2739606" cy="528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r>
              <a:rPr lang="en-US" sz="2000" dirty="0"/>
              <a:t>vpshuflw_xmm_xmm_1</a:t>
            </a:r>
            <a:endParaRPr lang="en-US" sz="2000"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13" name="Rectangle 12">
            <a:extLst>
              <a:ext uri="{FF2B5EF4-FFF2-40B4-BE49-F238E27FC236}">
                <a16:creationId xmlns:a16="http://schemas.microsoft.com/office/drawing/2014/main" id="{74D063C5-F5B1-4D3C-BADA-AC6F8CC14E35}"/>
              </a:ext>
            </a:extLst>
          </p:cNvPr>
          <p:cNvSpPr/>
          <p:nvPr/>
        </p:nvSpPr>
        <p:spPr>
          <a:xfrm>
            <a:off x="5542501" y="5549395"/>
            <a:ext cx="1508231" cy="7299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sz="2000" dirty="0"/>
              <a:t>smt_1</a:t>
            </a: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14" name="Rectangle 13">
            <a:extLst>
              <a:ext uri="{FF2B5EF4-FFF2-40B4-BE49-F238E27FC236}">
                <a16:creationId xmlns:a16="http://schemas.microsoft.com/office/drawing/2014/main" id="{C47C9454-C7FA-4378-A0CA-6131E4921D19}"/>
              </a:ext>
            </a:extLst>
          </p:cNvPr>
          <p:cNvSpPr/>
          <p:nvPr/>
        </p:nvSpPr>
        <p:spPr>
          <a:xfrm>
            <a:off x="5542501" y="4197349"/>
            <a:ext cx="1508231" cy="7299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sz="2000" dirty="0"/>
              <a:t>Instruction sequence</a:t>
            </a: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cxnSp>
        <p:nvCxnSpPr>
          <p:cNvPr id="15" name="Straight Arrow Connector 14">
            <a:extLst>
              <a:ext uri="{FF2B5EF4-FFF2-40B4-BE49-F238E27FC236}">
                <a16:creationId xmlns:a16="http://schemas.microsoft.com/office/drawing/2014/main" id="{63795F0D-2C8A-4880-9A29-20F6F7D1B915}"/>
              </a:ext>
            </a:extLst>
          </p:cNvPr>
          <p:cNvCxnSpPr>
            <a:cxnSpLocks/>
            <a:endCxn id="14" idx="0"/>
          </p:cNvCxnSpPr>
          <p:nvPr/>
        </p:nvCxnSpPr>
        <p:spPr>
          <a:xfrm>
            <a:off x="6296615" y="3575273"/>
            <a:ext cx="2" cy="622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7FFCCF9-B1C5-4F88-AB83-DB0191F79C76}"/>
              </a:ext>
            </a:extLst>
          </p:cNvPr>
          <p:cNvCxnSpPr>
            <a:cxnSpLocks/>
          </p:cNvCxnSpPr>
          <p:nvPr/>
        </p:nvCxnSpPr>
        <p:spPr>
          <a:xfrm>
            <a:off x="6296613" y="4927319"/>
            <a:ext cx="2" cy="622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B08FA29C-9BF0-47D3-AA16-B094C922FAC3}"/>
              </a:ext>
            </a:extLst>
          </p:cNvPr>
          <p:cNvSpPr/>
          <p:nvPr/>
        </p:nvSpPr>
        <p:spPr>
          <a:xfrm>
            <a:off x="8595835" y="2994672"/>
            <a:ext cx="2925272" cy="528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r>
              <a:rPr lang="en-US" sz="2000" dirty="0"/>
              <a:t>vpshuflw_xmm_xmm_255</a:t>
            </a:r>
            <a:endParaRPr lang="en-US" sz="2000"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18" name="Rectangle 17">
            <a:extLst>
              <a:ext uri="{FF2B5EF4-FFF2-40B4-BE49-F238E27FC236}">
                <a16:creationId xmlns:a16="http://schemas.microsoft.com/office/drawing/2014/main" id="{0077D2FD-6900-4B5E-8338-D584ADC50AB5}"/>
              </a:ext>
            </a:extLst>
          </p:cNvPr>
          <p:cNvSpPr/>
          <p:nvPr/>
        </p:nvSpPr>
        <p:spPr>
          <a:xfrm>
            <a:off x="9304359" y="5549395"/>
            <a:ext cx="1508231" cy="7299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sz="2000" dirty="0"/>
              <a:t>smt_255</a:t>
            </a: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19" name="Rectangle 18">
            <a:extLst>
              <a:ext uri="{FF2B5EF4-FFF2-40B4-BE49-F238E27FC236}">
                <a16:creationId xmlns:a16="http://schemas.microsoft.com/office/drawing/2014/main" id="{41BE0258-1AA3-4535-8D7E-7DFDCE616ACB}"/>
              </a:ext>
            </a:extLst>
          </p:cNvPr>
          <p:cNvSpPr/>
          <p:nvPr/>
        </p:nvSpPr>
        <p:spPr>
          <a:xfrm>
            <a:off x="9304359" y="4197349"/>
            <a:ext cx="1508231" cy="7299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sz="2000" dirty="0"/>
              <a:t>Instruction sequence</a:t>
            </a: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cxnSp>
        <p:nvCxnSpPr>
          <p:cNvPr id="20" name="Straight Arrow Connector 19">
            <a:extLst>
              <a:ext uri="{FF2B5EF4-FFF2-40B4-BE49-F238E27FC236}">
                <a16:creationId xmlns:a16="http://schemas.microsoft.com/office/drawing/2014/main" id="{AB9360FC-A5FE-46FC-959A-74D9AB9EB345}"/>
              </a:ext>
            </a:extLst>
          </p:cNvPr>
          <p:cNvCxnSpPr>
            <a:cxnSpLocks/>
            <a:endCxn id="19" idx="0"/>
          </p:cNvCxnSpPr>
          <p:nvPr/>
        </p:nvCxnSpPr>
        <p:spPr>
          <a:xfrm>
            <a:off x="10058473" y="3575273"/>
            <a:ext cx="2" cy="622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2F6539D-32F7-4DD6-BB40-61F0A435955A}"/>
              </a:ext>
            </a:extLst>
          </p:cNvPr>
          <p:cNvCxnSpPr>
            <a:cxnSpLocks/>
          </p:cNvCxnSpPr>
          <p:nvPr/>
        </p:nvCxnSpPr>
        <p:spPr>
          <a:xfrm>
            <a:off x="10058471" y="4927319"/>
            <a:ext cx="2" cy="622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ADF770B2-CDA4-4FE6-91E3-34856FEFECDB}"/>
              </a:ext>
            </a:extLst>
          </p:cNvPr>
          <p:cNvSpPr txBox="1"/>
          <p:nvPr/>
        </p:nvSpPr>
        <p:spPr>
          <a:xfrm>
            <a:off x="7666416" y="4354214"/>
            <a:ext cx="702048" cy="369332"/>
          </a:xfrm>
          <a:prstGeom prst="rect">
            <a:avLst/>
          </a:prstGeom>
          <a:noFill/>
        </p:spPr>
        <p:txBody>
          <a:bodyPr wrap="square" rtlCol="0">
            <a:spAutoFit/>
          </a:bodyPr>
          <a:lstStyle/>
          <a:p>
            <a:r>
              <a:rPr lang="en-US" b="1" dirty="0"/>
              <a:t>    …</a:t>
            </a:r>
          </a:p>
        </p:txBody>
      </p:sp>
      <p:sp>
        <p:nvSpPr>
          <p:cNvPr id="23" name="TextBox 22">
            <a:extLst>
              <a:ext uri="{FF2B5EF4-FFF2-40B4-BE49-F238E27FC236}">
                <a16:creationId xmlns:a16="http://schemas.microsoft.com/office/drawing/2014/main" id="{276F7F3A-7086-4901-A290-315CAF35928A}"/>
              </a:ext>
            </a:extLst>
          </p:cNvPr>
          <p:cNvSpPr txBox="1"/>
          <p:nvPr/>
        </p:nvSpPr>
        <p:spPr>
          <a:xfrm>
            <a:off x="560588" y="3706399"/>
            <a:ext cx="2173672" cy="400110"/>
          </a:xfrm>
          <a:prstGeom prst="rect">
            <a:avLst/>
          </a:prstGeom>
          <a:noFill/>
        </p:spPr>
        <p:txBody>
          <a:bodyPr wrap="none" rtlCol="0">
            <a:spAutoFit/>
          </a:bodyPr>
          <a:lstStyle/>
          <a:p>
            <a:r>
              <a:rPr lang="en-US" sz="2000" dirty="0"/>
              <a:t>Stratified Synthesis</a:t>
            </a:r>
          </a:p>
        </p:txBody>
      </p:sp>
      <p:sp>
        <p:nvSpPr>
          <p:cNvPr id="24" name="TextBox 23">
            <a:extLst>
              <a:ext uri="{FF2B5EF4-FFF2-40B4-BE49-F238E27FC236}">
                <a16:creationId xmlns:a16="http://schemas.microsoft.com/office/drawing/2014/main" id="{884ADB4E-50E8-41D7-B515-112EF8F8DAA3}"/>
              </a:ext>
            </a:extLst>
          </p:cNvPr>
          <p:cNvSpPr txBox="1"/>
          <p:nvPr/>
        </p:nvSpPr>
        <p:spPr>
          <a:xfrm>
            <a:off x="542891" y="5044837"/>
            <a:ext cx="2191369" cy="400110"/>
          </a:xfrm>
          <a:prstGeom prst="rect">
            <a:avLst/>
          </a:prstGeom>
          <a:noFill/>
        </p:spPr>
        <p:txBody>
          <a:bodyPr wrap="none" rtlCol="0">
            <a:spAutoFit/>
          </a:bodyPr>
          <a:lstStyle/>
          <a:p>
            <a:r>
              <a:rPr lang="en-US" sz="2000" dirty="0"/>
              <a:t>Symbolic Execution</a:t>
            </a:r>
          </a:p>
        </p:txBody>
      </p:sp>
      <p:sp>
        <p:nvSpPr>
          <p:cNvPr id="4" name="Slide Number Placeholder 3">
            <a:extLst>
              <a:ext uri="{FF2B5EF4-FFF2-40B4-BE49-F238E27FC236}">
                <a16:creationId xmlns:a16="http://schemas.microsoft.com/office/drawing/2014/main" id="{CFB37A4D-CB7E-4C35-9662-1EFA17A358B9}"/>
              </a:ext>
            </a:extLst>
          </p:cNvPr>
          <p:cNvSpPr>
            <a:spLocks noGrp="1"/>
          </p:cNvSpPr>
          <p:nvPr>
            <p:ph type="sldNum" sz="quarter" idx="12"/>
          </p:nvPr>
        </p:nvSpPr>
        <p:spPr/>
        <p:txBody>
          <a:bodyPr/>
          <a:lstStyle/>
          <a:p>
            <a:fld id="{330EA680-D336-4FF7-8B7A-9848BB0A1C32}" type="slidenum">
              <a:rPr lang="en-US" smtClean="0"/>
              <a:t>63</a:t>
            </a:fld>
            <a:endParaRPr lang="en-US"/>
          </a:p>
        </p:txBody>
      </p:sp>
    </p:spTree>
    <p:custDataLst>
      <p:tags r:id="rId1"/>
    </p:custDataLst>
    <p:extLst>
      <p:ext uri="{BB962C8B-B14F-4D97-AF65-F5344CB8AC3E}">
        <p14:creationId xmlns:p14="http://schemas.microsoft.com/office/powerpoint/2010/main" val="318716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3" grpId="0" animBg="1"/>
      <p:bldP spid="14" grpId="0" animBg="1"/>
      <p:bldP spid="17" grpId="0" animBg="1"/>
      <p:bldP spid="18" grpId="0" animBg="1"/>
      <p:bldP spid="19" grpId="0" animBg="1"/>
      <p:bldP spid="22" grpId="0"/>
      <p:bldP spid="23" grpId="0"/>
      <p:bldP spid="2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FA26-9A9B-405A-9F75-418197F352B1}"/>
              </a:ext>
            </a:extLst>
          </p:cNvPr>
          <p:cNvSpPr>
            <a:spLocks noGrp="1"/>
          </p:cNvSpPr>
          <p:nvPr>
            <p:ph type="title"/>
          </p:nvPr>
        </p:nvSpPr>
        <p:spPr>
          <a:xfrm>
            <a:off x="641495" y="1229441"/>
            <a:ext cx="10515600" cy="607483"/>
          </a:xfrm>
        </p:spPr>
        <p:txBody>
          <a:bodyPr vert="horz" lIns="91440" tIns="45720" rIns="91440" bIns="45720" rtlCol="0" anchor="ctr">
            <a:normAutofit/>
          </a:bodyPr>
          <a:lstStyle/>
          <a:p>
            <a:pPr algn="ctr"/>
            <a:r>
              <a:rPr lang="en-US" sz="2800" i="1" kern="1200" dirty="0">
                <a:solidFill>
                  <a:schemeClr val="tx1"/>
                </a:solidFill>
                <a:latin typeface="+mj-lt"/>
                <a:ea typeface="+mj-ea"/>
                <a:cs typeface="+mj-cs"/>
              </a:rPr>
              <a:t>Generating formula for </a:t>
            </a:r>
            <a:r>
              <a:rPr lang="en-US" sz="2800" i="1" kern="1200" dirty="0" err="1">
                <a:solidFill>
                  <a:schemeClr val="tx1"/>
                </a:solidFill>
                <a:latin typeface="+mj-lt"/>
                <a:ea typeface="+mj-ea"/>
                <a:cs typeface="+mj-cs"/>
              </a:rPr>
              <a:t>Immediates</a:t>
            </a:r>
            <a:r>
              <a:rPr lang="en-US" sz="2800" i="1" kern="1200" dirty="0">
                <a:solidFill>
                  <a:schemeClr val="tx1"/>
                </a:solidFill>
                <a:latin typeface="+mj-lt"/>
                <a:ea typeface="+mj-ea"/>
                <a:cs typeface="+mj-cs"/>
              </a:rPr>
              <a:t> which cannot be generalized</a:t>
            </a:r>
          </a:p>
        </p:txBody>
      </p:sp>
      <p:sp>
        <p:nvSpPr>
          <p:cNvPr id="4" name="Rectangle 3">
            <a:extLst>
              <a:ext uri="{FF2B5EF4-FFF2-40B4-BE49-F238E27FC236}">
                <a16:creationId xmlns:a16="http://schemas.microsoft.com/office/drawing/2014/main" id="{C7B8A563-A4FB-4B1D-A586-5F3670B32338}"/>
              </a:ext>
            </a:extLst>
          </p:cNvPr>
          <p:cNvSpPr/>
          <p:nvPr/>
        </p:nvSpPr>
        <p:spPr>
          <a:xfrm>
            <a:off x="641495" y="2333161"/>
            <a:ext cx="4710224" cy="1977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sz="2000" dirty="0"/>
              <a:t>vpshuflw_xmm_xmm_0 </a:t>
            </a:r>
            <a:r>
              <a:rPr lang="en-US" sz="2000" dirty="0">
                <a:sym typeface="Wingdings" panose="05000000000000000000" pitchFamily="2" charset="2"/>
              </a:rPr>
              <a:t> smt_0</a:t>
            </a:r>
          </a:p>
          <a:p>
            <a:pPr algn="ctr"/>
            <a:r>
              <a:rPr lang="en-US" sz="2000" dirty="0"/>
              <a:t>vpshuflw_xmm_xmm_1 </a:t>
            </a:r>
            <a:r>
              <a:rPr lang="en-US" sz="2000" dirty="0">
                <a:sym typeface="Wingdings" panose="05000000000000000000" pitchFamily="2" charset="2"/>
              </a:rPr>
              <a:t> smt_1</a:t>
            </a:r>
          </a:p>
          <a:p>
            <a:pPr algn="ctr"/>
            <a:r>
              <a:rPr lang="en-US" sz="2000" dirty="0">
                <a:sym typeface="Wingdings" panose="05000000000000000000" pitchFamily="2" charset="2"/>
              </a:rPr>
              <a:t>…</a:t>
            </a:r>
          </a:p>
          <a:p>
            <a:pPr algn="ctr"/>
            <a:r>
              <a:rPr lang="en-US" sz="2000" dirty="0"/>
              <a:t>vpshuflw_xmm_xmm_255 </a:t>
            </a:r>
            <a:r>
              <a:rPr lang="en-US" sz="2000" dirty="0">
                <a:sym typeface="Wingdings" panose="05000000000000000000" pitchFamily="2" charset="2"/>
              </a:rPr>
              <a:t> smt_255</a:t>
            </a: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22" name="Rectangle 21">
            <a:extLst>
              <a:ext uri="{FF2B5EF4-FFF2-40B4-BE49-F238E27FC236}">
                <a16:creationId xmlns:a16="http://schemas.microsoft.com/office/drawing/2014/main" id="{13D90629-CDD9-4090-AE6F-BD39435D714E}"/>
              </a:ext>
            </a:extLst>
          </p:cNvPr>
          <p:cNvSpPr/>
          <p:nvPr/>
        </p:nvSpPr>
        <p:spPr>
          <a:xfrm>
            <a:off x="7124111" y="3650905"/>
            <a:ext cx="3607981" cy="1977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ym typeface="Wingdings" panose="05000000000000000000" pitchFamily="2" charset="2"/>
            </a:endParaRPr>
          </a:p>
          <a:p>
            <a:pPr algn="ctr"/>
            <a:r>
              <a:rPr lang="en-US" sz="2000" dirty="0">
                <a:sym typeface="Wingdings" panose="05000000000000000000" pitchFamily="2" charset="2"/>
              </a:rPr>
              <a:t>!(smt_0 == </a:t>
            </a:r>
            <a:r>
              <a:rPr lang="en-US" sz="2000" dirty="0" err="1">
                <a:sym typeface="Wingdings" panose="05000000000000000000" pitchFamily="2" charset="2"/>
              </a:rPr>
              <a:t>smt_g</a:t>
            </a:r>
            <a:r>
              <a:rPr lang="en-US" sz="2000" dirty="0">
                <a:sym typeface="Wingdings" panose="05000000000000000000" pitchFamily="2" charset="2"/>
              </a:rPr>
              <a:t>(0)) is </a:t>
            </a:r>
            <a:r>
              <a:rPr lang="en-US" sz="2000" b="1" dirty="0" err="1">
                <a:sym typeface="Wingdings" panose="05000000000000000000" pitchFamily="2" charset="2"/>
              </a:rPr>
              <a:t>unsat</a:t>
            </a:r>
            <a:endParaRPr lang="en-US" sz="2000" b="1" dirty="0">
              <a:sym typeface="Wingdings" panose="05000000000000000000" pitchFamily="2" charset="2"/>
            </a:endParaRPr>
          </a:p>
          <a:p>
            <a:pPr algn="ctr"/>
            <a:r>
              <a:rPr lang="en-US" sz="2000" dirty="0">
                <a:sym typeface="Wingdings" panose="05000000000000000000" pitchFamily="2" charset="2"/>
              </a:rPr>
              <a:t>!(smt_1 == </a:t>
            </a:r>
            <a:r>
              <a:rPr lang="en-US" sz="2000" dirty="0" err="1">
                <a:sym typeface="Wingdings" panose="05000000000000000000" pitchFamily="2" charset="2"/>
              </a:rPr>
              <a:t>smt_g</a:t>
            </a:r>
            <a:r>
              <a:rPr lang="en-US" sz="2000" dirty="0">
                <a:sym typeface="Wingdings" panose="05000000000000000000" pitchFamily="2" charset="2"/>
              </a:rPr>
              <a:t>(1)) is </a:t>
            </a:r>
            <a:r>
              <a:rPr lang="en-US" sz="2000" b="1" dirty="0" err="1">
                <a:sym typeface="Wingdings" panose="05000000000000000000" pitchFamily="2" charset="2"/>
              </a:rPr>
              <a:t>unsat</a:t>
            </a:r>
            <a:endParaRPr lang="en-US" sz="2000" b="1" dirty="0">
              <a:sym typeface="Wingdings" panose="05000000000000000000" pitchFamily="2" charset="2"/>
            </a:endParaRPr>
          </a:p>
          <a:p>
            <a:pPr algn="ctr"/>
            <a:r>
              <a:rPr lang="en-US" sz="2000" dirty="0">
                <a:sym typeface="Wingdings" panose="05000000000000000000" pitchFamily="2" charset="2"/>
              </a:rPr>
              <a:t>…</a:t>
            </a:r>
          </a:p>
          <a:p>
            <a:pPr algn="ctr"/>
            <a:r>
              <a:rPr lang="en-US" sz="2000" dirty="0">
                <a:sym typeface="Wingdings" panose="05000000000000000000" pitchFamily="2" charset="2"/>
              </a:rPr>
              <a:t>!(smt_255 == </a:t>
            </a:r>
            <a:r>
              <a:rPr lang="en-US" sz="2000" dirty="0" err="1">
                <a:sym typeface="Wingdings" panose="05000000000000000000" pitchFamily="2" charset="2"/>
              </a:rPr>
              <a:t>smt_g</a:t>
            </a:r>
            <a:r>
              <a:rPr lang="en-US" sz="2000" dirty="0">
                <a:sym typeface="Wingdings" panose="05000000000000000000" pitchFamily="2" charset="2"/>
              </a:rPr>
              <a:t>(255)) is </a:t>
            </a:r>
            <a:r>
              <a:rPr lang="en-US" sz="2000" b="1" dirty="0" err="1">
                <a:sym typeface="Wingdings" panose="05000000000000000000" pitchFamily="2" charset="2"/>
              </a:rPr>
              <a:t>unsat</a:t>
            </a:r>
            <a:endParaRPr lang="en-US" sz="2000" b="1" dirty="0">
              <a:sym typeface="Wingdings" panose="05000000000000000000" pitchFamily="2" charset="2"/>
            </a:endParaRPr>
          </a:p>
          <a:p>
            <a:pPr algn="ctr"/>
            <a:endParaRPr lang="en-US" sz="2000"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29" name="Rectangle 28">
            <a:extLst>
              <a:ext uri="{FF2B5EF4-FFF2-40B4-BE49-F238E27FC236}">
                <a16:creationId xmlns:a16="http://schemas.microsoft.com/office/drawing/2014/main" id="{2CE30C70-837C-4B92-8E23-3C0306FB8B9F}"/>
              </a:ext>
            </a:extLst>
          </p:cNvPr>
          <p:cNvSpPr/>
          <p:nvPr/>
        </p:nvSpPr>
        <p:spPr>
          <a:xfrm>
            <a:off x="6572989" y="5969796"/>
            <a:ext cx="4710224" cy="6804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 </a:t>
            </a:r>
            <a:r>
              <a:rPr lang="en-US" sz="2000" b="1" dirty="0" err="1"/>
              <a:t>smt_g</a:t>
            </a:r>
            <a:r>
              <a:rPr lang="en-US" sz="2000" b="1" dirty="0"/>
              <a:t>(I) is the SMT formula obtained by concretizing the symbolic inputs to I</a:t>
            </a:r>
          </a:p>
        </p:txBody>
      </p:sp>
      <p:sp>
        <p:nvSpPr>
          <p:cNvPr id="8" name="Rectangle 7">
            <a:extLst>
              <a:ext uri="{FF2B5EF4-FFF2-40B4-BE49-F238E27FC236}">
                <a16:creationId xmlns:a16="http://schemas.microsoft.com/office/drawing/2014/main" id="{03F4436B-BCBC-4BA4-86A5-92BD697D0DCB}"/>
              </a:ext>
            </a:extLst>
          </p:cNvPr>
          <p:cNvSpPr/>
          <p:nvPr/>
        </p:nvSpPr>
        <p:spPr>
          <a:xfrm>
            <a:off x="7124111" y="2333161"/>
            <a:ext cx="3607981" cy="11483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ym typeface="Wingdings" panose="05000000000000000000" pitchFamily="2" charset="2"/>
            </a:endParaRPr>
          </a:p>
          <a:p>
            <a:pPr algn="ctr"/>
            <a:r>
              <a:rPr lang="en-US" sz="2000" dirty="0">
                <a:sym typeface="Wingdings" panose="05000000000000000000" pitchFamily="2" charset="2"/>
              </a:rPr>
              <a:t>Obtained a manually written formula </a:t>
            </a:r>
            <a:r>
              <a:rPr lang="en-US" sz="2000" b="1" dirty="0" err="1">
                <a:sym typeface="Wingdings" panose="05000000000000000000" pitchFamily="2" charset="2"/>
              </a:rPr>
              <a:t>smt_g</a:t>
            </a:r>
            <a:endParaRPr lang="en-US" sz="2000"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9" name="Title 1">
            <a:extLst>
              <a:ext uri="{FF2B5EF4-FFF2-40B4-BE49-F238E27FC236}">
                <a16:creationId xmlns:a16="http://schemas.microsoft.com/office/drawing/2014/main" id="{B33E269E-083B-40E7-9F9B-D19DD1EB0A13}"/>
              </a:ext>
            </a:extLst>
          </p:cNvPr>
          <p:cNvSpPr txBox="1">
            <a:spLocks/>
          </p:cNvSpPr>
          <p:nvPr/>
        </p:nvSpPr>
        <p:spPr>
          <a:xfrm>
            <a:off x="967320" y="131703"/>
            <a:ext cx="11211338" cy="9074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t>Improvements and Corrections (Cont.)</a:t>
            </a:r>
            <a:endParaRPr lang="en-US" sz="5400" u="sng" dirty="0"/>
          </a:p>
        </p:txBody>
      </p:sp>
      <p:sp>
        <p:nvSpPr>
          <p:cNvPr id="3" name="Slide Number Placeholder 2">
            <a:extLst>
              <a:ext uri="{FF2B5EF4-FFF2-40B4-BE49-F238E27FC236}">
                <a16:creationId xmlns:a16="http://schemas.microsoft.com/office/drawing/2014/main" id="{5749B0D8-F8BD-433D-9114-05F0B5716D8B}"/>
              </a:ext>
            </a:extLst>
          </p:cNvPr>
          <p:cNvSpPr>
            <a:spLocks noGrp="1"/>
          </p:cNvSpPr>
          <p:nvPr>
            <p:ph type="sldNum" sz="quarter" idx="12"/>
          </p:nvPr>
        </p:nvSpPr>
        <p:spPr/>
        <p:txBody>
          <a:bodyPr/>
          <a:lstStyle/>
          <a:p>
            <a:fld id="{330EA680-D336-4FF7-8B7A-9848BB0A1C32}" type="slidenum">
              <a:rPr lang="en-US" smtClean="0"/>
              <a:t>64</a:t>
            </a:fld>
            <a:endParaRPr lang="en-US"/>
          </a:p>
        </p:txBody>
      </p:sp>
    </p:spTree>
    <p:custDataLst>
      <p:tags r:id="rId1"/>
    </p:custDataLst>
    <p:extLst>
      <p:ext uri="{BB962C8B-B14F-4D97-AF65-F5344CB8AC3E}">
        <p14:creationId xmlns:p14="http://schemas.microsoft.com/office/powerpoint/2010/main" val="6780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9"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33E269E-083B-40E7-9F9B-D19DD1EB0A13}"/>
              </a:ext>
            </a:extLst>
          </p:cNvPr>
          <p:cNvSpPr txBox="1">
            <a:spLocks/>
          </p:cNvSpPr>
          <p:nvPr/>
        </p:nvSpPr>
        <p:spPr>
          <a:xfrm>
            <a:off x="490331" y="30855"/>
            <a:ext cx="11211338" cy="9074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t>Improvements and Corrections (Cont.)</a:t>
            </a:r>
            <a:endParaRPr lang="en-US" sz="5400" u="sng" dirty="0"/>
          </a:p>
        </p:txBody>
      </p:sp>
      <p:sp>
        <p:nvSpPr>
          <p:cNvPr id="10" name="Rectangle 9">
            <a:extLst>
              <a:ext uri="{FF2B5EF4-FFF2-40B4-BE49-F238E27FC236}">
                <a16:creationId xmlns:a16="http://schemas.microsoft.com/office/drawing/2014/main" id="{2D2EC818-D1B8-4EDA-B94F-E821E9192A59}"/>
              </a:ext>
            </a:extLst>
          </p:cNvPr>
          <p:cNvSpPr/>
          <p:nvPr/>
        </p:nvSpPr>
        <p:spPr>
          <a:xfrm>
            <a:off x="838200" y="1899334"/>
            <a:ext cx="4710224" cy="1977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p>
          <a:p>
            <a:pPr algn="ctr"/>
            <a:r>
              <a:rPr lang="en-US" sz="2000" dirty="0"/>
              <a:t>vpshuflw_xmm_xmm_0 </a:t>
            </a:r>
            <a:r>
              <a:rPr lang="en-US" sz="2000" dirty="0">
                <a:sym typeface="Wingdings" panose="05000000000000000000" pitchFamily="2" charset="2"/>
              </a:rPr>
              <a:t> smt_0</a:t>
            </a:r>
          </a:p>
          <a:p>
            <a:pPr algn="ctr"/>
            <a:r>
              <a:rPr lang="en-US" sz="2000" dirty="0"/>
              <a:t>vpshuflw_xmm_xmm_3 </a:t>
            </a:r>
            <a:r>
              <a:rPr lang="en-US" sz="2000" dirty="0">
                <a:sym typeface="Wingdings" panose="05000000000000000000" pitchFamily="2" charset="2"/>
              </a:rPr>
              <a:t> smt_3</a:t>
            </a:r>
          </a:p>
          <a:p>
            <a:pPr algn="ctr"/>
            <a:r>
              <a:rPr lang="en-US" sz="2000" dirty="0">
                <a:sym typeface="Wingdings" panose="05000000000000000000" pitchFamily="2" charset="2"/>
              </a:rPr>
              <a:t>…</a:t>
            </a:r>
          </a:p>
          <a:p>
            <a:pPr algn="ctr"/>
            <a:r>
              <a:rPr lang="en-US" sz="2000" dirty="0"/>
              <a:t>vpshuflw_xmm_xmm_254 </a:t>
            </a:r>
            <a:r>
              <a:rPr lang="en-US" sz="2000" dirty="0">
                <a:sym typeface="Wingdings" panose="05000000000000000000" pitchFamily="2" charset="2"/>
              </a:rPr>
              <a:t> smt_254</a:t>
            </a: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11" name="Rectangle 10">
            <a:extLst>
              <a:ext uri="{FF2B5EF4-FFF2-40B4-BE49-F238E27FC236}">
                <a16:creationId xmlns:a16="http://schemas.microsoft.com/office/drawing/2014/main" id="{CC14D45C-69B0-4D91-95D2-DF2CFD65BF66}"/>
              </a:ext>
            </a:extLst>
          </p:cNvPr>
          <p:cNvSpPr/>
          <p:nvPr/>
        </p:nvSpPr>
        <p:spPr>
          <a:xfrm>
            <a:off x="7286308" y="1899334"/>
            <a:ext cx="4067492" cy="38832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r>
              <a:rPr lang="en-US" sz="2000" dirty="0">
                <a:sym typeface="Wingdings" panose="05000000000000000000" pitchFamily="2" charset="2"/>
              </a:rPr>
              <a:t>ꓱ </a:t>
            </a:r>
            <a:r>
              <a:rPr lang="en-US" sz="2000" b="1" dirty="0" err="1">
                <a:sym typeface="Wingdings" panose="05000000000000000000" pitchFamily="2" charset="2"/>
              </a:rPr>
              <a:t>smt_g</a:t>
            </a:r>
            <a:r>
              <a:rPr lang="en-US" sz="2000" dirty="0">
                <a:sym typeface="Wingdings" panose="05000000000000000000" pitchFamily="2" charset="2"/>
              </a:rPr>
              <a:t>:</a:t>
            </a:r>
          </a:p>
          <a:p>
            <a:pPr algn="ctr"/>
            <a:r>
              <a:rPr lang="en-US" sz="2000" dirty="0">
                <a:sym typeface="Wingdings" panose="05000000000000000000" pitchFamily="2" charset="2"/>
              </a:rPr>
              <a:t>!(smt_0 == </a:t>
            </a:r>
            <a:r>
              <a:rPr lang="en-US" sz="2000" dirty="0" err="1">
                <a:sym typeface="Wingdings" panose="05000000000000000000" pitchFamily="2" charset="2"/>
              </a:rPr>
              <a:t>smt_g</a:t>
            </a:r>
            <a:r>
              <a:rPr lang="en-US" sz="2000" dirty="0">
                <a:sym typeface="Wingdings" panose="05000000000000000000" pitchFamily="2" charset="2"/>
              </a:rPr>
              <a:t>(0)) is </a:t>
            </a:r>
            <a:r>
              <a:rPr lang="en-US" sz="2000" b="1" dirty="0" err="1">
                <a:sym typeface="Wingdings" panose="05000000000000000000" pitchFamily="2" charset="2"/>
              </a:rPr>
              <a:t>unsat</a:t>
            </a:r>
            <a:endParaRPr lang="en-US" sz="2000" b="1" dirty="0">
              <a:sym typeface="Wingdings" panose="05000000000000000000" pitchFamily="2" charset="2"/>
            </a:endParaRPr>
          </a:p>
          <a:p>
            <a:pPr algn="ctr"/>
            <a:r>
              <a:rPr lang="en-US" sz="2000" dirty="0">
                <a:sym typeface="Wingdings" panose="05000000000000000000" pitchFamily="2" charset="2"/>
              </a:rPr>
              <a:t>!(smt_3 == </a:t>
            </a:r>
            <a:r>
              <a:rPr lang="en-US" sz="2000" dirty="0" err="1">
                <a:sym typeface="Wingdings" panose="05000000000000000000" pitchFamily="2" charset="2"/>
              </a:rPr>
              <a:t>smt_g</a:t>
            </a:r>
            <a:r>
              <a:rPr lang="en-US" sz="2000" dirty="0">
                <a:sym typeface="Wingdings" panose="05000000000000000000" pitchFamily="2" charset="2"/>
              </a:rPr>
              <a:t>(3)) is </a:t>
            </a:r>
            <a:r>
              <a:rPr lang="en-US" sz="2000" b="1" dirty="0" err="1">
                <a:sym typeface="Wingdings" panose="05000000000000000000" pitchFamily="2" charset="2"/>
              </a:rPr>
              <a:t>unsat</a:t>
            </a:r>
            <a:endParaRPr lang="en-US" sz="2000" dirty="0">
              <a:sym typeface="Wingdings" panose="05000000000000000000" pitchFamily="2" charset="2"/>
            </a:endParaRPr>
          </a:p>
          <a:p>
            <a:pPr algn="ctr"/>
            <a:r>
              <a:rPr lang="en-US" sz="2000" dirty="0">
                <a:sym typeface="Wingdings" panose="05000000000000000000" pitchFamily="2" charset="2"/>
              </a:rPr>
              <a:t>!(smt_254 == </a:t>
            </a:r>
            <a:r>
              <a:rPr lang="en-US" sz="2000" dirty="0" err="1">
                <a:sym typeface="Wingdings" panose="05000000000000000000" pitchFamily="2" charset="2"/>
              </a:rPr>
              <a:t>smt_g</a:t>
            </a:r>
            <a:r>
              <a:rPr lang="en-US" sz="2000" dirty="0">
                <a:sym typeface="Wingdings" panose="05000000000000000000" pitchFamily="2" charset="2"/>
              </a:rPr>
              <a:t>(254)) is </a:t>
            </a:r>
            <a:r>
              <a:rPr lang="en-US" sz="2000" b="1" dirty="0" err="1">
                <a:sym typeface="Wingdings" panose="05000000000000000000" pitchFamily="2" charset="2"/>
              </a:rPr>
              <a:t>unsat</a:t>
            </a:r>
            <a:endParaRPr lang="en-US" sz="2000" b="1" dirty="0">
              <a:sym typeface="Wingdings" panose="05000000000000000000" pitchFamily="2" charset="2"/>
            </a:endParaRPr>
          </a:p>
          <a:p>
            <a:pPr algn="ctr"/>
            <a:endParaRPr lang="en-US" sz="2000" b="1" dirty="0">
              <a:sym typeface="Wingdings" panose="05000000000000000000" pitchFamily="2" charset="2"/>
            </a:endParaRPr>
          </a:p>
          <a:p>
            <a:pPr algn="ctr"/>
            <a:r>
              <a:rPr lang="en-US" sz="2000" b="1" dirty="0">
                <a:sym typeface="Wingdings" panose="05000000000000000000" pitchFamily="2" charset="2"/>
              </a:rPr>
              <a:t>and</a:t>
            </a:r>
          </a:p>
          <a:p>
            <a:pPr algn="ctr"/>
            <a:endParaRPr lang="en-US" sz="2000" dirty="0">
              <a:sym typeface="Wingdings" panose="05000000000000000000" pitchFamily="2" charset="2"/>
            </a:endParaRPr>
          </a:p>
          <a:p>
            <a:pPr algn="ctr"/>
            <a:r>
              <a:rPr lang="en-US" sz="2000" dirty="0">
                <a:sym typeface="Wingdings" panose="05000000000000000000" pitchFamily="2" charset="2"/>
              </a:rPr>
              <a:t>TEST(</a:t>
            </a:r>
            <a:r>
              <a:rPr lang="en-US" sz="2000" dirty="0" err="1">
                <a:sym typeface="Wingdings" panose="05000000000000000000" pitchFamily="2" charset="2"/>
              </a:rPr>
              <a:t>smt_g</a:t>
            </a:r>
            <a:r>
              <a:rPr lang="en-US" sz="2000" dirty="0">
                <a:sym typeface="Wingdings" panose="05000000000000000000" pitchFamily="2" charset="2"/>
              </a:rPr>
              <a:t>(1) == TS)</a:t>
            </a:r>
          </a:p>
          <a:p>
            <a:pPr algn="ctr"/>
            <a:r>
              <a:rPr lang="en-US" sz="2000" dirty="0">
                <a:sym typeface="Wingdings" panose="05000000000000000000" pitchFamily="2" charset="2"/>
              </a:rPr>
              <a:t>TEST(</a:t>
            </a:r>
            <a:r>
              <a:rPr lang="en-US" sz="2000" dirty="0" err="1">
                <a:sym typeface="Wingdings" panose="05000000000000000000" pitchFamily="2" charset="2"/>
              </a:rPr>
              <a:t>smt_g</a:t>
            </a:r>
            <a:r>
              <a:rPr lang="en-US" sz="2000" dirty="0">
                <a:sym typeface="Wingdings" panose="05000000000000000000" pitchFamily="2" charset="2"/>
              </a:rPr>
              <a:t>(2) == TS)</a:t>
            </a:r>
          </a:p>
          <a:p>
            <a:pPr algn="ctr"/>
            <a:r>
              <a:rPr lang="en-US" sz="2000" dirty="0">
                <a:sym typeface="Wingdings" panose="05000000000000000000" pitchFamily="2" charset="2"/>
              </a:rPr>
              <a:t>…</a:t>
            </a:r>
          </a:p>
          <a:p>
            <a:pPr algn="ctr"/>
            <a:r>
              <a:rPr lang="en-US" sz="2000" dirty="0">
                <a:sym typeface="Wingdings" panose="05000000000000000000" pitchFamily="2" charset="2"/>
              </a:rPr>
              <a:t>TEST(</a:t>
            </a:r>
            <a:r>
              <a:rPr lang="en-US" sz="2000" dirty="0" err="1">
                <a:sym typeface="Wingdings" panose="05000000000000000000" pitchFamily="2" charset="2"/>
              </a:rPr>
              <a:t>smt_g</a:t>
            </a:r>
            <a:r>
              <a:rPr lang="en-US" sz="2000" dirty="0">
                <a:sym typeface="Wingdings" panose="05000000000000000000" pitchFamily="2" charset="2"/>
              </a:rPr>
              <a:t>(255) == TS)</a:t>
            </a:r>
          </a:p>
          <a:p>
            <a:pPr algn="ctr"/>
            <a:endParaRPr lang="en-US" dirty="0">
              <a:sym typeface="Wingdings" panose="05000000000000000000" pitchFamily="2" charset="2"/>
            </a:endParaRPr>
          </a:p>
          <a:p>
            <a:pPr algn="ctr"/>
            <a:r>
              <a:rPr lang="en-US" dirty="0">
                <a:sym typeface="Wingdings" panose="05000000000000000000" pitchFamily="2" charset="2"/>
              </a:rPr>
              <a:t> </a:t>
            </a:r>
          </a:p>
          <a:p>
            <a:pPr algn="ctr"/>
            <a:endParaRPr lang="en-US" dirty="0">
              <a:sym typeface="Wingdings" panose="05000000000000000000" pitchFamily="2" charset="2"/>
            </a:endParaRPr>
          </a:p>
          <a:p>
            <a:pPr algn="ctr"/>
            <a:endParaRPr lang="en-US" dirty="0">
              <a:sym typeface="Wingdings" panose="05000000000000000000" pitchFamily="2" charset="2"/>
            </a:endParaRPr>
          </a:p>
          <a:p>
            <a:pPr algn="ctr"/>
            <a:r>
              <a:rPr lang="en-US" dirty="0">
                <a:sym typeface="Wingdings" panose="05000000000000000000" pitchFamily="2" charset="2"/>
              </a:rPr>
              <a:t>  </a:t>
            </a:r>
            <a:r>
              <a:rPr lang="en-US" dirty="0"/>
              <a:t>  </a:t>
            </a:r>
          </a:p>
        </p:txBody>
      </p:sp>
      <p:sp>
        <p:nvSpPr>
          <p:cNvPr id="12" name="Rectangle 11">
            <a:extLst>
              <a:ext uri="{FF2B5EF4-FFF2-40B4-BE49-F238E27FC236}">
                <a16:creationId xmlns:a16="http://schemas.microsoft.com/office/drawing/2014/main" id="{EBF2A60D-4CD5-44BD-A814-1E53DDB4D0F3}"/>
              </a:ext>
            </a:extLst>
          </p:cNvPr>
          <p:cNvSpPr/>
          <p:nvPr/>
        </p:nvSpPr>
        <p:spPr>
          <a:xfrm>
            <a:off x="6964942" y="5952585"/>
            <a:ext cx="4710224" cy="6804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 TS is a random-generated test-suite</a:t>
            </a:r>
          </a:p>
        </p:txBody>
      </p:sp>
      <p:sp>
        <p:nvSpPr>
          <p:cNvPr id="13" name="Title 1">
            <a:extLst>
              <a:ext uri="{FF2B5EF4-FFF2-40B4-BE49-F238E27FC236}">
                <a16:creationId xmlns:a16="http://schemas.microsoft.com/office/drawing/2014/main" id="{103C289F-6078-4D52-BFE6-3638A274CF4A}"/>
              </a:ext>
            </a:extLst>
          </p:cNvPr>
          <p:cNvSpPr>
            <a:spLocks noGrp="1"/>
          </p:cNvSpPr>
          <p:nvPr>
            <p:ph type="title"/>
          </p:nvPr>
        </p:nvSpPr>
        <p:spPr>
          <a:xfrm>
            <a:off x="838200" y="1075386"/>
            <a:ext cx="10515600" cy="607483"/>
          </a:xfrm>
        </p:spPr>
        <p:txBody>
          <a:bodyPr vert="horz" lIns="91440" tIns="45720" rIns="91440" bIns="45720" rtlCol="0" anchor="ctr">
            <a:normAutofit/>
          </a:bodyPr>
          <a:lstStyle/>
          <a:p>
            <a:pPr algn="ctr"/>
            <a:r>
              <a:rPr lang="en-US" sz="2800" i="1" kern="1200" dirty="0">
                <a:solidFill>
                  <a:schemeClr val="tx1"/>
                </a:solidFill>
                <a:latin typeface="+mj-lt"/>
                <a:ea typeface="+mj-ea"/>
                <a:cs typeface="+mj-cs"/>
              </a:rPr>
              <a:t>Generating formula for </a:t>
            </a:r>
            <a:r>
              <a:rPr lang="en-US" sz="2800" i="1" kern="1200" dirty="0" err="1">
                <a:solidFill>
                  <a:schemeClr val="tx1"/>
                </a:solidFill>
                <a:latin typeface="+mj-lt"/>
                <a:ea typeface="+mj-ea"/>
                <a:cs typeface="+mj-cs"/>
              </a:rPr>
              <a:t>Immediates</a:t>
            </a:r>
            <a:r>
              <a:rPr lang="en-US" sz="2800" i="1" kern="1200" dirty="0">
                <a:solidFill>
                  <a:schemeClr val="tx1"/>
                </a:solidFill>
                <a:latin typeface="+mj-lt"/>
                <a:ea typeface="+mj-ea"/>
                <a:cs typeface="+mj-cs"/>
              </a:rPr>
              <a:t> which cannot be generalized</a:t>
            </a:r>
          </a:p>
        </p:txBody>
      </p:sp>
      <p:sp>
        <p:nvSpPr>
          <p:cNvPr id="2" name="Slide Number Placeholder 1">
            <a:extLst>
              <a:ext uri="{FF2B5EF4-FFF2-40B4-BE49-F238E27FC236}">
                <a16:creationId xmlns:a16="http://schemas.microsoft.com/office/drawing/2014/main" id="{87CA3AB5-B66F-41FF-9F29-5BB34B7550C5}"/>
              </a:ext>
            </a:extLst>
          </p:cNvPr>
          <p:cNvSpPr>
            <a:spLocks noGrp="1"/>
          </p:cNvSpPr>
          <p:nvPr>
            <p:ph type="sldNum" sz="quarter" idx="12"/>
          </p:nvPr>
        </p:nvSpPr>
        <p:spPr/>
        <p:txBody>
          <a:bodyPr/>
          <a:lstStyle/>
          <a:p>
            <a:fld id="{330EA680-D336-4FF7-8B7A-9848BB0A1C32}" type="slidenum">
              <a:rPr lang="en-US" smtClean="0"/>
              <a:t>65</a:t>
            </a:fld>
            <a:endParaRPr lang="en-US"/>
          </a:p>
        </p:txBody>
      </p:sp>
    </p:spTree>
    <p:custDataLst>
      <p:tags r:id="rId1"/>
    </p:custDataLst>
    <p:extLst>
      <p:ext uri="{BB962C8B-B14F-4D97-AF65-F5344CB8AC3E}">
        <p14:creationId xmlns:p14="http://schemas.microsoft.com/office/powerpoint/2010/main" val="93456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0330" y="169168"/>
            <a:ext cx="11211338" cy="907404"/>
          </a:xfrm>
        </p:spPr>
        <p:txBody>
          <a:bodyPr>
            <a:normAutofit fontScale="90000"/>
          </a:bodyPr>
          <a:lstStyle/>
          <a:p>
            <a:r>
              <a:rPr lang="en-US" dirty="0"/>
              <a:t>Manual Definition</a:t>
            </a:r>
            <a:endParaRPr lang="en-US" u="sng" dirty="0"/>
          </a:p>
        </p:txBody>
      </p:sp>
      <p:sp>
        <p:nvSpPr>
          <p:cNvPr id="4" name="TextBox 3">
            <a:extLst>
              <a:ext uri="{FF2B5EF4-FFF2-40B4-BE49-F238E27FC236}">
                <a16:creationId xmlns:a16="http://schemas.microsoft.com/office/drawing/2014/main" id="{E68641D3-4BE5-4EF9-BD6D-7EE4E0B90FA6}"/>
              </a:ext>
            </a:extLst>
          </p:cNvPr>
          <p:cNvSpPr txBox="1"/>
          <p:nvPr/>
        </p:nvSpPr>
        <p:spPr>
          <a:xfrm>
            <a:off x="3359238" y="2890391"/>
            <a:ext cx="5473521"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hlinkClick r:id="rId3"/>
              </a:rPr>
              <a:t>Example</a:t>
            </a:r>
            <a:r>
              <a:rPr lang="en-US" sz="3200" dirty="0"/>
              <a:t> demo</a:t>
            </a:r>
          </a:p>
          <a:p>
            <a:pPr marL="285750" indent="-285750">
              <a:buFont typeface="Arial" panose="020B0604020202020204" pitchFamily="34" charset="0"/>
              <a:buChar char="•"/>
            </a:pPr>
            <a:r>
              <a:rPr lang="en-US" sz="3200" dirty="0">
                <a:hlinkClick r:id="rId4"/>
              </a:rPr>
              <a:t>Contribution</a:t>
            </a:r>
            <a:r>
              <a:rPr lang="en-US" sz="3200" dirty="0"/>
              <a:t> to Stoke</a:t>
            </a:r>
          </a:p>
        </p:txBody>
      </p:sp>
      <p:sp>
        <p:nvSpPr>
          <p:cNvPr id="3" name="Slide Number Placeholder 2">
            <a:extLst>
              <a:ext uri="{FF2B5EF4-FFF2-40B4-BE49-F238E27FC236}">
                <a16:creationId xmlns:a16="http://schemas.microsoft.com/office/drawing/2014/main" id="{2FDD5D19-A053-44AA-A4A3-3ED09435FE0D}"/>
              </a:ext>
            </a:extLst>
          </p:cNvPr>
          <p:cNvSpPr>
            <a:spLocks noGrp="1"/>
          </p:cNvSpPr>
          <p:nvPr>
            <p:ph type="sldNum" sz="quarter" idx="12"/>
          </p:nvPr>
        </p:nvSpPr>
        <p:spPr/>
        <p:txBody>
          <a:bodyPr/>
          <a:lstStyle/>
          <a:p>
            <a:fld id="{330EA680-D336-4FF7-8B7A-9848BB0A1C32}" type="slidenum">
              <a:rPr lang="en-US" smtClean="0"/>
              <a:t>66</a:t>
            </a:fld>
            <a:endParaRPr lang="en-US"/>
          </a:p>
        </p:txBody>
      </p:sp>
    </p:spTree>
    <p:extLst>
      <p:ext uri="{BB962C8B-B14F-4D97-AF65-F5344CB8AC3E}">
        <p14:creationId xmlns:p14="http://schemas.microsoft.com/office/powerpoint/2010/main" val="42688368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BECC75B-033B-4B1D-AD2C-3013BC4F0C73}"/>
              </a:ext>
            </a:extLst>
          </p:cNvPr>
          <p:cNvSpPr txBox="1">
            <a:spLocks/>
          </p:cNvSpPr>
          <p:nvPr/>
        </p:nvSpPr>
        <p:spPr>
          <a:xfrm>
            <a:off x="838200" y="1256276"/>
            <a:ext cx="10515600" cy="10490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Calibri" panose="020F0502020204030204" pitchFamily="34" charset="0"/>
                <a:cs typeface="Calibri" panose="020F0502020204030204" pitchFamily="34" charset="0"/>
              </a:rPr>
              <a:t>Formula Simplification</a:t>
            </a:r>
          </a:p>
        </p:txBody>
      </p:sp>
      <p:sp>
        <p:nvSpPr>
          <p:cNvPr id="15" name="Rectangle 14">
            <a:extLst>
              <a:ext uri="{FF2B5EF4-FFF2-40B4-BE49-F238E27FC236}">
                <a16:creationId xmlns:a16="http://schemas.microsoft.com/office/drawing/2014/main" id="{D412C181-EEBF-4CFC-A41C-B7AFB5314BDD}"/>
              </a:ext>
            </a:extLst>
          </p:cNvPr>
          <p:cNvSpPr/>
          <p:nvPr/>
        </p:nvSpPr>
        <p:spPr>
          <a:xfrm>
            <a:off x="1167809" y="2246127"/>
            <a:ext cx="10185991" cy="172678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buFont typeface="Arial" panose="020B0604020202020204" pitchFamily="34" charset="0"/>
              <a:buChar char="•"/>
            </a:pPr>
            <a:r>
              <a:rPr lang="en-US" sz="2800" dirty="0"/>
              <a:t>Strata’s formula can be very complex.</a:t>
            </a:r>
          </a:p>
          <a:p>
            <a:pPr marL="742950" lvl="1" indent="-285750">
              <a:buFont typeface="Arial" panose="020B0604020202020204" pitchFamily="34" charset="0"/>
              <a:buChar char="•"/>
            </a:pPr>
            <a:r>
              <a:rPr lang="en-US" sz="2800" dirty="0"/>
              <a:t>For example, the Strata formula for </a:t>
            </a:r>
            <a:r>
              <a:rPr lang="en-US" sz="2800" i="1" dirty="0" err="1"/>
              <a:t>shrxl</a:t>
            </a:r>
            <a:r>
              <a:rPr lang="en-US" sz="2800" i="1" dirty="0"/>
              <a:t> %</a:t>
            </a:r>
            <a:r>
              <a:rPr lang="en-US" sz="2800" i="1" dirty="0" err="1"/>
              <a:t>edx</a:t>
            </a:r>
            <a:r>
              <a:rPr lang="en-US" sz="2800" i="1" dirty="0"/>
              <a:t>, %</a:t>
            </a:r>
            <a:r>
              <a:rPr lang="en-US" sz="2800" i="1" dirty="0" err="1"/>
              <a:t>ecx</a:t>
            </a:r>
            <a:r>
              <a:rPr lang="en-US" sz="2800" i="1" dirty="0"/>
              <a:t>, %</a:t>
            </a:r>
            <a:r>
              <a:rPr lang="en-US" sz="2800" i="1" dirty="0" err="1"/>
              <a:t>ebx</a:t>
            </a:r>
            <a:r>
              <a:rPr lang="en-US" sz="2800" dirty="0"/>
              <a:t> includes 2650 terms</a:t>
            </a:r>
          </a:p>
        </p:txBody>
      </p:sp>
      <p:sp>
        <p:nvSpPr>
          <p:cNvPr id="11" name="Rectangle 10">
            <a:extLst>
              <a:ext uri="{FF2B5EF4-FFF2-40B4-BE49-F238E27FC236}">
                <a16:creationId xmlns:a16="http://schemas.microsoft.com/office/drawing/2014/main" id="{FA2FE8AE-87E5-4F02-BF22-590159A361B6}"/>
              </a:ext>
            </a:extLst>
          </p:cNvPr>
          <p:cNvSpPr/>
          <p:nvPr/>
        </p:nvSpPr>
        <p:spPr>
          <a:xfrm>
            <a:off x="1167809" y="4083269"/>
            <a:ext cx="10185991" cy="229177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u="sng" dirty="0"/>
              <a:t>Solution</a:t>
            </a:r>
          </a:p>
          <a:p>
            <a:pPr marL="285750" indent="-285750">
              <a:buFont typeface="Arial" panose="020B0604020202020204" pitchFamily="34" charset="0"/>
              <a:buChar char="•"/>
            </a:pPr>
            <a:r>
              <a:rPr lang="en-US" sz="2800" dirty="0"/>
              <a:t>Add simplification rules (~30 general bit-vector theory lemmas)</a:t>
            </a:r>
          </a:p>
          <a:p>
            <a:pPr marL="285750" indent="-285750">
              <a:buFont typeface="Arial" panose="020B0604020202020204" pitchFamily="34" charset="0"/>
              <a:buChar char="•"/>
            </a:pPr>
            <a:r>
              <a:rPr lang="en-US" sz="2800" dirty="0"/>
              <a:t>Check the simplified rule using SMT equivalence check.</a:t>
            </a:r>
          </a:p>
          <a:p>
            <a:pPr marL="742950" lvl="1" indent="-285750">
              <a:buFont typeface="Arial" panose="020B0604020202020204" pitchFamily="34" charset="0"/>
              <a:buChar char="•"/>
            </a:pPr>
            <a:r>
              <a:rPr lang="en-US" sz="2800" dirty="0"/>
              <a:t>For example, the Strata formula for </a:t>
            </a:r>
            <a:r>
              <a:rPr lang="en-US" sz="2800" i="1" dirty="0" err="1"/>
              <a:t>shrxl</a:t>
            </a:r>
            <a:r>
              <a:rPr lang="en-US" sz="2800" i="1" dirty="0"/>
              <a:t> %</a:t>
            </a:r>
            <a:r>
              <a:rPr lang="en-US" sz="2800" i="1" dirty="0" err="1"/>
              <a:t>edx</a:t>
            </a:r>
            <a:r>
              <a:rPr lang="en-US" sz="2800" i="1" dirty="0"/>
              <a:t>, %</a:t>
            </a:r>
            <a:r>
              <a:rPr lang="en-US" sz="2800" i="1" dirty="0" err="1"/>
              <a:t>ecx</a:t>
            </a:r>
            <a:r>
              <a:rPr lang="en-US" sz="2800" i="1" dirty="0"/>
              <a:t>, %</a:t>
            </a:r>
            <a:r>
              <a:rPr lang="en-US" sz="2800" i="1" dirty="0" err="1"/>
              <a:t>ebx</a:t>
            </a:r>
            <a:r>
              <a:rPr lang="en-US" sz="2800" dirty="0"/>
              <a:t> is simplified to a formula with 4 terms.</a:t>
            </a:r>
          </a:p>
        </p:txBody>
      </p:sp>
      <p:sp>
        <p:nvSpPr>
          <p:cNvPr id="5" name="Title 1">
            <a:extLst>
              <a:ext uri="{FF2B5EF4-FFF2-40B4-BE49-F238E27FC236}">
                <a16:creationId xmlns:a16="http://schemas.microsoft.com/office/drawing/2014/main" id="{46CF4BD8-DB34-4EA4-AFCD-9D746743D47C}"/>
              </a:ext>
            </a:extLst>
          </p:cNvPr>
          <p:cNvSpPr txBox="1">
            <a:spLocks/>
          </p:cNvSpPr>
          <p:nvPr/>
        </p:nvSpPr>
        <p:spPr>
          <a:xfrm>
            <a:off x="490331" y="219856"/>
            <a:ext cx="11211338" cy="9074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t>Improvements and Corrections (Cont.)</a:t>
            </a:r>
            <a:endParaRPr lang="en-US" sz="5400" u="sng" dirty="0"/>
          </a:p>
        </p:txBody>
      </p:sp>
      <p:sp>
        <p:nvSpPr>
          <p:cNvPr id="2" name="Slide Number Placeholder 1">
            <a:extLst>
              <a:ext uri="{FF2B5EF4-FFF2-40B4-BE49-F238E27FC236}">
                <a16:creationId xmlns:a16="http://schemas.microsoft.com/office/drawing/2014/main" id="{486C00C4-40FC-471B-8F1E-CC0E9735A712}"/>
              </a:ext>
            </a:extLst>
          </p:cNvPr>
          <p:cNvSpPr>
            <a:spLocks noGrp="1"/>
          </p:cNvSpPr>
          <p:nvPr>
            <p:ph type="sldNum" sz="quarter" idx="12"/>
          </p:nvPr>
        </p:nvSpPr>
        <p:spPr/>
        <p:txBody>
          <a:bodyPr/>
          <a:lstStyle/>
          <a:p>
            <a:fld id="{330EA680-D336-4FF7-8B7A-9848BB0A1C32}" type="slidenum">
              <a:rPr lang="en-US" smtClean="0"/>
              <a:t>67</a:t>
            </a:fld>
            <a:endParaRPr lang="en-US"/>
          </a:p>
        </p:txBody>
      </p:sp>
    </p:spTree>
    <p:custDataLst>
      <p:tags r:id="rId1"/>
    </p:custDataLst>
    <p:extLst>
      <p:ext uri="{BB962C8B-B14F-4D97-AF65-F5344CB8AC3E}">
        <p14:creationId xmlns:p14="http://schemas.microsoft.com/office/powerpoint/2010/main" val="408807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BD57-B4B5-4C7C-9773-5F5D41E0ED5E}"/>
              </a:ext>
            </a:extLst>
          </p:cNvPr>
          <p:cNvSpPr>
            <a:spLocks noGrp="1"/>
          </p:cNvSpPr>
          <p:nvPr>
            <p:ph type="title"/>
          </p:nvPr>
        </p:nvSpPr>
        <p:spPr>
          <a:xfrm>
            <a:off x="838200" y="669138"/>
            <a:ext cx="10515600" cy="907404"/>
          </a:xfrm>
        </p:spPr>
        <p:txBody>
          <a:bodyPr>
            <a:normAutofit/>
          </a:bodyPr>
          <a:lstStyle/>
          <a:p>
            <a:r>
              <a:rPr lang="en-US" sz="3200" dirty="0"/>
              <a:t>Example simplification rules (~30)</a:t>
            </a:r>
          </a:p>
        </p:txBody>
      </p:sp>
      <p:sp>
        <p:nvSpPr>
          <p:cNvPr id="4" name="Content Placeholder 2">
            <a:extLst>
              <a:ext uri="{FF2B5EF4-FFF2-40B4-BE49-F238E27FC236}">
                <a16:creationId xmlns:a16="http://schemas.microsoft.com/office/drawing/2014/main" id="{EF6E601E-7592-4E9F-9E31-9E45433CD95B}"/>
              </a:ext>
            </a:extLst>
          </p:cNvPr>
          <p:cNvSpPr>
            <a:spLocks noGrp="1"/>
          </p:cNvSpPr>
          <p:nvPr>
            <p:ph idx="1"/>
          </p:nvPr>
        </p:nvSpPr>
        <p:spPr>
          <a:xfrm>
            <a:off x="838200" y="1514475"/>
            <a:ext cx="10515600" cy="4985741"/>
          </a:xfrm>
        </p:spPr>
        <p:txBody>
          <a:bodyPr vert="horz" lIns="91440" tIns="45720" rIns="91440" bIns="45720" rtlCol="0" anchor="t">
            <a:normAutofit lnSpcReduction="10000"/>
          </a:bodyPr>
          <a:lstStyle/>
          <a:p>
            <a:r>
              <a:rPr lang="en-US" sz="2400" dirty="0"/>
              <a:t>BV[I:J] ∘ BV[J:K]                              → BV[I:K]</a:t>
            </a:r>
          </a:p>
          <a:p>
            <a:r>
              <a:rPr lang="en-US" sz="2400" dirty="0"/>
              <a:t>BV[ 0 : </a:t>
            </a:r>
            <a:r>
              <a:rPr lang="en-US" sz="2400" dirty="0" err="1"/>
              <a:t>bitwidth</a:t>
            </a:r>
            <a:r>
              <a:rPr lang="en-US" sz="2400" dirty="0"/>
              <a:t>(BV)-1 ]                → BV</a:t>
            </a:r>
          </a:p>
          <a:p>
            <a:r>
              <a:rPr lang="en-US" sz="2400" dirty="0"/>
              <a:t>(BV1[0:63] ∘ BV2[0:63])[0:31]    → BV2[0:31]</a:t>
            </a:r>
          </a:p>
          <a:p>
            <a:r>
              <a:rPr lang="en-US" sz="2400" dirty="0"/>
              <a:t>(BV1[0:63] ∘ BV2[0:63])[64:96]  → BV1[0:31]</a:t>
            </a:r>
          </a:p>
          <a:p>
            <a:r>
              <a:rPr lang="en-US" sz="2400" dirty="0"/>
              <a:t>(BV1[0:63] ∘ BV2[0:63])[32:96]  → (BV1[0:31] ∘ BV2[32:63])</a:t>
            </a:r>
          </a:p>
          <a:p>
            <a:r>
              <a:rPr lang="en-US" sz="2400" dirty="0"/>
              <a:t>(BV[32:63])[0:8]                            → BV[32:39]</a:t>
            </a:r>
          </a:p>
          <a:p>
            <a:r>
              <a:rPr lang="en-US" sz="2400" dirty="0"/>
              <a:t>(BV1 </a:t>
            </a:r>
            <a:r>
              <a:rPr lang="en-US" sz="2400" dirty="0" err="1"/>
              <a:t>boolOp</a:t>
            </a:r>
            <a:r>
              <a:rPr lang="en-US" sz="2400" dirty="0"/>
              <a:t> BV2)[I:J]                  → BV1[I:J] &amp; BV2[I:J]</a:t>
            </a:r>
          </a:p>
          <a:p>
            <a:r>
              <a:rPr lang="en-US" sz="2400" dirty="0"/>
              <a:t>( </a:t>
            </a:r>
            <a:r>
              <a:rPr lang="en-US" sz="2400" dirty="0" err="1"/>
              <a:t>cond</a:t>
            </a:r>
            <a:r>
              <a:rPr lang="en-US" sz="2400" dirty="0"/>
              <a:t> ? BV1:BV2)[I:J]                  →   ( </a:t>
            </a:r>
            <a:r>
              <a:rPr lang="en-US" sz="2400" dirty="0" err="1"/>
              <a:t>cond</a:t>
            </a:r>
            <a:r>
              <a:rPr lang="en-US" sz="2400" dirty="0"/>
              <a:t> ? BV1[I:J]:BV2[I:J])</a:t>
            </a:r>
          </a:p>
          <a:p>
            <a:r>
              <a:rPr lang="en-US" sz="2400" dirty="0"/>
              <a:t>BV ∘ ( </a:t>
            </a:r>
            <a:r>
              <a:rPr lang="en-US" sz="2400" dirty="0" err="1"/>
              <a:t>cond</a:t>
            </a:r>
            <a:r>
              <a:rPr lang="en-US" sz="2400" dirty="0"/>
              <a:t> ? BV2 : BV3)              → ( </a:t>
            </a:r>
            <a:r>
              <a:rPr lang="en-US" sz="2400" dirty="0" err="1"/>
              <a:t>cond</a:t>
            </a:r>
            <a:r>
              <a:rPr lang="en-US" sz="2400" dirty="0"/>
              <a:t> ? BV ∘ BV1: BV ∘ BV2)</a:t>
            </a:r>
          </a:p>
          <a:p>
            <a:r>
              <a:rPr lang="en-US" sz="2400" dirty="0"/>
              <a:t>( </a:t>
            </a:r>
            <a:r>
              <a:rPr lang="en-US" sz="2400" dirty="0" err="1"/>
              <a:t>cond</a:t>
            </a:r>
            <a:r>
              <a:rPr lang="en-US" sz="2400" dirty="0"/>
              <a:t> ? BV1 : BV2) </a:t>
            </a:r>
            <a:r>
              <a:rPr lang="en-US" sz="2400" dirty="0" err="1"/>
              <a:t>binOp</a:t>
            </a:r>
            <a:r>
              <a:rPr lang="en-US" sz="2400" dirty="0"/>
              <a:t> ( </a:t>
            </a:r>
            <a:r>
              <a:rPr lang="en-US" sz="2400" dirty="0" err="1"/>
              <a:t>cond</a:t>
            </a:r>
            <a:r>
              <a:rPr lang="en-US" sz="2400" dirty="0"/>
              <a:t> ? BV3 : BV4) →  ( </a:t>
            </a:r>
            <a:r>
              <a:rPr lang="en-US" sz="2400" dirty="0" err="1"/>
              <a:t>cond</a:t>
            </a:r>
            <a:r>
              <a:rPr lang="en-US" sz="2400" dirty="0"/>
              <a:t> ? BV1 </a:t>
            </a:r>
            <a:r>
              <a:rPr lang="en-US" sz="2400" dirty="0" err="1"/>
              <a:t>binOp</a:t>
            </a:r>
            <a:r>
              <a:rPr lang="en-US" sz="2400" dirty="0"/>
              <a:t> BV3 : BV2 </a:t>
            </a:r>
            <a:r>
              <a:rPr lang="en-US" sz="2400" dirty="0" err="1"/>
              <a:t>binOp</a:t>
            </a:r>
            <a:r>
              <a:rPr lang="en-US" sz="2400" dirty="0"/>
              <a:t> BV4)</a:t>
            </a:r>
          </a:p>
          <a:p>
            <a:r>
              <a:rPr lang="en-US" sz="2400" dirty="0" err="1"/>
              <a:t>add_double</a:t>
            </a:r>
            <a:r>
              <a:rPr lang="en-US" sz="2400" dirty="0"/>
              <a:t>(A, 0) → A if MSB of A is 0  </a:t>
            </a:r>
            <a:r>
              <a:rPr lang="en-US" sz="2400" dirty="0">
                <a:solidFill>
                  <a:schemeClr val="bg1">
                    <a:lumMod val="50000"/>
                  </a:schemeClr>
                </a:solidFill>
              </a:rPr>
              <a:t>/* To avoid A being -0.0 */</a:t>
            </a:r>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itle 1">
            <a:extLst>
              <a:ext uri="{FF2B5EF4-FFF2-40B4-BE49-F238E27FC236}">
                <a16:creationId xmlns:a16="http://schemas.microsoft.com/office/drawing/2014/main" id="{391A8D6F-CB5A-4D2C-BD2E-25FDC9B761E2}"/>
              </a:ext>
            </a:extLst>
          </p:cNvPr>
          <p:cNvSpPr txBox="1">
            <a:spLocks/>
          </p:cNvSpPr>
          <p:nvPr/>
        </p:nvSpPr>
        <p:spPr>
          <a:xfrm>
            <a:off x="490331" y="0"/>
            <a:ext cx="11211338" cy="9074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t>Improvements and Corrections (Cont.)</a:t>
            </a:r>
            <a:endParaRPr lang="en-US" sz="5400" u="sng" dirty="0"/>
          </a:p>
        </p:txBody>
      </p:sp>
      <p:sp>
        <p:nvSpPr>
          <p:cNvPr id="3" name="Slide Number Placeholder 2">
            <a:extLst>
              <a:ext uri="{FF2B5EF4-FFF2-40B4-BE49-F238E27FC236}">
                <a16:creationId xmlns:a16="http://schemas.microsoft.com/office/drawing/2014/main" id="{574FFFB4-C78C-42D0-801C-AC4B78524ED8}"/>
              </a:ext>
            </a:extLst>
          </p:cNvPr>
          <p:cNvSpPr>
            <a:spLocks noGrp="1"/>
          </p:cNvSpPr>
          <p:nvPr>
            <p:ph type="sldNum" sz="quarter" idx="12"/>
          </p:nvPr>
        </p:nvSpPr>
        <p:spPr/>
        <p:txBody>
          <a:bodyPr/>
          <a:lstStyle/>
          <a:p>
            <a:fld id="{330EA680-D336-4FF7-8B7A-9848BB0A1C32}" type="slidenum">
              <a:rPr lang="en-US" smtClean="0"/>
              <a:t>68</a:t>
            </a:fld>
            <a:endParaRPr lang="en-US"/>
          </a:p>
        </p:txBody>
      </p:sp>
    </p:spTree>
    <p:extLst>
      <p:ext uri="{BB962C8B-B14F-4D97-AF65-F5344CB8AC3E}">
        <p14:creationId xmlns:p14="http://schemas.microsoft.com/office/powerpoint/2010/main" val="2908043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FA26-9A9B-405A-9F75-418197F352B1}"/>
              </a:ext>
            </a:extLst>
          </p:cNvPr>
          <p:cNvSpPr>
            <a:spLocks noGrp="1"/>
          </p:cNvSpPr>
          <p:nvPr>
            <p:ph type="title"/>
          </p:nvPr>
        </p:nvSpPr>
        <p:spPr>
          <a:xfrm>
            <a:off x="838200" y="74259"/>
            <a:ext cx="10515600" cy="776457"/>
          </a:xfrm>
        </p:spPr>
        <p:txBody>
          <a:bodyPr vert="horz" lIns="91440" tIns="45720" rIns="91440" bIns="45720" rtlCol="0" anchor="ctr">
            <a:noAutofit/>
          </a:bodyPr>
          <a:lstStyle/>
          <a:p>
            <a:pPr algn="ctr"/>
            <a:r>
              <a:rPr lang="en-US" sz="5400" dirty="0"/>
              <a:t>Porting Strata formula to K rule</a:t>
            </a:r>
            <a:endParaRPr lang="en-US" sz="5400" kern="1200" dirty="0">
              <a:solidFill>
                <a:schemeClr val="tx1"/>
              </a:solidFill>
              <a:latin typeface="+mj-lt"/>
              <a:ea typeface="+mj-ea"/>
              <a:cs typeface="+mj-cs"/>
            </a:endParaRPr>
          </a:p>
        </p:txBody>
      </p:sp>
      <p:sp>
        <p:nvSpPr>
          <p:cNvPr id="4" name="Rectangle 3">
            <a:extLst>
              <a:ext uri="{FF2B5EF4-FFF2-40B4-BE49-F238E27FC236}">
                <a16:creationId xmlns:a16="http://schemas.microsoft.com/office/drawing/2014/main" id="{5F5E599C-31AB-4CA6-81B6-F572477A69C0}"/>
              </a:ext>
            </a:extLst>
          </p:cNvPr>
          <p:cNvSpPr/>
          <p:nvPr/>
        </p:nvSpPr>
        <p:spPr>
          <a:xfrm>
            <a:off x="4542249" y="842512"/>
            <a:ext cx="3830516" cy="42519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err="1"/>
              <a:t>movsd</a:t>
            </a:r>
            <a:r>
              <a:rPr lang="en-US" sz="2800" dirty="0"/>
              <a:t> %xmm2, %xmm1</a:t>
            </a:r>
          </a:p>
        </p:txBody>
      </p:sp>
      <p:sp>
        <p:nvSpPr>
          <p:cNvPr id="7" name="Rectangle 6">
            <a:extLst>
              <a:ext uri="{FF2B5EF4-FFF2-40B4-BE49-F238E27FC236}">
                <a16:creationId xmlns:a16="http://schemas.microsoft.com/office/drawing/2014/main" id="{2C8BF643-1C89-4A40-AAC7-346C38C6EC0B}"/>
              </a:ext>
            </a:extLst>
          </p:cNvPr>
          <p:cNvSpPr/>
          <p:nvPr/>
        </p:nvSpPr>
        <p:spPr>
          <a:xfrm>
            <a:off x="1081824" y="1616462"/>
            <a:ext cx="10689466" cy="14358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t>Strata Z3 Formula:</a:t>
            </a:r>
          </a:p>
          <a:p>
            <a:endParaRPr lang="en-US" sz="2000" dirty="0"/>
          </a:p>
          <a:p>
            <a:r>
              <a:rPr lang="en-US" sz="2000" dirty="0"/>
              <a:t>%ymm1  : (</a:t>
            </a:r>
            <a:r>
              <a:rPr lang="en-US" sz="2000" dirty="0" err="1"/>
              <a:t>concat</a:t>
            </a:r>
            <a:r>
              <a:rPr lang="en-US" sz="2000" dirty="0"/>
              <a:t> ((_ extract 255 128) %ymm1)</a:t>
            </a:r>
          </a:p>
          <a:p>
            <a:r>
              <a:rPr lang="en-US" sz="2000" dirty="0"/>
              <a:t>                                                (</a:t>
            </a:r>
            <a:r>
              <a:rPr lang="en-US" sz="2000" dirty="0" err="1"/>
              <a:t>concat</a:t>
            </a:r>
            <a:r>
              <a:rPr lang="en-US" sz="2000" dirty="0"/>
              <a:t> ((_ extract 127 64) %ymm1) ((_ extract 63 0) %ymm2)))</a:t>
            </a:r>
          </a:p>
          <a:p>
            <a:endParaRPr lang="en-US" sz="2000" dirty="0"/>
          </a:p>
        </p:txBody>
      </p:sp>
      <p:sp>
        <p:nvSpPr>
          <p:cNvPr id="8" name="Rectangle 7">
            <a:extLst>
              <a:ext uri="{FF2B5EF4-FFF2-40B4-BE49-F238E27FC236}">
                <a16:creationId xmlns:a16="http://schemas.microsoft.com/office/drawing/2014/main" id="{312738FA-0591-4E75-BC8C-B8B51ACFDD17}"/>
              </a:ext>
            </a:extLst>
          </p:cNvPr>
          <p:cNvSpPr/>
          <p:nvPr/>
        </p:nvSpPr>
        <p:spPr>
          <a:xfrm>
            <a:off x="1081823" y="3805707"/>
            <a:ext cx="10689465" cy="29359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t>Generalized K Rule:</a:t>
            </a:r>
          </a:p>
          <a:p>
            <a:endParaRPr lang="en-US" sz="2000" dirty="0">
              <a:solidFill>
                <a:schemeClr val="tx1"/>
              </a:solidFill>
            </a:endParaRPr>
          </a:p>
          <a:p>
            <a:r>
              <a:rPr lang="en-US" sz="2000" dirty="0">
                <a:solidFill>
                  <a:schemeClr val="tx1"/>
                </a:solidFill>
              </a:rPr>
              <a:t>rule </a:t>
            </a:r>
          </a:p>
          <a:p>
            <a:r>
              <a:rPr lang="en-US" sz="2000" dirty="0">
                <a:solidFill>
                  <a:schemeClr val="tx1"/>
                </a:solidFill>
              </a:rPr>
              <a:t>  &lt;k&gt; </a:t>
            </a:r>
            <a:r>
              <a:rPr lang="en-US" sz="2000" dirty="0" err="1">
                <a:solidFill>
                  <a:schemeClr val="tx1"/>
                </a:solidFill>
              </a:rPr>
              <a:t>execinstr</a:t>
            </a:r>
            <a:r>
              <a:rPr lang="en-US" sz="2000" dirty="0">
                <a:solidFill>
                  <a:schemeClr val="tx1"/>
                </a:solidFill>
              </a:rPr>
              <a:t> (</a:t>
            </a:r>
            <a:r>
              <a:rPr lang="en-US" sz="2000" dirty="0" err="1">
                <a:solidFill>
                  <a:schemeClr val="tx1"/>
                </a:solidFill>
              </a:rPr>
              <a:t>movsd</a:t>
            </a:r>
            <a:r>
              <a:rPr lang="en-US" sz="2000" dirty="0">
                <a:solidFill>
                  <a:schemeClr val="tx1"/>
                </a:solidFill>
              </a:rPr>
              <a:t> R1:Xmm, R2:Xmm, .Operands) =&gt; . ...&lt;/k&gt; </a:t>
            </a:r>
          </a:p>
          <a:p>
            <a:r>
              <a:rPr lang="en-US" sz="2000" dirty="0">
                <a:solidFill>
                  <a:schemeClr val="tx1"/>
                </a:solidFill>
              </a:rPr>
              <a:t>    &lt;</a:t>
            </a:r>
            <a:r>
              <a:rPr lang="en-US" sz="2000" dirty="0" err="1">
                <a:solidFill>
                  <a:schemeClr val="tx1"/>
                </a:solidFill>
              </a:rPr>
              <a:t>regstate</a:t>
            </a:r>
            <a:r>
              <a:rPr lang="en-US" sz="2000" dirty="0">
                <a:solidFill>
                  <a:schemeClr val="tx1"/>
                </a:solidFill>
              </a:rPr>
              <a:t>&gt;</a:t>
            </a:r>
          </a:p>
          <a:p>
            <a:r>
              <a:rPr lang="en-US" sz="2000" dirty="0">
                <a:solidFill>
                  <a:schemeClr val="tx1"/>
                </a:solidFill>
              </a:rPr>
              <a:t>      </a:t>
            </a:r>
            <a:r>
              <a:rPr lang="en-US" sz="2000" dirty="0" err="1">
                <a:solidFill>
                  <a:schemeClr val="tx1"/>
                </a:solidFill>
              </a:rPr>
              <a:t>RSMap:Map</a:t>
            </a:r>
            <a:r>
              <a:rPr lang="en-US" sz="2000" dirty="0">
                <a:solidFill>
                  <a:schemeClr val="tx1"/>
                </a:solidFill>
              </a:rPr>
              <a:t> =&gt; </a:t>
            </a:r>
            <a:r>
              <a:rPr lang="en-US" sz="2000" dirty="0" err="1">
                <a:solidFill>
                  <a:schemeClr val="tx1"/>
                </a:solidFill>
              </a:rPr>
              <a:t>updateMap</a:t>
            </a:r>
            <a:r>
              <a:rPr lang="en-US" sz="2000" dirty="0">
                <a:solidFill>
                  <a:schemeClr val="tx1"/>
                </a:solidFill>
              </a:rPr>
              <a:t>(</a:t>
            </a:r>
            <a:r>
              <a:rPr lang="en-US" sz="2000" dirty="0" err="1">
                <a:solidFill>
                  <a:schemeClr val="tx1"/>
                </a:solidFill>
              </a:rPr>
              <a:t>RSMap</a:t>
            </a:r>
            <a:r>
              <a:rPr lang="en-US" sz="2000" dirty="0">
                <a:solidFill>
                  <a:schemeClr val="tx1"/>
                </a:solidFill>
              </a:rPr>
              <a:t>,</a:t>
            </a:r>
          </a:p>
          <a:p>
            <a:r>
              <a:rPr lang="en-US" sz="2000" dirty="0">
                <a:solidFill>
                  <a:schemeClr val="tx1"/>
                </a:solidFill>
              </a:rPr>
              <a:t>          </a:t>
            </a:r>
            <a:r>
              <a:rPr lang="en-US" sz="2000" dirty="0" err="1">
                <a:solidFill>
                  <a:schemeClr val="tx1"/>
                </a:solidFill>
              </a:rPr>
              <a:t>convToRegKeys</a:t>
            </a:r>
            <a:r>
              <a:rPr lang="en-US" sz="2000" dirty="0">
                <a:solidFill>
                  <a:schemeClr val="tx1"/>
                </a:solidFill>
              </a:rPr>
              <a:t>(R2) |-&gt; </a:t>
            </a:r>
            <a:r>
              <a:rPr lang="en-US" sz="2000" dirty="0" err="1">
                <a:solidFill>
                  <a:schemeClr val="tx1"/>
                </a:solidFill>
              </a:rPr>
              <a:t>concatenateMInt</a:t>
            </a:r>
            <a:r>
              <a:rPr lang="en-US" sz="2000" dirty="0">
                <a:solidFill>
                  <a:schemeClr val="tx1"/>
                </a:solidFill>
              </a:rPr>
              <a:t>( </a:t>
            </a:r>
            <a:r>
              <a:rPr lang="en-US" sz="2000" dirty="0" err="1">
                <a:solidFill>
                  <a:schemeClr val="tx1"/>
                </a:solidFill>
              </a:rPr>
              <a:t>extractMInt</a:t>
            </a:r>
            <a:r>
              <a:rPr lang="en-US" sz="2000" dirty="0">
                <a:solidFill>
                  <a:schemeClr val="tx1"/>
                </a:solidFill>
              </a:rPr>
              <a:t>( </a:t>
            </a:r>
            <a:r>
              <a:rPr lang="en-US" sz="2000" dirty="0" err="1">
                <a:solidFill>
                  <a:schemeClr val="tx1"/>
                </a:solidFill>
              </a:rPr>
              <a:t>getParentValue</a:t>
            </a:r>
            <a:r>
              <a:rPr lang="en-US" sz="2000" dirty="0">
                <a:solidFill>
                  <a:schemeClr val="tx1"/>
                </a:solidFill>
              </a:rPr>
              <a:t>(R2, </a:t>
            </a:r>
            <a:r>
              <a:rPr lang="en-US" sz="2000" dirty="0" err="1">
                <a:solidFill>
                  <a:schemeClr val="tx1"/>
                </a:solidFill>
              </a:rPr>
              <a:t>RSMap</a:t>
            </a:r>
            <a:r>
              <a:rPr lang="en-US" sz="2000" dirty="0">
                <a:solidFill>
                  <a:schemeClr val="tx1"/>
                </a:solidFill>
              </a:rPr>
              <a:t>), 0, 192), </a:t>
            </a:r>
            <a:r>
              <a:rPr lang="en-US" sz="2000" dirty="0" err="1">
                <a:solidFill>
                  <a:schemeClr val="tx1"/>
                </a:solidFill>
              </a:rPr>
              <a:t>extractMInt</a:t>
            </a:r>
            <a:r>
              <a:rPr lang="en-US" sz="2000" dirty="0">
                <a:solidFill>
                  <a:schemeClr val="tx1"/>
                </a:solidFill>
              </a:rPr>
              <a:t>( </a:t>
            </a:r>
            <a:r>
              <a:rPr lang="en-US" sz="2000" dirty="0" err="1">
                <a:solidFill>
                  <a:schemeClr val="tx1"/>
                </a:solidFill>
              </a:rPr>
              <a:t>getParentValue</a:t>
            </a:r>
            <a:r>
              <a:rPr lang="en-US" sz="2000" dirty="0">
                <a:solidFill>
                  <a:schemeClr val="tx1"/>
                </a:solidFill>
              </a:rPr>
              <a:t>(R1, </a:t>
            </a:r>
            <a:r>
              <a:rPr lang="en-US" sz="2000" dirty="0" err="1">
                <a:solidFill>
                  <a:schemeClr val="tx1"/>
                </a:solidFill>
              </a:rPr>
              <a:t>RSMap</a:t>
            </a:r>
            <a:r>
              <a:rPr lang="en-US" sz="2000" dirty="0">
                <a:solidFill>
                  <a:schemeClr val="tx1"/>
                </a:solidFill>
              </a:rPr>
              <a:t>), 192, 256))) </a:t>
            </a:r>
          </a:p>
          <a:p>
            <a:r>
              <a:rPr lang="en-US" sz="2000" dirty="0">
                <a:solidFill>
                  <a:schemeClr val="tx1"/>
                </a:solidFill>
              </a:rPr>
              <a:t>    &lt;/</a:t>
            </a:r>
            <a:r>
              <a:rPr lang="en-US" sz="2000" dirty="0" err="1">
                <a:solidFill>
                  <a:schemeClr val="tx1"/>
                </a:solidFill>
              </a:rPr>
              <a:t>regstate</a:t>
            </a:r>
            <a:r>
              <a:rPr lang="en-US" sz="2000" dirty="0">
                <a:solidFill>
                  <a:schemeClr val="tx1"/>
                </a:solidFill>
              </a:rPr>
              <a:t>&gt;</a:t>
            </a:r>
            <a:endParaRPr lang="en-US" sz="2000" dirty="0"/>
          </a:p>
        </p:txBody>
      </p:sp>
      <p:sp>
        <p:nvSpPr>
          <p:cNvPr id="3" name="Rectangle 2">
            <a:extLst>
              <a:ext uri="{FF2B5EF4-FFF2-40B4-BE49-F238E27FC236}">
                <a16:creationId xmlns:a16="http://schemas.microsoft.com/office/drawing/2014/main" id="{05619070-EDF6-4DCB-A03B-5FF2BC774E4E}"/>
              </a:ext>
            </a:extLst>
          </p:cNvPr>
          <p:cNvSpPr/>
          <p:nvPr/>
        </p:nvSpPr>
        <p:spPr>
          <a:xfrm>
            <a:off x="1856909" y="2943852"/>
            <a:ext cx="9139291" cy="914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Porting is tested by comparing the corresponding Z3 formulas</a:t>
            </a:r>
            <a:endParaRPr lang="en-US" dirty="0">
              <a:solidFill>
                <a:schemeClr val="tx1"/>
              </a:solidFill>
            </a:endParaRPr>
          </a:p>
        </p:txBody>
      </p:sp>
      <p:sp>
        <p:nvSpPr>
          <p:cNvPr id="5" name="Slide Number Placeholder 4">
            <a:extLst>
              <a:ext uri="{FF2B5EF4-FFF2-40B4-BE49-F238E27FC236}">
                <a16:creationId xmlns:a16="http://schemas.microsoft.com/office/drawing/2014/main" id="{7C090C20-192A-4F98-9503-81B6A530CB09}"/>
              </a:ext>
            </a:extLst>
          </p:cNvPr>
          <p:cNvSpPr>
            <a:spLocks noGrp="1"/>
          </p:cNvSpPr>
          <p:nvPr>
            <p:ph type="sldNum" sz="quarter" idx="12"/>
          </p:nvPr>
        </p:nvSpPr>
        <p:spPr/>
        <p:txBody>
          <a:bodyPr/>
          <a:lstStyle/>
          <a:p>
            <a:fld id="{330EA680-D336-4FF7-8B7A-9848BB0A1C32}" type="slidenum">
              <a:rPr lang="en-US" smtClean="0"/>
              <a:t>69</a:t>
            </a:fld>
            <a:endParaRPr lang="en-US"/>
          </a:p>
        </p:txBody>
      </p:sp>
    </p:spTree>
    <p:custDataLst>
      <p:tags r:id="rId1"/>
    </p:custDataLst>
    <p:extLst>
      <p:ext uri="{BB962C8B-B14F-4D97-AF65-F5344CB8AC3E}">
        <p14:creationId xmlns:p14="http://schemas.microsoft.com/office/powerpoint/2010/main" val="109634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9826"/>
            <a:ext cx="9144000" cy="907404"/>
          </a:xfrm>
        </p:spPr>
        <p:txBody>
          <a:bodyPr>
            <a:normAutofit fontScale="90000"/>
          </a:bodyPr>
          <a:lstStyle/>
          <a:p>
            <a:r>
              <a:rPr lang="en-US" dirty="0"/>
              <a:t>Thesis Statement</a:t>
            </a:r>
          </a:p>
        </p:txBody>
      </p:sp>
      <p:sp>
        <p:nvSpPr>
          <p:cNvPr id="4" name="TextBox 3">
            <a:extLst>
              <a:ext uri="{FF2B5EF4-FFF2-40B4-BE49-F238E27FC236}">
                <a16:creationId xmlns:a16="http://schemas.microsoft.com/office/drawing/2014/main" id="{E47DF816-19AB-4631-9C0A-1C2632326C67}"/>
              </a:ext>
            </a:extLst>
          </p:cNvPr>
          <p:cNvSpPr txBox="1"/>
          <p:nvPr/>
        </p:nvSpPr>
        <p:spPr>
          <a:xfrm>
            <a:off x="435735" y="2521059"/>
            <a:ext cx="11320529" cy="2246769"/>
          </a:xfrm>
          <a:prstGeom prst="rect">
            <a:avLst/>
          </a:prstGeom>
          <a:noFill/>
        </p:spPr>
        <p:txBody>
          <a:bodyPr wrap="square" rtlCol="0">
            <a:spAutoFit/>
          </a:bodyPr>
          <a:lstStyle/>
          <a:p>
            <a:r>
              <a:rPr lang="en-GB" sz="2800" b="1" i="1" dirty="0"/>
              <a:t>It is possible to develop techniques and tools for the validation of binary decompiler, including defining the semantics of complex &amp; large ISAs which is required for that validation. Also, It is possible to develop decompiler agnostic validation techniques which can be applied to different decompilers.</a:t>
            </a:r>
          </a:p>
        </p:txBody>
      </p:sp>
      <p:sp>
        <p:nvSpPr>
          <p:cNvPr id="3" name="Slide Number Placeholder 2">
            <a:extLst>
              <a:ext uri="{FF2B5EF4-FFF2-40B4-BE49-F238E27FC236}">
                <a16:creationId xmlns:a16="http://schemas.microsoft.com/office/drawing/2014/main" id="{9CD75333-D55C-4FB3-B6C7-7C21EB8D91B4}"/>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34688413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FA26-9A9B-405A-9F75-418197F352B1}"/>
              </a:ext>
            </a:extLst>
          </p:cNvPr>
          <p:cNvSpPr>
            <a:spLocks noGrp="1"/>
          </p:cNvSpPr>
          <p:nvPr>
            <p:ph type="title"/>
          </p:nvPr>
        </p:nvSpPr>
        <p:spPr>
          <a:xfrm>
            <a:off x="838200" y="133265"/>
            <a:ext cx="10515600" cy="927090"/>
          </a:xfrm>
        </p:spPr>
        <p:txBody>
          <a:bodyPr vert="horz" lIns="91440" tIns="45720" rIns="91440" bIns="45720" rtlCol="0" anchor="ctr">
            <a:normAutofit/>
          </a:bodyPr>
          <a:lstStyle/>
          <a:p>
            <a:pPr algn="ctr"/>
            <a:r>
              <a:rPr lang="en-US" kern="1200" dirty="0">
                <a:solidFill>
                  <a:schemeClr val="tx1"/>
                </a:solidFill>
                <a:ea typeface="+mj-ea"/>
                <a:cs typeface="+mj-cs"/>
              </a:rPr>
              <a:t>Stoke Overview</a:t>
            </a:r>
          </a:p>
        </p:txBody>
      </p:sp>
      <p:sp>
        <p:nvSpPr>
          <p:cNvPr id="8" name="Content Placeholder 2">
            <a:extLst>
              <a:ext uri="{FF2B5EF4-FFF2-40B4-BE49-F238E27FC236}">
                <a16:creationId xmlns:a16="http://schemas.microsoft.com/office/drawing/2014/main" id="{5E0CA62C-E659-4810-B99A-069AEF6B6851}"/>
              </a:ext>
            </a:extLst>
          </p:cNvPr>
          <p:cNvSpPr txBox="1">
            <a:spLocks/>
          </p:cNvSpPr>
          <p:nvPr/>
        </p:nvSpPr>
        <p:spPr>
          <a:xfrm>
            <a:off x="838200" y="2158255"/>
            <a:ext cx="10515600" cy="254148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Stochastic search engine for binary super-optimizations</a:t>
            </a:r>
          </a:p>
          <a:p>
            <a:r>
              <a:rPr lang="en-US" sz="3600" dirty="0"/>
              <a:t>Includes manually written semantics of a subset of x86-64 instructions</a:t>
            </a:r>
          </a:p>
          <a:p>
            <a:endParaRPr lang="en-US" sz="3600" dirty="0"/>
          </a:p>
        </p:txBody>
      </p:sp>
      <p:sp>
        <p:nvSpPr>
          <p:cNvPr id="11" name="Content Placeholder 2">
            <a:extLst>
              <a:ext uri="{FF2B5EF4-FFF2-40B4-BE49-F238E27FC236}">
                <a16:creationId xmlns:a16="http://schemas.microsoft.com/office/drawing/2014/main" id="{D0A5008C-C271-4DC8-A038-571E6781C67B}"/>
              </a:ext>
            </a:extLst>
          </p:cNvPr>
          <p:cNvSpPr txBox="1">
            <a:spLocks/>
          </p:cNvSpPr>
          <p:nvPr/>
        </p:nvSpPr>
        <p:spPr>
          <a:xfrm>
            <a:off x="838200" y="5606900"/>
            <a:ext cx="10515600" cy="11589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 name="Slide Number Placeholder 2">
            <a:extLst>
              <a:ext uri="{FF2B5EF4-FFF2-40B4-BE49-F238E27FC236}">
                <a16:creationId xmlns:a16="http://schemas.microsoft.com/office/drawing/2014/main" id="{82E6E940-9B64-49AA-A31C-A665DC646A0B}"/>
              </a:ext>
            </a:extLst>
          </p:cNvPr>
          <p:cNvSpPr>
            <a:spLocks noGrp="1"/>
          </p:cNvSpPr>
          <p:nvPr>
            <p:ph type="sldNum" sz="quarter" idx="12"/>
          </p:nvPr>
        </p:nvSpPr>
        <p:spPr/>
        <p:txBody>
          <a:bodyPr/>
          <a:lstStyle/>
          <a:p>
            <a:fld id="{330EA680-D336-4FF7-8B7A-9848BB0A1C32}" type="slidenum">
              <a:rPr lang="en-US" smtClean="0"/>
              <a:t>70</a:t>
            </a:fld>
            <a:endParaRPr lang="en-US"/>
          </a:p>
        </p:txBody>
      </p:sp>
    </p:spTree>
    <p:custDataLst>
      <p:tags r:id="rId1"/>
    </p:custDataLst>
    <p:extLst>
      <p:ext uri="{BB962C8B-B14F-4D97-AF65-F5344CB8AC3E}">
        <p14:creationId xmlns:p14="http://schemas.microsoft.com/office/powerpoint/2010/main" val="355434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FA26-9A9B-405A-9F75-418197F352B1}"/>
              </a:ext>
            </a:extLst>
          </p:cNvPr>
          <p:cNvSpPr>
            <a:spLocks noGrp="1"/>
          </p:cNvSpPr>
          <p:nvPr>
            <p:ph type="title"/>
          </p:nvPr>
        </p:nvSpPr>
        <p:spPr>
          <a:xfrm>
            <a:off x="838200" y="133265"/>
            <a:ext cx="10515600" cy="800559"/>
          </a:xfrm>
        </p:spPr>
        <p:txBody>
          <a:bodyPr vert="horz" lIns="91440" tIns="45720" rIns="91440" bIns="45720" rtlCol="0" anchor="ctr">
            <a:normAutofit/>
          </a:bodyPr>
          <a:lstStyle/>
          <a:p>
            <a:pPr algn="ctr"/>
            <a:r>
              <a:rPr lang="en-US" kern="1200" dirty="0">
                <a:solidFill>
                  <a:schemeClr val="tx1"/>
                </a:solidFill>
                <a:ea typeface="+mj-ea"/>
                <a:cs typeface="+mj-cs"/>
              </a:rPr>
              <a:t>Stoke Overview</a:t>
            </a:r>
          </a:p>
        </p:txBody>
      </p:sp>
      <p:pic>
        <p:nvPicPr>
          <p:cNvPr id="5" name="Picture 4">
            <a:extLst>
              <a:ext uri="{FF2B5EF4-FFF2-40B4-BE49-F238E27FC236}">
                <a16:creationId xmlns:a16="http://schemas.microsoft.com/office/drawing/2014/main" id="{1BF76D9F-DF2B-4748-8350-6546C51D15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47504"/>
            <a:ext cx="9858139" cy="3115383"/>
          </a:xfrm>
          <a:prstGeom prst="rect">
            <a:avLst/>
          </a:prstGeom>
        </p:spPr>
      </p:pic>
      <p:sp>
        <p:nvSpPr>
          <p:cNvPr id="11" name="Content Placeholder 2">
            <a:extLst>
              <a:ext uri="{FF2B5EF4-FFF2-40B4-BE49-F238E27FC236}">
                <a16:creationId xmlns:a16="http://schemas.microsoft.com/office/drawing/2014/main" id="{D0A5008C-C271-4DC8-A038-571E6781C67B}"/>
              </a:ext>
            </a:extLst>
          </p:cNvPr>
          <p:cNvSpPr txBox="1">
            <a:spLocks/>
          </p:cNvSpPr>
          <p:nvPr/>
        </p:nvSpPr>
        <p:spPr>
          <a:xfrm>
            <a:off x="838200" y="5606900"/>
            <a:ext cx="10515600" cy="11589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7BAA40E8-467B-439D-B1BD-9E8905F313DB}"/>
              </a:ext>
            </a:extLst>
          </p:cNvPr>
          <p:cNvSpPr txBox="1"/>
          <p:nvPr/>
        </p:nvSpPr>
        <p:spPr>
          <a:xfrm>
            <a:off x="2667500" y="4021850"/>
            <a:ext cx="9973680" cy="3170099"/>
          </a:xfrm>
          <a:prstGeom prst="rect">
            <a:avLst/>
          </a:prstGeom>
          <a:noFill/>
        </p:spPr>
        <p:txBody>
          <a:bodyPr wrap="square" rtlCol="0">
            <a:spAutoFit/>
          </a:bodyPr>
          <a:lstStyle/>
          <a:p>
            <a:r>
              <a:rPr lang="en-US" sz="2000" u="sng" dirty="0">
                <a:latin typeface="Century" panose="02040604050505020304" pitchFamily="18" charset="0"/>
              </a:rPr>
              <a:t>Instruction instance</a:t>
            </a:r>
            <a:r>
              <a:rPr lang="en-US" sz="2000" dirty="0">
                <a:latin typeface="Century" panose="02040604050505020304" pitchFamily="18" charset="0"/>
              </a:rPr>
              <a:t> </a:t>
            </a:r>
          </a:p>
          <a:p>
            <a:r>
              <a:rPr lang="en-US" sz="2000" dirty="0">
                <a:latin typeface="Century" panose="02040604050505020304" pitchFamily="18" charset="0"/>
              </a:rPr>
              <a:t>	</a:t>
            </a:r>
            <a:r>
              <a:rPr lang="en-US" sz="2000" dirty="0" err="1">
                <a:latin typeface="Century" panose="02040604050505020304" pitchFamily="18" charset="0"/>
              </a:rPr>
              <a:t>shufpd</a:t>
            </a:r>
            <a:r>
              <a:rPr lang="en-US" sz="2000" dirty="0">
                <a:latin typeface="Century" panose="02040604050505020304" pitchFamily="18" charset="0"/>
              </a:rPr>
              <a:t> $0x0, %xmm2, %xmm1</a:t>
            </a:r>
          </a:p>
          <a:p>
            <a:endParaRPr lang="en-US" sz="2000" dirty="0">
              <a:latin typeface="Century" panose="02040604050505020304" pitchFamily="18" charset="0"/>
            </a:endParaRPr>
          </a:p>
          <a:p>
            <a:r>
              <a:rPr lang="en-US" sz="2000" u="sng" dirty="0">
                <a:latin typeface="Century" panose="02040604050505020304" pitchFamily="18" charset="0"/>
              </a:rPr>
              <a:t>Bit-vector Formula</a:t>
            </a:r>
            <a:r>
              <a:rPr lang="en-US" sz="2000" dirty="0">
                <a:latin typeface="Century" panose="02040604050505020304" pitchFamily="18" charset="0"/>
              </a:rPr>
              <a:t> </a:t>
            </a:r>
          </a:p>
          <a:p>
            <a:pPr lvl="1"/>
            <a:r>
              <a:rPr lang="en-US" sz="2000" dirty="0">
                <a:latin typeface="Century" panose="02040604050505020304" pitchFamily="18" charset="0"/>
              </a:rPr>
              <a:t>       %ymm1  : %ymm1[255:128] ∘ (%ymm2[63:0] ∘ %ymm1[63:0])</a:t>
            </a:r>
          </a:p>
          <a:p>
            <a:endParaRPr lang="en-US" sz="2000" dirty="0">
              <a:latin typeface="Century" panose="02040604050505020304" pitchFamily="18" charset="0"/>
            </a:endParaRPr>
          </a:p>
          <a:p>
            <a:r>
              <a:rPr lang="en-US" sz="2000" u="sng" dirty="0">
                <a:latin typeface="Century" panose="02040604050505020304" pitchFamily="18" charset="0"/>
              </a:rPr>
              <a:t>SMT-Formula</a:t>
            </a:r>
            <a:r>
              <a:rPr lang="en-US" sz="2000" dirty="0">
                <a:latin typeface="Century" panose="02040604050505020304" pitchFamily="18" charset="0"/>
              </a:rPr>
              <a:t> </a:t>
            </a:r>
          </a:p>
          <a:p>
            <a:r>
              <a:rPr lang="en-US" sz="2000" dirty="0">
                <a:latin typeface="Century" panose="02040604050505020304" pitchFamily="18" charset="0"/>
              </a:rPr>
              <a:t>  	%ymm1  : (</a:t>
            </a:r>
            <a:r>
              <a:rPr lang="en-US" sz="2000" dirty="0" err="1">
                <a:latin typeface="Century" panose="02040604050505020304" pitchFamily="18" charset="0"/>
              </a:rPr>
              <a:t>concat</a:t>
            </a:r>
            <a:r>
              <a:rPr lang="en-US" sz="2000" dirty="0">
                <a:latin typeface="Century" panose="02040604050505020304" pitchFamily="18" charset="0"/>
              </a:rPr>
              <a:t> ((_ extract 255 128) %ymm1)</a:t>
            </a:r>
          </a:p>
          <a:p>
            <a:r>
              <a:rPr lang="en-US" sz="2000" dirty="0">
                <a:latin typeface="Century" panose="02040604050505020304" pitchFamily="18" charset="0"/>
              </a:rPr>
              <a:t>        		       (</a:t>
            </a:r>
            <a:r>
              <a:rPr lang="en-US" sz="2000" dirty="0" err="1">
                <a:latin typeface="Century" panose="02040604050505020304" pitchFamily="18" charset="0"/>
              </a:rPr>
              <a:t>concat</a:t>
            </a:r>
            <a:r>
              <a:rPr lang="en-US" sz="2000" dirty="0">
                <a:latin typeface="Century" panose="02040604050505020304" pitchFamily="18" charset="0"/>
              </a:rPr>
              <a:t> ((_ extract 63 0) %ymm2) ((_ extract 63 0) %ymm1)))</a:t>
            </a:r>
          </a:p>
          <a:p>
            <a:endParaRPr lang="en-US" sz="2000" dirty="0">
              <a:latin typeface="Century" panose="02040604050505020304" pitchFamily="18" charset="0"/>
            </a:endParaRPr>
          </a:p>
        </p:txBody>
      </p:sp>
      <p:sp>
        <p:nvSpPr>
          <p:cNvPr id="7" name="TextBox 6">
            <a:extLst>
              <a:ext uri="{FF2B5EF4-FFF2-40B4-BE49-F238E27FC236}">
                <a16:creationId xmlns:a16="http://schemas.microsoft.com/office/drawing/2014/main" id="{EEAA5B30-EDD8-4F15-BD1A-87B317C7DEA0}"/>
              </a:ext>
            </a:extLst>
          </p:cNvPr>
          <p:cNvSpPr txBox="1"/>
          <p:nvPr/>
        </p:nvSpPr>
        <p:spPr>
          <a:xfrm>
            <a:off x="1404926" y="746763"/>
            <a:ext cx="4874540" cy="400110"/>
          </a:xfrm>
          <a:prstGeom prst="rect">
            <a:avLst/>
          </a:prstGeom>
          <a:noFill/>
          <a:ln>
            <a:solidFill>
              <a:schemeClr val="tx1"/>
            </a:solidFill>
          </a:ln>
        </p:spPr>
        <p:txBody>
          <a:bodyPr wrap="none" rtlCol="0">
            <a:spAutoFit/>
          </a:bodyPr>
          <a:lstStyle/>
          <a:p>
            <a:r>
              <a:rPr lang="en-US" sz="2000" dirty="0"/>
              <a:t>Example Instruction Implementation in Stoke</a:t>
            </a:r>
          </a:p>
        </p:txBody>
      </p:sp>
      <p:sp>
        <p:nvSpPr>
          <p:cNvPr id="9" name="TextBox 8">
            <a:extLst>
              <a:ext uri="{FF2B5EF4-FFF2-40B4-BE49-F238E27FC236}">
                <a16:creationId xmlns:a16="http://schemas.microsoft.com/office/drawing/2014/main" id="{DCDA49A7-8DC3-4204-8A90-1D253FD3150C}"/>
              </a:ext>
            </a:extLst>
          </p:cNvPr>
          <p:cNvSpPr txBox="1"/>
          <p:nvPr/>
        </p:nvSpPr>
        <p:spPr>
          <a:xfrm>
            <a:off x="2667500" y="3595752"/>
            <a:ext cx="2841804" cy="400110"/>
          </a:xfrm>
          <a:prstGeom prst="rect">
            <a:avLst/>
          </a:prstGeom>
          <a:noFill/>
          <a:ln>
            <a:solidFill>
              <a:schemeClr val="tx1"/>
            </a:solidFill>
          </a:ln>
        </p:spPr>
        <p:txBody>
          <a:bodyPr wrap="none" rtlCol="0">
            <a:spAutoFit/>
          </a:bodyPr>
          <a:lstStyle/>
          <a:p>
            <a:r>
              <a:rPr lang="en-US" sz="2000" dirty="0"/>
              <a:t>Stoke Generated Formula</a:t>
            </a:r>
          </a:p>
        </p:txBody>
      </p:sp>
      <p:sp>
        <p:nvSpPr>
          <p:cNvPr id="4" name="Slide Number Placeholder 3">
            <a:extLst>
              <a:ext uri="{FF2B5EF4-FFF2-40B4-BE49-F238E27FC236}">
                <a16:creationId xmlns:a16="http://schemas.microsoft.com/office/drawing/2014/main" id="{ED010578-CE6C-4513-B0D7-A42603B8D544}"/>
              </a:ext>
            </a:extLst>
          </p:cNvPr>
          <p:cNvSpPr>
            <a:spLocks noGrp="1"/>
          </p:cNvSpPr>
          <p:nvPr>
            <p:ph type="sldNum" sz="quarter" idx="12"/>
          </p:nvPr>
        </p:nvSpPr>
        <p:spPr/>
        <p:txBody>
          <a:bodyPr/>
          <a:lstStyle/>
          <a:p>
            <a:fld id="{330EA680-D336-4FF7-8B7A-9848BB0A1C32}" type="slidenum">
              <a:rPr lang="en-US" smtClean="0"/>
              <a:t>71</a:t>
            </a:fld>
            <a:endParaRPr lang="en-US"/>
          </a:p>
        </p:txBody>
      </p:sp>
    </p:spTree>
    <p:custDataLst>
      <p:tags r:id="rId1"/>
    </p:custDataLst>
    <p:extLst>
      <p:ext uri="{BB962C8B-B14F-4D97-AF65-F5344CB8AC3E}">
        <p14:creationId xmlns:p14="http://schemas.microsoft.com/office/powerpoint/2010/main" val="378761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500" y="0"/>
            <a:ext cx="10287000" cy="1107847"/>
          </a:xfrm>
        </p:spPr>
        <p:txBody>
          <a:bodyPr>
            <a:normAutofit/>
          </a:bodyPr>
          <a:lstStyle/>
          <a:p>
            <a:r>
              <a:rPr lang="en-GB" dirty="0"/>
              <a:t>Proof Generator Approaches</a:t>
            </a:r>
            <a:endParaRPr lang="en-US" dirty="0"/>
          </a:p>
        </p:txBody>
      </p:sp>
      <p:sp>
        <p:nvSpPr>
          <p:cNvPr id="3" name="Slide Number Placeholder 2">
            <a:extLst>
              <a:ext uri="{FF2B5EF4-FFF2-40B4-BE49-F238E27FC236}">
                <a16:creationId xmlns:a16="http://schemas.microsoft.com/office/drawing/2014/main" id="{3167AA18-E26D-4D07-ABE4-62EBBA8EF597}"/>
              </a:ext>
            </a:extLst>
          </p:cNvPr>
          <p:cNvSpPr>
            <a:spLocks noGrp="1"/>
          </p:cNvSpPr>
          <p:nvPr>
            <p:ph type="sldNum" sz="quarter" idx="12"/>
          </p:nvPr>
        </p:nvSpPr>
        <p:spPr/>
        <p:txBody>
          <a:bodyPr/>
          <a:lstStyle/>
          <a:p>
            <a:fld id="{330EA680-D336-4FF7-8B7A-9848BB0A1C32}" type="slidenum">
              <a:rPr lang="en-US" smtClean="0"/>
              <a:t>72</a:t>
            </a:fld>
            <a:endParaRPr lang="en-US"/>
          </a:p>
        </p:txBody>
      </p:sp>
      <p:graphicFrame>
        <p:nvGraphicFramePr>
          <p:cNvPr id="4" name="Table 3">
            <a:extLst>
              <a:ext uri="{FF2B5EF4-FFF2-40B4-BE49-F238E27FC236}">
                <a16:creationId xmlns:a16="http://schemas.microsoft.com/office/drawing/2014/main" id="{8B6AAB09-4AB4-4BCF-8661-9495264CFF7E}"/>
              </a:ext>
            </a:extLst>
          </p:cNvPr>
          <p:cNvGraphicFramePr>
            <a:graphicFrameLocks noGrp="1"/>
          </p:cNvGraphicFramePr>
          <p:nvPr/>
        </p:nvGraphicFramePr>
        <p:xfrm>
          <a:off x="2032000" y="2944256"/>
          <a:ext cx="8128000" cy="13106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205691722"/>
                    </a:ext>
                  </a:extLst>
                </a:gridCol>
                <a:gridCol w="4064000">
                  <a:extLst>
                    <a:ext uri="{9D8B030D-6E8A-4147-A177-3AD203B41FA5}">
                      <a16:colId xmlns:a16="http://schemas.microsoft.com/office/drawing/2014/main" val="647773068"/>
                    </a:ext>
                  </a:extLst>
                </a:gridCol>
              </a:tblGrid>
              <a:tr h="370840">
                <a:tc>
                  <a:txBody>
                    <a:bodyPr/>
                    <a:lstStyle/>
                    <a:p>
                      <a:pPr algn="ctr"/>
                      <a:r>
                        <a:rPr lang="en-GB" sz="2800" dirty="0"/>
                        <a:t>Translator Specific </a:t>
                      </a:r>
                      <a:endParaRPr lang="en-US" sz="2800" dirty="0"/>
                    </a:p>
                  </a:txBody>
                  <a:tcPr/>
                </a:tc>
                <a:tc>
                  <a:txBody>
                    <a:bodyPr/>
                    <a:lstStyle/>
                    <a:p>
                      <a:pPr algn="ctr"/>
                      <a:r>
                        <a:rPr lang="en-GB" sz="2800" dirty="0"/>
                        <a:t>Translator Agnostic</a:t>
                      </a:r>
                      <a:endParaRPr lang="en-US" sz="2800" dirty="0"/>
                    </a:p>
                  </a:txBody>
                  <a:tcPr/>
                </a:tc>
                <a:extLst>
                  <a:ext uri="{0D108BD9-81ED-4DB2-BD59-A6C34878D82A}">
                    <a16:rowId xmlns:a16="http://schemas.microsoft.com/office/drawing/2014/main" val="1597002052"/>
                  </a:ext>
                </a:extLst>
              </a:tr>
              <a:tr h="370840">
                <a:tc>
                  <a:txBody>
                    <a:bodyPr/>
                    <a:lstStyle/>
                    <a:p>
                      <a:pPr marL="0" indent="0" algn="ctr">
                        <a:buFont typeface="Arial" panose="020B0604020202020204" pitchFamily="34" charset="0"/>
                        <a:buNone/>
                      </a:pPr>
                      <a:r>
                        <a:rPr lang="en-GB" sz="2000" dirty="0"/>
                        <a:t>Instrumenting the translator</a:t>
                      </a:r>
                      <a:endParaRPr lang="en-US" sz="2000" dirty="0"/>
                    </a:p>
                  </a:txBody>
                  <a:tcPr/>
                </a:tc>
                <a:tc>
                  <a:txBody>
                    <a:bodyPr/>
                    <a:lstStyle/>
                    <a:p>
                      <a:pPr marL="0" indent="0" algn="ctr">
                        <a:buFont typeface="Arial" panose="020B0604020202020204" pitchFamily="34" charset="0"/>
                        <a:buNone/>
                      </a:pPr>
                      <a:r>
                        <a:rPr lang="en-GB" sz="2000" dirty="0"/>
                        <a:t>Data-Driven approaches</a:t>
                      </a:r>
                      <a:endParaRPr lang="en-US" sz="2000" dirty="0"/>
                    </a:p>
                  </a:txBody>
                  <a:tcPr/>
                </a:tc>
                <a:extLst>
                  <a:ext uri="{0D108BD9-81ED-4DB2-BD59-A6C34878D82A}">
                    <a16:rowId xmlns:a16="http://schemas.microsoft.com/office/drawing/2014/main" val="2937538194"/>
                  </a:ext>
                </a:extLst>
              </a:tr>
              <a:tr h="370840">
                <a:tc>
                  <a:txBody>
                    <a:bodyPr/>
                    <a:lstStyle/>
                    <a:p>
                      <a:pPr marL="0" indent="0" algn="ctr">
                        <a:buFont typeface="Arial" panose="020B0604020202020204" pitchFamily="34" charset="0"/>
                        <a:buNone/>
                      </a:pPr>
                      <a:r>
                        <a:rPr lang="en-GB" sz="2000" dirty="0"/>
                        <a:t>Analysing source and target code</a:t>
                      </a:r>
                      <a:endParaRPr lang="en-US" sz="2000" dirty="0"/>
                    </a:p>
                  </a:txBody>
                  <a:tcPr/>
                </a:tc>
                <a:tc>
                  <a:txBody>
                    <a:bodyPr/>
                    <a:lstStyle/>
                    <a:p>
                      <a:pPr marL="0" indent="0" algn="ctr">
                        <a:buFont typeface="Arial" panose="020B0604020202020204" pitchFamily="34" charset="0"/>
                        <a:buNone/>
                      </a:pPr>
                      <a:r>
                        <a:rPr lang="en-GB" sz="2000" dirty="0"/>
                        <a:t>Using machine learning</a:t>
                      </a:r>
                      <a:endParaRPr lang="en-US" sz="2000" dirty="0"/>
                    </a:p>
                  </a:txBody>
                  <a:tcPr/>
                </a:tc>
                <a:extLst>
                  <a:ext uri="{0D108BD9-81ED-4DB2-BD59-A6C34878D82A}">
                    <a16:rowId xmlns:a16="http://schemas.microsoft.com/office/drawing/2014/main" val="372353192"/>
                  </a:ext>
                </a:extLst>
              </a:tr>
            </a:tbl>
          </a:graphicData>
        </a:graphic>
      </p:graphicFrame>
    </p:spTree>
    <p:extLst>
      <p:ext uri="{BB962C8B-B14F-4D97-AF65-F5344CB8AC3E}">
        <p14:creationId xmlns:p14="http://schemas.microsoft.com/office/powerpoint/2010/main" val="38854021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2047"/>
            <a:ext cx="9144000" cy="1054426"/>
          </a:xfrm>
        </p:spPr>
        <p:txBody>
          <a:bodyPr>
            <a:normAutofit fontScale="90000"/>
          </a:bodyPr>
          <a:lstStyle/>
          <a:p>
            <a:r>
              <a:rPr lang="en-GB" dirty="0"/>
              <a:t>Translator Specific Approaches</a:t>
            </a:r>
            <a:endParaRPr lang="en-US" dirty="0"/>
          </a:p>
        </p:txBody>
      </p:sp>
      <p:sp>
        <p:nvSpPr>
          <p:cNvPr id="6" name="TextBox 5">
            <a:extLst>
              <a:ext uri="{FF2B5EF4-FFF2-40B4-BE49-F238E27FC236}">
                <a16:creationId xmlns:a16="http://schemas.microsoft.com/office/drawing/2014/main" id="{619D53A2-C9B7-434B-9A26-CABBF8C05F14}"/>
              </a:ext>
            </a:extLst>
          </p:cNvPr>
          <p:cNvSpPr txBox="1"/>
          <p:nvPr/>
        </p:nvSpPr>
        <p:spPr>
          <a:xfrm>
            <a:off x="739251" y="2364030"/>
            <a:ext cx="10713497" cy="3816429"/>
          </a:xfrm>
          <a:prstGeom prst="rect">
            <a:avLst/>
          </a:prstGeom>
          <a:noFill/>
        </p:spPr>
        <p:txBody>
          <a:bodyPr wrap="square" rtlCol="0">
            <a:spAutoFit/>
          </a:bodyPr>
          <a:lstStyle/>
          <a:p>
            <a:pPr marL="457200" indent="-457200">
              <a:buFont typeface="Wingdings" panose="05000000000000000000" pitchFamily="2" charset="2"/>
              <a:buChar char="q"/>
            </a:pPr>
            <a:r>
              <a:rPr lang="en-GB" sz="3200" dirty="0"/>
              <a:t>Instrumenting the translator itself OR</a:t>
            </a:r>
          </a:p>
          <a:p>
            <a:pPr marL="457200" indent="-457200">
              <a:buFont typeface="Wingdings" panose="05000000000000000000" pitchFamily="2" charset="2"/>
              <a:buChar char="q"/>
            </a:pPr>
            <a:endParaRPr lang="en-GB" sz="3200" dirty="0"/>
          </a:p>
          <a:p>
            <a:pPr marL="457200" indent="-457200">
              <a:buFont typeface="Wingdings" panose="05000000000000000000" pitchFamily="2" charset="2"/>
              <a:buChar char="q"/>
            </a:pPr>
            <a:r>
              <a:rPr lang="en-GB" sz="3200" dirty="0"/>
              <a:t>Analysing the source (x86-64) code and target (LLVM IR) code of a particular translation to infer the synchronization points</a:t>
            </a:r>
          </a:p>
          <a:p>
            <a:pPr marL="914400" lvl="1" indent="-457200">
              <a:buFont typeface="Wingdings" panose="05000000000000000000" pitchFamily="2" charset="2"/>
              <a:buChar char="q"/>
            </a:pPr>
            <a:r>
              <a:rPr lang="en-GB" sz="3200" dirty="0"/>
              <a:t>Needs to handle the idioms generated by each translator</a:t>
            </a:r>
          </a:p>
          <a:p>
            <a:pPr marL="457200" indent="-457200">
              <a:buFont typeface="Wingdings" panose="05000000000000000000" pitchFamily="2" charset="2"/>
              <a:buChar char="q"/>
            </a:pPr>
            <a:endParaRPr lang="en-GB" sz="3200" dirty="0"/>
          </a:p>
          <a:p>
            <a:endParaRPr lang="en-US" dirty="0"/>
          </a:p>
        </p:txBody>
      </p:sp>
      <p:sp>
        <p:nvSpPr>
          <p:cNvPr id="3" name="Slide Number Placeholder 2">
            <a:extLst>
              <a:ext uri="{FF2B5EF4-FFF2-40B4-BE49-F238E27FC236}">
                <a16:creationId xmlns:a16="http://schemas.microsoft.com/office/drawing/2014/main" id="{FA5BE7F0-B4A3-4839-B22F-325D87B5AA62}"/>
              </a:ext>
            </a:extLst>
          </p:cNvPr>
          <p:cNvSpPr>
            <a:spLocks noGrp="1"/>
          </p:cNvSpPr>
          <p:nvPr>
            <p:ph type="sldNum" sz="quarter" idx="12"/>
          </p:nvPr>
        </p:nvSpPr>
        <p:spPr/>
        <p:txBody>
          <a:bodyPr/>
          <a:lstStyle/>
          <a:p>
            <a:fld id="{330EA680-D336-4FF7-8B7A-9848BB0A1C32}" type="slidenum">
              <a:rPr lang="en-US" smtClean="0"/>
              <a:t>73</a:t>
            </a:fld>
            <a:endParaRPr lang="en-US"/>
          </a:p>
        </p:txBody>
      </p:sp>
    </p:spTree>
    <p:extLst>
      <p:ext uri="{BB962C8B-B14F-4D97-AF65-F5344CB8AC3E}">
        <p14:creationId xmlns:p14="http://schemas.microsoft.com/office/powerpoint/2010/main" val="9634670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5E7B1F-7846-432F-BD88-3F03D9DC5AF3}"/>
              </a:ext>
            </a:extLst>
          </p:cNvPr>
          <p:cNvSpPr txBox="1">
            <a:spLocks/>
          </p:cNvSpPr>
          <p:nvPr/>
        </p:nvSpPr>
        <p:spPr>
          <a:xfrm>
            <a:off x="403411" y="228600"/>
            <a:ext cx="11524129" cy="15060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5400" dirty="0"/>
              <a:t>Trade-off between Translator specific and Translator agnostic Approaches</a:t>
            </a:r>
            <a:endParaRPr lang="en-US" sz="5400" dirty="0"/>
          </a:p>
        </p:txBody>
      </p:sp>
      <p:sp>
        <p:nvSpPr>
          <p:cNvPr id="2" name="TextBox 1">
            <a:extLst>
              <a:ext uri="{FF2B5EF4-FFF2-40B4-BE49-F238E27FC236}">
                <a16:creationId xmlns:a16="http://schemas.microsoft.com/office/drawing/2014/main" id="{B4D2E831-2B4B-4F73-B9C3-A35898790086}"/>
              </a:ext>
            </a:extLst>
          </p:cNvPr>
          <p:cNvSpPr txBox="1"/>
          <p:nvPr/>
        </p:nvSpPr>
        <p:spPr>
          <a:xfrm>
            <a:off x="1476506" y="3192581"/>
            <a:ext cx="9856693"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t>Translator specific approaches are accurate than agnostic approaches in inferencing sync-points, hence easier to pin-point a failure reason when the proof checked fails</a:t>
            </a:r>
          </a:p>
          <a:p>
            <a:pPr marL="285750" indent="-285750">
              <a:buFont typeface="Arial" panose="020B0604020202020204" pitchFamily="34" charset="0"/>
              <a:buChar char="•"/>
            </a:pPr>
            <a:r>
              <a:rPr lang="en-US" sz="3200" dirty="0"/>
              <a:t> The sync-points generated by translator agnostic approaches, being guesses, can be inaccurate leading to difficulty in pin-pointing a  reason during proof failure</a:t>
            </a:r>
          </a:p>
        </p:txBody>
      </p:sp>
      <p:grpSp>
        <p:nvGrpSpPr>
          <p:cNvPr id="6" name="Group 5">
            <a:extLst>
              <a:ext uri="{FF2B5EF4-FFF2-40B4-BE49-F238E27FC236}">
                <a16:creationId xmlns:a16="http://schemas.microsoft.com/office/drawing/2014/main" id="{409B16DD-0BAB-46CD-B40C-48133F86AFEE}"/>
              </a:ext>
            </a:extLst>
          </p:cNvPr>
          <p:cNvGrpSpPr/>
          <p:nvPr/>
        </p:nvGrpSpPr>
        <p:grpSpPr>
          <a:xfrm>
            <a:off x="1477644" y="1869142"/>
            <a:ext cx="9998655" cy="1077218"/>
            <a:chOff x="1477644" y="1869142"/>
            <a:chExt cx="9998655" cy="1077218"/>
          </a:xfrm>
        </p:grpSpPr>
        <p:sp>
          <p:nvSpPr>
            <p:cNvPr id="3" name="TextBox 2">
              <a:extLst>
                <a:ext uri="{FF2B5EF4-FFF2-40B4-BE49-F238E27FC236}">
                  <a16:creationId xmlns:a16="http://schemas.microsoft.com/office/drawing/2014/main" id="{C44C6D41-79A1-4E36-A9FF-F237D9908DCF}"/>
                </a:ext>
              </a:extLst>
            </p:cNvPr>
            <p:cNvSpPr txBox="1"/>
            <p:nvPr/>
          </p:nvSpPr>
          <p:spPr>
            <a:xfrm>
              <a:off x="1477644" y="1869142"/>
              <a:ext cx="3952297" cy="1077218"/>
            </a:xfrm>
            <a:prstGeom prst="rect">
              <a:avLst/>
            </a:prstGeom>
            <a:noFill/>
          </p:spPr>
          <p:txBody>
            <a:bodyPr wrap="square" rtlCol="0">
              <a:spAutoFit/>
            </a:bodyPr>
            <a:lstStyle/>
            <a:p>
              <a:r>
                <a:rPr lang="en-US" sz="3200" i="1" dirty="0"/>
                <a:t>Accuracy in inferring sync-points</a:t>
              </a:r>
            </a:p>
          </p:txBody>
        </p:sp>
        <p:sp>
          <p:nvSpPr>
            <p:cNvPr id="29" name="TextBox 28">
              <a:extLst>
                <a:ext uri="{FF2B5EF4-FFF2-40B4-BE49-F238E27FC236}">
                  <a16:creationId xmlns:a16="http://schemas.microsoft.com/office/drawing/2014/main" id="{75112AAF-F203-4CED-AE56-25AFEB13A655}"/>
                </a:ext>
              </a:extLst>
            </p:cNvPr>
            <p:cNvSpPr txBox="1"/>
            <p:nvPr/>
          </p:nvSpPr>
          <p:spPr>
            <a:xfrm>
              <a:off x="7300989" y="1869142"/>
              <a:ext cx="4175310" cy="1077218"/>
            </a:xfrm>
            <a:prstGeom prst="rect">
              <a:avLst/>
            </a:prstGeom>
            <a:noFill/>
          </p:spPr>
          <p:txBody>
            <a:bodyPr wrap="square" rtlCol="0">
              <a:spAutoFit/>
            </a:bodyPr>
            <a:lstStyle/>
            <a:p>
              <a:r>
                <a:rPr lang="en-US" sz="3200" i="1" dirty="0"/>
                <a:t>Applicability to different translators</a:t>
              </a:r>
            </a:p>
          </p:txBody>
        </p:sp>
        <p:sp>
          <p:nvSpPr>
            <p:cNvPr id="31" name="TextBox 30">
              <a:extLst>
                <a:ext uri="{FF2B5EF4-FFF2-40B4-BE49-F238E27FC236}">
                  <a16:creationId xmlns:a16="http://schemas.microsoft.com/office/drawing/2014/main" id="{BADAB4BF-37B5-4914-872F-5C66F76DC5D2}"/>
                </a:ext>
              </a:extLst>
            </p:cNvPr>
            <p:cNvSpPr txBox="1"/>
            <p:nvPr/>
          </p:nvSpPr>
          <p:spPr>
            <a:xfrm>
              <a:off x="5845271" y="1980892"/>
              <a:ext cx="640408" cy="584775"/>
            </a:xfrm>
            <a:prstGeom prst="rect">
              <a:avLst/>
            </a:prstGeom>
            <a:noFill/>
          </p:spPr>
          <p:txBody>
            <a:bodyPr wrap="square" rtlCol="0">
              <a:spAutoFit/>
            </a:bodyPr>
            <a:lstStyle/>
            <a:p>
              <a:r>
                <a:rPr lang="en-US" sz="3200" i="1" dirty="0"/>
                <a:t>VS</a:t>
              </a:r>
            </a:p>
          </p:txBody>
        </p:sp>
      </p:grpSp>
      <p:sp>
        <p:nvSpPr>
          <p:cNvPr id="5" name="Slide Number Placeholder 4">
            <a:extLst>
              <a:ext uri="{FF2B5EF4-FFF2-40B4-BE49-F238E27FC236}">
                <a16:creationId xmlns:a16="http://schemas.microsoft.com/office/drawing/2014/main" id="{483535FC-BDE3-4C42-A142-653ADBA3C897}"/>
              </a:ext>
            </a:extLst>
          </p:cNvPr>
          <p:cNvSpPr>
            <a:spLocks noGrp="1"/>
          </p:cNvSpPr>
          <p:nvPr>
            <p:ph type="sldNum" sz="quarter" idx="12"/>
          </p:nvPr>
        </p:nvSpPr>
        <p:spPr/>
        <p:txBody>
          <a:bodyPr/>
          <a:lstStyle/>
          <a:p>
            <a:fld id="{330EA680-D336-4FF7-8B7A-9848BB0A1C32}" type="slidenum">
              <a:rPr lang="en-US" smtClean="0"/>
              <a:t>74</a:t>
            </a:fld>
            <a:endParaRPr lang="en-US"/>
          </a:p>
        </p:txBody>
      </p:sp>
    </p:spTree>
    <p:custDataLst>
      <p:tags r:id="rId1"/>
    </p:custDataLst>
    <p:extLst>
      <p:ext uri="{BB962C8B-B14F-4D97-AF65-F5344CB8AC3E}">
        <p14:creationId xmlns:p14="http://schemas.microsoft.com/office/powerpoint/2010/main" val="327796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09294"/>
          </a:xfrm>
        </p:spPr>
        <p:txBody>
          <a:bodyPr>
            <a:normAutofit fontScale="90000"/>
          </a:bodyPr>
          <a:lstStyle/>
          <a:p>
            <a:r>
              <a:rPr lang="en-US" dirty="0"/>
              <a:t>Notion of Program Equivalence</a:t>
            </a:r>
          </a:p>
        </p:txBody>
      </p:sp>
      <p:sp>
        <p:nvSpPr>
          <p:cNvPr id="5" name="TextBox 4">
            <a:extLst>
              <a:ext uri="{FF2B5EF4-FFF2-40B4-BE49-F238E27FC236}">
                <a16:creationId xmlns:a16="http://schemas.microsoft.com/office/drawing/2014/main" id="{D57B6910-277C-4BD6-9D59-FF21359044A4}"/>
              </a:ext>
            </a:extLst>
          </p:cNvPr>
          <p:cNvSpPr txBox="1"/>
          <p:nvPr/>
        </p:nvSpPr>
        <p:spPr>
          <a:xfrm>
            <a:off x="1098997" y="911571"/>
            <a:ext cx="9994006" cy="3385542"/>
          </a:xfrm>
          <a:prstGeom prst="rect">
            <a:avLst/>
          </a:prstGeom>
          <a:noFill/>
        </p:spPr>
        <p:txBody>
          <a:bodyPr wrap="square" rtlCol="0">
            <a:spAutoFit/>
          </a:bodyPr>
          <a:lstStyle/>
          <a:p>
            <a:pPr marL="457200" indent="-457200">
              <a:buFont typeface="Arial" panose="020B0604020202020204" pitchFamily="34" charset="0"/>
              <a:buChar char="•"/>
            </a:pPr>
            <a:r>
              <a:rPr lang="en-GB" sz="3200" dirty="0"/>
              <a:t>The notion of semantic equivalence is usually</a:t>
            </a:r>
          </a:p>
          <a:p>
            <a:r>
              <a:rPr lang="en-GB" sz="3200" dirty="0"/>
              <a:t>formalized as a bi-simulation relation</a:t>
            </a:r>
          </a:p>
          <a:p>
            <a:pPr marL="457200" indent="-457200">
              <a:buFont typeface="Arial" panose="020B0604020202020204" pitchFamily="34" charset="0"/>
              <a:buChar char="•"/>
            </a:pPr>
            <a:r>
              <a:rPr lang="en-GB" sz="3200" dirty="0"/>
              <a:t>Two state transition systems are bi-similar if they match each other's moves (A strong form of equivalence)</a:t>
            </a:r>
          </a:p>
          <a:p>
            <a:pPr marL="457200" indent="-457200">
              <a:buFont typeface="Arial" panose="020B0604020202020204" pitchFamily="34" charset="0"/>
              <a:buChar char="•"/>
            </a:pPr>
            <a:endParaRPr lang="en-GB" sz="3200" dirty="0"/>
          </a:p>
          <a:p>
            <a:endParaRPr lang="en-GB" dirty="0"/>
          </a:p>
          <a:p>
            <a:endParaRPr lang="en-US" dirty="0"/>
          </a:p>
          <a:p>
            <a:endParaRPr lang="en-US" dirty="0"/>
          </a:p>
        </p:txBody>
      </p:sp>
      <p:grpSp>
        <p:nvGrpSpPr>
          <p:cNvPr id="6" name="Group 5">
            <a:extLst>
              <a:ext uri="{FF2B5EF4-FFF2-40B4-BE49-F238E27FC236}">
                <a16:creationId xmlns:a16="http://schemas.microsoft.com/office/drawing/2014/main" id="{E0148EA9-54A2-4BD0-938E-675E0A96E83C}"/>
              </a:ext>
            </a:extLst>
          </p:cNvPr>
          <p:cNvGrpSpPr/>
          <p:nvPr/>
        </p:nvGrpSpPr>
        <p:grpSpPr>
          <a:xfrm>
            <a:off x="2813986" y="3216215"/>
            <a:ext cx="6564027" cy="3469574"/>
            <a:chOff x="2813986" y="3216215"/>
            <a:chExt cx="6564027" cy="3469574"/>
          </a:xfrm>
        </p:grpSpPr>
        <p:grpSp>
          <p:nvGrpSpPr>
            <p:cNvPr id="26" name="Group 25">
              <a:extLst>
                <a:ext uri="{FF2B5EF4-FFF2-40B4-BE49-F238E27FC236}">
                  <a16:creationId xmlns:a16="http://schemas.microsoft.com/office/drawing/2014/main" id="{E4D424D8-8E79-4589-9BC3-43974F7DE5A0}"/>
                </a:ext>
              </a:extLst>
            </p:cNvPr>
            <p:cNvGrpSpPr/>
            <p:nvPr/>
          </p:nvGrpSpPr>
          <p:grpSpPr>
            <a:xfrm>
              <a:off x="2813986" y="3285963"/>
              <a:ext cx="2005874" cy="2764664"/>
              <a:chOff x="2221604" y="3980875"/>
              <a:chExt cx="2005874" cy="2764664"/>
            </a:xfrm>
          </p:grpSpPr>
          <p:cxnSp>
            <p:nvCxnSpPr>
              <p:cNvPr id="12" name="Straight Arrow Connector 11">
                <a:extLst>
                  <a:ext uri="{FF2B5EF4-FFF2-40B4-BE49-F238E27FC236}">
                    <a16:creationId xmlns:a16="http://schemas.microsoft.com/office/drawing/2014/main" id="{955345EF-528A-4A72-A682-DAAE44A5797B}"/>
                  </a:ext>
                </a:extLst>
              </p:cNvPr>
              <p:cNvCxnSpPr>
                <a:cxnSpLocks/>
              </p:cNvCxnSpPr>
              <p:nvPr/>
            </p:nvCxnSpPr>
            <p:spPr>
              <a:xfrm flipH="1">
                <a:off x="2605016" y="5756012"/>
                <a:ext cx="607454"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B46ED61-A63D-4172-9AE0-E780AE3A177B}"/>
                  </a:ext>
                </a:extLst>
              </p:cNvPr>
              <p:cNvCxnSpPr>
                <a:cxnSpLocks/>
              </p:cNvCxnSpPr>
              <p:nvPr/>
            </p:nvCxnSpPr>
            <p:spPr>
              <a:xfrm>
                <a:off x="3224541" y="5756012"/>
                <a:ext cx="619526"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5" name="Group 24">
                <a:extLst>
                  <a:ext uri="{FF2B5EF4-FFF2-40B4-BE49-F238E27FC236}">
                    <a16:creationId xmlns:a16="http://schemas.microsoft.com/office/drawing/2014/main" id="{2555BBCD-55E7-47F8-A917-03ECF725AA37}"/>
                  </a:ext>
                </a:extLst>
              </p:cNvPr>
              <p:cNvGrpSpPr/>
              <p:nvPr/>
            </p:nvGrpSpPr>
            <p:grpSpPr>
              <a:xfrm>
                <a:off x="2221604" y="3980875"/>
                <a:ext cx="2005874" cy="2764664"/>
                <a:chOff x="2221604" y="3980875"/>
                <a:chExt cx="2005874" cy="2764664"/>
              </a:xfrm>
            </p:grpSpPr>
            <p:sp>
              <p:nvSpPr>
                <p:cNvPr id="3" name="Oval 2">
                  <a:extLst>
                    <a:ext uri="{FF2B5EF4-FFF2-40B4-BE49-F238E27FC236}">
                      <a16:creationId xmlns:a16="http://schemas.microsoft.com/office/drawing/2014/main" id="{E66127EE-3186-4D57-ABAE-F11CA612B2AD}"/>
                    </a:ext>
                  </a:extLst>
                </p:cNvPr>
                <p:cNvSpPr/>
                <p:nvPr/>
              </p:nvSpPr>
              <p:spPr>
                <a:xfrm>
                  <a:off x="2841131" y="3980875"/>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S1</a:t>
                  </a:r>
                </a:p>
              </p:txBody>
            </p:sp>
            <p:cxnSp>
              <p:nvCxnSpPr>
                <p:cNvPr id="9" name="Straight Arrow Connector 8">
                  <a:extLst>
                    <a:ext uri="{FF2B5EF4-FFF2-40B4-BE49-F238E27FC236}">
                      <a16:creationId xmlns:a16="http://schemas.microsoft.com/office/drawing/2014/main" id="{FB98DFEE-E592-42DB-BD67-F2A6C959F36F}"/>
                    </a:ext>
                  </a:extLst>
                </p:cNvPr>
                <p:cNvCxnSpPr>
                  <a:cxnSpLocks/>
                </p:cNvCxnSpPr>
                <p:nvPr/>
              </p:nvCxnSpPr>
              <p:spPr>
                <a:xfrm>
                  <a:off x="3206030" y="4614931"/>
                  <a:ext cx="0" cy="522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436F7F34-313F-495B-A15F-96D3F84861BF}"/>
                    </a:ext>
                  </a:extLst>
                </p:cNvPr>
                <p:cNvSpPr/>
                <p:nvPr/>
              </p:nvSpPr>
              <p:spPr>
                <a:xfrm>
                  <a:off x="2841130" y="5137827"/>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S2</a:t>
                  </a:r>
                </a:p>
              </p:txBody>
            </p:sp>
            <p:sp>
              <p:nvSpPr>
                <p:cNvPr id="19" name="Oval 18">
                  <a:extLst>
                    <a:ext uri="{FF2B5EF4-FFF2-40B4-BE49-F238E27FC236}">
                      <a16:creationId xmlns:a16="http://schemas.microsoft.com/office/drawing/2014/main" id="{FAF9C845-1374-4AAA-BDBF-E807AA70B6C1}"/>
                    </a:ext>
                  </a:extLst>
                </p:cNvPr>
                <p:cNvSpPr/>
                <p:nvPr/>
              </p:nvSpPr>
              <p:spPr>
                <a:xfrm>
                  <a:off x="2221604" y="6127354"/>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S3</a:t>
                  </a:r>
                </a:p>
              </p:txBody>
            </p:sp>
            <p:sp>
              <p:nvSpPr>
                <p:cNvPr id="20" name="Oval 19">
                  <a:extLst>
                    <a:ext uri="{FF2B5EF4-FFF2-40B4-BE49-F238E27FC236}">
                      <a16:creationId xmlns:a16="http://schemas.microsoft.com/office/drawing/2014/main" id="{A4A01A78-F62E-498F-BA41-FD9C9C50927C}"/>
                    </a:ext>
                  </a:extLst>
                </p:cNvPr>
                <p:cNvSpPr/>
                <p:nvPr/>
              </p:nvSpPr>
              <p:spPr>
                <a:xfrm>
                  <a:off x="3484797" y="6127354"/>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S4</a:t>
                  </a:r>
                </a:p>
              </p:txBody>
            </p:sp>
            <p:sp>
              <p:nvSpPr>
                <p:cNvPr id="22" name="TextBox 21">
                  <a:extLst>
                    <a:ext uri="{FF2B5EF4-FFF2-40B4-BE49-F238E27FC236}">
                      <a16:creationId xmlns:a16="http://schemas.microsoft.com/office/drawing/2014/main" id="{3AE99C92-C1C3-4386-A795-3F485BEBCB94}"/>
                    </a:ext>
                  </a:extLst>
                </p:cNvPr>
                <p:cNvSpPr txBox="1"/>
                <p:nvPr/>
              </p:nvSpPr>
              <p:spPr>
                <a:xfrm>
                  <a:off x="3262833" y="4671176"/>
                  <a:ext cx="308098" cy="400110"/>
                </a:xfrm>
                <a:prstGeom prst="rect">
                  <a:avLst/>
                </a:prstGeom>
                <a:noFill/>
              </p:spPr>
              <p:txBody>
                <a:bodyPr wrap="none" rtlCol="0">
                  <a:spAutoFit/>
                </a:bodyPr>
                <a:lstStyle/>
                <a:p>
                  <a:r>
                    <a:rPr lang="en-US" sz="2000" dirty="0"/>
                    <a:t>a</a:t>
                  </a:r>
                </a:p>
              </p:txBody>
            </p:sp>
            <p:sp>
              <p:nvSpPr>
                <p:cNvPr id="23" name="TextBox 22">
                  <a:extLst>
                    <a:ext uri="{FF2B5EF4-FFF2-40B4-BE49-F238E27FC236}">
                      <a16:creationId xmlns:a16="http://schemas.microsoft.com/office/drawing/2014/main" id="{B62D0D9F-10C3-4C75-9C6F-A93366F785FF}"/>
                    </a:ext>
                  </a:extLst>
                </p:cNvPr>
                <p:cNvSpPr txBox="1"/>
                <p:nvPr/>
              </p:nvSpPr>
              <p:spPr>
                <a:xfrm>
                  <a:off x="2644337" y="5622498"/>
                  <a:ext cx="319318" cy="400110"/>
                </a:xfrm>
                <a:prstGeom prst="rect">
                  <a:avLst/>
                </a:prstGeom>
                <a:noFill/>
              </p:spPr>
              <p:txBody>
                <a:bodyPr wrap="none" rtlCol="0">
                  <a:spAutoFit/>
                </a:bodyPr>
                <a:lstStyle/>
                <a:p>
                  <a:r>
                    <a:rPr lang="en-US" sz="2000" dirty="0"/>
                    <a:t>b</a:t>
                  </a:r>
                </a:p>
              </p:txBody>
            </p:sp>
            <p:sp>
              <p:nvSpPr>
                <p:cNvPr id="24" name="TextBox 23">
                  <a:extLst>
                    <a:ext uri="{FF2B5EF4-FFF2-40B4-BE49-F238E27FC236}">
                      <a16:creationId xmlns:a16="http://schemas.microsoft.com/office/drawing/2014/main" id="{8E0431E6-A4EF-4E90-A5D8-29AD2284F557}"/>
                    </a:ext>
                  </a:extLst>
                </p:cNvPr>
                <p:cNvSpPr txBox="1"/>
                <p:nvPr/>
              </p:nvSpPr>
              <p:spPr>
                <a:xfrm>
                  <a:off x="3620945" y="5622498"/>
                  <a:ext cx="293670" cy="400110"/>
                </a:xfrm>
                <a:prstGeom prst="rect">
                  <a:avLst/>
                </a:prstGeom>
                <a:noFill/>
              </p:spPr>
              <p:txBody>
                <a:bodyPr wrap="none" rtlCol="0">
                  <a:spAutoFit/>
                </a:bodyPr>
                <a:lstStyle/>
                <a:p>
                  <a:r>
                    <a:rPr lang="en-US" sz="2000" dirty="0"/>
                    <a:t>c</a:t>
                  </a:r>
                </a:p>
              </p:txBody>
            </p:sp>
          </p:grpSp>
        </p:grpSp>
        <p:sp>
          <p:nvSpPr>
            <p:cNvPr id="28" name="TextBox 27">
              <a:extLst>
                <a:ext uri="{FF2B5EF4-FFF2-40B4-BE49-F238E27FC236}">
                  <a16:creationId xmlns:a16="http://schemas.microsoft.com/office/drawing/2014/main" id="{198CE716-1D6D-4DB1-A689-A995B9E16CD3}"/>
                </a:ext>
              </a:extLst>
            </p:cNvPr>
            <p:cNvSpPr txBox="1"/>
            <p:nvPr/>
          </p:nvSpPr>
          <p:spPr>
            <a:xfrm>
              <a:off x="5873577" y="3972291"/>
              <a:ext cx="444846" cy="769441"/>
            </a:xfrm>
            <a:prstGeom prst="rect">
              <a:avLst/>
            </a:prstGeom>
            <a:noFill/>
          </p:spPr>
          <p:txBody>
            <a:bodyPr wrap="square" rtlCol="0">
              <a:spAutoFit/>
            </a:bodyPr>
            <a:lstStyle/>
            <a:p>
              <a:r>
                <a:rPr lang="en-US" sz="4400" dirty="0"/>
                <a:t>≠</a:t>
              </a:r>
            </a:p>
          </p:txBody>
        </p:sp>
        <p:grpSp>
          <p:nvGrpSpPr>
            <p:cNvPr id="51" name="Group 50">
              <a:extLst>
                <a:ext uri="{FF2B5EF4-FFF2-40B4-BE49-F238E27FC236}">
                  <a16:creationId xmlns:a16="http://schemas.microsoft.com/office/drawing/2014/main" id="{2E691C94-A2B9-4AE0-B197-572197E77F71}"/>
                </a:ext>
              </a:extLst>
            </p:cNvPr>
            <p:cNvGrpSpPr/>
            <p:nvPr/>
          </p:nvGrpSpPr>
          <p:grpSpPr>
            <a:xfrm>
              <a:off x="7387066" y="3216215"/>
              <a:ext cx="1990947" cy="2765451"/>
              <a:chOff x="6794684" y="3911127"/>
              <a:chExt cx="1990947" cy="2765451"/>
            </a:xfrm>
          </p:grpSpPr>
          <p:cxnSp>
            <p:nvCxnSpPr>
              <p:cNvPr id="30" name="Straight Arrow Connector 29">
                <a:extLst>
                  <a:ext uri="{FF2B5EF4-FFF2-40B4-BE49-F238E27FC236}">
                    <a16:creationId xmlns:a16="http://schemas.microsoft.com/office/drawing/2014/main" id="{C97671F8-BCA1-4B72-BF5F-6B2E15A540CB}"/>
                  </a:ext>
                </a:extLst>
              </p:cNvPr>
              <p:cNvCxnSpPr>
                <a:cxnSpLocks/>
              </p:cNvCxnSpPr>
              <p:nvPr/>
            </p:nvCxnSpPr>
            <p:spPr>
              <a:xfrm flipH="1">
                <a:off x="7138178" y="4554566"/>
                <a:ext cx="607454"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455AA63D-D716-4D39-AE2E-89935046DF51}"/>
                  </a:ext>
                </a:extLst>
              </p:cNvPr>
              <p:cNvCxnSpPr>
                <a:cxnSpLocks/>
              </p:cNvCxnSpPr>
              <p:nvPr/>
            </p:nvCxnSpPr>
            <p:spPr>
              <a:xfrm>
                <a:off x="7757703" y="4554566"/>
                <a:ext cx="619526"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7F17038B-07BE-4194-BCAA-25780D98F4CA}"/>
                  </a:ext>
                </a:extLst>
              </p:cNvPr>
              <p:cNvSpPr/>
              <p:nvPr/>
            </p:nvSpPr>
            <p:spPr>
              <a:xfrm>
                <a:off x="7359469" y="3911127"/>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R1</a:t>
                </a:r>
              </a:p>
            </p:txBody>
          </p:sp>
          <p:sp>
            <p:nvSpPr>
              <p:cNvPr id="35" name="Oval 34">
                <a:extLst>
                  <a:ext uri="{FF2B5EF4-FFF2-40B4-BE49-F238E27FC236}">
                    <a16:creationId xmlns:a16="http://schemas.microsoft.com/office/drawing/2014/main" id="{312DB7B3-0259-480B-AF46-960CBC755353}"/>
                  </a:ext>
                </a:extLst>
              </p:cNvPr>
              <p:cNvSpPr/>
              <p:nvPr/>
            </p:nvSpPr>
            <p:spPr>
              <a:xfrm>
                <a:off x="6809924" y="4972927"/>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R2</a:t>
                </a:r>
              </a:p>
            </p:txBody>
          </p:sp>
          <p:sp>
            <p:nvSpPr>
              <p:cNvPr id="36" name="Oval 35">
                <a:extLst>
                  <a:ext uri="{FF2B5EF4-FFF2-40B4-BE49-F238E27FC236}">
                    <a16:creationId xmlns:a16="http://schemas.microsoft.com/office/drawing/2014/main" id="{73BCC31A-4666-45A5-B14C-C29E32984388}"/>
                  </a:ext>
                </a:extLst>
              </p:cNvPr>
              <p:cNvSpPr/>
              <p:nvPr/>
            </p:nvSpPr>
            <p:spPr>
              <a:xfrm>
                <a:off x="6794684" y="6058393"/>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R4</a:t>
                </a:r>
              </a:p>
            </p:txBody>
          </p:sp>
          <p:sp>
            <p:nvSpPr>
              <p:cNvPr id="37" name="Oval 36">
                <a:extLst>
                  <a:ext uri="{FF2B5EF4-FFF2-40B4-BE49-F238E27FC236}">
                    <a16:creationId xmlns:a16="http://schemas.microsoft.com/office/drawing/2014/main" id="{D774F8A4-8C62-423C-951B-F59FDBA1C740}"/>
                  </a:ext>
                </a:extLst>
              </p:cNvPr>
              <p:cNvSpPr/>
              <p:nvPr/>
            </p:nvSpPr>
            <p:spPr>
              <a:xfrm>
                <a:off x="8018619" y="6022608"/>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R5</a:t>
                </a:r>
              </a:p>
            </p:txBody>
          </p:sp>
          <p:sp>
            <p:nvSpPr>
              <p:cNvPr id="38" name="TextBox 37">
                <a:extLst>
                  <a:ext uri="{FF2B5EF4-FFF2-40B4-BE49-F238E27FC236}">
                    <a16:creationId xmlns:a16="http://schemas.microsoft.com/office/drawing/2014/main" id="{35528405-3F87-4988-ADD9-CE4E7FF90E73}"/>
                  </a:ext>
                </a:extLst>
              </p:cNvPr>
              <p:cNvSpPr txBox="1"/>
              <p:nvPr/>
            </p:nvSpPr>
            <p:spPr>
              <a:xfrm>
                <a:off x="7132008" y="4467895"/>
                <a:ext cx="308098" cy="400110"/>
              </a:xfrm>
              <a:prstGeom prst="rect">
                <a:avLst/>
              </a:prstGeom>
              <a:noFill/>
            </p:spPr>
            <p:txBody>
              <a:bodyPr wrap="none" rtlCol="0">
                <a:spAutoFit/>
              </a:bodyPr>
              <a:lstStyle/>
              <a:p>
                <a:r>
                  <a:rPr lang="en-US" sz="2000" dirty="0"/>
                  <a:t>a</a:t>
                </a:r>
              </a:p>
            </p:txBody>
          </p:sp>
          <p:sp>
            <p:nvSpPr>
              <p:cNvPr id="39" name="TextBox 38">
                <a:extLst>
                  <a:ext uri="{FF2B5EF4-FFF2-40B4-BE49-F238E27FC236}">
                    <a16:creationId xmlns:a16="http://schemas.microsoft.com/office/drawing/2014/main" id="{185E98DA-2A1E-4BF4-9830-0961C4A03A3F}"/>
                  </a:ext>
                </a:extLst>
              </p:cNvPr>
              <p:cNvSpPr txBox="1"/>
              <p:nvPr/>
            </p:nvSpPr>
            <p:spPr>
              <a:xfrm>
                <a:off x="6812690" y="5638131"/>
                <a:ext cx="319318" cy="400110"/>
              </a:xfrm>
              <a:prstGeom prst="rect">
                <a:avLst/>
              </a:prstGeom>
              <a:noFill/>
            </p:spPr>
            <p:txBody>
              <a:bodyPr wrap="none" rtlCol="0">
                <a:spAutoFit/>
              </a:bodyPr>
              <a:lstStyle/>
              <a:p>
                <a:r>
                  <a:rPr lang="en-US" sz="2000" dirty="0"/>
                  <a:t>b</a:t>
                </a:r>
              </a:p>
            </p:txBody>
          </p:sp>
          <p:sp>
            <p:nvSpPr>
              <p:cNvPr id="40" name="TextBox 39">
                <a:extLst>
                  <a:ext uri="{FF2B5EF4-FFF2-40B4-BE49-F238E27FC236}">
                    <a16:creationId xmlns:a16="http://schemas.microsoft.com/office/drawing/2014/main" id="{31131516-2564-4F7B-9C23-A1F6FD890FAB}"/>
                  </a:ext>
                </a:extLst>
              </p:cNvPr>
              <p:cNvSpPr txBox="1"/>
              <p:nvPr/>
            </p:nvSpPr>
            <p:spPr>
              <a:xfrm>
                <a:off x="8491961" y="5591112"/>
                <a:ext cx="293670" cy="400110"/>
              </a:xfrm>
              <a:prstGeom prst="rect">
                <a:avLst/>
              </a:prstGeom>
              <a:noFill/>
            </p:spPr>
            <p:txBody>
              <a:bodyPr wrap="none" rtlCol="0">
                <a:spAutoFit/>
              </a:bodyPr>
              <a:lstStyle/>
              <a:p>
                <a:r>
                  <a:rPr lang="en-US" sz="2000" dirty="0"/>
                  <a:t>c</a:t>
                </a:r>
              </a:p>
            </p:txBody>
          </p:sp>
          <p:sp>
            <p:nvSpPr>
              <p:cNvPr id="42" name="Oval 41">
                <a:extLst>
                  <a:ext uri="{FF2B5EF4-FFF2-40B4-BE49-F238E27FC236}">
                    <a16:creationId xmlns:a16="http://schemas.microsoft.com/office/drawing/2014/main" id="{69EC40DC-3097-451F-AA0A-F295678BCB57}"/>
                  </a:ext>
                </a:extLst>
              </p:cNvPr>
              <p:cNvSpPr/>
              <p:nvPr/>
            </p:nvSpPr>
            <p:spPr>
              <a:xfrm>
                <a:off x="8005887" y="4960807"/>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R3</a:t>
                </a:r>
              </a:p>
            </p:txBody>
          </p:sp>
          <p:cxnSp>
            <p:nvCxnSpPr>
              <p:cNvPr id="45" name="Straight Arrow Connector 44">
                <a:extLst>
                  <a:ext uri="{FF2B5EF4-FFF2-40B4-BE49-F238E27FC236}">
                    <a16:creationId xmlns:a16="http://schemas.microsoft.com/office/drawing/2014/main" id="{B3DC9302-2ED3-41F3-A323-302250F2A9AD}"/>
                  </a:ext>
                </a:extLst>
              </p:cNvPr>
              <p:cNvCxnSpPr>
                <a:cxnSpLocks/>
              </p:cNvCxnSpPr>
              <p:nvPr/>
            </p:nvCxnSpPr>
            <p:spPr>
              <a:xfrm>
                <a:off x="7157794" y="5610169"/>
                <a:ext cx="8231" cy="412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AD5C829-988A-48B2-9FE2-EF5FC2495998}"/>
                  </a:ext>
                </a:extLst>
              </p:cNvPr>
              <p:cNvCxnSpPr>
                <a:cxnSpLocks/>
              </p:cNvCxnSpPr>
              <p:nvPr/>
            </p:nvCxnSpPr>
            <p:spPr>
              <a:xfrm>
                <a:off x="8378540" y="5591112"/>
                <a:ext cx="8231" cy="412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269C4541-2C0D-450F-B34C-5074B595EBF2}"/>
                  </a:ext>
                </a:extLst>
              </p:cNvPr>
              <p:cNvSpPr txBox="1"/>
              <p:nvPr/>
            </p:nvSpPr>
            <p:spPr>
              <a:xfrm>
                <a:off x="8078673" y="4465556"/>
                <a:ext cx="308098" cy="400110"/>
              </a:xfrm>
              <a:prstGeom prst="rect">
                <a:avLst/>
              </a:prstGeom>
              <a:noFill/>
            </p:spPr>
            <p:txBody>
              <a:bodyPr wrap="none" rtlCol="0">
                <a:spAutoFit/>
              </a:bodyPr>
              <a:lstStyle/>
              <a:p>
                <a:r>
                  <a:rPr lang="en-US" sz="2000" dirty="0"/>
                  <a:t>a</a:t>
                </a:r>
              </a:p>
            </p:txBody>
          </p:sp>
        </p:grpSp>
        <p:sp>
          <p:nvSpPr>
            <p:cNvPr id="4" name="TextBox 3">
              <a:extLst>
                <a:ext uri="{FF2B5EF4-FFF2-40B4-BE49-F238E27FC236}">
                  <a16:creationId xmlns:a16="http://schemas.microsoft.com/office/drawing/2014/main" id="{E1C71F6F-6B5A-4F17-9C37-0E0A6717B196}"/>
                </a:ext>
              </a:extLst>
            </p:cNvPr>
            <p:cNvSpPr txBox="1"/>
            <p:nvPr/>
          </p:nvSpPr>
          <p:spPr>
            <a:xfrm>
              <a:off x="2901696" y="6162569"/>
              <a:ext cx="6388608" cy="523220"/>
            </a:xfrm>
            <a:prstGeom prst="rect">
              <a:avLst/>
            </a:prstGeom>
            <a:noFill/>
          </p:spPr>
          <p:txBody>
            <a:bodyPr wrap="none" rtlCol="0">
              <a:spAutoFit/>
            </a:bodyPr>
            <a:lstStyle/>
            <a:p>
              <a:r>
                <a:rPr lang="en-US" sz="2800" dirty="0"/>
                <a:t>Above transition systems are not bi-similar</a:t>
              </a:r>
            </a:p>
          </p:txBody>
        </p:sp>
      </p:grpSp>
      <p:sp>
        <p:nvSpPr>
          <p:cNvPr id="7" name="Slide Number Placeholder 6">
            <a:extLst>
              <a:ext uri="{FF2B5EF4-FFF2-40B4-BE49-F238E27FC236}">
                <a16:creationId xmlns:a16="http://schemas.microsoft.com/office/drawing/2014/main" id="{267E9BF5-CEF2-40AE-A32F-346C7886B7B7}"/>
              </a:ext>
            </a:extLst>
          </p:cNvPr>
          <p:cNvSpPr>
            <a:spLocks noGrp="1"/>
          </p:cNvSpPr>
          <p:nvPr>
            <p:ph type="sldNum" sz="quarter" idx="12"/>
          </p:nvPr>
        </p:nvSpPr>
        <p:spPr/>
        <p:txBody>
          <a:bodyPr/>
          <a:lstStyle/>
          <a:p>
            <a:fld id="{330EA680-D336-4FF7-8B7A-9848BB0A1C32}" type="slidenum">
              <a:rPr lang="en-US" smtClean="0"/>
              <a:t>75</a:t>
            </a:fld>
            <a:endParaRPr lang="en-US"/>
          </a:p>
        </p:txBody>
      </p:sp>
    </p:spTree>
    <p:extLst>
      <p:ext uri="{BB962C8B-B14F-4D97-AF65-F5344CB8AC3E}">
        <p14:creationId xmlns:p14="http://schemas.microsoft.com/office/powerpoint/2010/main" val="33840488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71550"/>
          </a:xfrm>
        </p:spPr>
        <p:txBody>
          <a:bodyPr>
            <a:normAutofit fontScale="90000"/>
          </a:bodyPr>
          <a:lstStyle/>
          <a:p>
            <a:r>
              <a:rPr lang="en-US" dirty="0"/>
              <a:t>Notion of Program Equivalence</a:t>
            </a:r>
          </a:p>
        </p:txBody>
      </p:sp>
      <p:sp>
        <p:nvSpPr>
          <p:cNvPr id="5" name="TextBox 4">
            <a:extLst>
              <a:ext uri="{FF2B5EF4-FFF2-40B4-BE49-F238E27FC236}">
                <a16:creationId xmlns:a16="http://schemas.microsoft.com/office/drawing/2014/main" id="{D57B6910-277C-4BD6-9D59-FF21359044A4}"/>
              </a:ext>
            </a:extLst>
          </p:cNvPr>
          <p:cNvSpPr txBox="1"/>
          <p:nvPr/>
        </p:nvSpPr>
        <p:spPr>
          <a:xfrm>
            <a:off x="1098997" y="1219152"/>
            <a:ext cx="9994006" cy="5355312"/>
          </a:xfrm>
          <a:prstGeom prst="rect">
            <a:avLst/>
          </a:prstGeom>
          <a:noFill/>
        </p:spPr>
        <p:txBody>
          <a:bodyPr wrap="square" rtlCol="0">
            <a:spAutoFit/>
          </a:bodyPr>
          <a:lstStyle/>
          <a:p>
            <a:pPr marL="457200" indent="-457200">
              <a:buFont typeface="Arial" panose="020B0604020202020204" pitchFamily="34" charset="0"/>
              <a:buChar char="•"/>
            </a:pPr>
            <a:r>
              <a:rPr lang="en-GB" sz="3200" dirty="0"/>
              <a:t>Classic notion of bi-simulation is too strong for the purposes of program equivalence</a:t>
            </a:r>
          </a:p>
          <a:p>
            <a:pPr marL="457200" indent="-457200">
              <a:buFont typeface="Arial" panose="020B0604020202020204" pitchFamily="34" charset="0"/>
              <a:buChar char="•"/>
            </a:pPr>
            <a:endParaRPr lang="en-GB" sz="3200" dirty="0"/>
          </a:p>
          <a:p>
            <a:endParaRPr lang="en-GB" sz="3200"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We need a bi-simulation variant that allows relating states where the two programs actually synchronize</a:t>
            </a:r>
          </a:p>
          <a:p>
            <a:endParaRPr lang="en-GB" dirty="0"/>
          </a:p>
          <a:p>
            <a:endParaRPr lang="en-US" dirty="0"/>
          </a:p>
          <a:p>
            <a:endParaRPr lang="en-US" dirty="0"/>
          </a:p>
        </p:txBody>
      </p:sp>
      <p:sp>
        <p:nvSpPr>
          <p:cNvPr id="3" name="TextBox 2">
            <a:extLst>
              <a:ext uri="{FF2B5EF4-FFF2-40B4-BE49-F238E27FC236}">
                <a16:creationId xmlns:a16="http://schemas.microsoft.com/office/drawing/2014/main" id="{1807EC86-4069-435B-821E-9E60A99AA0AF}"/>
              </a:ext>
            </a:extLst>
          </p:cNvPr>
          <p:cNvSpPr txBox="1"/>
          <p:nvPr/>
        </p:nvSpPr>
        <p:spPr>
          <a:xfrm>
            <a:off x="5301571" y="2529752"/>
            <a:ext cx="6680222" cy="2092881"/>
          </a:xfrm>
          <a:prstGeom prst="rect">
            <a:avLst/>
          </a:prstGeom>
          <a:noFill/>
        </p:spPr>
        <p:txBody>
          <a:bodyPr wrap="square" rtlCol="0">
            <a:spAutoFit/>
          </a:bodyPr>
          <a:lstStyle/>
          <a:p>
            <a:pPr algn="ctr"/>
            <a:r>
              <a:rPr lang="en-GB" sz="2800" u="sng" dirty="0">
                <a:latin typeface="Century" panose="02040604050505020304" pitchFamily="18" charset="0"/>
              </a:rPr>
              <a:t>Lifted </a:t>
            </a:r>
            <a:r>
              <a:rPr lang="en-GB" sz="2800" u="sng" dirty="0" err="1">
                <a:latin typeface="Century" panose="02040604050505020304" pitchFamily="18" charset="0"/>
              </a:rPr>
              <a:t>llvm</a:t>
            </a:r>
            <a:r>
              <a:rPr lang="en-GB" sz="2800" u="sng" dirty="0">
                <a:latin typeface="Century" panose="02040604050505020304" pitchFamily="18" charset="0"/>
              </a:rPr>
              <a:t> instruction sequence</a:t>
            </a:r>
          </a:p>
          <a:p>
            <a:pPr algn="ctr"/>
            <a:endParaRPr lang="en-GB" sz="2800" u="sng" dirty="0">
              <a:latin typeface="Century" panose="02040604050505020304" pitchFamily="18" charset="0"/>
            </a:endParaRPr>
          </a:p>
          <a:p>
            <a:r>
              <a:rPr lang="en-GB" sz="2800" dirty="0">
                <a:latin typeface="Century" panose="02040604050505020304" pitchFamily="18" charset="0"/>
              </a:rPr>
              <a:t>%</a:t>
            </a:r>
            <a:r>
              <a:rPr lang="en-GB" sz="2800" dirty="0" err="1">
                <a:latin typeface="Century" panose="02040604050505020304" pitchFamily="18" charset="0"/>
              </a:rPr>
              <a:t>memval</a:t>
            </a:r>
            <a:r>
              <a:rPr lang="en-GB" sz="2800" dirty="0">
                <a:latin typeface="Century" panose="02040604050505020304" pitchFamily="18" charset="0"/>
              </a:rPr>
              <a:t> = load i64, i64* %mem</a:t>
            </a:r>
          </a:p>
          <a:p>
            <a:r>
              <a:rPr lang="en-GB" sz="2800" dirty="0">
                <a:latin typeface="Century" panose="02040604050505020304" pitchFamily="18" charset="0"/>
              </a:rPr>
              <a:t>%result = add i64 %</a:t>
            </a:r>
            <a:r>
              <a:rPr lang="en-GB" sz="2800" dirty="0" err="1">
                <a:latin typeface="Century" panose="02040604050505020304" pitchFamily="18" charset="0"/>
              </a:rPr>
              <a:t>memval</a:t>
            </a:r>
            <a:r>
              <a:rPr lang="en-GB" sz="2800" dirty="0">
                <a:latin typeface="Century" panose="02040604050505020304" pitchFamily="18" charset="0"/>
              </a:rPr>
              <a:t>, %reg</a:t>
            </a:r>
          </a:p>
          <a:p>
            <a:endParaRPr lang="en-US" dirty="0">
              <a:latin typeface="Century" panose="02040604050505020304" pitchFamily="18" charset="0"/>
            </a:endParaRPr>
          </a:p>
        </p:txBody>
      </p:sp>
      <p:sp>
        <p:nvSpPr>
          <p:cNvPr id="6" name="TextBox 5">
            <a:extLst>
              <a:ext uri="{FF2B5EF4-FFF2-40B4-BE49-F238E27FC236}">
                <a16:creationId xmlns:a16="http://schemas.microsoft.com/office/drawing/2014/main" id="{42D34C39-649B-4239-B6C8-305C63F99E22}"/>
              </a:ext>
            </a:extLst>
          </p:cNvPr>
          <p:cNvSpPr txBox="1"/>
          <p:nvPr/>
        </p:nvSpPr>
        <p:spPr>
          <a:xfrm>
            <a:off x="882869" y="2529752"/>
            <a:ext cx="4079937" cy="1384995"/>
          </a:xfrm>
          <a:prstGeom prst="rect">
            <a:avLst/>
          </a:prstGeom>
          <a:noFill/>
        </p:spPr>
        <p:txBody>
          <a:bodyPr wrap="square" rtlCol="0">
            <a:spAutoFit/>
          </a:bodyPr>
          <a:lstStyle/>
          <a:p>
            <a:pPr algn="ctr"/>
            <a:r>
              <a:rPr lang="en-GB" sz="2800" u="sng" dirty="0">
                <a:latin typeface="Century" panose="02040604050505020304" pitchFamily="18" charset="0"/>
              </a:rPr>
              <a:t>x86-64 instruction</a:t>
            </a:r>
          </a:p>
          <a:p>
            <a:pPr algn="ctr"/>
            <a:endParaRPr lang="en-GB" sz="2800" dirty="0">
              <a:latin typeface="Century" panose="02040604050505020304" pitchFamily="18" charset="0"/>
            </a:endParaRPr>
          </a:p>
          <a:p>
            <a:pPr algn="ctr"/>
            <a:r>
              <a:rPr lang="en-GB" sz="2800" dirty="0" err="1">
                <a:latin typeface="Century" panose="02040604050505020304" pitchFamily="18" charset="0"/>
              </a:rPr>
              <a:t>addq</a:t>
            </a:r>
            <a:r>
              <a:rPr lang="en-GB" sz="2800" dirty="0">
                <a:latin typeface="Century" panose="02040604050505020304" pitchFamily="18" charset="0"/>
              </a:rPr>
              <a:t> 8(%</a:t>
            </a:r>
            <a:r>
              <a:rPr lang="en-GB" sz="2800" dirty="0" err="1">
                <a:latin typeface="Century" panose="02040604050505020304" pitchFamily="18" charset="0"/>
              </a:rPr>
              <a:t>rsp</a:t>
            </a:r>
            <a:r>
              <a:rPr lang="en-GB" sz="2800" dirty="0">
                <a:latin typeface="Century" panose="02040604050505020304" pitchFamily="18" charset="0"/>
              </a:rPr>
              <a:t>), %</a:t>
            </a:r>
            <a:r>
              <a:rPr lang="en-GB" sz="2800" dirty="0" err="1">
                <a:latin typeface="Century" panose="02040604050505020304" pitchFamily="18" charset="0"/>
              </a:rPr>
              <a:t>rax</a:t>
            </a:r>
            <a:r>
              <a:rPr lang="en-GB" sz="2800" dirty="0">
                <a:latin typeface="Century" panose="02040604050505020304" pitchFamily="18" charset="0"/>
              </a:rPr>
              <a:t>  </a:t>
            </a:r>
            <a:endParaRPr lang="en-US" sz="28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8B2DE670-C094-4066-B961-EAC6AE5BA6E9}"/>
              </a:ext>
            </a:extLst>
          </p:cNvPr>
          <p:cNvSpPr>
            <a:spLocks noGrp="1"/>
          </p:cNvSpPr>
          <p:nvPr>
            <p:ph type="sldNum" sz="quarter" idx="12"/>
          </p:nvPr>
        </p:nvSpPr>
        <p:spPr/>
        <p:txBody>
          <a:bodyPr/>
          <a:lstStyle/>
          <a:p>
            <a:fld id="{330EA680-D336-4FF7-8B7A-9848BB0A1C32}" type="slidenum">
              <a:rPr lang="en-US" smtClean="0"/>
              <a:t>76</a:t>
            </a:fld>
            <a:endParaRPr lang="en-US"/>
          </a:p>
        </p:txBody>
      </p:sp>
    </p:spTree>
    <p:extLst>
      <p:ext uri="{BB962C8B-B14F-4D97-AF65-F5344CB8AC3E}">
        <p14:creationId xmlns:p14="http://schemas.microsoft.com/office/powerpoint/2010/main" val="13707233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440"/>
            <a:ext cx="9144000" cy="1179651"/>
          </a:xfrm>
        </p:spPr>
        <p:txBody>
          <a:bodyPr>
            <a:normAutofit fontScale="90000"/>
          </a:bodyPr>
          <a:lstStyle/>
          <a:p>
            <a:r>
              <a:rPr lang="en-US" dirty="0"/>
              <a:t>Notion of Program Equivalence</a:t>
            </a:r>
          </a:p>
        </p:txBody>
      </p:sp>
      <p:sp>
        <p:nvSpPr>
          <p:cNvPr id="5" name="TextBox 4">
            <a:extLst>
              <a:ext uri="{FF2B5EF4-FFF2-40B4-BE49-F238E27FC236}">
                <a16:creationId xmlns:a16="http://schemas.microsoft.com/office/drawing/2014/main" id="{D57B6910-277C-4BD6-9D59-FF21359044A4}"/>
              </a:ext>
            </a:extLst>
          </p:cNvPr>
          <p:cNvSpPr txBox="1"/>
          <p:nvPr/>
        </p:nvSpPr>
        <p:spPr>
          <a:xfrm>
            <a:off x="1098997" y="1619202"/>
            <a:ext cx="9994006" cy="1569660"/>
          </a:xfrm>
          <a:prstGeom prst="rect">
            <a:avLst/>
          </a:prstGeom>
          <a:noFill/>
        </p:spPr>
        <p:txBody>
          <a:bodyPr wrap="square" rtlCol="0">
            <a:spAutoFit/>
          </a:bodyPr>
          <a:lstStyle/>
          <a:p>
            <a:pPr marL="285750" indent="-285750">
              <a:buFont typeface="Arial" panose="020B0604020202020204" pitchFamily="34" charset="0"/>
              <a:buChar char="•"/>
            </a:pPr>
            <a:r>
              <a:rPr lang="en-GB" sz="3200" dirty="0"/>
              <a:t>Relate the states where the two programs actually synchronize, i.e., at the start of corresponding functions or basic blocks, at the loop headers, etc.</a:t>
            </a:r>
            <a:endParaRPr lang="en-US" sz="3200" dirty="0"/>
          </a:p>
        </p:txBody>
      </p:sp>
      <p:grpSp>
        <p:nvGrpSpPr>
          <p:cNvPr id="77" name="Group 76">
            <a:extLst>
              <a:ext uri="{FF2B5EF4-FFF2-40B4-BE49-F238E27FC236}">
                <a16:creationId xmlns:a16="http://schemas.microsoft.com/office/drawing/2014/main" id="{B5E78FDB-9137-476B-A536-ACCD124CC802}"/>
              </a:ext>
            </a:extLst>
          </p:cNvPr>
          <p:cNvGrpSpPr/>
          <p:nvPr/>
        </p:nvGrpSpPr>
        <p:grpSpPr>
          <a:xfrm>
            <a:off x="2813986" y="3509987"/>
            <a:ext cx="6564027" cy="2835041"/>
            <a:chOff x="2813986" y="3669139"/>
            <a:chExt cx="6564027" cy="2835041"/>
          </a:xfrm>
        </p:grpSpPr>
        <p:grpSp>
          <p:nvGrpSpPr>
            <p:cNvPr id="4" name="Group 3">
              <a:extLst>
                <a:ext uri="{FF2B5EF4-FFF2-40B4-BE49-F238E27FC236}">
                  <a16:creationId xmlns:a16="http://schemas.microsoft.com/office/drawing/2014/main" id="{B2B72460-CE47-4AEF-A08B-CC4BA62CE975}"/>
                </a:ext>
              </a:extLst>
            </p:cNvPr>
            <p:cNvGrpSpPr/>
            <p:nvPr/>
          </p:nvGrpSpPr>
          <p:grpSpPr>
            <a:xfrm>
              <a:off x="2813986" y="3669139"/>
              <a:ext cx="6564027" cy="2799853"/>
              <a:chOff x="2221604" y="3945686"/>
              <a:chExt cx="6564027" cy="2799853"/>
            </a:xfrm>
          </p:grpSpPr>
          <p:grpSp>
            <p:nvGrpSpPr>
              <p:cNvPr id="6" name="Group 5">
                <a:extLst>
                  <a:ext uri="{FF2B5EF4-FFF2-40B4-BE49-F238E27FC236}">
                    <a16:creationId xmlns:a16="http://schemas.microsoft.com/office/drawing/2014/main" id="{F503F0C9-1AD5-4196-AC2D-AD16A5327450}"/>
                  </a:ext>
                </a:extLst>
              </p:cNvPr>
              <p:cNvGrpSpPr/>
              <p:nvPr/>
            </p:nvGrpSpPr>
            <p:grpSpPr>
              <a:xfrm>
                <a:off x="2221604" y="3980875"/>
                <a:ext cx="2005874" cy="2764664"/>
                <a:chOff x="2221604" y="3980875"/>
                <a:chExt cx="2005874" cy="2764664"/>
              </a:xfrm>
            </p:grpSpPr>
            <p:cxnSp>
              <p:nvCxnSpPr>
                <p:cNvPr id="22" name="Straight Arrow Connector 21">
                  <a:extLst>
                    <a:ext uri="{FF2B5EF4-FFF2-40B4-BE49-F238E27FC236}">
                      <a16:creationId xmlns:a16="http://schemas.microsoft.com/office/drawing/2014/main" id="{83070613-C21A-4AE4-AF70-107C3E867D7E}"/>
                    </a:ext>
                  </a:extLst>
                </p:cNvPr>
                <p:cNvCxnSpPr>
                  <a:cxnSpLocks/>
                </p:cNvCxnSpPr>
                <p:nvPr/>
              </p:nvCxnSpPr>
              <p:spPr>
                <a:xfrm flipH="1">
                  <a:off x="2605016" y="5756012"/>
                  <a:ext cx="607454"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E62B692-DE9E-4A3C-8BA0-864663C49A79}"/>
                    </a:ext>
                  </a:extLst>
                </p:cNvPr>
                <p:cNvCxnSpPr>
                  <a:cxnSpLocks/>
                </p:cNvCxnSpPr>
                <p:nvPr/>
              </p:nvCxnSpPr>
              <p:spPr>
                <a:xfrm>
                  <a:off x="3224541" y="5756012"/>
                  <a:ext cx="619526"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469D70FE-C21B-41A7-ABEB-D40E439F1C88}"/>
                    </a:ext>
                  </a:extLst>
                </p:cNvPr>
                <p:cNvGrpSpPr/>
                <p:nvPr/>
              </p:nvGrpSpPr>
              <p:grpSpPr>
                <a:xfrm>
                  <a:off x="2221604" y="3980875"/>
                  <a:ext cx="2005874" cy="2764664"/>
                  <a:chOff x="2221604" y="3980875"/>
                  <a:chExt cx="2005874" cy="2764664"/>
                </a:xfrm>
              </p:grpSpPr>
              <p:sp>
                <p:nvSpPr>
                  <p:cNvPr id="25" name="Oval 24">
                    <a:extLst>
                      <a:ext uri="{FF2B5EF4-FFF2-40B4-BE49-F238E27FC236}">
                        <a16:creationId xmlns:a16="http://schemas.microsoft.com/office/drawing/2014/main" id="{54E573C3-3E95-46F3-A930-4E011A2F25EE}"/>
                      </a:ext>
                    </a:extLst>
                  </p:cNvPr>
                  <p:cNvSpPr/>
                  <p:nvPr/>
                </p:nvSpPr>
                <p:spPr>
                  <a:xfrm>
                    <a:off x="2841131" y="3980875"/>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S1</a:t>
                    </a:r>
                  </a:p>
                </p:txBody>
              </p:sp>
              <p:cxnSp>
                <p:nvCxnSpPr>
                  <p:cNvPr id="26" name="Straight Arrow Connector 25">
                    <a:extLst>
                      <a:ext uri="{FF2B5EF4-FFF2-40B4-BE49-F238E27FC236}">
                        <a16:creationId xmlns:a16="http://schemas.microsoft.com/office/drawing/2014/main" id="{AF4D4E80-DC8B-492E-B22C-CC0D01CB8047}"/>
                      </a:ext>
                    </a:extLst>
                  </p:cNvPr>
                  <p:cNvCxnSpPr>
                    <a:cxnSpLocks/>
                  </p:cNvCxnSpPr>
                  <p:nvPr/>
                </p:nvCxnSpPr>
                <p:spPr>
                  <a:xfrm>
                    <a:off x="3206030" y="4614931"/>
                    <a:ext cx="0" cy="522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86C1C92D-2565-403E-8A2E-FFEABC9913F3}"/>
                      </a:ext>
                    </a:extLst>
                  </p:cNvPr>
                  <p:cNvSpPr/>
                  <p:nvPr/>
                </p:nvSpPr>
                <p:spPr>
                  <a:xfrm>
                    <a:off x="2841130" y="5137827"/>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S2</a:t>
                    </a:r>
                  </a:p>
                </p:txBody>
              </p:sp>
              <p:sp>
                <p:nvSpPr>
                  <p:cNvPr id="28" name="Oval 27">
                    <a:extLst>
                      <a:ext uri="{FF2B5EF4-FFF2-40B4-BE49-F238E27FC236}">
                        <a16:creationId xmlns:a16="http://schemas.microsoft.com/office/drawing/2014/main" id="{323BC323-961C-40F7-9A5F-B62E4167FE6F}"/>
                      </a:ext>
                    </a:extLst>
                  </p:cNvPr>
                  <p:cNvSpPr/>
                  <p:nvPr/>
                </p:nvSpPr>
                <p:spPr>
                  <a:xfrm>
                    <a:off x="2221604" y="6127354"/>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S3</a:t>
                    </a:r>
                  </a:p>
                </p:txBody>
              </p:sp>
              <p:sp>
                <p:nvSpPr>
                  <p:cNvPr id="29" name="Oval 28">
                    <a:extLst>
                      <a:ext uri="{FF2B5EF4-FFF2-40B4-BE49-F238E27FC236}">
                        <a16:creationId xmlns:a16="http://schemas.microsoft.com/office/drawing/2014/main" id="{7AD8E580-DBB5-4775-BC4D-065C79A60F24}"/>
                      </a:ext>
                    </a:extLst>
                  </p:cNvPr>
                  <p:cNvSpPr/>
                  <p:nvPr/>
                </p:nvSpPr>
                <p:spPr>
                  <a:xfrm>
                    <a:off x="3484797" y="6127354"/>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S4</a:t>
                    </a:r>
                  </a:p>
                </p:txBody>
              </p:sp>
              <p:sp>
                <p:nvSpPr>
                  <p:cNvPr id="30" name="TextBox 29">
                    <a:extLst>
                      <a:ext uri="{FF2B5EF4-FFF2-40B4-BE49-F238E27FC236}">
                        <a16:creationId xmlns:a16="http://schemas.microsoft.com/office/drawing/2014/main" id="{399AB1C4-6908-4C6E-9D16-1DF9D3F4064B}"/>
                      </a:ext>
                    </a:extLst>
                  </p:cNvPr>
                  <p:cNvSpPr txBox="1"/>
                  <p:nvPr/>
                </p:nvSpPr>
                <p:spPr>
                  <a:xfrm>
                    <a:off x="3262833" y="4671176"/>
                    <a:ext cx="308098" cy="400110"/>
                  </a:xfrm>
                  <a:prstGeom prst="rect">
                    <a:avLst/>
                  </a:prstGeom>
                  <a:noFill/>
                </p:spPr>
                <p:txBody>
                  <a:bodyPr wrap="none" rtlCol="0">
                    <a:spAutoFit/>
                  </a:bodyPr>
                  <a:lstStyle/>
                  <a:p>
                    <a:r>
                      <a:rPr lang="en-US" sz="2000" dirty="0"/>
                      <a:t>a</a:t>
                    </a:r>
                  </a:p>
                </p:txBody>
              </p:sp>
              <p:sp>
                <p:nvSpPr>
                  <p:cNvPr id="31" name="TextBox 30">
                    <a:extLst>
                      <a:ext uri="{FF2B5EF4-FFF2-40B4-BE49-F238E27FC236}">
                        <a16:creationId xmlns:a16="http://schemas.microsoft.com/office/drawing/2014/main" id="{49AF3022-9242-4DD8-BA72-5CAE1EA1995B}"/>
                      </a:ext>
                    </a:extLst>
                  </p:cNvPr>
                  <p:cNvSpPr txBox="1"/>
                  <p:nvPr/>
                </p:nvSpPr>
                <p:spPr>
                  <a:xfrm>
                    <a:off x="2644337" y="5622498"/>
                    <a:ext cx="319318" cy="400110"/>
                  </a:xfrm>
                  <a:prstGeom prst="rect">
                    <a:avLst/>
                  </a:prstGeom>
                  <a:noFill/>
                </p:spPr>
                <p:txBody>
                  <a:bodyPr wrap="none" rtlCol="0">
                    <a:spAutoFit/>
                  </a:bodyPr>
                  <a:lstStyle/>
                  <a:p>
                    <a:r>
                      <a:rPr lang="en-US" sz="2000" dirty="0"/>
                      <a:t>b</a:t>
                    </a:r>
                  </a:p>
                </p:txBody>
              </p:sp>
              <p:sp>
                <p:nvSpPr>
                  <p:cNvPr id="32" name="TextBox 31">
                    <a:extLst>
                      <a:ext uri="{FF2B5EF4-FFF2-40B4-BE49-F238E27FC236}">
                        <a16:creationId xmlns:a16="http://schemas.microsoft.com/office/drawing/2014/main" id="{04E2765D-0EB8-46BB-9FF3-9576A7466791}"/>
                      </a:ext>
                    </a:extLst>
                  </p:cNvPr>
                  <p:cNvSpPr txBox="1"/>
                  <p:nvPr/>
                </p:nvSpPr>
                <p:spPr>
                  <a:xfrm>
                    <a:off x="3620945" y="5622498"/>
                    <a:ext cx="293670" cy="400110"/>
                  </a:xfrm>
                  <a:prstGeom prst="rect">
                    <a:avLst/>
                  </a:prstGeom>
                  <a:noFill/>
                </p:spPr>
                <p:txBody>
                  <a:bodyPr wrap="none" rtlCol="0">
                    <a:spAutoFit/>
                  </a:bodyPr>
                  <a:lstStyle/>
                  <a:p>
                    <a:r>
                      <a:rPr lang="en-US" sz="2000" dirty="0"/>
                      <a:t>c</a:t>
                    </a:r>
                  </a:p>
                </p:txBody>
              </p:sp>
            </p:grpSp>
          </p:grpSp>
          <p:sp>
            <p:nvSpPr>
              <p:cNvPr id="7" name="TextBox 6">
                <a:extLst>
                  <a:ext uri="{FF2B5EF4-FFF2-40B4-BE49-F238E27FC236}">
                    <a16:creationId xmlns:a16="http://schemas.microsoft.com/office/drawing/2014/main" id="{5824F8BA-57F8-406A-B96A-3788F16C153D}"/>
                  </a:ext>
                </a:extLst>
              </p:cNvPr>
              <p:cNvSpPr txBox="1"/>
              <p:nvPr/>
            </p:nvSpPr>
            <p:spPr>
              <a:xfrm>
                <a:off x="5232351" y="4665611"/>
                <a:ext cx="444846" cy="769441"/>
              </a:xfrm>
              <a:prstGeom prst="rect">
                <a:avLst/>
              </a:prstGeom>
              <a:noFill/>
            </p:spPr>
            <p:txBody>
              <a:bodyPr wrap="square" rtlCol="0">
                <a:spAutoFit/>
              </a:bodyPr>
              <a:lstStyle/>
              <a:p>
                <a:r>
                  <a:rPr lang="en-US" sz="4400" dirty="0"/>
                  <a:t>=</a:t>
                </a:r>
              </a:p>
            </p:txBody>
          </p:sp>
          <p:grpSp>
            <p:nvGrpSpPr>
              <p:cNvPr id="8" name="Group 7">
                <a:extLst>
                  <a:ext uri="{FF2B5EF4-FFF2-40B4-BE49-F238E27FC236}">
                    <a16:creationId xmlns:a16="http://schemas.microsoft.com/office/drawing/2014/main" id="{CDDED669-1A7B-41ED-9CB7-648EFB46CAE0}"/>
                  </a:ext>
                </a:extLst>
              </p:cNvPr>
              <p:cNvGrpSpPr/>
              <p:nvPr/>
            </p:nvGrpSpPr>
            <p:grpSpPr>
              <a:xfrm>
                <a:off x="6794684" y="3945686"/>
                <a:ext cx="1990947" cy="2730892"/>
                <a:chOff x="6794684" y="3945686"/>
                <a:chExt cx="1990947" cy="2730892"/>
              </a:xfrm>
            </p:grpSpPr>
            <p:cxnSp>
              <p:nvCxnSpPr>
                <p:cNvPr id="9" name="Straight Arrow Connector 8">
                  <a:extLst>
                    <a:ext uri="{FF2B5EF4-FFF2-40B4-BE49-F238E27FC236}">
                      <a16:creationId xmlns:a16="http://schemas.microsoft.com/office/drawing/2014/main" id="{3D183941-B87B-409E-80C3-475BCA9F83BA}"/>
                    </a:ext>
                  </a:extLst>
                </p:cNvPr>
                <p:cNvCxnSpPr>
                  <a:cxnSpLocks/>
                </p:cNvCxnSpPr>
                <p:nvPr/>
              </p:nvCxnSpPr>
              <p:spPr>
                <a:xfrm flipH="1">
                  <a:off x="7138178" y="4554566"/>
                  <a:ext cx="607454"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F21BEA9-6156-44E5-B045-A591B20B60DB}"/>
                    </a:ext>
                  </a:extLst>
                </p:cNvPr>
                <p:cNvCxnSpPr>
                  <a:cxnSpLocks/>
                </p:cNvCxnSpPr>
                <p:nvPr/>
              </p:nvCxnSpPr>
              <p:spPr>
                <a:xfrm>
                  <a:off x="7757703" y="4554566"/>
                  <a:ext cx="619526" cy="37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A4327A99-0679-443C-A118-14176AEF7246}"/>
                    </a:ext>
                  </a:extLst>
                </p:cNvPr>
                <p:cNvSpPr/>
                <p:nvPr/>
              </p:nvSpPr>
              <p:spPr>
                <a:xfrm>
                  <a:off x="7359469" y="3945686"/>
                  <a:ext cx="742681" cy="583626"/>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R1</a:t>
                  </a:r>
                </a:p>
              </p:txBody>
            </p:sp>
            <p:sp>
              <p:nvSpPr>
                <p:cNvPr id="12" name="Oval 11">
                  <a:extLst>
                    <a:ext uri="{FF2B5EF4-FFF2-40B4-BE49-F238E27FC236}">
                      <a16:creationId xmlns:a16="http://schemas.microsoft.com/office/drawing/2014/main" id="{61DB01AC-D205-47B3-904D-06381EA13DFF}"/>
                    </a:ext>
                  </a:extLst>
                </p:cNvPr>
                <p:cNvSpPr/>
                <p:nvPr/>
              </p:nvSpPr>
              <p:spPr>
                <a:xfrm>
                  <a:off x="6809924" y="4972927"/>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R2</a:t>
                  </a:r>
                </a:p>
              </p:txBody>
            </p:sp>
            <p:sp>
              <p:nvSpPr>
                <p:cNvPr id="13" name="Oval 12">
                  <a:extLst>
                    <a:ext uri="{FF2B5EF4-FFF2-40B4-BE49-F238E27FC236}">
                      <a16:creationId xmlns:a16="http://schemas.microsoft.com/office/drawing/2014/main" id="{13E5E649-7EB1-460A-80E3-660A4C509A6A}"/>
                    </a:ext>
                  </a:extLst>
                </p:cNvPr>
                <p:cNvSpPr/>
                <p:nvPr/>
              </p:nvSpPr>
              <p:spPr>
                <a:xfrm>
                  <a:off x="6794684" y="6058393"/>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R4</a:t>
                  </a:r>
                </a:p>
              </p:txBody>
            </p:sp>
            <p:sp>
              <p:nvSpPr>
                <p:cNvPr id="14" name="Oval 13">
                  <a:extLst>
                    <a:ext uri="{FF2B5EF4-FFF2-40B4-BE49-F238E27FC236}">
                      <a16:creationId xmlns:a16="http://schemas.microsoft.com/office/drawing/2014/main" id="{DF7A95D6-049E-4416-9874-16C3A5900A81}"/>
                    </a:ext>
                  </a:extLst>
                </p:cNvPr>
                <p:cNvSpPr/>
                <p:nvPr/>
              </p:nvSpPr>
              <p:spPr>
                <a:xfrm>
                  <a:off x="8018619" y="6022608"/>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R5</a:t>
                  </a:r>
                </a:p>
              </p:txBody>
            </p:sp>
            <p:sp>
              <p:nvSpPr>
                <p:cNvPr id="15" name="TextBox 14">
                  <a:extLst>
                    <a:ext uri="{FF2B5EF4-FFF2-40B4-BE49-F238E27FC236}">
                      <a16:creationId xmlns:a16="http://schemas.microsoft.com/office/drawing/2014/main" id="{8BA04FBD-1C74-4346-840F-A03D7B6C281C}"/>
                    </a:ext>
                  </a:extLst>
                </p:cNvPr>
                <p:cNvSpPr txBox="1"/>
                <p:nvPr/>
              </p:nvSpPr>
              <p:spPr>
                <a:xfrm>
                  <a:off x="7132008" y="4467895"/>
                  <a:ext cx="308098" cy="400110"/>
                </a:xfrm>
                <a:prstGeom prst="rect">
                  <a:avLst/>
                </a:prstGeom>
                <a:noFill/>
              </p:spPr>
              <p:txBody>
                <a:bodyPr wrap="none" rtlCol="0">
                  <a:spAutoFit/>
                </a:bodyPr>
                <a:lstStyle/>
                <a:p>
                  <a:r>
                    <a:rPr lang="en-US" sz="2000" dirty="0"/>
                    <a:t>a</a:t>
                  </a:r>
                </a:p>
              </p:txBody>
            </p:sp>
            <p:sp>
              <p:nvSpPr>
                <p:cNvPr id="16" name="TextBox 15">
                  <a:extLst>
                    <a:ext uri="{FF2B5EF4-FFF2-40B4-BE49-F238E27FC236}">
                      <a16:creationId xmlns:a16="http://schemas.microsoft.com/office/drawing/2014/main" id="{20A01EA1-2921-4288-8988-6C421D48A433}"/>
                    </a:ext>
                  </a:extLst>
                </p:cNvPr>
                <p:cNvSpPr txBox="1"/>
                <p:nvPr/>
              </p:nvSpPr>
              <p:spPr>
                <a:xfrm>
                  <a:off x="6812690" y="5638131"/>
                  <a:ext cx="319318" cy="400110"/>
                </a:xfrm>
                <a:prstGeom prst="rect">
                  <a:avLst/>
                </a:prstGeom>
                <a:noFill/>
              </p:spPr>
              <p:txBody>
                <a:bodyPr wrap="none" rtlCol="0">
                  <a:spAutoFit/>
                </a:bodyPr>
                <a:lstStyle/>
                <a:p>
                  <a:r>
                    <a:rPr lang="en-US" sz="2000" dirty="0"/>
                    <a:t>b</a:t>
                  </a:r>
                </a:p>
              </p:txBody>
            </p:sp>
            <p:sp>
              <p:nvSpPr>
                <p:cNvPr id="17" name="TextBox 16">
                  <a:extLst>
                    <a:ext uri="{FF2B5EF4-FFF2-40B4-BE49-F238E27FC236}">
                      <a16:creationId xmlns:a16="http://schemas.microsoft.com/office/drawing/2014/main" id="{D23A76A9-0B06-4F23-93E8-20ECB59EA7F6}"/>
                    </a:ext>
                  </a:extLst>
                </p:cNvPr>
                <p:cNvSpPr txBox="1"/>
                <p:nvPr/>
              </p:nvSpPr>
              <p:spPr>
                <a:xfrm>
                  <a:off x="8491961" y="5591112"/>
                  <a:ext cx="293670" cy="400110"/>
                </a:xfrm>
                <a:prstGeom prst="rect">
                  <a:avLst/>
                </a:prstGeom>
                <a:noFill/>
              </p:spPr>
              <p:txBody>
                <a:bodyPr wrap="none" rtlCol="0">
                  <a:spAutoFit/>
                </a:bodyPr>
                <a:lstStyle/>
                <a:p>
                  <a:r>
                    <a:rPr lang="en-US" sz="2000" dirty="0"/>
                    <a:t>c</a:t>
                  </a:r>
                </a:p>
              </p:txBody>
            </p:sp>
            <p:sp>
              <p:nvSpPr>
                <p:cNvPr id="18" name="Oval 17">
                  <a:extLst>
                    <a:ext uri="{FF2B5EF4-FFF2-40B4-BE49-F238E27FC236}">
                      <a16:creationId xmlns:a16="http://schemas.microsoft.com/office/drawing/2014/main" id="{4278A7FD-0842-4706-8FF5-1108B29F5811}"/>
                    </a:ext>
                  </a:extLst>
                </p:cNvPr>
                <p:cNvSpPr/>
                <p:nvPr/>
              </p:nvSpPr>
              <p:spPr>
                <a:xfrm>
                  <a:off x="8005887" y="4960807"/>
                  <a:ext cx="742681" cy="618185"/>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solidFill>
                        <a:schemeClr val="tx1"/>
                      </a:solidFill>
                    </a:rPr>
                    <a:t>R3</a:t>
                  </a:r>
                </a:p>
              </p:txBody>
            </p:sp>
            <p:cxnSp>
              <p:nvCxnSpPr>
                <p:cNvPr id="19" name="Straight Arrow Connector 18">
                  <a:extLst>
                    <a:ext uri="{FF2B5EF4-FFF2-40B4-BE49-F238E27FC236}">
                      <a16:creationId xmlns:a16="http://schemas.microsoft.com/office/drawing/2014/main" id="{4B4F9A5A-1EA5-4D0B-8203-685D790185F8}"/>
                    </a:ext>
                  </a:extLst>
                </p:cNvPr>
                <p:cNvCxnSpPr>
                  <a:cxnSpLocks/>
                </p:cNvCxnSpPr>
                <p:nvPr/>
              </p:nvCxnSpPr>
              <p:spPr>
                <a:xfrm>
                  <a:off x="7157794" y="5610169"/>
                  <a:ext cx="8231" cy="412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1E920E4-515C-4648-9BD3-319B8CD997C3}"/>
                    </a:ext>
                  </a:extLst>
                </p:cNvPr>
                <p:cNvCxnSpPr>
                  <a:cxnSpLocks/>
                </p:cNvCxnSpPr>
                <p:nvPr/>
              </p:nvCxnSpPr>
              <p:spPr>
                <a:xfrm>
                  <a:off x="8378540" y="5591112"/>
                  <a:ext cx="8231" cy="412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1910A5BD-26DE-4EA6-A48A-A0C238F2C88C}"/>
                    </a:ext>
                  </a:extLst>
                </p:cNvPr>
                <p:cNvSpPr txBox="1"/>
                <p:nvPr/>
              </p:nvSpPr>
              <p:spPr>
                <a:xfrm>
                  <a:off x="8078673" y="4465556"/>
                  <a:ext cx="308098" cy="400110"/>
                </a:xfrm>
                <a:prstGeom prst="rect">
                  <a:avLst/>
                </a:prstGeom>
                <a:noFill/>
              </p:spPr>
              <p:txBody>
                <a:bodyPr wrap="none" rtlCol="0">
                  <a:spAutoFit/>
                </a:bodyPr>
                <a:lstStyle/>
                <a:p>
                  <a:r>
                    <a:rPr lang="en-US" sz="2000" dirty="0"/>
                    <a:t>a</a:t>
                  </a:r>
                </a:p>
              </p:txBody>
            </p:sp>
          </p:grpSp>
        </p:grpSp>
        <p:cxnSp>
          <p:nvCxnSpPr>
            <p:cNvPr id="33" name="Straight Connector 32">
              <a:extLst>
                <a:ext uri="{FF2B5EF4-FFF2-40B4-BE49-F238E27FC236}">
                  <a16:creationId xmlns:a16="http://schemas.microsoft.com/office/drawing/2014/main" id="{A5A8DE95-CAE1-4D2C-A063-C10DF91A2331}"/>
                </a:ext>
              </a:extLst>
            </p:cNvPr>
            <p:cNvCxnSpPr>
              <a:cxnSpLocks/>
              <a:stCxn id="25" idx="0"/>
              <a:endCxn id="11" idx="0"/>
            </p:cNvCxnSpPr>
            <p:nvPr/>
          </p:nvCxnSpPr>
          <p:spPr>
            <a:xfrm rot="5400000" flipH="1" flipV="1">
              <a:off x="6046429" y="1427565"/>
              <a:ext cx="35189" cy="4518338"/>
            </a:xfrm>
            <a:prstGeom prst="curvedConnector3">
              <a:avLst>
                <a:gd name="adj1" fmla="val 749635"/>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32">
              <a:extLst>
                <a:ext uri="{FF2B5EF4-FFF2-40B4-BE49-F238E27FC236}">
                  <a16:creationId xmlns:a16="http://schemas.microsoft.com/office/drawing/2014/main" id="{72640D11-E3B2-4FF9-837B-5E4B7E994287}"/>
                </a:ext>
              </a:extLst>
            </p:cNvPr>
            <p:cNvCxnSpPr>
              <a:cxnSpLocks/>
            </p:cNvCxnSpPr>
            <p:nvPr/>
          </p:nvCxnSpPr>
          <p:spPr>
            <a:xfrm rot="5400000" flipH="1" flipV="1">
              <a:off x="5481643" y="4220432"/>
              <a:ext cx="35189" cy="4518338"/>
            </a:xfrm>
            <a:prstGeom prst="curvedConnector3">
              <a:avLst>
                <a:gd name="adj1" fmla="val -874458"/>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Straight Connector 32">
              <a:extLst>
                <a:ext uri="{FF2B5EF4-FFF2-40B4-BE49-F238E27FC236}">
                  <a16:creationId xmlns:a16="http://schemas.microsoft.com/office/drawing/2014/main" id="{71174E82-A7F6-4323-B8B9-8249F0175C4F}"/>
                </a:ext>
              </a:extLst>
            </p:cNvPr>
            <p:cNvCxnSpPr>
              <a:cxnSpLocks/>
            </p:cNvCxnSpPr>
            <p:nvPr/>
          </p:nvCxnSpPr>
          <p:spPr>
            <a:xfrm rot="5400000" flipH="1" flipV="1">
              <a:off x="6702390" y="4227417"/>
              <a:ext cx="35189" cy="4518338"/>
            </a:xfrm>
            <a:prstGeom prst="curvedConnector3">
              <a:avLst>
                <a:gd name="adj1" fmla="val -874458"/>
              </a:avLst>
            </a:prstGeom>
            <a:ln w="19050" cap="flat" cmpd="sng" algn="ctr">
              <a:solidFill>
                <a:schemeClr val="dk1"/>
              </a:solidFill>
              <a:prstDash val="lgDashDot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 name="Slide Number Placeholder 2">
            <a:extLst>
              <a:ext uri="{FF2B5EF4-FFF2-40B4-BE49-F238E27FC236}">
                <a16:creationId xmlns:a16="http://schemas.microsoft.com/office/drawing/2014/main" id="{3380DCBF-470F-4838-BB77-BDA295CB211F}"/>
              </a:ext>
            </a:extLst>
          </p:cNvPr>
          <p:cNvSpPr>
            <a:spLocks noGrp="1"/>
          </p:cNvSpPr>
          <p:nvPr>
            <p:ph type="sldNum" sz="quarter" idx="12"/>
          </p:nvPr>
        </p:nvSpPr>
        <p:spPr/>
        <p:txBody>
          <a:bodyPr/>
          <a:lstStyle/>
          <a:p>
            <a:fld id="{330EA680-D336-4FF7-8B7A-9848BB0A1C32}" type="slidenum">
              <a:rPr lang="en-US" smtClean="0"/>
              <a:t>77</a:t>
            </a:fld>
            <a:endParaRPr lang="en-US"/>
          </a:p>
        </p:txBody>
      </p:sp>
    </p:spTree>
    <p:extLst>
      <p:ext uri="{BB962C8B-B14F-4D97-AF65-F5344CB8AC3E}">
        <p14:creationId xmlns:p14="http://schemas.microsoft.com/office/powerpoint/2010/main" val="4714209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6526"/>
            <a:ext cx="9144000" cy="1203544"/>
          </a:xfrm>
        </p:spPr>
        <p:txBody>
          <a:bodyPr>
            <a:normAutofit fontScale="90000"/>
          </a:bodyPr>
          <a:lstStyle/>
          <a:p>
            <a:br>
              <a:rPr lang="en-US" dirty="0"/>
            </a:br>
            <a:r>
              <a:rPr lang="en-US" dirty="0"/>
              <a:t>“Synchronization Points”</a:t>
            </a:r>
          </a:p>
        </p:txBody>
      </p:sp>
      <p:sp>
        <p:nvSpPr>
          <p:cNvPr id="26" name="TextBox 25">
            <a:extLst>
              <a:ext uri="{FF2B5EF4-FFF2-40B4-BE49-F238E27FC236}">
                <a16:creationId xmlns:a16="http://schemas.microsoft.com/office/drawing/2014/main" id="{EBF12730-E868-4648-BC81-7735F73690AB}"/>
              </a:ext>
            </a:extLst>
          </p:cNvPr>
          <p:cNvSpPr txBox="1"/>
          <p:nvPr/>
        </p:nvSpPr>
        <p:spPr>
          <a:xfrm>
            <a:off x="1098997" y="1831278"/>
            <a:ext cx="9994006" cy="4031873"/>
          </a:xfrm>
          <a:prstGeom prst="rect">
            <a:avLst/>
          </a:prstGeom>
          <a:noFill/>
        </p:spPr>
        <p:txBody>
          <a:bodyPr wrap="square" rtlCol="0">
            <a:spAutoFit/>
          </a:bodyPr>
          <a:lstStyle/>
          <a:p>
            <a:pPr marL="457200" indent="-457200">
              <a:buFont typeface="Wingdings" panose="05000000000000000000" pitchFamily="2" charset="2"/>
              <a:buChar char="q"/>
            </a:pPr>
            <a:r>
              <a:rPr lang="en-GB" sz="3200" dirty="0"/>
              <a:t>A pair of program points one for each program</a:t>
            </a:r>
          </a:p>
          <a:p>
            <a:pPr marL="457200" indent="-457200">
              <a:buFont typeface="Wingdings" panose="05000000000000000000" pitchFamily="2" charset="2"/>
              <a:buChar char="q"/>
            </a:pPr>
            <a:endParaRPr lang="en-GB" sz="3200" dirty="0"/>
          </a:p>
          <a:p>
            <a:pPr marL="457200" indent="-457200">
              <a:buFont typeface="Wingdings" panose="05000000000000000000" pitchFamily="2" charset="2"/>
              <a:buChar char="q"/>
            </a:pPr>
            <a:r>
              <a:rPr lang="en-GB" sz="3200" dirty="0"/>
              <a:t>Paired with invariants</a:t>
            </a:r>
          </a:p>
          <a:p>
            <a:pPr marL="457200" indent="-457200">
              <a:buFont typeface="Wingdings" panose="05000000000000000000" pitchFamily="2" charset="2"/>
              <a:buChar char="q"/>
            </a:pPr>
            <a:endParaRPr lang="en-GB" sz="3200" dirty="0"/>
          </a:p>
          <a:p>
            <a:pPr marL="457200" indent="-457200">
              <a:buFont typeface="Wingdings" panose="05000000000000000000" pitchFamily="2" charset="2"/>
              <a:buChar char="q"/>
            </a:pPr>
            <a:r>
              <a:rPr lang="en-GB" sz="3200" dirty="0"/>
              <a:t> Execution of programs must move from one sync-point to the next</a:t>
            </a:r>
          </a:p>
          <a:p>
            <a:pPr marL="457200" indent="-457200">
              <a:buFont typeface="Wingdings" panose="05000000000000000000" pitchFamily="2" charset="2"/>
              <a:buChar char="q"/>
            </a:pPr>
            <a:endParaRPr lang="en-GB" sz="3200" dirty="0"/>
          </a:p>
          <a:p>
            <a:pPr marL="457200" indent="-457200">
              <a:buFont typeface="Wingdings" panose="05000000000000000000" pitchFamily="2" charset="2"/>
              <a:buChar char="q"/>
            </a:pPr>
            <a:r>
              <a:rPr lang="en-GB" sz="3200" dirty="0"/>
              <a:t>At each sync-point the invariants need to hold</a:t>
            </a:r>
          </a:p>
        </p:txBody>
      </p:sp>
      <p:sp>
        <p:nvSpPr>
          <p:cNvPr id="3" name="Slide Number Placeholder 2">
            <a:extLst>
              <a:ext uri="{FF2B5EF4-FFF2-40B4-BE49-F238E27FC236}">
                <a16:creationId xmlns:a16="http://schemas.microsoft.com/office/drawing/2014/main" id="{BCD2F482-DEC8-4662-897F-35EF3A7978F8}"/>
              </a:ext>
            </a:extLst>
          </p:cNvPr>
          <p:cNvSpPr>
            <a:spLocks noGrp="1"/>
          </p:cNvSpPr>
          <p:nvPr>
            <p:ph type="sldNum" sz="quarter" idx="12"/>
          </p:nvPr>
        </p:nvSpPr>
        <p:spPr/>
        <p:txBody>
          <a:bodyPr/>
          <a:lstStyle/>
          <a:p>
            <a:fld id="{330EA680-D336-4FF7-8B7A-9848BB0A1C32}" type="slidenum">
              <a:rPr lang="en-US" smtClean="0"/>
              <a:t>78</a:t>
            </a:fld>
            <a:endParaRPr lang="en-US"/>
          </a:p>
        </p:txBody>
      </p:sp>
    </p:spTree>
    <p:extLst>
      <p:ext uri="{BB962C8B-B14F-4D97-AF65-F5344CB8AC3E}">
        <p14:creationId xmlns:p14="http://schemas.microsoft.com/office/powerpoint/2010/main" val="23817626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440"/>
            <a:ext cx="9144000" cy="1550622"/>
          </a:xfrm>
        </p:spPr>
        <p:txBody>
          <a:bodyPr>
            <a:normAutofit fontScale="90000"/>
          </a:bodyPr>
          <a:lstStyle/>
          <a:p>
            <a:r>
              <a:rPr lang="en-US" dirty="0"/>
              <a:t>Notion of Program Equivalence</a:t>
            </a:r>
            <a:br>
              <a:rPr lang="en-US" dirty="0"/>
            </a:br>
            <a:r>
              <a:rPr lang="en-US" dirty="0"/>
              <a:t>“Cut Bi-simulation”</a:t>
            </a:r>
          </a:p>
        </p:txBody>
      </p:sp>
      <p:sp>
        <p:nvSpPr>
          <p:cNvPr id="37" name="Oval 36">
            <a:extLst>
              <a:ext uri="{FF2B5EF4-FFF2-40B4-BE49-F238E27FC236}">
                <a16:creationId xmlns:a16="http://schemas.microsoft.com/office/drawing/2014/main" id="{69DCF273-83F2-43E3-AD1D-FF9F7CA9313B}"/>
              </a:ext>
            </a:extLst>
          </p:cNvPr>
          <p:cNvSpPr/>
          <p:nvPr/>
        </p:nvSpPr>
        <p:spPr>
          <a:xfrm>
            <a:off x="1098997" y="3524824"/>
            <a:ext cx="2205405" cy="915981"/>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Virtual </a:t>
            </a:r>
          </a:p>
          <a:p>
            <a:pPr algn="ctr"/>
            <a:r>
              <a:rPr lang="en-US" sz="2000" dirty="0">
                <a:cs typeface="Calibri"/>
              </a:rPr>
              <a:t>X86 Program</a:t>
            </a:r>
            <a:endParaRPr lang="en-US" sz="2000" dirty="0"/>
          </a:p>
        </p:txBody>
      </p:sp>
      <p:cxnSp>
        <p:nvCxnSpPr>
          <p:cNvPr id="40" name="Straight Arrow Connector 39">
            <a:extLst>
              <a:ext uri="{FF2B5EF4-FFF2-40B4-BE49-F238E27FC236}">
                <a16:creationId xmlns:a16="http://schemas.microsoft.com/office/drawing/2014/main" id="{ABCA5E7E-3D95-4309-8D9A-65CDD47536BE}"/>
              </a:ext>
            </a:extLst>
          </p:cNvPr>
          <p:cNvCxnSpPr>
            <a:cxnSpLocks/>
            <a:endCxn id="42" idx="1"/>
          </p:cNvCxnSpPr>
          <p:nvPr/>
        </p:nvCxnSpPr>
        <p:spPr>
          <a:xfrm>
            <a:off x="3304402" y="3982815"/>
            <a:ext cx="1903600" cy="625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48E9E68-E55F-437C-A595-929556CE5791}"/>
              </a:ext>
            </a:extLst>
          </p:cNvPr>
          <p:cNvCxnSpPr>
            <a:cxnSpLocks/>
            <a:endCxn id="42" idx="1"/>
          </p:cNvCxnSpPr>
          <p:nvPr/>
        </p:nvCxnSpPr>
        <p:spPr>
          <a:xfrm flipV="1">
            <a:off x="3304402" y="4608635"/>
            <a:ext cx="1903600" cy="814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Rounded Corners 41">
            <a:extLst>
              <a:ext uri="{FF2B5EF4-FFF2-40B4-BE49-F238E27FC236}">
                <a16:creationId xmlns:a16="http://schemas.microsoft.com/office/drawing/2014/main" id="{343B335E-E701-474B-941C-F6805C06CDC1}"/>
              </a:ext>
            </a:extLst>
          </p:cNvPr>
          <p:cNvSpPr/>
          <p:nvPr/>
        </p:nvSpPr>
        <p:spPr>
          <a:xfrm>
            <a:off x="5208002" y="4248026"/>
            <a:ext cx="1863525" cy="72121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b="1" dirty="0"/>
              <a:t>K</a:t>
            </a:r>
            <a:r>
              <a:rPr lang="en-GB" sz="2400" b="1" dirty="0"/>
              <a:t>EQ</a:t>
            </a:r>
            <a:endParaRPr lang="en-US" sz="2400" dirty="0"/>
          </a:p>
        </p:txBody>
      </p:sp>
      <p:sp>
        <p:nvSpPr>
          <p:cNvPr id="43" name="Oval 42">
            <a:extLst>
              <a:ext uri="{FF2B5EF4-FFF2-40B4-BE49-F238E27FC236}">
                <a16:creationId xmlns:a16="http://schemas.microsoft.com/office/drawing/2014/main" id="{CF836571-BD8B-47AF-9B83-D864DF1814FB}"/>
              </a:ext>
            </a:extLst>
          </p:cNvPr>
          <p:cNvSpPr/>
          <p:nvPr/>
        </p:nvSpPr>
        <p:spPr>
          <a:xfrm>
            <a:off x="3873218" y="5653967"/>
            <a:ext cx="2298879" cy="72121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Virtual X86-Semantics</a:t>
            </a:r>
            <a:endParaRPr lang="en-US" sz="2000" dirty="0"/>
          </a:p>
        </p:txBody>
      </p:sp>
      <p:sp>
        <p:nvSpPr>
          <p:cNvPr id="44" name="Oval 43">
            <a:extLst>
              <a:ext uri="{FF2B5EF4-FFF2-40B4-BE49-F238E27FC236}">
                <a16:creationId xmlns:a16="http://schemas.microsoft.com/office/drawing/2014/main" id="{C7BFE2B1-CE9A-4462-9033-3B486E4A7FED}"/>
              </a:ext>
            </a:extLst>
          </p:cNvPr>
          <p:cNvSpPr/>
          <p:nvPr/>
        </p:nvSpPr>
        <p:spPr>
          <a:xfrm>
            <a:off x="6384598" y="5653967"/>
            <a:ext cx="2298879" cy="72121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LLVM-Semantics</a:t>
            </a:r>
            <a:endParaRPr lang="en-US" sz="2000" dirty="0"/>
          </a:p>
        </p:txBody>
      </p:sp>
      <p:cxnSp>
        <p:nvCxnSpPr>
          <p:cNvPr id="45" name="Straight Arrow Connector 44">
            <a:extLst>
              <a:ext uri="{FF2B5EF4-FFF2-40B4-BE49-F238E27FC236}">
                <a16:creationId xmlns:a16="http://schemas.microsoft.com/office/drawing/2014/main" id="{765BEB56-C1F0-46F6-8BFE-64AD6B206AF0}"/>
              </a:ext>
            </a:extLst>
          </p:cNvPr>
          <p:cNvCxnSpPr>
            <a:cxnSpLocks/>
            <a:endCxn id="42" idx="2"/>
          </p:cNvCxnSpPr>
          <p:nvPr/>
        </p:nvCxnSpPr>
        <p:spPr>
          <a:xfrm flipH="1" flipV="1">
            <a:off x="6139765" y="4969243"/>
            <a:ext cx="1403932" cy="684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B2E5B5D-A084-44EF-B9A8-122FC0BA9980}"/>
              </a:ext>
            </a:extLst>
          </p:cNvPr>
          <p:cNvCxnSpPr>
            <a:cxnSpLocks/>
            <a:endCxn id="42" idx="2"/>
          </p:cNvCxnSpPr>
          <p:nvPr/>
        </p:nvCxnSpPr>
        <p:spPr>
          <a:xfrm flipV="1">
            <a:off x="4989388" y="4969243"/>
            <a:ext cx="1150377" cy="684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AFC0EFDE-EF0E-4CEE-9EC5-76ECD2EC085B}"/>
              </a:ext>
            </a:extLst>
          </p:cNvPr>
          <p:cNvSpPr/>
          <p:nvPr/>
        </p:nvSpPr>
        <p:spPr>
          <a:xfrm>
            <a:off x="5162042" y="6474065"/>
            <a:ext cx="1955443" cy="3541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cs typeface="Calibri"/>
              </a:rPr>
              <a:t>Keq</a:t>
            </a:r>
            <a:r>
              <a:rPr lang="en-US" sz="2000" dirty="0">
                <a:solidFill>
                  <a:schemeClr val="tx1"/>
                </a:solidFill>
                <a:cs typeface="Calibri"/>
              </a:rPr>
              <a:t> Parameters</a:t>
            </a:r>
          </a:p>
        </p:txBody>
      </p:sp>
      <p:cxnSp>
        <p:nvCxnSpPr>
          <p:cNvPr id="48" name="Straight Arrow Connector 47">
            <a:extLst>
              <a:ext uri="{FF2B5EF4-FFF2-40B4-BE49-F238E27FC236}">
                <a16:creationId xmlns:a16="http://schemas.microsoft.com/office/drawing/2014/main" id="{16B2FFA3-3053-4711-ACBB-01826FB77CFC}"/>
              </a:ext>
            </a:extLst>
          </p:cNvPr>
          <p:cNvCxnSpPr>
            <a:cxnSpLocks/>
            <a:stCxn id="42" idx="3"/>
          </p:cNvCxnSpPr>
          <p:nvPr/>
        </p:nvCxnSpPr>
        <p:spPr>
          <a:xfrm flipV="1">
            <a:off x="7071527" y="4080733"/>
            <a:ext cx="1377387" cy="527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BD51271-69A9-4FB6-B3D1-71EA03BDDEB9}"/>
              </a:ext>
            </a:extLst>
          </p:cNvPr>
          <p:cNvCxnSpPr>
            <a:cxnSpLocks/>
          </p:cNvCxnSpPr>
          <p:nvPr/>
        </p:nvCxnSpPr>
        <p:spPr>
          <a:xfrm>
            <a:off x="7071527" y="4624558"/>
            <a:ext cx="1466047" cy="287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48F6F6F9-BAFD-484B-BB2D-988F7AEA6023}"/>
              </a:ext>
            </a:extLst>
          </p:cNvPr>
          <p:cNvSpPr/>
          <p:nvPr/>
        </p:nvSpPr>
        <p:spPr>
          <a:xfrm>
            <a:off x="8448914" y="3818556"/>
            <a:ext cx="1472484" cy="4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cs typeface="Calibri"/>
              </a:rPr>
              <a:t>Equivalent</a:t>
            </a:r>
          </a:p>
        </p:txBody>
      </p:sp>
      <p:sp>
        <p:nvSpPr>
          <p:cNvPr id="51" name="Rectangle 50">
            <a:extLst>
              <a:ext uri="{FF2B5EF4-FFF2-40B4-BE49-F238E27FC236}">
                <a16:creationId xmlns:a16="http://schemas.microsoft.com/office/drawing/2014/main" id="{A7E3E640-FF20-431D-8DEA-30F8A8BB10DC}"/>
              </a:ext>
            </a:extLst>
          </p:cNvPr>
          <p:cNvSpPr/>
          <p:nvPr/>
        </p:nvSpPr>
        <p:spPr>
          <a:xfrm>
            <a:off x="8537574" y="4680540"/>
            <a:ext cx="1920256" cy="4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cs typeface="Calibri"/>
              </a:rPr>
              <a:t>Non - Equivalent</a:t>
            </a:r>
          </a:p>
        </p:txBody>
      </p:sp>
      <p:sp>
        <p:nvSpPr>
          <p:cNvPr id="53" name="TextBox 52">
            <a:extLst>
              <a:ext uri="{FF2B5EF4-FFF2-40B4-BE49-F238E27FC236}">
                <a16:creationId xmlns:a16="http://schemas.microsoft.com/office/drawing/2014/main" id="{263B4C1F-1F5E-412D-8366-5AA771181792}"/>
              </a:ext>
            </a:extLst>
          </p:cNvPr>
          <p:cNvSpPr txBox="1"/>
          <p:nvPr/>
        </p:nvSpPr>
        <p:spPr>
          <a:xfrm>
            <a:off x="1098997" y="1619202"/>
            <a:ext cx="9994006" cy="1077218"/>
          </a:xfrm>
          <a:prstGeom prst="rect">
            <a:avLst/>
          </a:prstGeom>
          <a:noFill/>
        </p:spPr>
        <p:txBody>
          <a:bodyPr wrap="square" rtlCol="0">
            <a:spAutoFit/>
          </a:bodyPr>
          <a:lstStyle/>
          <a:p>
            <a:pPr marL="285750" indent="-285750">
              <a:buFont typeface="Arial" panose="020B0604020202020204" pitchFamily="34" charset="0"/>
              <a:buChar char="•"/>
            </a:pPr>
            <a:r>
              <a:rPr lang="en-GB" sz="3200" b="1" dirty="0"/>
              <a:t>K</a:t>
            </a:r>
            <a:r>
              <a:rPr lang="en-GB" sz="2400" b="1" dirty="0"/>
              <a:t>EQ</a:t>
            </a:r>
            <a:r>
              <a:rPr lang="en-GB" sz="3200" dirty="0"/>
              <a:t>: Language independent equivalence checker based on the notion of Cut Bi-simulation</a:t>
            </a:r>
            <a:r>
              <a:rPr lang="en-GB" sz="3200" baseline="30000" dirty="0"/>
              <a:t>[SAS’19]</a:t>
            </a:r>
          </a:p>
        </p:txBody>
      </p:sp>
      <p:sp>
        <p:nvSpPr>
          <p:cNvPr id="54" name="Oval 53">
            <a:extLst>
              <a:ext uri="{FF2B5EF4-FFF2-40B4-BE49-F238E27FC236}">
                <a16:creationId xmlns:a16="http://schemas.microsoft.com/office/drawing/2014/main" id="{66AE6BC8-CB55-42CB-A8D3-9525F07E9D19}"/>
              </a:ext>
            </a:extLst>
          </p:cNvPr>
          <p:cNvSpPr/>
          <p:nvPr/>
        </p:nvSpPr>
        <p:spPr>
          <a:xfrm>
            <a:off x="1098997" y="4952860"/>
            <a:ext cx="2205405" cy="940441"/>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LLVM Program</a:t>
            </a:r>
            <a:endParaRPr lang="en-US" sz="2000" dirty="0"/>
          </a:p>
        </p:txBody>
      </p:sp>
      <p:sp>
        <p:nvSpPr>
          <p:cNvPr id="59" name="Oval 58">
            <a:extLst>
              <a:ext uri="{FF2B5EF4-FFF2-40B4-BE49-F238E27FC236}">
                <a16:creationId xmlns:a16="http://schemas.microsoft.com/office/drawing/2014/main" id="{22B23DDC-3846-472F-B6D1-F4ABCA317976}"/>
              </a:ext>
            </a:extLst>
          </p:cNvPr>
          <p:cNvSpPr/>
          <p:nvPr/>
        </p:nvSpPr>
        <p:spPr>
          <a:xfrm>
            <a:off x="5027288" y="3285688"/>
            <a:ext cx="2298879" cy="43735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sync-points</a:t>
            </a:r>
            <a:endParaRPr lang="en-US" sz="2000" dirty="0"/>
          </a:p>
        </p:txBody>
      </p:sp>
      <p:cxnSp>
        <p:nvCxnSpPr>
          <p:cNvPr id="57" name="Straight Arrow Connector 56">
            <a:extLst>
              <a:ext uri="{FF2B5EF4-FFF2-40B4-BE49-F238E27FC236}">
                <a16:creationId xmlns:a16="http://schemas.microsoft.com/office/drawing/2014/main" id="{1D52E19D-9AA1-42B3-9BED-0F6218E2D2CE}"/>
              </a:ext>
            </a:extLst>
          </p:cNvPr>
          <p:cNvCxnSpPr>
            <a:cxnSpLocks/>
            <a:endCxn id="42" idx="0"/>
          </p:cNvCxnSpPr>
          <p:nvPr/>
        </p:nvCxnSpPr>
        <p:spPr>
          <a:xfrm>
            <a:off x="6139764" y="3736534"/>
            <a:ext cx="1" cy="511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6C11EB04-1194-4DBC-B329-BB30A16B5B44}"/>
              </a:ext>
            </a:extLst>
          </p:cNvPr>
          <p:cNvSpPr>
            <a:spLocks noGrp="1"/>
          </p:cNvSpPr>
          <p:nvPr>
            <p:ph type="sldNum" sz="quarter" idx="12"/>
          </p:nvPr>
        </p:nvSpPr>
        <p:spPr/>
        <p:txBody>
          <a:bodyPr/>
          <a:lstStyle/>
          <a:p>
            <a:fld id="{330EA680-D336-4FF7-8B7A-9848BB0A1C32}" type="slidenum">
              <a:rPr lang="en-US" smtClean="0"/>
              <a:t>79</a:t>
            </a:fld>
            <a:endParaRPr lang="en-US"/>
          </a:p>
        </p:txBody>
      </p:sp>
    </p:spTree>
    <p:custDataLst>
      <p:tags r:id="rId1"/>
    </p:custDataLst>
    <p:extLst>
      <p:ext uri="{BB962C8B-B14F-4D97-AF65-F5344CB8AC3E}">
        <p14:creationId xmlns:p14="http://schemas.microsoft.com/office/powerpoint/2010/main" val="61837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2" grpId="0" animBg="1"/>
      <p:bldP spid="43" grpId="0" animBg="1"/>
      <p:bldP spid="44" grpId="0" animBg="1"/>
      <p:bldP spid="47" grpId="0" animBg="1"/>
      <p:bldP spid="50" grpId="0" animBg="1"/>
      <p:bldP spid="51" grpId="0" animBg="1"/>
      <p:bldP spid="54" grpId="0" animBg="1"/>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155" y="90153"/>
            <a:ext cx="11294771" cy="950372"/>
          </a:xfrm>
        </p:spPr>
        <p:txBody>
          <a:bodyPr>
            <a:normAutofit/>
          </a:bodyPr>
          <a:lstStyle/>
          <a:p>
            <a:r>
              <a:rPr lang="en-US" dirty="0"/>
              <a:t>Prior Work</a:t>
            </a:r>
          </a:p>
        </p:txBody>
      </p:sp>
      <p:sp>
        <p:nvSpPr>
          <p:cNvPr id="3" name="TextBox 2">
            <a:extLst>
              <a:ext uri="{FF2B5EF4-FFF2-40B4-BE49-F238E27FC236}">
                <a16:creationId xmlns:a16="http://schemas.microsoft.com/office/drawing/2014/main" id="{377A362E-6E92-4143-9D16-0BD8049C1E1F}"/>
              </a:ext>
            </a:extLst>
          </p:cNvPr>
          <p:cNvSpPr txBox="1"/>
          <p:nvPr/>
        </p:nvSpPr>
        <p:spPr>
          <a:xfrm>
            <a:off x="3022096" y="2028616"/>
            <a:ext cx="6280887" cy="2800767"/>
          </a:xfrm>
          <a:prstGeom prst="rect">
            <a:avLst/>
          </a:prstGeom>
          <a:noFill/>
        </p:spPr>
        <p:txBody>
          <a:bodyPr wrap="none" rtlCol="0">
            <a:spAutoFit/>
          </a:bodyPr>
          <a:lstStyle/>
          <a:p>
            <a:r>
              <a:rPr lang="en-US" sz="3200" dirty="0"/>
              <a:t>Prior approaches can be classified as</a:t>
            </a:r>
          </a:p>
          <a:p>
            <a:endParaRPr lang="en-US" sz="3200" dirty="0"/>
          </a:p>
          <a:p>
            <a:pPr marL="914400" lvl="1" indent="-457200">
              <a:buFont typeface="Wingdings" panose="05000000000000000000" pitchFamily="2" charset="2"/>
              <a:buChar char="q"/>
            </a:pPr>
            <a:r>
              <a:rPr lang="en-US" sz="2800" dirty="0"/>
              <a:t>Simulation testing based </a:t>
            </a:r>
          </a:p>
          <a:p>
            <a:pPr marL="914400" lvl="1" indent="-457200">
              <a:buFont typeface="Wingdings" panose="05000000000000000000" pitchFamily="2" charset="2"/>
              <a:buChar char="q"/>
            </a:pPr>
            <a:endParaRPr lang="en-US" sz="2800" dirty="0"/>
          </a:p>
          <a:p>
            <a:pPr marL="914400" lvl="1" indent="-457200">
              <a:buFont typeface="Wingdings" panose="05000000000000000000" pitchFamily="2" charset="2"/>
              <a:buChar char="q"/>
            </a:pPr>
            <a:r>
              <a:rPr lang="en-US" sz="2800" dirty="0"/>
              <a:t>Formal method based</a:t>
            </a:r>
          </a:p>
          <a:p>
            <a:pPr marL="914400" lvl="1" indent="-457200">
              <a:buFont typeface="Wingdings" panose="05000000000000000000" pitchFamily="2" charset="2"/>
              <a:buChar char="q"/>
            </a:pPr>
            <a:endParaRPr lang="en-US" sz="2800" dirty="0"/>
          </a:p>
        </p:txBody>
      </p:sp>
      <p:sp>
        <p:nvSpPr>
          <p:cNvPr id="4" name="Slide Number Placeholder 3">
            <a:extLst>
              <a:ext uri="{FF2B5EF4-FFF2-40B4-BE49-F238E27FC236}">
                <a16:creationId xmlns:a16="http://schemas.microsoft.com/office/drawing/2014/main" id="{B1D0BA7B-4D19-4F38-811E-DDF4055B9AE9}"/>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1111706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494F67B4-CE49-4D70-A3EA-850BC795B696}"/>
              </a:ext>
            </a:extLst>
          </p:cNvPr>
          <p:cNvGraphicFramePr/>
          <p:nvPr>
            <p:extLst/>
          </p:nvPr>
        </p:nvGraphicFramePr>
        <p:xfrm>
          <a:off x="1420191" y="568119"/>
          <a:ext cx="9351617" cy="57217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E3F9176A-AA87-4167-B232-D78AFA8ED4C0}"/>
              </a:ext>
            </a:extLst>
          </p:cNvPr>
          <p:cNvSpPr>
            <a:spLocks noGrp="1"/>
          </p:cNvSpPr>
          <p:nvPr>
            <p:ph type="sldNum" sz="quarter" idx="12"/>
          </p:nvPr>
        </p:nvSpPr>
        <p:spPr/>
        <p:txBody>
          <a:bodyPr/>
          <a:lstStyle/>
          <a:p>
            <a:fld id="{330EA680-D336-4FF7-8B7A-9848BB0A1C32}" type="slidenum">
              <a:rPr lang="en-US" smtClean="0"/>
              <a:t>80</a:t>
            </a:fld>
            <a:endParaRPr lang="en-US"/>
          </a:p>
        </p:txBody>
      </p:sp>
    </p:spTree>
    <p:custDataLst>
      <p:tags r:id="rId1"/>
    </p:custDataLst>
    <p:extLst>
      <p:ext uri="{BB962C8B-B14F-4D97-AF65-F5344CB8AC3E}">
        <p14:creationId xmlns:p14="http://schemas.microsoft.com/office/powerpoint/2010/main" val="32716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A715C7A-67CA-429D-9D9D-3E588270BB6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F82D67E5-6C74-4F1C-B3C6-3E57BDB19D0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graphicEl>
                                              <a:dgm id="{7D057155-9703-49EE-9D94-D1F1B4B8F51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graphicEl>
                                              <a:dgm id="{E954D62C-9373-4EB9-B883-B153B89D03CC}"/>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graphicEl>
                                              <a:dgm id="{6D321607-DAF4-4404-8F86-DADBC3C503A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B9612881-A834-46B9-A3A0-E392909923C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graphicEl>
                                              <a:dgm id="{F94E1EDF-A239-47D7-A1FE-9E37563B041A}"/>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graphicEl>
                                              <a:dgm id="{3BD0C563-4238-4A94-92E2-1A232D4ADBC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graphicEl>
                                              <a:dgm id="{3A582275-C321-49FE-B6E5-1622520EEBB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lvlOne"/>
        </p:bldSub>
      </p:bldGraphic>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094" y="104314"/>
            <a:ext cx="10885714" cy="764642"/>
          </a:xfrm>
        </p:spPr>
        <p:txBody>
          <a:bodyPr>
            <a:noAutofit/>
          </a:bodyPr>
          <a:lstStyle/>
          <a:p>
            <a:r>
              <a:rPr lang="en-US" sz="5400" dirty="0">
                <a:cs typeface="Calibri Light"/>
              </a:rPr>
              <a:t>Application: Security Vulnerability</a:t>
            </a:r>
            <a:endParaRPr lang="en-US" sz="5400" b="1" dirty="0">
              <a:ea typeface="+mj-lt"/>
              <a:cs typeface="+mj-lt"/>
            </a:endParaRPr>
          </a:p>
        </p:txBody>
      </p:sp>
      <p:pic>
        <p:nvPicPr>
          <p:cNvPr id="3" name="Picture 4" descr="A screenshot of a cell phone&#10;&#10;Description generated with very high confidence">
            <a:extLst>
              <a:ext uri="{FF2B5EF4-FFF2-40B4-BE49-F238E27FC236}">
                <a16:creationId xmlns:a16="http://schemas.microsoft.com/office/drawing/2014/main" id="{FD0CF28E-ADB1-4581-A8D1-703CA6F4334E}"/>
              </a:ext>
            </a:extLst>
          </p:cNvPr>
          <p:cNvPicPr>
            <a:picLocks noChangeAspect="1"/>
          </p:cNvPicPr>
          <p:nvPr/>
        </p:nvPicPr>
        <p:blipFill>
          <a:blip r:embed="rId3"/>
          <a:stretch>
            <a:fillRect/>
          </a:stretch>
        </p:blipFill>
        <p:spPr>
          <a:xfrm>
            <a:off x="1656402" y="1577109"/>
            <a:ext cx="7993679" cy="3242765"/>
          </a:xfrm>
          <a:prstGeom prst="rect">
            <a:avLst/>
          </a:prstGeom>
        </p:spPr>
      </p:pic>
      <p:sp>
        <p:nvSpPr>
          <p:cNvPr id="8" name="TextBox 7">
            <a:extLst>
              <a:ext uri="{FF2B5EF4-FFF2-40B4-BE49-F238E27FC236}">
                <a16:creationId xmlns:a16="http://schemas.microsoft.com/office/drawing/2014/main" id="{2F128365-C028-487E-8824-6E3031F2E107}"/>
              </a:ext>
            </a:extLst>
          </p:cNvPr>
          <p:cNvSpPr txBox="1"/>
          <p:nvPr/>
        </p:nvSpPr>
        <p:spPr>
          <a:xfrm>
            <a:off x="2508355" y="5302268"/>
            <a:ext cx="6286959" cy="12618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a + b ≥ 2^32 ∧ (a + b mod 2 ^ 32 ) ≥ a </a:t>
            </a:r>
          </a:p>
          <a:p>
            <a:pPr algn="ctr"/>
            <a:r>
              <a:rPr lang="en-US" sz="2400" dirty="0">
                <a:cs typeface="Calibri" panose="020F0502020204030204"/>
                <a:hlinkClick r:id="rId4"/>
              </a:rPr>
              <a:t>Spec file</a:t>
            </a:r>
            <a:endParaRPr lang="en-US" sz="2400" dirty="0">
              <a:cs typeface="Calibri" panose="020F0502020204030204"/>
            </a:endParaRPr>
          </a:p>
          <a:p>
            <a:pPr algn="ctr"/>
            <a:r>
              <a:rPr lang="en-US" sz="2400" dirty="0">
                <a:hlinkClick r:id="rId5"/>
              </a:rPr>
              <a:t>Z3 path condition at L2</a:t>
            </a:r>
            <a:endParaRPr lang="en-US" sz="2400" dirty="0">
              <a:cs typeface="Calibri"/>
            </a:endParaRPr>
          </a:p>
        </p:txBody>
      </p:sp>
      <p:sp>
        <p:nvSpPr>
          <p:cNvPr id="4" name="Slide Number Placeholder 3">
            <a:extLst>
              <a:ext uri="{FF2B5EF4-FFF2-40B4-BE49-F238E27FC236}">
                <a16:creationId xmlns:a16="http://schemas.microsoft.com/office/drawing/2014/main" id="{CBDFE668-253A-400F-BC99-64B3CF2B0EBE}"/>
              </a:ext>
            </a:extLst>
          </p:cNvPr>
          <p:cNvSpPr>
            <a:spLocks noGrp="1"/>
          </p:cNvSpPr>
          <p:nvPr>
            <p:ph type="sldNum" sz="quarter" idx="12"/>
          </p:nvPr>
        </p:nvSpPr>
        <p:spPr/>
        <p:txBody>
          <a:bodyPr/>
          <a:lstStyle/>
          <a:p>
            <a:fld id="{330EA680-D336-4FF7-8B7A-9848BB0A1C32}" type="slidenum">
              <a:rPr lang="en-US" smtClean="0"/>
              <a:t>81</a:t>
            </a:fld>
            <a:endParaRPr lang="en-US"/>
          </a:p>
        </p:txBody>
      </p:sp>
    </p:spTree>
    <p:extLst>
      <p:ext uri="{BB962C8B-B14F-4D97-AF65-F5344CB8AC3E}">
        <p14:creationId xmlns:p14="http://schemas.microsoft.com/office/powerpoint/2010/main" val="234289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614" y="90152"/>
            <a:ext cx="11294771" cy="965916"/>
          </a:xfrm>
        </p:spPr>
        <p:txBody>
          <a:bodyPr>
            <a:normAutofit/>
          </a:bodyPr>
          <a:lstStyle/>
          <a:p>
            <a:r>
              <a:rPr lang="en-US" sz="5400" dirty="0"/>
              <a:t>Simulation Testing Based Approaches </a:t>
            </a:r>
          </a:p>
        </p:txBody>
      </p:sp>
      <p:sp>
        <p:nvSpPr>
          <p:cNvPr id="4" name="TextBox 3">
            <a:extLst>
              <a:ext uri="{FF2B5EF4-FFF2-40B4-BE49-F238E27FC236}">
                <a16:creationId xmlns:a16="http://schemas.microsoft.com/office/drawing/2014/main" id="{9E51483F-1447-42AE-B9C6-848C860C014A}"/>
              </a:ext>
            </a:extLst>
          </p:cNvPr>
          <p:cNvSpPr txBox="1"/>
          <p:nvPr/>
        </p:nvSpPr>
        <p:spPr>
          <a:xfrm>
            <a:off x="520520" y="1382286"/>
            <a:ext cx="11150957" cy="4093428"/>
          </a:xfrm>
          <a:prstGeom prst="rect">
            <a:avLst/>
          </a:prstGeom>
          <a:noFill/>
        </p:spPr>
        <p:txBody>
          <a:bodyPr wrap="square" rtlCol="0">
            <a:spAutoFit/>
          </a:bodyPr>
          <a:lstStyle/>
          <a:p>
            <a:pPr algn="ctr"/>
            <a:r>
              <a:rPr lang="en-US" sz="3200" b="1" dirty="0"/>
              <a:t>Testing CPU emulators</a:t>
            </a:r>
            <a:r>
              <a:rPr lang="en-US" sz="3200" dirty="0"/>
              <a:t>, ISSTA ’09 </a:t>
            </a:r>
            <a:r>
              <a:rPr lang="en-US" sz="3200" i="1" dirty="0"/>
              <a:t>by </a:t>
            </a:r>
            <a:r>
              <a:rPr lang="en-US" sz="3200" i="1" dirty="0" err="1"/>
              <a:t>Martignoni</a:t>
            </a:r>
            <a:r>
              <a:rPr lang="en-US" sz="3200" i="1" dirty="0"/>
              <a:t> et al.</a:t>
            </a:r>
          </a:p>
          <a:p>
            <a:endParaRPr lang="en-US" sz="3200" u="sng" dirty="0"/>
          </a:p>
          <a:p>
            <a:pPr marL="514350" indent="-514350">
              <a:buFont typeface="Wingdings" panose="05000000000000000000" pitchFamily="2" charset="2"/>
              <a:buChar char="q"/>
            </a:pPr>
            <a:r>
              <a:rPr lang="en-GB" sz="2800" dirty="0"/>
              <a:t>Hardware co-simulation based testing of QEMU and </a:t>
            </a:r>
            <a:r>
              <a:rPr lang="en-GB" sz="2800" dirty="0" err="1"/>
              <a:t>Bochs</a:t>
            </a:r>
            <a:r>
              <a:rPr lang="en-GB" sz="2800" dirty="0"/>
              <a:t> emulator</a:t>
            </a:r>
          </a:p>
          <a:p>
            <a:pPr marL="514350" indent="-514350">
              <a:buFont typeface="Wingdings" panose="05000000000000000000" pitchFamily="2" charset="2"/>
              <a:buChar char="q"/>
            </a:pPr>
            <a:endParaRPr lang="en-GB" sz="2800" dirty="0"/>
          </a:p>
          <a:p>
            <a:pPr marL="514350" indent="-514350">
              <a:buFont typeface="Wingdings" panose="05000000000000000000" pitchFamily="2" charset="2"/>
              <a:buChar char="q"/>
            </a:pPr>
            <a:r>
              <a:rPr lang="en-GB" sz="2800" dirty="0"/>
              <a:t>Testing performed using random test-inputs on selected instructions</a:t>
            </a:r>
          </a:p>
          <a:p>
            <a:endParaRPr lang="en-GB" sz="2800" dirty="0"/>
          </a:p>
          <a:p>
            <a:pPr marL="514350" indent="-514350">
              <a:buFont typeface="Wingdings" panose="05000000000000000000" pitchFamily="2" charset="2"/>
              <a:buChar char="q"/>
            </a:pPr>
            <a:r>
              <a:rPr lang="en-GB" sz="2800" dirty="0"/>
              <a:t>Simple and scalable approach</a:t>
            </a:r>
          </a:p>
          <a:p>
            <a:pPr marL="514350" indent="-514350">
              <a:buFont typeface="Wingdings" panose="05000000000000000000" pitchFamily="2" charset="2"/>
              <a:buChar char="q"/>
            </a:pPr>
            <a:endParaRPr lang="en-GB" sz="2800" dirty="0"/>
          </a:p>
          <a:p>
            <a:pPr marL="514350" indent="-514350">
              <a:buFont typeface="Wingdings" panose="05000000000000000000" pitchFamily="2" charset="2"/>
              <a:buChar char="q"/>
            </a:pPr>
            <a:r>
              <a:rPr lang="en-GB" sz="2800" dirty="0"/>
              <a:t>Random testing not enough to track semantic bugs</a:t>
            </a:r>
          </a:p>
        </p:txBody>
      </p:sp>
      <p:sp>
        <p:nvSpPr>
          <p:cNvPr id="3" name="Slide Number Placeholder 2">
            <a:extLst>
              <a:ext uri="{FF2B5EF4-FFF2-40B4-BE49-F238E27FC236}">
                <a16:creationId xmlns:a16="http://schemas.microsoft.com/office/drawing/2014/main" id="{B81B9A97-3270-420C-B257-E16D6632090B}"/>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5883400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8|1.1|0.5"/>
</p:tagLst>
</file>

<file path=ppt/tags/tag10.xml><?xml version="1.0" encoding="utf-8"?>
<p:tagLst xmlns:a="http://schemas.openxmlformats.org/drawingml/2006/main" xmlns:r="http://schemas.openxmlformats.org/officeDocument/2006/relationships" xmlns:p="http://schemas.openxmlformats.org/presentationml/2006/main">
  <p:tag name="TIMING" val="|21.8|0.5|0.5|1.3|0.5"/>
</p:tagLst>
</file>

<file path=ppt/tags/tag11.xml><?xml version="1.0" encoding="utf-8"?>
<p:tagLst xmlns:a="http://schemas.openxmlformats.org/drawingml/2006/main" xmlns:r="http://schemas.openxmlformats.org/officeDocument/2006/relationships" xmlns:p="http://schemas.openxmlformats.org/presentationml/2006/main">
  <p:tag name="TIMING" val="|6.5|5.3"/>
</p:tagLst>
</file>

<file path=ppt/tags/tag12.xml><?xml version="1.0" encoding="utf-8"?>
<p:tagLst xmlns:a="http://schemas.openxmlformats.org/drawingml/2006/main" xmlns:r="http://schemas.openxmlformats.org/officeDocument/2006/relationships" xmlns:p="http://schemas.openxmlformats.org/presentationml/2006/main">
  <p:tag name="TIMING" val="|9.3"/>
</p:tagLst>
</file>

<file path=ppt/tags/tag13.xml><?xml version="1.0" encoding="utf-8"?>
<p:tagLst xmlns:a="http://schemas.openxmlformats.org/drawingml/2006/main" xmlns:r="http://schemas.openxmlformats.org/officeDocument/2006/relationships" xmlns:p="http://schemas.openxmlformats.org/presentationml/2006/main">
  <p:tag name="TIMING" val="|1.1|6.9"/>
</p:tagLst>
</file>

<file path=ppt/tags/tag14.xml><?xml version="1.0" encoding="utf-8"?>
<p:tagLst xmlns:a="http://schemas.openxmlformats.org/drawingml/2006/main" xmlns:r="http://schemas.openxmlformats.org/officeDocument/2006/relationships" xmlns:p="http://schemas.openxmlformats.org/presentationml/2006/main">
  <p:tag name="TIMING" val="|0.7|6.2|6.2"/>
</p:tagLst>
</file>

<file path=ppt/tags/tag15.xml><?xml version="1.0" encoding="utf-8"?>
<p:tagLst xmlns:a="http://schemas.openxmlformats.org/drawingml/2006/main" xmlns:r="http://schemas.openxmlformats.org/officeDocument/2006/relationships" xmlns:p="http://schemas.openxmlformats.org/presentationml/2006/main">
  <p:tag name="TIMING" val="|3.1|17.3"/>
</p:tagLst>
</file>

<file path=ppt/tags/tag16.xml><?xml version="1.0" encoding="utf-8"?>
<p:tagLst xmlns:a="http://schemas.openxmlformats.org/drawingml/2006/main" xmlns:r="http://schemas.openxmlformats.org/officeDocument/2006/relationships" xmlns:p="http://schemas.openxmlformats.org/presentationml/2006/main">
  <p:tag name="TIMING" val="|2.1"/>
</p:tagLst>
</file>

<file path=ppt/tags/tag17.xml><?xml version="1.0" encoding="utf-8"?>
<p:tagLst xmlns:a="http://schemas.openxmlformats.org/drawingml/2006/main" xmlns:r="http://schemas.openxmlformats.org/officeDocument/2006/relationships" xmlns:p="http://schemas.openxmlformats.org/presentationml/2006/main">
  <p:tag name="TIMING" val="|1.6|2.4"/>
</p:tagLst>
</file>

<file path=ppt/tags/tag18.xml><?xml version="1.0" encoding="utf-8"?>
<p:tagLst xmlns:a="http://schemas.openxmlformats.org/drawingml/2006/main" xmlns:r="http://schemas.openxmlformats.org/officeDocument/2006/relationships" xmlns:p="http://schemas.openxmlformats.org/presentationml/2006/main">
  <p:tag name="TIMING" val="|16.2|13.6|2.8"/>
</p:tagLst>
</file>

<file path=ppt/tags/tag19.xml><?xml version="1.0" encoding="utf-8"?>
<p:tagLst xmlns:a="http://schemas.openxmlformats.org/drawingml/2006/main" xmlns:r="http://schemas.openxmlformats.org/officeDocument/2006/relationships" xmlns:p="http://schemas.openxmlformats.org/presentationml/2006/main">
  <p:tag name="TIMING" val="|0.5|1.3|1.5|15.5|1.5"/>
</p:tagLst>
</file>

<file path=ppt/tags/tag2.xml><?xml version="1.0" encoding="utf-8"?>
<p:tagLst xmlns:a="http://schemas.openxmlformats.org/drawingml/2006/main" xmlns:r="http://schemas.openxmlformats.org/officeDocument/2006/relationships" xmlns:p="http://schemas.openxmlformats.org/presentationml/2006/main">
  <p:tag name="TIMING" val="|19.9|1.9|6.7|2.4|19.6|1.9|2.4"/>
</p:tagLst>
</file>

<file path=ppt/tags/tag3.xml><?xml version="1.0" encoding="utf-8"?>
<p:tagLst xmlns:a="http://schemas.openxmlformats.org/drawingml/2006/main" xmlns:r="http://schemas.openxmlformats.org/officeDocument/2006/relationships" xmlns:p="http://schemas.openxmlformats.org/presentationml/2006/main">
  <p:tag name="TIMING" val="|1"/>
</p:tagLst>
</file>

<file path=ppt/tags/tag4.xml><?xml version="1.0" encoding="utf-8"?>
<p:tagLst xmlns:a="http://schemas.openxmlformats.org/drawingml/2006/main" xmlns:r="http://schemas.openxmlformats.org/officeDocument/2006/relationships" xmlns:p="http://schemas.openxmlformats.org/presentationml/2006/main">
  <p:tag name="TIMING" val="|0.7"/>
</p:tagLst>
</file>

<file path=ppt/tags/tag5.xml><?xml version="1.0" encoding="utf-8"?>
<p:tagLst xmlns:a="http://schemas.openxmlformats.org/drawingml/2006/main" xmlns:r="http://schemas.openxmlformats.org/officeDocument/2006/relationships" xmlns:p="http://schemas.openxmlformats.org/presentationml/2006/main">
  <p:tag name="TIMING" val="|0.5|3.4|2.6|8.6|9.1|2|0.9|1.2|2.4"/>
</p:tagLst>
</file>

<file path=ppt/tags/tag6.xml><?xml version="1.0" encoding="utf-8"?>
<p:tagLst xmlns:a="http://schemas.openxmlformats.org/drawingml/2006/main" xmlns:r="http://schemas.openxmlformats.org/officeDocument/2006/relationships" xmlns:p="http://schemas.openxmlformats.org/presentationml/2006/main">
  <p:tag name="TIMING" val="|16.2|13.6|2.8"/>
</p:tagLst>
</file>

<file path=ppt/tags/tag7.xml><?xml version="1.0" encoding="utf-8"?>
<p:tagLst xmlns:a="http://schemas.openxmlformats.org/drawingml/2006/main" xmlns:r="http://schemas.openxmlformats.org/officeDocument/2006/relationships" xmlns:p="http://schemas.openxmlformats.org/presentationml/2006/main">
  <p:tag name="TIMING" val="|0.9|0.8|0.8|3.9|2.7"/>
</p:tagLst>
</file>

<file path=ppt/tags/tag8.xml><?xml version="1.0" encoding="utf-8"?>
<p:tagLst xmlns:a="http://schemas.openxmlformats.org/drawingml/2006/main" xmlns:r="http://schemas.openxmlformats.org/officeDocument/2006/relationships" xmlns:p="http://schemas.openxmlformats.org/presentationml/2006/main">
  <p:tag name="TIMING" val="|6.8|1.1|0.5"/>
</p:tagLst>
</file>

<file path=ppt/tags/tag9.xml><?xml version="1.0" encoding="utf-8"?>
<p:tagLst xmlns:a="http://schemas.openxmlformats.org/drawingml/2006/main" xmlns:r="http://schemas.openxmlformats.org/officeDocument/2006/relationships" xmlns:p="http://schemas.openxmlformats.org/presentationml/2006/main">
  <p:tag name="TIMING" val="|19.9|1.9|6.7|2.4|19.6|1.9|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D1E8C7E-E1FB-4450-AC97-AB1484CE13F7}">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5704</TotalTime>
  <Words>10681</Words>
  <Application>Microsoft Office PowerPoint</Application>
  <PresentationFormat>Widescreen</PresentationFormat>
  <Paragraphs>1448</Paragraphs>
  <Slides>81</Slides>
  <Notes>73</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Calibri</vt:lpstr>
      <vt:lpstr>Calibri Light</vt:lpstr>
      <vt:lpstr>Castellar</vt:lpstr>
      <vt:lpstr>Century</vt:lpstr>
      <vt:lpstr>Courier New</vt:lpstr>
      <vt:lpstr>Wingdings</vt:lpstr>
      <vt:lpstr>Office Theme</vt:lpstr>
      <vt:lpstr>Translation Validation of Decompilation</vt:lpstr>
      <vt:lpstr>Binary Analysis is Important</vt:lpstr>
      <vt:lpstr>Binary Analysis: A general approach</vt:lpstr>
      <vt:lpstr>Binary Decompilation is Hard</vt:lpstr>
      <vt:lpstr>Binary Translation is Hard</vt:lpstr>
      <vt:lpstr> Validating Binary Decompilation</vt:lpstr>
      <vt:lpstr>Thesis Statement</vt:lpstr>
      <vt:lpstr>Prior Work</vt:lpstr>
      <vt:lpstr>Simulation Testing Based Approaches </vt:lpstr>
      <vt:lpstr>Simulation Testing Based Approaches </vt:lpstr>
      <vt:lpstr>Simulation Testing Based Approaches </vt:lpstr>
      <vt:lpstr>Formal Method Based Approaches </vt:lpstr>
      <vt:lpstr>Thesis Statement</vt:lpstr>
      <vt:lpstr>Fully Automated Translation Validation</vt:lpstr>
      <vt:lpstr>A common semantic framework</vt:lpstr>
      <vt:lpstr>Defining Formal Semantics of x86-64 ISA</vt:lpstr>
      <vt:lpstr>Challenges</vt:lpstr>
      <vt:lpstr>Previous Work</vt:lpstr>
      <vt:lpstr>Approach Overview</vt:lpstr>
      <vt:lpstr>Strata Overview</vt:lpstr>
      <vt:lpstr>K Framework Overview</vt:lpstr>
      <vt:lpstr>Scope of Work</vt:lpstr>
      <vt:lpstr>Functionality of Supported Instructions</vt:lpstr>
      <vt:lpstr>Approach Overview</vt:lpstr>
      <vt:lpstr>Approach Overview</vt:lpstr>
      <vt:lpstr>Improvements and Corrections</vt:lpstr>
      <vt:lpstr>Improvements and Corrections</vt:lpstr>
      <vt:lpstr>Approach Overview</vt:lpstr>
      <vt:lpstr>Approach Overview</vt:lpstr>
      <vt:lpstr>Experimental Questions</vt:lpstr>
      <vt:lpstr>Validation</vt:lpstr>
      <vt:lpstr>Applications</vt:lpstr>
      <vt:lpstr>Fully Automated Translation Validation</vt:lpstr>
      <vt:lpstr>Notion of Program Equivalence</vt:lpstr>
      <vt:lpstr>PowerPoint Presentation</vt:lpstr>
      <vt:lpstr>Notion of Program Equivalence</vt:lpstr>
      <vt:lpstr>Fully Automated Translation Validation</vt:lpstr>
      <vt:lpstr>Proof Generator and Checker</vt:lpstr>
      <vt:lpstr>Proof Generator Approaches</vt:lpstr>
      <vt:lpstr>Automated Approaches</vt:lpstr>
      <vt:lpstr>Proof Generator Approaches</vt:lpstr>
      <vt:lpstr>PowerPoint Presentation</vt:lpstr>
      <vt:lpstr>PowerPoint Presentation</vt:lpstr>
      <vt:lpstr>PowerPoint Presentation</vt:lpstr>
      <vt:lpstr>PowerPoint Presentation</vt:lpstr>
      <vt:lpstr>Backup</vt:lpstr>
      <vt:lpstr>Automated Approaches</vt:lpstr>
      <vt:lpstr>PowerPoint Presentation</vt:lpstr>
      <vt:lpstr>PowerPoint Presentation</vt:lpstr>
      <vt:lpstr>Stratified Synthesis: Initial Search</vt:lpstr>
      <vt:lpstr>Stratified Synthesis: Secondary Search</vt:lpstr>
      <vt:lpstr>Stratified Synthesis: Secondary Search</vt:lpstr>
      <vt:lpstr>Stratified Synthesis: Stratification</vt:lpstr>
      <vt:lpstr>Demonstrating WYSINYX Phenomenon</vt:lpstr>
      <vt:lpstr>Disassembly</vt:lpstr>
      <vt:lpstr>Overlapping Instructions</vt:lpstr>
      <vt:lpstr>Binary Analysis: Use cases</vt:lpstr>
      <vt:lpstr>To read</vt:lpstr>
      <vt:lpstr>Formal Method Based Approaches </vt:lpstr>
      <vt:lpstr>Simulation Testing Based Approaches </vt:lpstr>
      <vt:lpstr>Formal Method Based Approaches </vt:lpstr>
      <vt:lpstr>Learning Based Approaches </vt:lpstr>
      <vt:lpstr>Improvements and Corrections (Cont.)</vt:lpstr>
      <vt:lpstr>Generating formula for Immediates which cannot be generalized</vt:lpstr>
      <vt:lpstr>Generating formula for Immediates which cannot be generalized</vt:lpstr>
      <vt:lpstr>Manual Definition</vt:lpstr>
      <vt:lpstr>PowerPoint Presentation</vt:lpstr>
      <vt:lpstr>Example simplification rules (~30)</vt:lpstr>
      <vt:lpstr>Porting Strata formula to K rule</vt:lpstr>
      <vt:lpstr>Stoke Overview</vt:lpstr>
      <vt:lpstr>Stoke Overview</vt:lpstr>
      <vt:lpstr>Proof Generator Approaches</vt:lpstr>
      <vt:lpstr>Translator Specific Approaches</vt:lpstr>
      <vt:lpstr>PowerPoint Presentation</vt:lpstr>
      <vt:lpstr>Notion of Program Equivalence</vt:lpstr>
      <vt:lpstr>Notion of Program Equivalence</vt:lpstr>
      <vt:lpstr>Notion of Program Equivalence</vt:lpstr>
      <vt:lpstr> “Synchronization Points”</vt:lpstr>
      <vt:lpstr>Notion of Program Equivalence “Cut Bi-simulation”</vt:lpstr>
      <vt:lpstr>PowerPoint Presentation</vt:lpstr>
      <vt:lpstr>Application: Security Vulnerability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dsand</dc:creator>
  <cp:lastModifiedBy>Sandeep Dasgupta</cp:lastModifiedBy>
  <cp:revision>29</cp:revision>
  <dcterms:created xsi:type="dcterms:W3CDTF">2013-07-15T20:26:40Z</dcterms:created>
  <dcterms:modified xsi:type="dcterms:W3CDTF">2019-05-09T12:13:17Z</dcterms:modified>
</cp:coreProperties>
</file>