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415" r:id="rId3"/>
    <p:sldId id="2416" r:id="rId4"/>
    <p:sldId id="2417" r:id="rId5"/>
    <p:sldId id="2418" r:id="rId6"/>
    <p:sldId id="2419" r:id="rId7"/>
    <p:sldId id="2420" r:id="rId8"/>
    <p:sldId id="2421" r:id="rId9"/>
    <p:sldId id="2422" r:id="rId10"/>
    <p:sldId id="2423" r:id="rId11"/>
    <p:sldId id="2424" r:id="rId12"/>
    <p:sldId id="2414" r:id="rId13"/>
    <p:sldId id="2413" r:id="rId14"/>
    <p:sldId id="2427" r:id="rId15"/>
    <p:sldId id="2428" r:id="rId16"/>
    <p:sldId id="2434" r:id="rId17"/>
    <p:sldId id="2425" r:id="rId18"/>
    <p:sldId id="2432" r:id="rId19"/>
    <p:sldId id="243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854"/>
    <a:srgbClr val="42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image" Target="../media/image6.jp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image" Target="../media/image6.jp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08D16-AF54-4154-B697-3994F794C1F7}" type="doc">
      <dgm:prSet loTypeId="urn:microsoft.com/office/officeart/2005/8/layout/b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2482965-0BDD-4A62-85ED-A0BA664CC0B8}">
      <dgm:prSet phldrT="[Текст]" custT="1"/>
      <dgm:spPr/>
      <dgm:t>
        <a:bodyPr/>
        <a:lstStyle/>
        <a:p>
          <a:r>
            <a:rPr lang="ru-RU" sz="2000" b="1" dirty="0"/>
            <a:t>30 недель</a:t>
          </a:r>
          <a:r>
            <a:rPr lang="ru-RU" sz="1900" dirty="0"/>
            <a:t> </a:t>
          </a:r>
          <a:r>
            <a:rPr lang="ru-RU" sz="1400" dirty="0"/>
            <a:t>теоретическое обучение</a:t>
          </a:r>
        </a:p>
      </dgm:t>
    </dgm:pt>
    <dgm:pt modelId="{26477F2D-F386-4B94-AE81-CAAB661EC49B}" type="parTrans" cxnId="{6395021F-BC58-44E5-A1E8-69DBB5460F26}">
      <dgm:prSet/>
      <dgm:spPr/>
      <dgm:t>
        <a:bodyPr/>
        <a:lstStyle/>
        <a:p>
          <a:endParaRPr lang="ru-RU"/>
        </a:p>
      </dgm:t>
    </dgm:pt>
    <dgm:pt modelId="{2B6866B9-29D6-4CF5-A093-E6998512F215}" type="sibTrans" cxnId="{6395021F-BC58-44E5-A1E8-69DBB5460F26}">
      <dgm:prSet/>
      <dgm:spPr/>
      <dgm:t>
        <a:bodyPr/>
        <a:lstStyle/>
        <a:p>
          <a:endParaRPr lang="ru-RU"/>
        </a:p>
      </dgm:t>
    </dgm:pt>
    <dgm:pt modelId="{1BB88C3A-1224-4C26-8EA1-ADC27C4CF01D}">
      <dgm:prSet phldrT="[Текст]"/>
      <dgm:spPr/>
      <dgm:t>
        <a:bodyPr/>
        <a:lstStyle/>
        <a:p>
          <a:r>
            <a:rPr lang="ru-RU" dirty="0"/>
            <a:t>15 недель – весенний семестр</a:t>
          </a:r>
        </a:p>
      </dgm:t>
    </dgm:pt>
    <dgm:pt modelId="{5AC2A660-0ACE-4B22-B323-0FFA13A1FE2C}" type="parTrans" cxnId="{30ACBCDA-41FD-4D8C-953C-DEA0D698B545}">
      <dgm:prSet/>
      <dgm:spPr/>
      <dgm:t>
        <a:bodyPr/>
        <a:lstStyle/>
        <a:p>
          <a:endParaRPr lang="ru-RU"/>
        </a:p>
      </dgm:t>
    </dgm:pt>
    <dgm:pt modelId="{BEA3B5C6-54D6-4FB3-9C27-4B2E25001470}" type="sibTrans" cxnId="{30ACBCDA-41FD-4D8C-953C-DEA0D698B545}">
      <dgm:prSet/>
      <dgm:spPr/>
      <dgm:t>
        <a:bodyPr/>
        <a:lstStyle/>
        <a:p>
          <a:endParaRPr lang="ru-RU"/>
        </a:p>
      </dgm:t>
    </dgm:pt>
    <dgm:pt modelId="{34EE53CE-8C8C-4F58-A3E1-154E047DCA39}">
      <dgm:prSet phldrT="[Текст]" custT="1"/>
      <dgm:spPr/>
      <dgm:t>
        <a:bodyPr/>
        <a:lstStyle/>
        <a:p>
          <a:r>
            <a:rPr lang="ru-RU" sz="2000" b="1" dirty="0"/>
            <a:t>6 недель</a:t>
          </a:r>
          <a:r>
            <a:rPr lang="ru-RU" sz="1700" dirty="0"/>
            <a:t>               </a:t>
          </a:r>
          <a:r>
            <a:rPr lang="ru-RU" sz="1400" dirty="0"/>
            <a:t>Экзаменационный период</a:t>
          </a:r>
        </a:p>
      </dgm:t>
    </dgm:pt>
    <dgm:pt modelId="{30AC439C-FAF2-4493-9FC6-CF52BC784643}" type="parTrans" cxnId="{7DDEAEFD-42B0-4389-B1B8-0E2B4CA833C8}">
      <dgm:prSet/>
      <dgm:spPr/>
      <dgm:t>
        <a:bodyPr/>
        <a:lstStyle/>
        <a:p>
          <a:endParaRPr lang="ru-RU"/>
        </a:p>
      </dgm:t>
    </dgm:pt>
    <dgm:pt modelId="{AF0729C5-5C37-451A-B544-E5A0E670E11A}" type="sibTrans" cxnId="{7DDEAEFD-42B0-4389-B1B8-0E2B4CA833C8}">
      <dgm:prSet/>
      <dgm:spPr/>
      <dgm:t>
        <a:bodyPr/>
        <a:lstStyle/>
        <a:p>
          <a:endParaRPr lang="ru-RU"/>
        </a:p>
      </dgm:t>
    </dgm:pt>
    <dgm:pt modelId="{9704FD3E-01C4-4B7C-A43F-A2FCAC793943}">
      <dgm:prSet phldrT="[Текст]" custT="1"/>
      <dgm:spPr/>
      <dgm:t>
        <a:bodyPr/>
        <a:lstStyle/>
        <a:p>
          <a:r>
            <a:rPr lang="ru-RU" sz="2000" b="1" dirty="0"/>
            <a:t>Каникулы</a:t>
          </a:r>
          <a:endParaRPr lang="ru-RU" sz="1800" b="1" dirty="0"/>
        </a:p>
      </dgm:t>
    </dgm:pt>
    <dgm:pt modelId="{7763B6B6-187C-414F-9A28-4AECE78087BD}" type="parTrans" cxnId="{4A475103-8DA9-4810-8CD3-98E7EA45D51C}">
      <dgm:prSet/>
      <dgm:spPr/>
      <dgm:t>
        <a:bodyPr/>
        <a:lstStyle/>
        <a:p>
          <a:endParaRPr lang="ru-RU"/>
        </a:p>
      </dgm:t>
    </dgm:pt>
    <dgm:pt modelId="{FA97F76B-DC5A-4B34-B221-1323D0979B0E}" type="sibTrans" cxnId="{4A475103-8DA9-4810-8CD3-98E7EA45D51C}">
      <dgm:prSet/>
      <dgm:spPr/>
      <dgm:t>
        <a:bodyPr/>
        <a:lstStyle/>
        <a:p>
          <a:endParaRPr lang="ru-RU"/>
        </a:p>
      </dgm:t>
    </dgm:pt>
    <dgm:pt modelId="{AA33EC39-7692-4125-9D13-59B964778AB6}">
      <dgm:prSet phldrT="[Текст]"/>
      <dgm:spPr/>
      <dgm:t>
        <a:bodyPr/>
        <a:lstStyle/>
        <a:p>
          <a:r>
            <a:rPr lang="ru-RU" dirty="0"/>
            <a:t>Зимой </a:t>
          </a:r>
          <a:r>
            <a:rPr lang="en-US" dirty="0"/>
            <a:t>– </a:t>
          </a:r>
          <a:r>
            <a:rPr lang="kk-KZ" dirty="0"/>
            <a:t>1-3 января</a:t>
          </a:r>
          <a:r>
            <a:rPr lang="en-US" dirty="0"/>
            <a:t> 2024</a:t>
          </a:r>
          <a:r>
            <a:rPr lang="kk-KZ" dirty="0"/>
            <a:t>г.</a:t>
          </a:r>
          <a:r>
            <a:rPr lang="ru-RU" dirty="0"/>
            <a:t> недели</a:t>
          </a:r>
        </a:p>
      </dgm:t>
    </dgm:pt>
    <dgm:pt modelId="{D8D52775-89A4-4993-8344-2565491D05BE}" type="parTrans" cxnId="{58C48EE5-5EC7-4C6E-90AD-CD0291DF24B2}">
      <dgm:prSet/>
      <dgm:spPr/>
      <dgm:t>
        <a:bodyPr/>
        <a:lstStyle/>
        <a:p>
          <a:endParaRPr lang="ru-RU"/>
        </a:p>
      </dgm:t>
    </dgm:pt>
    <dgm:pt modelId="{1AA569D8-BD84-40B4-B8DE-3CD1DAEDDAD1}" type="sibTrans" cxnId="{58C48EE5-5EC7-4C6E-90AD-CD0291DF24B2}">
      <dgm:prSet/>
      <dgm:spPr/>
      <dgm:t>
        <a:bodyPr/>
        <a:lstStyle/>
        <a:p>
          <a:endParaRPr lang="ru-RU"/>
        </a:p>
      </dgm:t>
    </dgm:pt>
    <dgm:pt modelId="{3D4BA25A-0CC3-422D-9606-5D03381D07E0}">
      <dgm:prSet phldrT="[Текст]"/>
      <dgm:spPr/>
      <dgm:t>
        <a:bodyPr/>
        <a:lstStyle/>
        <a:p>
          <a:r>
            <a:rPr lang="ru-RU" dirty="0"/>
            <a:t>15 недель –    осенний семестр</a:t>
          </a:r>
        </a:p>
      </dgm:t>
    </dgm:pt>
    <dgm:pt modelId="{5027B0BC-103C-4974-9F40-D3A368AF7837}" type="sibTrans" cxnId="{35829786-F520-422B-81F5-BC9BA7BB2CDC}">
      <dgm:prSet/>
      <dgm:spPr/>
      <dgm:t>
        <a:bodyPr/>
        <a:lstStyle/>
        <a:p>
          <a:endParaRPr lang="ru-RU"/>
        </a:p>
      </dgm:t>
    </dgm:pt>
    <dgm:pt modelId="{D7D5C566-9D2B-4C5D-89A7-8F4666D998E1}" type="parTrans" cxnId="{35829786-F520-422B-81F5-BC9BA7BB2CDC}">
      <dgm:prSet/>
      <dgm:spPr/>
      <dgm:t>
        <a:bodyPr/>
        <a:lstStyle/>
        <a:p>
          <a:endParaRPr lang="ru-RU"/>
        </a:p>
      </dgm:t>
    </dgm:pt>
    <dgm:pt modelId="{01DCAA87-51F0-4D1C-8C15-F6AE4C71EADF}">
      <dgm:prSet phldrT="[Текст]"/>
      <dgm:spPr/>
      <dgm:t>
        <a:bodyPr/>
        <a:lstStyle/>
        <a:p>
          <a:pPr algn="ctr"/>
          <a:r>
            <a:rPr lang="ru-RU" dirty="0"/>
            <a:t>(по 3 недели в каждом семестре)</a:t>
          </a:r>
        </a:p>
      </dgm:t>
    </dgm:pt>
    <dgm:pt modelId="{B44B448A-A1D2-4C35-848C-49E4F54B9990}" type="parTrans" cxnId="{931E3772-9A32-4227-8FFA-C9AA6693463E}">
      <dgm:prSet/>
      <dgm:spPr/>
      <dgm:t>
        <a:bodyPr/>
        <a:lstStyle/>
        <a:p>
          <a:endParaRPr lang="ru-RU"/>
        </a:p>
      </dgm:t>
    </dgm:pt>
    <dgm:pt modelId="{C29BA19B-C1A7-4689-8B0F-EE4677F0B58F}" type="sibTrans" cxnId="{931E3772-9A32-4227-8FFA-C9AA6693463E}">
      <dgm:prSet/>
      <dgm:spPr/>
      <dgm:t>
        <a:bodyPr/>
        <a:lstStyle/>
        <a:p>
          <a:endParaRPr lang="ru-RU"/>
        </a:p>
      </dgm:t>
    </dgm:pt>
    <dgm:pt modelId="{D19EBEC0-F5B4-46B5-A0F9-05DF1C33DA1A}">
      <dgm:prSet phldrT="[Текст]"/>
      <dgm:spPr/>
      <dgm:t>
        <a:bodyPr/>
        <a:lstStyle/>
        <a:p>
          <a:r>
            <a:rPr lang="ru-RU" dirty="0"/>
            <a:t>Весной – 18-24 марта</a:t>
          </a:r>
          <a:r>
            <a:rPr lang="en-US" dirty="0"/>
            <a:t> 2024</a:t>
          </a:r>
          <a:r>
            <a:rPr lang="ru-RU" dirty="0"/>
            <a:t>г</a:t>
          </a:r>
          <a:r>
            <a:rPr lang="kk-KZ" dirty="0"/>
            <a:t>.</a:t>
          </a:r>
          <a:endParaRPr lang="ru-RU" dirty="0"/>
        </a:p>
      </dgm:t>
    </dgm:pt>
    <dgm:pt modelId="{0220CD55-0C1A-444C-8DB1-0A2757FBDFF9}" type="parTrans" cxnId="{32FD0000-684F-4998-A7AC-858CBDA0F5A1}">
      <dgm:prSet/>
      <dgm:spPr/>
      <dgm:t>
        <a:bodyPr/>
        <a:lstStyle/>
        <a:p>
          <a:endParaRPr lang="ru-RU"/>
        </a:p>
      </dgm:t>
    </dgm:pt>
    <dgm:pt modelId="{005B2B78-B902-4BA7-A023-B681C2CA5AA1}" type="sibTrans" cxnId="{32FD0000-684F-4998-A7AC-858CBDA0F5A1}">
      <dgm:prSet/>
      <dgm:spPr/>
      <dgm:t>
        <a:bodyPr/>
        <a:lstStyle/>
        <a:p>
          <a:endParaRPr lang="ru-RU"/>
        </a:p>
      </dgm:t>
    </dgm:pt>
    <dgm:pt modelId="{96A8EF33-E11B-4247-9912-80BFA5ECC4A1}" type="pres">
      <dgm:prSet presAssocID="{27708D16-AF54-4154-B697-3994F794C1F7}" presName="diagram" presStyleCnt="0">
        <dgm:presLayoutVars>
          <dgm:dir/>
          <dgm:animLvl val="lvl"/>
          <dgm:resizeHandles val="exact"/>
        </dgm:presLayoutVars>
      </dgm:prSet>
      <dgm:spPr/>
    </dgm:pt>
    <dgm:pt modelId="{3222C94B-8F74-44F2-B5A1-55CF5CFB3B8C}" type="pres">
      <dgm:prSet presAssocID="{F2482965-0BDD-4A62-85ED-A0BA664CC0B8}" presName="compNode" presStyleCnt="0"/>
      <dgm:spPr/>
    </dgm:pt>
    <dgm:pt modelId="{AF990D99-704F-4296-A20A-4B286FE2025F}" type="pres">
      <dgm:prSet presAssocID="{F2482965-0BDD-4A62-85ED-A0BA664CC0B8}" presName="childRect" presStyleLbl="bgAcc1" presStyleIdx="0" presStyleCnt="3">
        <dgm:presLayoutVars>
          <dgm:bulletEnabled val="1"/>
        </dgm:presLayoutVars>
      </dgm:prSet>
      <dgm:spPr/>
    </dgm:pt>
    <dgm:pt modelId="{9627FFF9-6386-4E53-93F7-EA5329C316EF}" type="pres">
      <dgm:prSet presAssocID="{F2482965-0BDD-4A62-85ED-A0BA664CC0B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1B4564-0F75-4D40-A09C-C850A3ECD1B8}" type="pres">
      <dgm:prSet presAssocID="{F2482965-0BDD-4A62-85ED-A0BA664CC0B8}" presName="parentRect" presStyleLbl="alignNode1" presStyleIdx="0" presStyleCnt="3"/>
      <dgm:spPr/>
    </dgm:pt>
    <dgm:pt modelId="{7CD499AE-3A20-483B-889F-F56FADCA38A4}" type="pres">
      <dgm:prSet presAssocID="{F2482965-0BDD-4A62-85ED-A0BA664CC0B8}" presName="adorn" presStyleLbl="fgAccFollowNode1" presStyleIdx="0" presStyleCnt="3" custLinFactNeighborX="2336" custLinFactNeighborY="46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693AAD1D-E95B-4C98-875A-26CD8B76D261}" type="pres">
      <dgm:prSet presAssocID="{2B6866B9-29D6-4CF5-A093-E6998512F215}" presName="sibTrans" presStyleLbl="sibTrans2D1" presStyleIdx="0" presStyleCnt="0"/>
      <dgm:spPr/>
    </dgm:pt>
    <dgm:pt modelId="{20E3F2EC-39E5-4536-88F0-1ACC6CFAF0A2}" type="pres">
      <dgm:prSet presAssocID="{34EE53CE-8C8C-4F58-A3E1-154E047DCA39}" presName="compNode" presStyleCnt="0"/>
      <dgm:spPr/>
    </dgm:pt>
    <dgm:pt modelId="{91D56B7D-776B-4D0D-B376-B01A696FB1A7}" type="pres">
      <dgm:prSet presAssocID="{34EE53CE-8C8C-4F58-A3E1-154E047DCA39}" presName="childRect" presStyleLbl="bgAcc1" presStyleIdx="1" presStyleCnt="3">
        <dgm:presLayoutVars>
          <dgm:bulletEnabled val="1"/>
        </dgm:presLayoutVars>
      </dgm:prSet>
      <dgm:spPr/>
    </dgm:pt>
    <dgm:pt modelId="{2675A194-3438-4B43-BCB6-447736556BE3}" type="pres">
      <dgm:prSet presAssocID="{34EE53CE-8C8C-4F58-A3E1-154E047DCA3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B974D16-3F19-4657-8DC5-077537A3C539}" type="pres">
      <dgm:prSet presAssocID="{34EE53CE-8C8C-4F58-A3E1-154E047DCA39}" presName="parentRect" presStyleLbl="alignNode1" presStyleIdx="1" presStyleCnt="3"/>
      <dgm:spPr/>
    </dgm:pt>
    <dgm:pt modelId="{043B3EA0-1101-476F-A457-26C39912AFCA}" type="pres">
      <dgm:prSet presAssocID="{34EE53CE-8C8C-4F58-A3E1-154E047DCA39}" presName="adorn" presStyleLbl="fgAccFollowNode1" presStyleIdx="1" presStyleCnt="3" custLinFactNeighborX="10513" custLinFactNeighborY="467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E52A8F9-7544-403A-A37B-0015A60F1228}" type="pres">
      <dgm:prSet presAssocID="{AF0729C5-5C37-451A-B544-E5A0E670E11A}" presName="sibTrans" presStyleLbl="sibTrans2D1" presStyleIdx="0" presStyleCnt="0"/>
      <dgm:spPr/>
    </dgm:pt>
    <dgm:pt modelId="{9626F96A-9DC5-463C-9A29-7E4CEDF46841}" type="pres">
      <dgm:prSet presAssocID="{9704FD3E-01C4-4B7C-A43F-A2FCAC793943}" presName="compNode" presStyleCnt="0"/>
      <dgm:spPr/>
    </dgm:pt>
    <dgm:pt modelId="{CE833BEE-8828-4267-9E8E-63DC627BBC6D}" type="pres">
      <dgm:prSet presAssocID="{9704FD3E-01C4-4B7C-A43F-A2FCAC793943}" presName="childRect" presStyleLbl="bgAcc1" presStyleIdx="2" presStyleCnt="3">
        <dgm:presLayoutVars>
          <dgm:bulletEnabled val="1"/>
        </dgm:presLayoutVars>
      </dgm:prSet>
      <dgm:spPr/>
    </dgm:pt>
    <dgm:pt modelId="{FCAA2CD5-27DE-4B97-9E64-5D7ECDFA5BCE}" type="pres">
      <dgm:prSet presAssocID="{9704FD3E-01C4-4B7C-A43F-A2FCAC79394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F87CD6-4B82-46CF-8B71-ECFBEB422039}" type="pres">
      <dgm:prSet presAssocID="{9704FD3E-01C4-4B7C-A43F-A2FCAC793943}" presName="parentRect" presStyleLbl="alignNode1" presStyleIdx="2" presStyleCnt="3"/>
      <dgm:spPr/>
    </dgm:pt>
    <dgm:pt modelId="{EB6627F9-7209-498E-A268-75D351F0D52B}" type="pres">
      <dgm:prSet presAssocID="{9704FD3E-01C4-4B7C-A43F-A2FCAC793943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32FD0000-684F-4998-A7AC-858CBDA0F5A1}" srcId="{9704FD3E-01C4-4B7C-A43F-A2FCAC793943}" destId="{D19EBEC0-F5B4-46B5-A0F9-05DF1C33DA1A}" srcOrd="1" destOrd="0" parTransId="{0220CD55-0C1A-444C-8DB1-0A2757FBDFF9}" sibTransId="{005B2B78-B902-4BA7-A023-B681C2CA5AA1}"/>
    <dgm:cxn modelId="{4A475103-8DA9-4810-8CD3-98E7EA45D51C}" srcId="{27708D16-AF54-4154-B697-3994F794C1F7}" destId="{9704FD3E-01C4-4B7C-A43F-A2FCAC793943}" srcOrd="2" destOrd="0" parTransId="{7763B6B6-187C-414F-9A28-4AECE78087BD}" sibTransId="{FA97F76B-DC5A-4B34-B221-1323D0979B0E}"/>
    <dgm:cxn modelId="{8E0F8403-5422-4244-BABE-8F399FDF5017}" type="presOf" srcId="{34EE53CE-8C8C-4F58-A3E1-154E047DCA39}" destId="{0B974D16-3F19-4657-8DC5-077537A3C539}" srcOrd="1" destOrd="0" presId="urn:microsoft.com/office/officeart/2005/8/layout/bList2"/>
    <dgm:cxn modelId="{6395021F-BC58-44E5-A1E8-69DBB5460F26}" srcId="{27708D16-AF54-4154-B697-3994F794C1F7}" destId="{F2482965-0BDD-4A62-85ED-A0BA664CC0B8}" srcOrd="0" destOrd="0" parTransId="{26477F2D-F386-4B94-AE81-CAAB661EC49B}" sibTransId="{2B6866B9-29D6-4CF5-A093-E6998512F215}"/>
    <dgm:cxn modelId="{E527681F-9D5F-46B3-96BF-D4C0C300FDB2}" type="presOf" srcId="{F2482965-0BDD-4A62-85ED-A0BA664CC0B8}" destId="{571B4564-0F75-4D40-A09C-C850A3ECD1B8}" srcOrd="1" destOrd="0" presId="urn:microsoft.com/office/officeart/2005/8/layout/bList2"/>
    <dgm:cxn modelId="{D2312B29-9087-41B6-8C23-109B0C859CE3}" type="presOf" srcId="{1BB88C3A-1224-4C26-8EA1-ADC27C4CF01D}" destId="{AF990D99-704F-4296-A20A-4B286FE2025F}" srcOrd="0" destOrd="1" presId="urn:microsoft.com/office/officeart/2005/8/layout/bList2"/>
    <dgm:cxn modelId="{2D4E373B-65F1-4D88-9641-6B6DB9F8FC38}" type="presOf" srcId="{AA33EC39-7692-4125-9D13-59B964778AB6}" destId="{CE833BEE-8828-4267-9E8E-63DC627BBC6D}" srcOrd="0" destOrd="0" presId="urn:microsoft.com/office/officeart/2005/8/layout/bList2"/>
    <dgm:cxn modelId="{30E42F61-2966-4E18-9272-1D41B729C008}" type="presOf" srcId="{F2482965-0BDD-4A62-85ED-A0BA664CC0B8}" destId="{9627FFF9-6386-4E53-93F7-EA5329C316EF}" srcOrd="0" destOrd="0" presId="urn:microsoft.com/office/officeart/2005/8/layout/bList2"/>
    <dgm:cxn modelId="{92B64545-DC1E-4164-86F5-CECC95C08822}" type="presOf" srcId="{9704FD3E-01C4-4B7C-A43F-A2FCAC793943}" destId="{79F87CD6-4B82-46CF-8B71-ECFBEB422039}" srcOrd="1" destOrd="0" presId="urn:microsoft.com/office/officeart/2005/8/layout/bList2"/>
    <dgm:cxn modelId="{D3C6DB49-EE3C-43BD-94BE-2D9D2608F5E7}" type="presOf" srcId="{9704FD3E-01C4-4B7C-A43F-A2FCAC793943}" destId="{FCAA2CD5-27DE-4B97-9E64-5D7ECDFA5BCE}" srcOrd="0" destOrd="0" presId="urn:microsoft.com/office/officeart/2005/8/layout/bList2"/>
    <dgm:cxn modelId="{931E3772-9A32-4227-8FFA-C9AA6693463E}" srcId="{34EE53CE-8C8C-4F58-A3E1-154E047DCA39}" destId="{01DCAA87-51F0-4D1C-8C15-F6AE4C71EADF}" srcOrd="0" destOrd="0" parTransId="{B44B448A-A1D2-4C35-848C-49E4F54B9990}" sibTransId="{C29BA19B-C1A7-4689-8B0F-EE4677F0B58F}"/>
    <dgm:cxn modelId="{911C5083-7291-4C3D-ACD6-53403F100455}" type="presOf" srcId="{34EE53CE-8C8C-4F58-A3E1-154E047DCA39}" destId="{2675A194-3438-4B43-BCB6-447736556BE3}" srcOrd="0" destOrd="0" presId="urn:microsoft.com/office/officeart/2005/8/layout/bList2"/>
    <dgm:cxn modelId="{35829786-F520-422B-81F5-BC9BA7BB2CDC}" srcId="{F2482965-0BDD-4A62-85ED-A0BA664CC0B8}" destId="{3D4BA25A-0CC3-422D-9606-5D03381D07E0}" srcOrd="0" destOrd="0" parTransId="{D7D5C566-9D2B-4C5D-89A7-8F4666D998E1}" sibTransId="{5027B0BC-103C-4974-9F40-D3A368AF7837}"/>
    <dgm:cxn modelId="{B2AC969B-6188-4F99-892D-CC4D6BD253F4}" type="presOf" srcId="{3D4BA25A-0CC3-422D-9606-5D03381D07E0}" destId="{AF990D99-704F-4296-A20A-4B286FE2025F}" srcOrd="0" destOrd="0" presId="urn:microsoft.com/office/officeart/2005/8/layout/bList2"/>
    <dgm:cxn modelId="{F3B25E9E-10A9-4080-9C14-1BA66BB51CD8}" type="presOf" srcId="{AF0729C5-5C37-451A-B544-E5A0E670E11A}" destId="{FE52A8F9-7544-403A-A37B-0015A60F1228}" srcOrd="0" destOrd="0" presId="urn:microsoft.com/office/officeart/2005/8/layout/bList2"/>
    <dgm:cxn modelId="{2E8FDDBB-B98F-4F3F-A2A1-0DC204507C9E}" type="presOf" srcId="{27708D16-AF54-4154-B697-3994F794C1F7}" destId="{96A8EF33-E11B-4247-9912-80BFA5ECC4A1}" srcOrd="0" destOrd="0" presId="urn:microsoft.com/office/officeart/2005/8/layout/bList2"/>
    <dgm:cxn modelId="{E683A4D3-463D-49B4-A584-953D6DD2E211}" type="presOf" srcId="{01DCAA87-51F0-4D1C-8C15-F6AE4C71EADF}" destId="{91D56B7D-776B-4D0D-B376-B01A696FB1A7}" srcOrd="0" destOrd="0" presId="urn:microsoft.com/office/officeart/2005/8/layout/bList2"/>
    <dgm:cxn modelId="{30ACBCDA-41FD-4D8C-953C-DEA0D698B545}" srcId="{F2482965-0BDD-4A62-85ED-A0BA664CC0B8}" destId="{1BB88C3A-1224-4C26-8EA1-ADC27C4CF01D}" srcOrd="1" destOrd="0" parTransId="{5AC2A660-0ACE-4B22-B323-0FFA13A1FE2C}" sibTransId="{BEA3B5C6-54D6-4FB3-9C27-4B2E25001470}"/>
    <dgm:cxn modelId="{58C48EE5-5EC7-4C6E-90AD-CD0291DF24B2}" srcId="{9704FD3E-01C4-4B7C-A43F-A2FCAC793943}" destId="{AA33EC39-7692-4125-9D13-59B964778AB6}" srcOrd="0" destOrd="0" parTransId="{D8D52775-89A4-4993-8344-2565491D05BE}" sibTransId="{1AA569D8-BD84-40B4-B8DE-3CD1DAEDDAD1}"/>
    <dgm:cxn modelId="{8C6208EB-1224-4D03-8A63-2C67B37B1A42}" type="presOf" srcId="{D19EBEC0-F5B4-46B5-A0F9-05DF1C33DA1A}" destId="{CE833BEE-8828-4267-9E8E-63DC627BBC6D}" srcOrd="0" destOrd="1" presId="urn:microsoft.com/office/officeart/2005/8/layout/bList2"/>
    <dgm:cxn modelId="{4C292BF8-32A9-42F9-ADF1-E26EEB039CA2}" type="presOf" srcId="{2B6866B9-29D6-4CF5-A093-E6998512F215}" destId="{693AAD1D-E95B-4C98-875A-26CD8B76D261}" srcOrd="0" destOrd="0" presId="urn:microsoft.com/office/officeart/2005/8/layout/bList2"/>
    <dgm:cxn modelId="{7DDEAEFD-42B0-4389-B1B8-0E2B4CA833C8}" srcId="{27708D16-AF54-4154-B697-3994F794C1F7}" destId="{34EE53CE-8C8C-4F58-A3E1-154E047DCA39}" srcOrd="1" destOrd="0" parTransId="{30AC439C-FAF2-4493-9FC6-CF52BC784643}" sibTransId="{AF0729C5-5C37-451A-B544-E5A0E670E11A}"/>
    <dgm:cxn modelId="{E3EB7258-4C63-4F91-AF34-8BF7F80ACECB}" type="presParOf" srcId="{96A8EF33-E11B-4247-9912-80BFA5ECC4A1}" destId="{3222C94B-8F74-44F2-B5A1-55CF5CFB3B8C}" srcOrd="0" destOrd="0" presId="urn:microsoft.com/office/officeart/2005/8/layout/bList2"/>
    <dgm:cxn modelId="{7E4D6BA8-23C1-4F43-AECD-FC19941E988B}" type="presParOf" srcId="{3222C94B-8F74-44F2-B5A1-55CF5CFB3B8C}" destId="{AF990D99-704F-4296-A20A-4B286FE2025F}" srcOrd="0" destOrd="0" presId="urn:microsoft.com/office/officeart/2005/8/layout/bList2"/>
    <dgm:cxn modelId="{A246E4F1-1646-4EB0-B34A-F9F214E85A30}" type="presParOf" srcId="{3222C94B-8F74-44F2-B5A1-55CF5CFB3B8C}" destId="{9627FFF9-6386-4E53-93F7-EA5329C316EF}" srcOrd="1" destOrd="0" presId="urn:microsoft.com/office/officeart/2005/8/layout/bList2"/>
    <dgm:cxn modelId="{2A542985-0BC3-40D3-A745-587C2E97141B}" type="presParOf" srcId="{3222C94B-8F74-44F2-B5A1-55CF5CFB3B8C}" destId="{571B4564-0F75-4D40-A09C-C850A3ECD1B8}" srcOrd="2" destOrd="0" presId="urn:microsoft.com/office/officeart/2005/8/layout/bList2"/>
    <dgm:cxn modelId="{81306281-A10C-4D06-A8C6-BFAC4E9DF9EA}" type="presParOf" srcId="{3222C94B-8F74-44F2-B5A1-55CF5CFB3B8C}" destId="{7CD499AE-3A20-483B-889F-F56FADCA38A4}" srcOrd="3" destOrd="0" presId="urn:microsoft.com/office/officeart/2005/8/layout/bList2"/>
    <dgm:cxn modelId="{597B9D4B-D429-437D-A46F-1DAE02718F89}" type="presParOf" srcId="{96A8EF33-E11B-4247-9912-80BFA5ECC4A1}" destId="{693AAD1D-E95B-4C98-875A-26CD8B76D261}" srcOrd="1" destOrd="0" presId="urn:microsoft.com/office/officeart/2005/8/layout/bList2"/>
    <dgm:cxn modelId="{4B061501-4D2B-45E6-A111-95A45EC3B7AE}" type="presParOf" srcId="{96A8EF33-E11B-4247-9912-80BFA5ECC4A1}" destId="{20E3F2EC-39E5-4536-88F0-1ACC6CFAF0A2}" srcOrd="2" destOrd="0" presId="urn:microsoft.com/office/officeart/2005/8/layout/bList2"/>
    <dgm:cxn modelId="{62990276-62CE-42B2-906E-5314E3110E0E}" type="presParOf" srcId="{20E3F2EC-39E5-4536-88F0-1ACC6CFAF0A2}" destId="{91D56B7D-776B-4D0D-B376-B01A696FB1A7}" srcOrd="0" destOrd="0" presId="urn:microsoft.com/office/officeart/2005/8/layout/bList2"/>
    <dgm:cxn modelId="{26BC92F0-089F-4358-9EC8-28C6360CAC68}" type="presParOf" srcId="{20E3F2EC-39E5-4536-88F0-1ACC6CFAF0A2}" destId="{2675A194-3438-4B43-BCB6-447736556BE3}" srcOrd="1" destOrd="0" presId="urn:microsoft.com/office/officeart/2005/8/layout/bList2"/>
    <dgm:cxn modelId="{939B5FB4-AF2D-4872-8E2F-D1C7EAC53FAB}" type="presParOf" srcId="{20E3F2EC-39E5-4536-88F0-1ACC6CFAF0A2}" destId="{0B974D16-3F19-4657-8DC5-077537A3C539}" srcOrd="2" destOrd="0" presId="urn:microsoft.com/office/officeart/2005/8/layout/bList2"/>
    <dgm:cxn modelId="{B00B4863-A943-452A-961D-03FECFDC3D95}" type="presParOf" srcId="{20E3F2EC-39E5-4536-88F0-1ACC6CFAF0A2}" destId="{043B3EA0-1101-476F-A457-26C39912AFCA}" srcOrd="3" destOrd="0" presId="urn:microsoft.com/office/officeart/2005/8/layout/bList2"/>
    <dgm:cxn modelId="{2E3BA575-49BC-4466-A67C-573D26EDDA8A}" type="presParOf" srcId="{96A8EF33-E11B-4247-9912-80BFA5ECC4A1}" destId="{FE52A8F9-7544-403A-A37B-0015A60F1228}" srcOrd="3" destOrd="0" presId="urn:microsoft.com/office/officeart/2005/8/layout/bList2"/>
    <dgm:cxn modelId="{E3BC6851-1BC1-41BE-A864-F70DA6B491C4}" type="presParOf" srcId="{96A8EF33-E11B-4247-9912-80BFA5ECC4A1}" destId="{9626F96A-9DC5-463C-9A29-7E4CEDF46841}" srcOrd="4" destOrd="0" presId="urn:microsoft.com/office/officeart/2005/8/layout/bList2"/>
    <dgm:cxn modelId="{0ADD499B-9A90-4C78-8455-ED5CAFFF7589}" type="presParOf" srcId="{9626F96A-9DC5-463C-9A29-7E4CEDF46841}" destId="{CE833BEE-8828-4267-9E8E-63DC627BBC6D}" srcOrd="0" destOrd="0" presId="urn:microsoft.com/office/officeart/2005/8/layout/bList2"/>
    <dgm:cxn modelId="{05D462C2-941D-4E18-BB73-CAB67B8774D4}" type="presParOf" srcId="{9626F96A-9DC5-463C-9A29-7E4CEDF46841}" destId="{FCAA2CD5-27DE-4B97-9E64-5D7ECDFA5BCE}" srcOrd="1" destOrd="0" presId="urn:microsoft.com/office/officeart/2005/8/layout/bList2"/>
    <dgm:cxn modelId="{FC3ABEED-ED01-4CEF-9957-060155BD3A8C}" type="presParOf" srcId="{9626F96A-9DC5-463C-9A29-7E4CEDF46841}" destId="{79F87CD6-4B82-46CF-8B71-ECFBEB422039}" srcOrd="2" destOrd="0" presId="urn:microsoft.com/office/officeart/2005/8/layout/bList2"/>
    <dgm:cxn modelId="{F33958FB-3135-470A-A5BB-309D46A47319}" type="presParOf" srcId="{9626F96A-9DC5-463C-9A29-7E4CEDF46841}" destId="{EB6627F9-7209-498E-A268-75D351F0D52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D8A73-6771-44AB-8235-4E63FFB0056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0394BF-AB0C-45E5-B556-D3BC2CD66EE0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ru-RU" sz="1800" b="1" dirty="0"/>
            <a:t>1 аттестация</a:t>
          </a:r>
        </a:p>
      </dgm:t>
    </dgm:pt>
    <dgm:pt modelId="{F973FBD8-1063-43D7-AA76-0B42837D7320}" type="parTrans" cxnId="{420B6E00-0AF4-4CE8-B612-ABD412C902AA}">
      <dgm:prSet/>
      <dgm:spPr/>
      <dgm:t>
        <a:bodyPr/>
        <a:lstStyle/>
        <a:p>
          <a:endParaRPr lang="ru-RU"/>
        </a:p>
      </dgm:t>
    </dgm:pt>
    <dgm:pt modelId="{5ADD5E21-A71F-4C37-8762-D93E61A79B7C}" type="sibTrans" cxnId="{420B6E00-0AF4-4CE8-B612-ABD412C902AA}">
      <dgm:prSet/>
      <dgm:spPr/>
      <dgm:t>
        <a:bodyPr/>
        <a:lstStyle/>
        <a:p>
          <a:endParaRPr lang="ru-RU"/>
        </a:p>
      </dgm:t>
    </dgm:pt>
    <dgm:pt modelId="{BEC72FEC-26C3-4FF6-9FB3-8614AD8A6F11}">
      <dgm:prSet phldrT="[Текст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ru-RU" sz="1800" b="1" dirty="0"/>
            <a:t>2 аттестация</a:t>
          </a:r>
        </a:p>
      </dgm:t>
    </dgm:pt>
    <dgm:pt modelId="{E0EE844D-701B-4F96-931C-595D97581C26}" type="parTrans" cxnId="{9E15A165-1E56-4CB4-BE2E-BD6B667B3B87}">
      <dgm:prSet/>
      <dgm:spPr/>
      <dgm:t>
        <a:bodyPr/>
        <a:lstStyle/>
        <a:p>
          <a:endParaRPr lang="ru-RU"/>
        </a:p>
      </dgm:t>
    </dgm:pt>
    <dgm:pt modelId="{E9487A28-CA48-42AF-8993-E57A00518865}" type="sibTrans" cxnId="{9E15A165-1E56-4CB4-BE2E-BD6B667B3B87}">
      <dgm:prSet/>
      <dgm:spPr/>
      <dgm:t>
        <a:bodyPr/>
        <a:lstStyle/>
        <a:p>
          <a:endParaRPr lang="ru-RU"/>
        </a:p>
      </dgm:t>
    </dgm:pt>
    <dgm:pt modelId="{632770CA-6AE7-4106-9F59-F0F25EC25F85}">
      <dgm:prSet phldrT="[Текст]"/>
      <dgm:spPr>
        <a:solidFill>
          <a:srgbClr val="7030A0"/>
        </a:solidFill>
      </dgm:spPr>
      <dgm:t>
        <a:bodyPr/>
        <a:lstStyle/>
        <a:p>
          <a:r>
            <a:rPr lang="ru-RU" b="1" dirty="0"/>
            <a:t>Итого 100 баллов</a:t>
          </a:r>
        </a:p>
      </dgm:t>
    </dgm:pt>
    <dgm:pt modelId="{A6D2C7CC-16E5-4035-9740-FFC5DD8F7809}" type="parTrans" cxnId="{C8155B67-2168-4A21-BAD6-7BC068DEC643}">
      <dgm:prSet/>
      <dgm:spPr/>
      <dgm:t>
        <a:bodyPr/>
        <a:lstStyle/>
        <a:p>
          <a:endParaRPr lang="ru-RU"/>
        </a:p>
      </dgm:t>
    </dgm:pt>
    <dgm:pt modelId="{0765657D-6DCF-418C-AB71-9952BB08A0B5}" type="sibTrans" cxnId="{C8155B67-2168-4A21-BAD6-7BC068DEC643}">
      <dgm:prSet/>
      <dgm:spPr/>
      <dgm:t>
        <a:bodyPr/>
        <a:lstStyle/>
        <a:p>
          <a:endParaRPr lang="ru-RU"/>
        </a:p>
      </dgm:t>
    </dgm:pt>
    <dgm:pt modelId="{23DF90AC-0F88-4BD0-8F8D-A42FD237EBF4}">
      <dgm:prSet phldrT="[Текст]" custT="1"/>
      <dgm:spPr/>
      <dgm:t>
        <a:bodyPr/>
        <a:lstStyle/>
        <a:p>
          <a:r>
            <a:rPr lang="ru-RU" sz="1600" b="1" dirty="0"/>
            <a:t>Экзамен </a:t>
          </a:r>
          <a:r>
            <a:rPr lang="en-US" sz="1600" b="1" dirty="0"/>
            <a:t>max.</a:t>
          </a:r>
          <a:r>
            <a:rPr lang="ru-RU" sz="1600" b="1" dirty="0"/>
            <a:t>40 баллов</a:t>
          </a:r>
        </a:p>
      </dgm:t>
    </dgm:pt>
    <dgm:pt modelId="{CE495DC2-CC07-447E-A2A0-9B949A751EA5}" type="parTrans" cxnId="{C1431713-35E6-4209-9030-8357D0C777E1}">
      <dgm:prSet/>
      <dgm:spPr/>
      <dgm:t>
        <a:bodyPr/>
        <a:lstStyle/>
        <a:p>
          <a:endParaRPr lang="ru-RU"/>
        </a:p>
      </dgm:t>
    </dgm:pt>
    <dgm:pt modelId="{1F1161D8-699A-4034-9505-99F0B1F0C005}" type="sibTrans" cxnId="{C1431713-35E6-4209-9030-8357D0C777E1}">
      <dgm:prSet/>
      <dgm:spPr/>
      <dgm:t>
        <a:bodyPr/>
        <a:lstStyle/>
        <a:p>
          <a:endParaRPr lang="ru-RU"/>
        </a:p>
      </dgm:t>
    </dgm:pt>
    <dgm:pt modelId="{A53CC775-C7C0-4CE7-B912-049C71A65FA2}" type="pres">
      <dgm:prSet presAssocID="{CC1D8A73-6771-44AB-8235-4E63FFB00568}" presName="linearFlow" presStyleCnt="0">
        <dgm:presLayoutVars>
          <dgm:dir/>
          <dgm:resizeHandles val="exact"/>
        </dgm:presLayoutVars>
      </dgm:prSet>
      <dgm:spPr/>
    </dgm:pt>
    <dgm:pt modelId="{94971158-7191-4BDE-B534-79568FDC6B7C}" type="pres">
      <dgm:prSet presAssocID="{750394BF-AB0C-45E5-B556-D3BC2CD66EE0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7469FAB2-0BF7-4FB5-8A17-64BE783F2B7F}" type="pres">
      <dgm:prSet presAssocID="{5ADD5E21-A71F-4C37-8762-D93E61A79B7C}" presName="spacerL" presStyleCnt="0"/>
      <dgm:spPr/>
    </dgm:pt>
    <dgm:pt modelId="{92B6CC24-C7C0-4319-9EA0-5559E4445DD2}" type="pres">
      <dgm:prSet presAssocID="{5ADD5E21-A71F-4C37-8762-D93E61A79B7C}" presName="sibTrans" presStyleLbl="sibTrans2D1" presStyleIdx="0" presStyleCnt="3"/>
      <dgm:spPr/>
    </dgm:pt>
    <dgm:pt modelId="{D6CD7B67-CD26-4FEA-A35F-032490338441}" type="pres">
      <dgm:prSet presAssocID="{5ADD5E21-A71F-4C37-8762-D93E61A79B7C}" presName="spacerR" presStyleCnt="0"/>
      <dgm:spPr/>
    </dgm:pt>
    <dgm:pt modelId="{FA493BC9-5C00-43CB-86F0-41178222484E}" type="pres">
      <dgm:prSet presAssocID="{BEC72FEC-26C3-4FF6-9FB3-8614AD8A6F11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6F54A395-4F41-4F7E-AFA8-1034BE16624E}" type="pres">
      <dgm:prSet presAssocID="{E9487A28-CA48-42AF-8993-E57A00518865}" presName="spacerL" presStyleCnt="0"/>
      <dgm:spPr/>
    </dgm:pt>
    <dgm:pt modelId="{A494D30E-DC69-402D-839D-B5668A0E83CB}" type="pres">
      <dgm:prSet presAssocID="{E9487A28-CA48-42AF-8993-E57A00518865}" presName="sibTrans" presStyleLbl="sibTrans2D1" presStyleIdx="1" presStyleCnt="3"/>
      <dgm:spPr/>
    </dgm:pt>
    <dgm:pt modelId="{8D2A75F5-B242-4176-BA52-F9236091FD47}" type="pres">
      <dgm:prSet presAssocID="{E9487A28-CA48-42AF-8993-E57A00518865}" presName="spacerR" presStyleCnt="0"/>
      <dgm:spPr/>
    </dgm:pt>
    <dgm:pt modelId="{98B64EEE-5DC0-40FC-A922-E415CA36D811}" type="pres">
      <dgm:prSet presAssocID="{23DF90AC-0F88-4BD0-8F8D-A42FD237EBF4}" presName="node" presStyleLbl="node1" presStyleIdx="2" presStyleCnt="4">
        <dgm:presLayoutVars>
          <dgm:bulletEnabled val="1"/>
        </dgm:presLayoutVars>
      </dgm:prSet>
      <dgm:spPr/>
    </dgm:pt>
    <dgm:pt modelId="{FB6DACFF-3E31-4AE7-A772-61BAEBDFC9CB}" type="pres">
      <dgm:prSet presAssocID="{1F1161D8-699A-4034-9505-99F0B1F0C005}" presName="spacerL" presStyleCnt="0"/>
      <dgm:spPr/>
    </dgm:pt>
    <dgm:pt modelId="{6B2D5560-A996-446C-8B4B-C01E0E2DFF81}" type="pres">
      <dgm:prSet presAssocID="{1F1161D8-699A-4034-9505-99F0B1F0C005}" presName="sibTrans" presStyleLbl="sibTrans2D1" presStyleIdx="2" presStyleCnt="3"/>
      <dgm:spPr/>
    </dgm:pt>
    <dgm:pt modelId="{8360E0B0-3312-4942-ABDA-A49203D53D99}" type="pres">
      <dgm:prSet presAssocID="{1F1161D8-699A-4034-9505-99F0B1F0C005}" presName="spacerR" presStyleCnt="0"/>
      <dgm:spPr/>
    </dgm:pt>
    <dgm:pt modelId="{C302EAB6-8E74-4C22-BCC2-68BFF85C9650}" type="pres">
      <dgm:prSet presAssocID="{632770CA-6AE7-4106-9F59-F0F25EC25F85}" presName="node" presStyleLbl="node1" presStyleIdx="3" presStyleCnt="4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20B6E00-0AF4-4CE8-B612-ABD412C902AA}" srcId="{CC1D8A73-6771-44AB-8235-4E63FFB00568}" destId="{750394BF-AB0C-45E5-B556-D3BC2CD66EE0}" srcOrd="0" destOrd="0" parTransId="{F973FBD8-1063-43D7-AA76-0B42837D7320}" sibTransId="{5ADD5E21-A71F-4C37-8762-D93E61A79B7C}"/>
    <dgm:cxn modelId="{B696210D-A478-4911-AEB7-CBC1EDAD4FFC}" type="presOf" srcId="{23DF90AC-0F88-4BD0-8F8D-A42FD237EBF4}" destId="{98B64EEE-5DC0-40FC-A922-E415CA36D811}" srcOrd="0" destOrd="0" presId="urn:microsoft.com/office/officeart/2005/8/layout/equation1"/>
    <dgm:cxn modelId="{C1431713-35E6-4209-9030-8357D0C777E1}" srcId="{CC1D8A73-6771-44AB-8235-4E63FFB00568}" destId="{23DF90AC-0F88-4BD0-8F8D-A42FD237EBF4}" srcOrd="2" destOrd="0" parTransId="{CE495DC2-CC07-447E-A2A0-9B949A751EA5}" sibTransId="{1F1161D8-699A-4034-9505-99F0B1F0C005}"/>
    <dgm:cxn modelId="{368FA13A-CE67-4AA5-BA23-BAC36DF735A4}" type="presOf" srcId="{750394BF-AB0C-45E5-B556-D3BC2CD66EE0}" destId="{94971158-7191-4BDE-B534-79568FDC6B7C}" srcOrd="0" destOrd="0" presId="urn:microsoft.com/office/officeart/2005/8/layout/equation1"/>
    <dgm:cxn modelId="{8DAE0B65-377E-432F-92CE-485612C46ADC}" type="presOf" srcId="{632770CA-6AE7-4106-9F59-F0F25EC25F85}" destId="{C302EAB6-8E74-4C22-BCC2-68BFF85C9650}" srcOrd="0" destOrd="0" presId="urn:microsoft.com/office/officeart/2005/8/layout/equation1"/>
    <dgm:cxn modelId="{9E15A165-1E56-4CB4-BE2E-BD6B667B3B87}" srcId="{CC1D8A73-6771-44AB-8235-4E63FFB00568}" destId="{BEC72FEC-26C3-4FF6-9FB3-8614AD8A6F11}" srcOrd="1" destOrd="0" parTransId="{E0EE844D-701B-4F96-931C-595D97581C26}" sibTransId="{E9487A28-CA48-42AF-8993-E57A00518865}"/>
    <dgm:cxn modelId="{C8155B67-2168-4A21-BAD6-7BC068DEC643}" srcId="{CC1D8A73-6771-44AB-8235-4E63FFB00568}" destId="{632770CA-6AE7-4106-9F59-F0F25EC25F85}" srcOrd="3" destOrd="0" parTransId="{A6D2C7CC-16E5-4035-9740-FFC5DD8F7809}" sibTransId="{0765657D-6DCF-418C-AB71-9952BB08A0B5}"/>
    <dgm:cxn modelId="{01ABAC59-B83E-47F2-9F0F-BE2E5211D6D2}" type="presOf" srcId="{BEC72FEC-26C3-4FF6-9FB3-8614AD8A6F11}" destId="{FA493BC9-5C00-43CB-86F0-41178222484E}" srcOrd="0" destOrd="0" presId="urn:microsoft.com/office/officeart/2005/8/layout/equation1"/>
    <dgm:cxn modelId="{E542ED79-0531-4389-A558-50C873DEB71E}" type="presOf" srcId="{E9487A28-CA48-42AF-8993-E57A00518865}" destId="{A494D30E-DC69-402D-839D-B5668A0E83CB}" srcOrd="0" destOrd="0" presId="urn:microsoft.com/office/officeart/2005/8/layout/equation1"/>
    <dgm:cxn modelId="{B1C6437E-61D2-4952-A5FF-758588BF614D}" type="presOf" srcId="{1F1161D8-699A-4034-9505-99F0B1F0C005}" destId="{6B2D5560-A996-446C-8B4B-C01E0E2DFF81}" srcOrd="0" destOrd="0" presId="urn:microsoft.com/office/officeart/2005/8/layout/equation1"/>
    <dgm:cxn modelId="{5E7DC28D-2138-4ECA-85EF-FEE8F0F46A40}" type="presOf" srcId="{CC1D8A73-6771-44AB-8235-4E63FFB00568}" destId="{A53CC775-C7C0-4CE7-B912-049C71A65FA2}" srcOrd="0" destOrd="0" presId="urn:microsoft.com/office/officeart/2005/8/layout/equation1"/>
    <dgm:cxn modelId="{C75BACBC-E8B5-4283-AA7D-ED6AC2FD6254}" type="presOf" srcId="{5ADD5E21-A71F-4C37-8762-D93E61A79B7C}" destId="{92B6CC24-C7C0-4319-9EA0-5559E4445DD2}" srcOrd="0" destOrd="0" presId="urn:microsoft.com/office/officeart/2005/8/layout/equation1"/>
    <dgm:cxn modelId="{49DCE5D1-77EC-46D6-8D0B-F7C4A40F1E0C}" type="presParOf" srcId="{A53CC775-C7C0-4CE7-B912-049C71A65FA2}" destId="{94971158-7191-4BDE-B534-79568FDC6B7C}" srcOrd="0" destOrd="0" presId="urn:microsoft.com/office/officeart/2005/8/layout/equation1"/>
    <dgm:cxn modelId="{894B1503-A21A-4E53-9F2B-76C2DBB48CF2}" type="presParOf" srcId="{A53CC775-C7C0-4CE7-B912-049C71A65FA2}" destId="{7469FAB2-0BF7-4FB5-8A17-64BE783F2B7F}" srcOrd="1" destOrd="0" presId="urn:microsoft.com/office/officeart/2005/8/layout/equation1"/>
    <dgm:cxn modelId="{6741CD25-AE4E-49E7-A56B-E7D02DF2A61B}" type="presParOf" srcId="{A53CC775-C7C0-4CE7-B912-049C71A65FA2}" destId="{92B6CC24-C7C0-4319-9EA0-5559E4445DD2}" srcOrd="2" destOrd="0" presId="urn:microsoft.com/office/officeart/2005/8/layout/equation1"/>
    <dgm:cxn modelId="{F7F4E233-5606-4AEF-963C-2E537D35CD88}" type="presParOf" srcId="{A53CC775-C7C0-4CE7-B912-049C71A65FA2}" destId="{D6CD7B67-CD26-4FEA-A35F-032490338441}" srcOrd="3" destOrd="0" presId="urn:microsoft.com/office/officeart/2005/8/layout/equation1"/>
    <dgm:cxn modelId="{6383A5D7-B4CD-498C-9290-D495B74E49D4}" type="presParOf" srcId="{A53CC775-C7C0-4CE7-B912-049C71A65FA2}" destId="{FA493BC9-5C00-43CB-86F0-41178222484E}" srcOrd="4" destOrd="0" presId="urn:microsoft.com/office/officeart/2005/8/layout/equation1"/>
    <dgm:cxn modelId="{FF6DDB2F-CB6B-4A32-979A-1220031A7C81}" type="presParOf" srcId="{A53CC775-C7C0-4CE7-B912-049C71A65FA2}" destId="{6F54A395-4F41-4F7E-AFA8-1034BE16624E}" srcOrd="5" destOrd="0" presId="urn:microsoft.com/office/officeart/2005/8/layout/equation1"/>
    <dgm:cxn modelId="{CC56AE8B-21E0-4F49-9091-A54A94B0D482}" type="presParOf" srcId="{A53CC775-C7C0-4CE7-B912-049C71A65FA2}" destId="{A494D30E-DC69-402D-839D-B5668A0E83CB}" srcOrd="6" destOrd="0" presId="urn:microsoft.com/office/officeart/2005/8/layout/equation1"/>
    <dgm:cxn modelId="{688EC7E3-3340-4B4C-82CA-1503A6ED395F}" type="presParOf" srcId="{A53CC775-C7C0-4CE7-B912-049C71A65FA2}" destId="{8D2A75F5-B242-4176-BA52-F9236091FD47}" srcOrd="7" destOrd="0" presId="urn:microsoft.com/office/officeart/2005/8/layout/equation1"/>
    <dgm:cxn modelId="{3E4D236A-CF71-4941-93EC-2EA555136C88}" type="presParOf" srcId="{A53CC775-C7C0-4CE7-B912-049C71A65FA2}" destId="{98B64EEE-5DC0-40FC-A922-E415CA36D811}" srcOrd="8" destOrd="0" presId="urn:microsoft.com/office/officeart/2005/8/layout/equation1"/>
    <dgm:cxn modelId="{1B47A1CB-8C61-486A-B1D8-70E04E7842EE}" type="presParOf" srcId="{A53CC775-C7C0-4CE7-B912-049C71A65FA2}" destId="{FB6DACFF-3E31-4AE7-A772-61BAEBDFC9CB}" srcOrd="9" destOrd="0" presId="urn:microsoft.com/office/officeart/2005/8/layout/equation1"/>
    <dgm:cxn modelId="{D5F6A48E-7EDD-43C8-B0F7-6290EF6B50B0}" type="presParOf" srcId="{A53CC775-C7C0-4CE7-B912-049C71A65FA2}" destId="{6B2D5560-A996-446C-8B4B-C01E0E2DFF81}" srcOrd="10" destOrd="0" presId="urn:microsoft.com/office/officeart/2005/8/layout/equation1"/>
    <dgm:cxn modelId="{A8785DA1-D1B9-47F0-9A7B-8F3E532CA7CE}" type="presParOf" srcId="{A53CC775-C7C0-4CE7-B912-049C71A65FA2}" destId="{8360E0B0-3312-4942-ABDA-A49203D53D99}" srcOrd="11" destOrd="0" presId="urn:microsoft.com/office/officeart/2005/8/layout/equation1"/>
    <dgm:cxn modelId="{450657D0-6BC1-4B74-93BF-F024C8A82FC1}" type="presParOf" srcId="{A53CC775-C7C0-4CE7-B912-049C71A65FA2}" destId="{C302EAB6-8E74-4C22-BCC2-68BFF85C9650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90D99-704F-4296-A20A-4B286FE2025F}">
      <dsp:nvSpPr>
        <dsp:cNvPr id="0" name=""/>
        <dsp:cNvSpPr/>
      </dsp:nvSpPr>
      <dsp:spPr>
        <a:xfrm>
          <a:off x="393058" y="2345"/>
          <a:ext cx="2644459" cy="197403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15 недель –    осенний семестр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15 недель – весенний семестр</a:t>
          </a:r>
        </a:p>
      </dsp:txBody>
      <dsp:txXfrm>
        <a:off x="439312" y="48599"/>
        <a:ext cx="2551951" cy="1927779"/>
      </dsp:txXfrm>
    </dsp:sp>
    <dsp:sp modelId="{571B4564-0F75-4D40-A09C-C850A3ECD1B8}">
      <dsp:nvSpPr>
        <dsp:cNvPr id="0" name=""/>
        <dsp:cNvSpPr/>
      </dsp:nvSpPr>
      <dsp:spPr>
        <a:xfrm>
          <a:off x="393058" y="1976378"/>
          <a:ext cx="2644459" cy="8488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30 недель</a:t>
          </a:r>
          <a:r>
            <a:rPr lang="ru-RU" sz="1900" kern="1200" dirty="0"/>
            <a:t> </a:t>
          </a:r>
          <a:r>
            <a:rPr lang="ru-RU" sz="1400" kern="1200" dirty="0"/>
            <a:t>теоретическое обучение</a:t>
          </a:r>
        </a:p>
      </dsp:txBody>
      <dsp:txXfrm>
        <a:off x="393058" y="1976378"/>
        <a:ext cx="1862295" cy="848834"/>
      </dsp:txXfrm>
    </dsp:sp>
    <dsp:sp modelId="{7CD499AE-3A20-483B-889F-F56FADCA38A4}">
      <dsp:nvSpPr>
        <dsp:cNvPr id="0" name=""/>
        <dsp:cNvSpPr/>
      </dsp:nvSpPr>
      <dsp:spPr>
        <a:xfrm>
          <a:off x="2351782" y="2113553"/>
          <a:ext cx="925560" cy="9255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56B7D-776B-4D0D-B376-B01A696FB1A7}">
      <dsp:nvSpPr>
        <dsp:cNvPr id="0" name=""/>
        <dsp:cNvSpPr/>
      </dsp:nvSpPr>
      <dsp:spPr>
        <a:xfrm>
          <a:off x="3485024" y="2345"/>
          <a:ext cx="2644459" cy="197403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(по 3 недели в каждом семестре)</a:t>
          </a:r>
        </a:p>
      </dsp:txBody>
      <dsp:txXfrm>
        <a:off x="3531278" y="48599"/>
        <a:ext cx="2551951" cy="1927779"/>
      </dsp:txXfrm>
    </dsp:sp>
    <dsp:sp modelId="{0B974D16-3F19-4657-8DC5-077537A3C539}">
      <dsp:nvSpPr>
        <dsp:cNvPr id="0" name=""/>
        <dsp:cNvSpPr/>
      </dsp:nvSpPr>
      <dsp:spPr>
        <a:xfrm>
          <a:off x="3485024" y="1976378"/>
          <a:ext cx="2644459" cy="8488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6 недель</a:t>
          </a:r>
          <a:r>
            <a:rPr lang="ru-RU" sz="1700" kern="1200" dirty="0"/>
            <a:t>               </a:t>
          </a:r>
          <a:r>
            <a:rPr lang="ru-RU" sz="1400" kern="1200" dirty="0"/>
            <a:t>Экзаменационный период</a:t>
          </a:r>
        </a:p>
      </dsp:txBody>
      <dsp:txXfrm>
        <a:off x="3485024" y="1976378"/>
        <a:ext cx="1862295" cy="848834"/>
      </dsp:txXfrm>
    </dsp:sp>
    <dsp:sp modelId="{043B3EA0-1101-476F-A457-26C39912AFCA}">
      <dsp:nvSpPr>
        <dsp:cNvPr id="0" name=""/>
        <dsp:cNvSpPr/>
      </dsp:nvSpPr>
      <dsp:spPr>
        <a:xfrm>
          <a:off x="5519431" y="2113553"/>
          <a:ext cx="925560" cy="9255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33BEE-8828-4267-9E8E-63DC627BBC6D}">
      <dsp:nvSpPr>
        <dsp:cNvPr id="0" name=""/>
        <dsp:cNvSpPr/>
      </dsp:nvSpPr>
      <dsp:spPr>
        <a:xfrm>
          <a:off x="6576989" y="2345"/>
          <a:ext cx="2644459" cy="1974033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Зимой </a:t>
          </a:r>
          <a:r>
            <a:rPr lang="en-US" sz="2400" kern="1200" dirty="0"/>
            <a:t>– </a:t>
          </a:r>
          <a:r>
            <a:rPr lang="kk-KZ" sz="2400" kern="1200" dirty="0"/>
            <a:t>1-3 января</a:t>
          </a:r>
          <a:r>
            <a:rPr lang="en-US" sz="2400" kern="1200" dirty="0"/>
            <a:t> 2024</a:t>
          </a:r>
          <a:r>
            <a:rPr lang="kk-KZ" sz="2400" kern="1200" dirty="0"/>
            <a:t>г.</a:t>
          </a:r>
          <a:r>
            <a:rPr lang="ru-RU" sz="2400" kern="1200" dirty="0"/>
            <a:t> недели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Весной – 18-24 марта</a:t>
          </a:r>
          <a:r>
            <a:rPr lang="en-US" sz="2400" kern="1200" dirty="0"/>
            <a:t> 2024</a:t>
          </a:r>
          <a:r>
            <a:rPr lang="ru-RU" sz="2400" kern="1200" dirty="0"/>
            <a:t>г</a:t>
          </a:r>
          <a:r>
            <a:rPr lang="kk-KZ" sz="2400" kern="1200" dirty="0"/>
            <a:t>.</a:t>
          </a:r>
          <a:endParaRPr lang="ru-RU" sz="2400" kern="1200" dirty="0"/>
        </a:p>
      </dsp:txBody>
      <dsp:txXfrm>
        <a:off x="6623243" y="48599"/>
        <a:ext cx="2551951" cy="1927779"/>
      </dsp:txXfrm>
    </dsp:sp>
    <dsp:sp modelId="{79F87CD6-4B82-46CF-8B71-ECFBEB422039}">
      <dsp:nvSpPr>
        <dsp:cNvPr id="0" name=""/>
        <dsp:cNvSpPr/>
      </dsp:nvSpPr>
      <dsp:spPr>
        <a:xfrm>
          <a:off x="6576989" y="1976378"/>
          <a:ext cx="2644459" cy="8488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Каникулы</a:t>
          </a:r>
          <a:endParaRPr lang="ru-RU" sz="1800" b="1" kern="1200" dirty="0"/>
        </a:p>
      </dsp:txBody>
      <dsp:txXfrm>
        <a:off x="6576989" y="1976378"/>
        <a:ext cx="1862295" cy="848834"/>
      </dsp:txXfrm>
    </dsp:sp>
    <dsp:sp modelId="{EB6627F9-7209-498E-A268-75D351F0D52B}">
      <dsp:nvSpPr>
        <dsp:cNvPr id="0" name=""/>
        <dsp:cNvSpPr/>
      </dsp:nvSpPr>
      <dsp:spPr>
        <a:xfrm>
          <a:off x="8514092" y="2111208"/>
          <a:ext cx="925560" cy="9255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71158-7191-4BDE-B534-79568FDC6B7C}">
      <dsp:nvSpPr>
        <dsp:cNvPr id="0" name=""/>
        <dsp:cNvSpPr/>
      </dsp:nvSpPr>
      <dsp:spPr>
        <a:xfrm>
          <a:off x="4894" y="518287"/>
          <a:ext cx="1359697" cy="1359697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1 аттестация</a:t>
          </a:r>
        </a:p>
      </dsp:txBody>
      <dsp:txXfrm>
        <a:off x="71269" y="584662"/>
        <a:ext cx="1226947" cy="1226947"/>
      </dsp:txXfrm>
    </dsp:sp>
    <dsp:sp modelId="{92B6CC24-C7C0-4319-9EA0-5559E4445DD2}">
      <dsp:nvSpPr>
        <dsp:cNvPr id="0" name=""/>
        <dsp:cNvSpPr/>
      </dsp:nvSpPr>
      <dsp:spPr>
        <a:xfrm>
          <a:off x="1474998" y="803823"/>
          <a:ext cx="788624" cy="7886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1579530" y="1105393"/>
        <a:ext cx="579560" cy="185484"/>
      </dsp:txXfrm>
    </dsp:sp>
    <dsp:sp modelId="{FA493BC9-5C00-43CB-86F0-41178222484E}">
      <dsp:nvSpPr>
        <dsp:cNvPr id="0" name=""/>
        <dsp:cNvSpPr/>
      </dsp:nvSpPr>
      <dsp:spPr>
        <a:xfrm>
          <a:off x="2374030" y="518287"/>
          <a:ext cx="1359697" cy="135969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2 аттестация</a:t>
          </a:r>
        </a:p>
      </dsp:txBody>
      <dsp:txXfrm>
        <a:off x="2440405" y="584662"/>
        <a:ext cx="1226947" cy="1226947"/>
      </dsp:txXfrm>
    </dsp:sp>
    <dsp:sp modelId="{A494D30E-DC69-402D-839D-B5668A0E83CB}">
      <dsp:nvSpPr>
        <dsp:cNvPr id="0" name=""/>
        <dsp:cNvSpPr/>
      </dsp:nvSpPr>
      <dsp:spPr>
        <a:xfrm>
          <a:off x="3844135" y="803823"/>
          <a:ext cx="788624" cy="7886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3948667" y="1105393"/>
        <a:ext cx="579560" cy="185484"/>
      </dsp:txXfrm>
    </dsp:sp>
    <dsp:sp modelId="{98B64EEE-5DC0-40FC-A922-E415CA36D811}">
      <dsp:nvSpPr>
        <dsp:cNvPr id="0" name=""/>
        <dsp:cNvSpPr/>
      </dsp:nvSpPr>
      <dsp:spPr>
        <a:xfrm>
          <a:off x="4743167" y="518287"/>
          <a:ext cx="1359697" cy="1359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Экзамен </a:t>
          </a:r>
          <a:r>
            <a:rPr lang="en-US" sz="1600" b="1" kern="1200" dirty="0"/>
            <a:t>max.</a:t>
          </a:r>
          <a:r>
            <a:rPr lang="ru-RU" sz="1600" b="1" kern="1200" dirty="0"/>
            <a:t>40 баллов</a:t>
          </a:r>
        </a:p>
      </dsp:txBody>
      <dsp:txXfrm>
        <a:off x="4942290" y="717410"/>
        <a:ext cx="961451" cy="961451"/>
      </dsp:txXfrm>
    </dsp:sp>
    <dsp:sp modelId="{6B2D5560-A996-446C-8B4B-C01E0E2DFF81}">
      <dsp:nvSpPr>
        <dsp:cNvPr id="0" name=""/>
        <dsp:cNvSpPr/>
      </dsp:nvSpPr>
      <dsp:spPr>
        <a:xfrm>
          <a:off x="6213271" y="803823"/>
          <a:ext cx="788624" cy="78862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300" kern="1200"/>
        </a:p>
      </dsp:txBody>
      <dsp:txXfrm>
        <a:off x="6317803" y="966280"/>
        <a:ext cx="579560" cy="463710"/>
      </dsp:txXfrm>
    </dsp:sp>
    <dsp:sp modelId="{C302EAB6-8E74-4C22-BCC2-68BFF85C9650}">
      <dsp:nvSpPr>
        <dsp:cNvPr id="0" name=""/>
        <dsp:cNvSpPr/>
      </dsp:nvSpPr>
      <dsp:spPr>
        <a:xfrm>
          <a:off x="7112303" y="518287"/>
          <a:ext cx="1359697" cy="1359697"/>
        </a:xfrm>
        <a:prstGeom prst="round2Diag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Итого 100 баллов</a:t>
          </a:r>
        </a:p>
      </dsp:txBody>
      <dsp:txXfrm>
        <a:off x="7178678" y="584662"/>
        <a:ext cx="1226947" cy="1226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19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8733-4571-45C9-A379-81FAE465CC2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5E097-8A29-44F8-BCD1-5047D83D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6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C35A3-4A20-4C04-93EE-3452E13F8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938457-34D0-44AF-9EC4-4F6516E2D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9C2A8-C355-42C3-86BE-9B138032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C13AA-EDC1-4296-A78B-DC0D067E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E3ADF-8672-4FB0-832C-6F13894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0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C303-69F0-4FD4-A890-9561E019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99AA69-9505-47EB-87AA-822DC5C9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B51F7-03FA-49B3-ACE5-CA261943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5F355-03C6-4D1C-B886-97F33B76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75185-D3F2-4F2F-BAEC-CFEAC2DA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7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1CC25F-B89A-4315-9211-6477FCDFD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B1B309-9620-4552-8DC1-2809331C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D7498-BD4B-4917-9370-1D280457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35E020-38D5-471F-9325-9CAD8C8D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26DDA-CD87-46C4-BA09-A36C485F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81C93-8196-4CF6-9D9A-F150A6BE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1369C-675E-4D52-B443-C1FA68A2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11103-807E-4E19-BC8F-5D32EA98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74D400-6CE8-4191-92CA-8FE2C624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9B29A-DE61-4898-9366-4E24887F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8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B3DC8-13DA-4468-A293-0F5AA7DF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83524-3226-45DB-B806-3B1062EE8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D08B7-E939-4745-8539-6A774915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D5AE4-ECEA-4DE1-9895-81014737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875F0-3349-479E-9523-97EBAAA3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75727-3337-47F7-9403-C559DDAB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01190-FC3C-4796-A624-28782F530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69F896-C4D7-4300-9886-0B4BB318D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775BF-EAFC-4501-BD9B-5FEEE60A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613AE0-422B-4384-912C-2BE8ED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FB46DB-2DAE-4CD4-8B6B-A642C03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5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230C5-1170-4A10-B937-6CC1E3D4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618005-4F6A-4646-B59E-720DBE51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751DEB-1E27-4911-814E-A7E74D9E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A0F40B-1785-4A6A-9EE9-06D0FFBD8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40784A-13B5-41EA-8D83-0BB8C2BF4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7FFB12-2551-47A6-83EB-474EEAC7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29B1F6-C068-4535-880A-CBA3C0FA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E86FF2-8375-483F-85BA-174853B6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BF97B-4D89-470D-9DCB-44D7F748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585857-34B9-4576-BCA0-2E2268FF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134353-812F-4273-BAF0-7D87C22E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6B75BD-354C-43A6-913B-4C3D3BA4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754EED-EA5F-46EA-9104-80D7A527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12552C-69C7-4694-A63D-85D529CD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061E58-41CC-424C-9B41-D697AE0D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4F66-8D97-4817-B166-CEB51436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C8D5C-2F79-4259-BF76-26882B60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ED0026-CB06-4718-BF6F-F066D3A7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16BAFD-9FCF-4FC3-A5F3-C1C6D245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811E10-9512-4F17-BBFA-04E650A7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C3716-B955-4799-B8E7-BC19254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E500D-318D-440D-A06C-AD369C9D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C83DB0-FFB0-4C0B-BADD-09D24DAEB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33736C-53B4-47FB-B760-12DCD9F5C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3CF99C-FCF0-4669-BD66-BB26ECE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AEB6B0-D241-46CA-98C9-259C9B04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F50162-D5FC-4451-BB30-193B4558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AA854-3DD9-4E73-8176-82F0D926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EBDC4-029E-4E36-A0CC-755575C7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4B169-E64E-453B-9EE4-66B2D3A35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2880-ED41-4631-A91B-5973DCE8B7A1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E3F29A-1146-4C76-8D53-60895B6E8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35AB2-5F6C-437F-A39F-4AA3CE693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713D-8C17-42AA-A841-49BEFC92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5" Type="http://schemas.openxmlformats.org/officeDocument/2006/relationships/hyperlink" Target="mailto:&#1048;&#1052;&#1071;_&#1060;&#1040;&#1052;&#1048;&#1051;&#1048;&#1071;@KBTU.KZ" TargetMode="External" /><Relationship Id="rId4" Type="http://schemas.openxmlformats.org/officeDocument/2006/relationships/image" Target="../media/image2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13" Type="http://schemas.openxmlformats.org/officeDocument/2006/relationships/image" Target="../media/image19.png" /><Relationship Id="rId3" Type="http://schemas.openxmlformats.org/officeDocument/2006/relationships/image" Target="../media/image2.png" /><Relationship Id="rId7" Type="http://schemas.openxmlformats.org/officeDocument/2006/relationships/image" Target="../media/image13.png" /><Relationship Id="rId12" Type="http://schemas.openxmlformats.org/officeDocument/2006/relationships/image" Target="../media/image18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11" Type="http://schemas.openxmlformats.org/officeDocument/2006/relationships/image" Target="../media/image17.png" /><Relationship Id="rId5" Type="http://schemas.openxmlformats.org/officeDocument/2006/relationships/image" Target="../media/image11.jpeg" /><Relationship Id="rId15" Type="http://schemas.openxmlformats.org/officeDocument/2006/relationships/image" Target="../media/image21.svg" /><Relationship Id="rId10" Type="http://schemas.openxmlformats.org/officeDocument/2006/relationships/image" Target="../media/image16.png" /><Relationship Id="rId4" Type="http://schemas.openxmlformats.org/officeDocument/2006/relationships/hyperlink" Target="mailto:international@kbtu.kz" TargetMode="External" /><Relationship Id="rId9" Type="http://schemas.openxmlformats.org/officeDocument/2006/relationships/image" Target="../media/image15.png" /><Relationship Id="rId14" Type="http://schemas.openxmlformats.org/officeDocument/2006/relationships/image" Target="../media/image20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tengrinews.kz/zakon/docs?ngr=Z1200000561" TargetMode="Externa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3.png" /><Relationship Id="rId4" Type="http://schemas.openxmlformats.org/officeDocument/2006/relationships/image" Target="../media/image2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26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jpeg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 /><Relationship Id="rId3" Type="http://schemas.openxmlformats.org/officeDocument/2006/relationships/image" Target="../media/image4.png" /><Relationship Id="rId7" Type="http://schemas.openxmlformats.org/officeDocument/2006/relationships/diagramQuickStyle" Target="../diagrams/quickStyle1.xml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6" Type="http://schemas.openxmlformats.org/officeDocument/2006/relationships/diagramLayout" Target="../diagrams/layout1.xml" /><Relationship Id="rId5" Type="http://schemas.openxmlformats.org/officeDocument/2006/relationships/diagramData" Target="../diagrams/data1.xml" /><Relationship Id="rId4" Type="http://schemas.openxmlformats.org/officeDocument/2006/relationships/image" Target="../media/image2.png" /><Relationship Id="rId9" Type="http://schemas.microsoft.com/office/2007/relationships/diagramDrawing" Target="../diagrams/drawing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 /><Relationship Id="rId3" Type="http://schemas.openxmlformats.org/officeDocument/2006/relationships/image" Target="../media/image4.png" /><Relationship Id="rId7" Type="http://schemas.openxmlformats.org/officeDocument/2006/relationships/diagramQuickStyle" Target="../diagrams/quickStyle2.xml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6" Type="http://schemas.openxmlformats.org/officeDocument/2006/relationships/diagramLayout" Target="../diagrams/layout2.xml" /><Relationship Id="rId5" Type="http://schemas.openxmlformats.org/officeDocument/2006/relationships/diagramData" Target="../diagrams/data2.xml" /><Relationship Id="rId4" Type="http://schemas.openxmlformats.org/officeDocument/2006/relationships/image" Target="../media/image2.png" /><Relationship Id="rId9" Type="http://schemas.microsoft.com/office/2007/relationships/diagramDrawing" Target="../diagrams/drawing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jpeg" /><Relationship Id="rId4" Type="http://schemas.openxmlformats.org/officeDocument/2006/relationships/image" Target="../media/image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571E7-DFEA-4BF4-B7EA-53E3E67823B0}"/>
              </a:ext>
            </a:extLst>
          </p:cNvPr>
          <p:cNvSpPr txBox="1"/>
          <p:nvPr/>
        </p:nvSpPr>
        <p:spPr>
          <a:xfrm>
            <a:off x="5585791" y="5039139"/>
            <a:ext cx="63610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AU" sz="1400" dirty="0">
              <a:solidFill>
                <a:srgbClr val="42BE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AU" sz="4000" dirty="0">
                <a:solidFill>
                  <a:srgbClr val="42BE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KAZAKH BRITISH TECHNICAL UNIVERSITY</a:t>
            </a:r>
          </a:p>
          <a:p>
            <a:pPr algn="r"/>
            <a:endParaRPr lang="en-AU" sz="1400" dirty="0">
              <a:solidFill>
                <a:srgbClr val="42BE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sz="4000" dirty="0">
              <a:solidFill>
                <a:srgbClr val="42BE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033A7A3-BFEE-4BBC-A4BE-263F250A7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TextBox 21">
            <a:extLst>
              <a:ext uri="{FF2B5EF4-FFF2-40B4-BE49-F238E27FC236}">
                <a16:creationId xmlns:a16="http://schemas.microsoft.com/office/drawing/2014/main" id="{69B264F8-4F65-A524-C1D6-24D4F1047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640" y="3966728"/>
            <a:ext cx="48550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ru-RU" sz="4000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 правилах обучения </a:t>
            </a:r>
          </a:p>
        </p:txBody>
      </p:sp>
    </p:spTree>
    <p:extLst>
      <p:ext uri="{BB962C8B-B14F-4D97-AF65-F5344CB8AC3E}">
        <p14:creationId xmlns:p14="http://schemas.microsoft.com/office/powerpoint/2010/main" val="180241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7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911FDC-89E7-4F08-8C17-E2EC88CA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515" y="773928"/>
            <a:ext cx="7886700" cy="1325563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FX –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неудовлетворительная оценка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36F9DF8-31CE-4798-9888-6EB7F2C8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785" y="2051400"/>
            <a:ext cx="7886700" cy="4351338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Оценка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FX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проставляется, если студент в течение семестра набрал 30 баллов (</a:t>
            </a:r>
            <a:r>
              <a:rPr lang="ru-RU" i="1" u="sng" dirty="0">
                <a:latin typeface="Times New Roman" pitchFamily="18" charset="0"/>
                <a:cs typeface="Times New Roman" pitchFamily="18" charset="0"/>
              </a:rPr>
              <a:t>за 2 аттестации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и на экзамене набрал менее от 9,5 до 19,4 баллов.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Студенту дается всего 1 попытка пересдачи оценки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FX.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Пересдача оценок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проходит после завершения экзаменационной сессии: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4 января – 13 января 2024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8 января – 13 января 2024  МШЭ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8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984001B-319D-4535-88C9-D005757E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447" y="280634"/>
            <a:ext cx="7886700" cy="666233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GPA –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показатель успеваемости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64D8C0-3393-4889-9918-AAB31741EF82}"/>
              </a:ext>
            </a:extLst>
          </p:cNvPr>
          <p:cNvSpPr/>
          <p:nvPr/>
        </p:nvSpPr>
        <p:spPr>
          <a:xfrm>
            <a:off x="2779470" y="981628"/>
            <a:ext cx="6353175" cy="341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читать свой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можно по следующему примеру:</a:t>
            </a:r>
          </a:p>
        </p:txBody>
      </p:sp>
      <p:pic>
        <p:nvPicPr>
          <p:cNvPr id="8" name="Picture 11" descr="C:\Users\a.yerdebayeva\Desktop\zhxfhxfjhf.JPG">
            <a:extLst>
              <a:ext uri="{FF2B5EF4-FFF2-40B4-BE49-F238E27FC236}">
                <a16:creationId xmlns:a16="http://schemas.microsoft.com/office/drawing/2014/main" id="{20C5BB31-2362-461C-87B6-8B7E7A06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02" y="1459065"/>
            <a:ext cx="777023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B8DB6B-1790-4723-86C5-7340DA6453D4}"/>
              </a:ext>
            </a:extLst>
          </p:cNvPr>
          <p:cNvSpPr/>
          <p:nvPr/>
        </p:nvSpPr>
        <p:spPr>
          <a:xfrm>
            <a:off x="2289798" y="3289248"/>
            <a:ext cx="7770235" cy="222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Английский язык		6 * 3,67 = 22,02		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Введение в исчисление 1	3 * 2,00 = 6		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Введение в Статистику 1	3 * 2,67 = 8,01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22,02 + 6 + 8,01 = 35,03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6 + 3 + 3 = 12 (кредиты)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35,03:12= 2,91 	Итого общий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GPA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2,91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756FBA1-6468-4704-B80A-A2900AA6A35A}"/>
              </a:ext>
            </a:extLst>
          </p:cNvPr>
          <p:cNvSpPr txBox="1">
            <a:spLocks/>
          </p:cNvSpPr>
          <p:nvPr/>
        </p:nvSpPr>
        <p:spPr bwMode="auto">
          <a:xfrm>
            <a:off x="2289798" y="5890239"/>
            <a:ext cx="78867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3" tIns="45638" rIns="91283" bIns="45638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этому образцу можно рассчитать семестровый, годовой и общий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GPA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весь период обучения.</a:t>
            </a:r>
          </a:p>
          <a:p>
            <a:pPr algn="ctr">
              <a:lnSpc>
                <a:spcPct val="90000"/>
              </a:lnSpc>
              <a:defRPr/>
            </a:pPr>
            <a:endParaRPr lang="ru-RU" sz="12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AA242F5-124B-4D05-844E-5518E31E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892" y="986247"/>
            <a:ext cx="7886700" cy="665000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ГОСУДАРСТВЕННАЯ СТИПЕНДИЯ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B700B72-A080-455E-9B9A-4487948E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572" y="1615608"/>
            <a:ext cx="9599339" cy="4565650"/>
          </a:xfrm>
        </p:spPr>
        <p:txBody>
          <a:bodyPr>
            <a:normAutofit/>
          </a:bodyPr>
          <a:lstStyle/>
          <a:p>
            <a:pPr marL="0" indent="0" algn="just">
              <a:buFont typeface="Arial" pitchFamily="34" charset="0"/>
              <a:buNone/>
              <a:defRPr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Всем студентам зачисленным на первый год обучения на основе государственного гранта в осеннем семестре будет выплачиваться государственная стипендия в размере 41898тг. </a:t>
            </a:r>
          </a:p>
          <a:p>
            <a:pPr marL="0" indent="0" algn="just">
              <a:buNone/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500" i="1" dirty="0">
                <a:latin typeface="Times New Roman" pitchFamily="18" charset="0"/>
                <a:cs typeface="Times New Roman" pitchFamily="18" charset="0"/>
              </a:rPr>
              <a:t>(+15% повышенная стипендия с последующей экз. сессии)</a:t>
            </a:r>
          </a:p>
          <a:p>
            <a:pPr algn="just"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весеннем семестре стипендия будет выплачиваться по результатам зимней экзаменационной сессии.</a:t>
            </a:r>
          </a:p>
          <a:p>
            <a:pPr algn="just"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Студент лишается стипендии если получил по одной или более дисциплине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F, D, D+, C-, C</a:t>
            </a: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(0-69). </a:t>
            </a:r>
          </a:p>
          <a:p>
            <a:pPr algn="just"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Стипендия возобновляется при получении оценок 70 и более по итогам экзаменационной сессии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C+, B-,B, B+, A, A (70-100)</a:t>
            </a: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84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D8D9A8-F0EE-443F-AEA5-A11D477E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66" y="199312"/>
            <a:ext cx="7886700" cy="1325563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Получение диплома с отличием </a:t>
            </a:r>
            <a:b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(красный диплом)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4033312-2A59-459D-BDDE-3C4FC8DA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841" y="1418785"/>
            <a:ext cx="9810317" cy="44704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Диплом с отличием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выдается с</a:t>
            </a:r>
            <a:r>
              <a:rPr lang="kk-KZ" sz="2000" dirty="0">
                <a:latin typeface="Times New Roman" pitchFamily="18" charset="0"/>
                <a:cs typeface="Times New Roman" pitchFamily="18" charset="0"/>
              </a:rPr>
              <a:t>туденту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сдавшему экзамены с оценками А, А- «отлично», В-, В, В+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C+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«хорошо» и имеющему средний балл  успеваемости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за весь период обучения не ниже 3,5,  а также защитившему дипломную работу (проект) с оценками А, А- «отлично», выдается диплом с отличием в случае отсутствия повторных сдач экзаменов в течение всего периода обучения.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2021г. университет выдает дипломы собственного образца, с уникальным номером,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кодом и с указанием международных аккредитационных агентств.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Студент/кадет, имевший в период обучения пересдачи или повторные сдачи экзаменов, не  получает  диплом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отличием, несмотря на соответствие указанным критериям.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ru-RU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Примечание: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Если студент/кадет имел оценку «удовлетворительно» и/или «неудовлетворительно» за весь период своего обучения в ВУЗе,  диплом с отличием ему не выдается даже в случае имевшейся пересдачи данной оценки на оценку «хорошо» или «отлично». </a:t>
            </a:r>
          </a:p>
          <a:p>
            <a:pPr marL="0" indent="0">
              <a:buFont typeface="Arial" pitchFamily="34" charset="0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2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A67FA02-5401-4F55-B252-BE6E30A1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076" y="583716"/>
            <a:ext cx="8112678" cy="514350"/>
          </a:xfrm>
        </p:spPr>
        <p:txBody>
          <a:bodyPr>
            <a:noAutofit/>
          </a:bodyPr>
          <a:lstStyle/>
          <a:p>
            <a:pPr algn="ctr"/>
            <a:r>
              <a:rPr lang="ru-RU" sz="35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Посещаемость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C3B2F3B-9403-437E-B612-68CC017A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078" y="1577642"/>
            <a:ext cx="7961676" cy="4784899"/>
          </a:xfrm>
        </p:spPr>
        <p:txBody>
          <a:bodyPr>
            <a:noAutofit/>
          </a:bodyPr>
          <a:lstStyle/>
          <a:p>
            <a:pPr marL="0" indent="0" algn="ctr">
              <a:buFont typeface="Arial" pitchFamily="34" charset="0"/>
              <a:buNone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Посещение занятий (оффлайн/онлайн) </a:t>
            </a:r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обязательно!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Активное участие на занятиях 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поощряется бонус баллами  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При пропуске более 30% занятий студент снимается с дисциплины с проставлением неудовлетворительной оценки «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indent="0" algn="ctr">
              <a:buFont typeface="Arial" pitchFamily="34" charset="0"/>
              <a:buNone/>
              <a:defRPr/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0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7D2D4199-DFC1-4E09-BFE7-FD0A0111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447" y="480047"/>
            <a:ext cx="7886700" cy="5381625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  <a:defRPr/>
            </a:pPr>
            <a:endParaRPr lang="ru-RU" sz="3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СКАНИРОВАННЫЕ ВАРИАНТЫ 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ВСЕХ ДОКУМЕНТОВ 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(СПРАВКИ,ТРАНСКИПТЫ) 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БУДУТ ОТПРАВЛЯТЬСЯ 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КОРПОРАТИВНУЮ</a:t>
            </a: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ПОЧТУ СТУДЕНТОВ КБТУ 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ИМЯ_ФАМИЛИЯ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@KBTU.KZ</a:t>
            </a:r>
            <a:r>
              <a:rPr lang="ru-RU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642B12C-9165-AE52-6D05-F6C082D0EB28}"/>
              </a:ext>
            </a:extLst>
          </p:cNvPr>
          <p:cNvSpPr txBox="1">
            <a:spLocks/>
          </p:cNvSpPr>
          <p:nvPr/>
        </p:nvSpPr>
        <p:spPr>
          <a:xfrm>
            <a:off x="949093" y="5322034"/>
            <a:ext cx="10197645" cy="849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ru-RU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Справки об обучении для школ/ГЦВП </a:t>
            </a:r>
            <a:r>
              <a:rPr lang="kk-KZ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получить через модуль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ru-RU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«Запросы студентов»  в личном кабинете </a:t>
            </a:r>
            <a:r>
              <a:rPr lang="en-US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UNINET</a:t>
            </a:r>
            <a:endParaRPr lang="ru-RU" sz="180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8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7" y="3017984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6E2166D-A3E9-417C-B34A-089E992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520594"/>
            <a:ext cx="7886700" cy="596900"/>
          </a:xfrm>
        </p:spPr>
        <p:txBody>
          <a:bodyPr/>
          <a:lstStyle/>
          <a:p>
            <a:r>
              <a:rPr lang="ru-RU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Международная академическая мобильность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03D527-5F0C-4885-A085-BB2558D29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36" y="1425162"/>
            <a:ext cx="6884681" cy="5584825"/>
          </a:xfrm>
        </p:spPr>
        <p:txBody>
          <a:bodyPr/>
          <a:lstStyle/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Студенты КБТУ 2, 3 курсов имеют возможность пройти обучение за рубежом по программе международной академической мобильности (1-2 семестра). По этой программе студент может обучаться в вузах-партнёрах КБТУ таких стран, как Азербайджан, Турция, Южная Корея, Малайзия, Румыния, Чехия, Польша,  Португалия, Германия, Франция. </a:t>
            </a:r>
          </a:p>
          <a:p>
            <a:pPr algn="just">
              <a:defRPr/>
            </a:pPr>
            <a:r>
              <a:rPr lang="kk-KZ" sz="2000" dirty="0">
                <a:latin typeface="Times New Roman" pitchFamily="18" charset="0"/>
                <a:cs typeface="Times New Roman" pitchFamily="18" charset="0"/>
              </a:rPr>
              <a:t>Требования: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GPA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kk-KZ" sz="2000" dirty="0">
                <a:latin typeface="Times New Roman" pitchFamily="18" charset="0"/>
                <a:cs typeface="Times New Roman" pitchFamily="18" charset="0"/>
              </a:rPr>
              <a:t>минимум 2.5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уровень владения английским языком – минимум В2. 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всем интересующим вопросам Вы можете обратиться в Департамент по интернационализации: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international@kbtu.kz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8" name="Picture 12" descr="C:\Users\a.yerdebayeva\Desktop\Без названия (2).jpg">
            <a:extLst>
              <a:ext uri="{FF2B5EF4-FFF2-40B4-BE49-F238E27FC236}">
                <a16:creationId xmlns:a16="http://schemas.microsoft.com/office/drawing/2014/main" id="{71826B1B-BA48-41EF-A259-D3E7D60F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738" y="2578393"/>
            <a:ext cx="3260870" cy="209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a.yerdebayeva\Desktop\Без названия (2).png">
            <a:extLst>
              <a:ext uri="{FF2B5EF4-FFF2-40B4-BE49-F238E27FC236}">
                <a16:creationId xmlns:a16="http://schemas.microsoft.com/office/drawing/2014/main" id="{CFD00630-3211-48DA-A49F-0DC2DD1D8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2" y="5242030"/>
            <a:ext cx="933450" cy="49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C:\Users\a.yerdebayeva\Desktop\Без названия (4).png">
            <a:extLst>
              <a:ext uri="{FF2B5EF4-FFF2-40B4-BE49-F238E27FC236}">
                <a16:creationId xmlns:a16="http://schemas.microsoft.com/office/drawing/2014/main" id="{A1A78FAE-A8BF-49F8-89B8-FB9E10A1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13" y="5242030"/>
            <a:ext cx="933450" cy="49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9D5678E-966D-B8BF-FE52-EC9D4C5DF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5" y="5242031"/>
            <a:ext cx="908050" cy="4984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9093060-E1E1-5A85-407E-A1B7A1F304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30" y="5242029"/>
            <a:ext cx="908050" cy="4984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88A453F-9725-73B6-C47A-1C252B94EB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97" y="5242030"/>
            <a:ext cx="933450" cy="49847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DBECAA8-F4F9-2CCF-12DE-E6E59818C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53" y="5227423"/>
            <a:ext cx="908049" cy="513081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B5932F7-B446-7E2E-42BB-C0BA2AE769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54" y="5227422"/>
            <a:ext cx="908049" cy="51308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22BC97C-6E64-EE34-647D-D994857C78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77" y="5227422"/>
            <a:ext cx="908049" cy="49847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AFC7F0D-2038-1B05-3ABA-0AAD81FAC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94000" y="5242029"/>
            <a:ext cx="906821" cy="4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31" y="2797078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88" y="340962"/>
            <a:ext cx="2313990" cy="65254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788054A-9FBC-4075-AA34-3DB3A952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74" y="357346"/>
            <a:ext cx="7886700" cy="46831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Воинский учет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A22DEA-1955-4687-87E6-3031B0768927}"/>
              </a:ext>
            </a:extLst>
          </p:cNvPr>
          <p:cNvSpPr/>
          <p:nvPr/>
        </p:nvSpPr>
        <p:spPr>
          <a:xfrm>
            <a:off x="725944" y="976394"/>
            <a:ext cx="10404452" cy="2169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В соответствии с </a:t>
            </a:r>
            <a:r>
              <a:rPr lang="ru-RU" sz="1500" dirty="0"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пунктом 3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 статьи 15 Закона Республики Казахстан от 16 февраля 2012 года "О воинской службе и статусе военнослужащих»,  юноша  не достигший 18 лет считается .допризывником, достигший 18 лет считается призывником. </a:t>
            </a:r>
          </a:p>
          <a:p>
            <a:pPr algn="ctr">
              <a:defRPr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При поступлении в ВУЗ за пределами своего региона, юноша обязан сняться с воинского учета в своем регионе и встать на воинский учет по месту пребывания.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k-KZ" sz="1500" dirty="0">
                <a:latin typeface="Times New Roman" pitchFamily="18" charset="0"/>
                <a:cs typeface="Times New Roman" pitchFamily="18" charset="0"/>
              </a:rPr>
              <a:t>Для этого необходимо встать на постоянную или временную регистрацию в Алматвя через Центры обслуживания населения и там же подать документы для постановки на воинский учет.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Все действия со снятием и постановкой  на воинский учет проводится без посещения военкоматов (отделов/управлений по делам обороны городов и районов). Для получения справки согласно приложению 3 необходимо предоставить в 154 кабинет: </a:t>
            </a:r>
            <a:r>
              <a:rPr lang="ru-RU" sz="1500" i="1" dirty="0">
                <a:latin typeface="Times New Roman" pitchFamily="18" charset="0"/>
                <a:cs typeface="Times New Roman" pitchFamily="18" charset="0"/>
              </a:rPr>
              <a:t>Копии  (приписного) удостоверения о приписке к призывному участку , удостоверения личности  и 1 фотографию 3х4,  и  заполнить карточку Т-2.</a:t>
            </a:r>
            <a:endParaRPr lang="ru-RU" sz="15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2893B0E-5C38-4699-AB31-EF9200AC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51" y="3126238"/>
            <a:ext cx="10197645" cy="849078"/>
          </a:xfrm>
        </p:spPr>
        <p:txBody>
          <a:bodyPr>
            <a:normAutofit/>
          </a:bodyPr>
          <a:lstStyle/>
          <a:p>
            <a:pPr marL="0" indent="0" algn="ctr">
              <a:buFont typeface="Arial" pitchFamily="34" charset="0"/>
              <a:buNone/>
              <a:defRPr/>
            </a:pPr>
            <a:r>
              <a:rPr lang="ru-RU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Справки для военкомата согласно приложению 3, </a:t>
            </a:r>
            <a:r>
              <a:rPr lang="kk-KZ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получить через модуль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ru-RU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«Запросы студентов»  в личном кабинете </a:t>
            </a:r>
            <a:r>
              <a:rPr lang="en-US" sz="18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UNINET</a:t>
            </a:r>
            <a:endParaRPr lang="ru-RU" sz="180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3B80D2F-017A-4EC5-9F52-6DB3EEFE76B6}"/>
              </a:ext>
            </a:extLst>
          </p:cNvPr>
          <p:cNvSpPr/>
          <p:nvPr/>
        </p:nvSpPr>
        <p:spPr>
          <a:xfrm>
            <a:off x="550190" y="3975315"/>
            <a:ext cx="11290515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endParaRPr lang="ru-RU" b="1" dirty="0">
              <a:solidFill>
                <a:srgbClr val="133769"/>
              </a:solidFill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b="1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ВОЕННАЯ КАФЕДРА</a:t>
            </a:r>
            <a:endParaRPr lang="en-US" b="1" dirty="0">
              <a:solidFill>
                <a:srgbClr val="13376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У студентов КБТУ 1 и 2 года обучения, с февраля до </a:t>
            </a:r>
            <a:r>
              <a:rPr lang="ru-RU" sz="1600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июня</a:t>
            </a:r>
            <a:r>
              <a:rPr lang="ru-RU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 месяца, по желанию, есть возможность поступить на военные кафедры следующих университетов: </a:t>
            </a:r>
            <a:r>
              <a:rPr lang="ru-RU" b="1" dirty="0" err="1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КазНИТУ</a:t>
            </a:r>
            <a:r>
              <a:rPr lang="ru-RU" b="1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 имени К. Сатпаева, </a:t>
            </a:r>
            <a:r>
              <a:rPr lang="ru-RU" b="1" dirty="0" err="1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КазНУ</a:t>
            </a:r>
            <a:r>
              <a:rPr lang="ru-RU" b="1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 имени Аль-Фараби, МУИТ</a:t>
            </a:r>
            <a:r>
              <a:rPr lang="en-US" b="1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err="1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КазУМОиМЯ</a:t>
            </a:r>
            <a:r>
              <a:rPr lang="ru-RU" b="1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 имени Абылай хана</a:t>
            </a:r>
            <a:r>
              <a:rPr lang="ru-RU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 для обучения по имеющимся у них  воинским специальностям 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программам офицеров и сержантов запаса на платной основе (стоимость обучения определяется вузом).</a:t>
            </a:r>
            <a:endParaRPr lang="ru-RU" dirty="0">
              <a:solidFill>
                <a:srgbClr val="13376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Для поступления на военную кафедру студенты  проходят конкурсный отбор. </a:t>
            </a:r>
          </a:p>
          <a:p>
            <a:pPr algn="ctr">
              <a:defRPr/>
            </a:pPr>
            <a:r>
              <a:rPr lang="ru-RU" dirty="0">
                <a:solidFill>
                  <a:srgbClr val="133769"/>
                </a:solidFill>
                <a:latin typeface="Times New Roman" pitchFamily="18" charset="0"/>
                <a:cs typeface="Times New Roman" pitchFamily="18" charset="0"/>
              </a:rPr>
              <a:t>Необходимую информацию можно получить по тел.: +7-(727)-357-42-34</a:t>
            </a:r>
          </a:p>
          <a:p>
            <a:pPr algn="ctr">
              <a:defRPr/>
            </a:pPr>
            <a:endParaRPr lang="ru-RU" b="1" i="1" u="sng" dirty="0">
              <a:solidFill>
                <a:srgbClr val="133769"/>
              </a:solidFill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dirty="0">
              <a:solidFill>
                <a:srgbClr val="1337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0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26" y="2595154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28C7E9-E4C1-4A2E-8A0C-C74156D3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608"/>
            <a:ext cx="7886700" cy="79533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Полезная информация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CAF00E9-D97F-40C1-B1FF-949A45E2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091" y="960156"/>
            <a:ext cx="8479822" cy="1557513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Со всеми правилами и нормативными документами вы можете ознакомиться пройдя по ссылке: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https://kbtu.edu.kz/ru/students/resursy-dlya-obuchayushchikhsya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668D4-5C57-404E-8E39-67F3051F40FD}"/>
              </a:ext>
            </a:extLst>
          </p:cNvPr>
          <p:cNvSpPr txBox="1"/>
          <p:nvPr/>
        </p:nvSpPr>
        <p:spPr>
          <a:xfrm>
            <a:off x="1729075" y="2613926"/>
            <a:ext cx="1003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Для бронирования он-лайн встречи с сотрудниками Офис Регистратора, Деканата, Библиотеки и т.д.</a:t>
            </a:r>
          </a:p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вам нужно зайти на главную страницу сайта университета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https://kbtu.edu.kz/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A5115E-08D8-4F55-85AF-2B1D22D13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96" y="3337742"/>
            <a:ext cx="11134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1F735-8E78-4B5C-B6AC-58EB8C055A21}"/>
              </a:ext>
            </a:extLst>
          </p:cNvPr>
          <p:cNvSpPr txBox="1"/>
          <p:nvPr/>
        </p:nvSpPr>
        <p:spPr>
          <a:xfrm>
            <a:off x="3258601" y="26139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8FE0F-538F-49DB-BAF3-60A71F97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089" y="5968330"/>
            <a:ext cx="143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ru-RU" dirty="0" err="1">
                <a:latin typeface="Times New Roman" pitchFamily="18" charset="0"/>
                <a:cs typeface="Times New Roman" pitchFamily="18" charset="0"/>
              </a:rPr>
              <a:t>kbtu_official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896CD3A1-1839-46DD-98BC-9564B2CC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208" y="5949284"/>
            <a:ext cx="1860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ru-RU" dirty="0" err="1">
                <a:latin typeface="Times New Roman" pitchFamily="18" charset="0"/>
                <a:cs typeface="Times New Roman" pitchFamily="18" charset="0"/>
              </a:rPr>
              <a:t>kbtuofficialgroup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8913B8A-52F0-4F72-8118-D8C4EDF10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788" y="5955626"/>
            <a:ext cx="1314164" cy="3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>
                <a:latin typeface="Times New Roman" pitchFamily="18" charset="0"/>
                <a:cs typeface="Times New Roman" pitchFamily="18" charset="0"/>
              </a:rPr>
              <a:t>/kbtu_group</a:t>
            </a:r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6E33A4-D99D-4715-A344-D8A1B0A94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574" y="6041854"/>
            <a:ext cx="187027" cy="2149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CC82E4-3BAB-4959-8553-5A8D87538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366" y="6041854"/>
            <a:ext cx="205204" cy="2149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09CD22-FF82-4DCE-AF92-2F4B332AD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830" y="6029175"/>
            <a:ext cx="24695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6604172-22E6-4849-A569-C3186A7D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447" y="706847"/>
            <a:ext cx="7886700" cy="9525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Офис Регистратора ведет учет учебного процесса </a:t>
            </a:r>
            <a:b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успеваемости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студентов.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E5FFC7B-DD95-4AC8-9180-B4B4434A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63" y="2008848"/>
            <a:ext cx="10544474" cy="5272087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Офиса Регистратора обеспечивает организацию регистрации обучающегося на дисциплины, формирование расписания и ведет учет всех  учебных достижений на протяжении всего периода обучения в КБТУ. </a:t>
            </a:r>
          </a:p>
          <a:p>
            <a:pPr algn="just" eaLnBrk="1" hangingPunct="1">
              <a:buFontTx/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  Сотрудники ОР содействуют и помогают студентам в вопросах:</a:t>
            </a:r>
          </a:p>
          <a:p>
            <a:pPr algn="just" eaLnBrk="1" hangingPunct="1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обучения по кредитной технологии;</a:t>
            </a:r>
          </a:p>
          <a:p>
            <a:pPr algn="just" eaLnBrk="1" hangingPunct="1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регистрации на дисциплины, формирование расписания учебных занятий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экзаменов;</a:t>
            </a:r>
          </a:p>
          <a:p>
            <a:pPr algn="just" eaLnBrk="1" hangingPunct="1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ведения и выдачи академических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транскриптов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 eaLnBrk="1" hangingPunct="1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выдачи различных видов справок.</a:t>
            </a:r>
          </a:p>
          <a:p>
            <a:pPr marL="0" indent="0">
              <a:buFont typeface="Arial" pitchFamily="34" charset="0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0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FE35AFC-5792-43A3-893D-43D3E8C2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66" y="810033"/>
            <a:ext cx="78867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КРЕДИТНАЯ ТЕХНОЛОГИЯ ОБУЧЕНИЯ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34435A7-4BE0-4745-8D36-E91050AD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500" y="2165555"/>
            <a:ext cx="8406292" cy="4351338"/>
          </a:xfrm>
        </p:spPr>
        <p:txBody>
          <a:bodyPr>
            <a:norm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Обучение на основе выбора и самостоятельного планирования студентом последовательности изучения дисциплин.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Единицей измерения каждой дисциплины является академический кредит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Один академический кредит равен 25-30 академическим часам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изучения дисциплины, как на аудиторных занятиях, так и во время самостоятельной работы. 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обязан пройти абсолютно все дисциплины по Учебному плану своей образовательной программы.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Учебный план указывает сколько кредитов студент должен пройти чтобы завершить обучение и успешно получить диплом со степенью бакалавра (240 академических кредитов).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6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39" y="357346"/>
            <a:ext cx="2256367" cy="760148"/>
          </a:xfrm>
          <a:prstGeom prst="rect">
            <a:avLst/>
          </a:prstGeom>
        </p:spPr>
      </p:pic>
      <p:pic>
        <p:nvPicPr>
          <p:cNvPr id="5" name="Picture 3" descr="C:\Users\a.yerdebayeva\Desktop\hdfjdj.JPG">
            <a:extLst>
              <a:ext uri="{FF2B5EF4-FFF2-40B4-BE49-F238E27FC236}">
                <a16:creationId xmlns:a16="http://schemas.microsoft.com/office/drawing/2014/main" id="{4FC5B920-E098-4943-9606-465C36DD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89" y="285136"/>
            <a:ext cx="8574527" cy="643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8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E788C33-F03D-4841-A64E-C0C1841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169" y="507688"/>
            <a:ext cx="7886700" cy="11779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Организация учебного процесса</a:t>
            </a: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EDF0ADCD-2AC4-4E01-B9B4-F20734001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684" y="1607964"/>
            <a:ext cx="44917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Учебный год состоит из 36 недель</a:t>
            </a:r>
            <a:endParaRPr lang="ru-RU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Объект 4">
            <a:extLst>
              <a:ext uri="{FF2B5EF4-FFF2-40B4-BE49-F238E27FC236}">
                <a16:creationId xmlns:a16="http://schemas.microsoft.com/office/drawing/2014/main" id="{09B19566-AC09-4FBB-8B14-E8F51B41C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589877"/>
              </p:ext>
            </p:extLst>
          </p:nvPr>
        </p:nvGraphicFramePr>
        <p:xfrm>
          <a:off x="942441" y="2513371"/>
          <a:ext cx="9832712" cy="303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110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15" y="357346"/>
            <a:ext cx="2390591" cy="760148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18E2BA4-1530-4604-B7F3-9ED34C58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930447"/>
              </p:ext>
            </p:extLst>
          </p:nvPr>
        </p:nvGraphicFramePr>
        <p:xfrm>
          <a:off x="1588341" y="1261914"/>
          <a:ext cx="8763674" cy="3628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328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itchFamily="18" charset="0"/>
                          <a:cs typeface="Times New Roman" pitchFamily="18" charset="0"/>
                        </a:rPr>
                        <a:t>Даты</a:t>
                      </a:r>
                      <a:r>
                        <a:rPr lang="ru-RU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теоретического обучения и </a:t>
                      </a:r>
                    </a:p>
                    <a:p>
                      <a:pPr algn="ctr"/>
                      <a:r>
                        <a:rPr lang="ru-RU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экзаменационной сессии 2023-2024 академического года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5" marR="91445" marT="45719" marB="4571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87">
                <a:tc gridSpan="2">
                  <a:txBody>
                    <a:bodyPr/>
                    <a:lstStyle/>
                    <a:p>
                      <a:pPr marL="0" marR="0" indent="0" algn="ctr" defTabSz="9128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Осенний семестр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5" marR="91445" marT="45719" marB="4571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78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Занятия (теоретический курс обучения)</a:t>
                      </a:r>
                    </a:p>
                  </a:txBody>
                  <a:tcPr marL="91445" marR="91445" marT="45719" marB="45719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сентября - 15 декабря 2023 </a:t>
                      </a:r>
                    </a:p>
                  </a:txBody>
                  <a:tcPr marL="91445" marR="91445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Midterm (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неделя семестра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5" marR="91445" marT="45719" marB="4571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kk-KZ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- 2</a:t>
                      </a:r>
                      <a:r>
                        <a:rPr lang="kk-KZ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октября 2023</a:t>
                      </a:r>
                    </a:p>
                  </a:txBody>
                  <a:tcPr marL="91445" marR="91445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Экзаменационная сессия</a:t>
                      </a:r>
                    </a:p>
                  </a:txBody>
                  <a:tcPr marL="91445" marR="91445" marT="45719" marB="4571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18 - 30 декабря 2023</a:t>
                      </a:r>
                    </a:p>
                  </a:txBody>
                  <a:tcPr marL="91445" marR="91445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287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Международная школа экономики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5" marR="91445" marT="45719" marB="4571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56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Занятия (теоретический курс обучения)</a:t>
                      </a:r>
                    </a:p>
                  </a:txBody>
                  <a:tcPr marL="91445" marR="91445" marT="45719" marB="45719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августа - 9 декабря 2023</a:t>
                      </a:r>
                    </a:p>
                  </a:txBody>
                  <a:tcPr marL="91445" marR="91445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Midterm (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неделя семестра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5" marR="91445" marT="45719" marB="45719"/>
                </a:tc>
                <a:tc>
                  <a:txBody>
                    <a:bodyPr/>
                    <a:lstStyle/>
                    <a:p>
                      <a:pPr marL="0" marR="0" indent="0" algn="l" defTabSz="9128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16 - 21 октября 2023</a:t>
                      </a:r>
                    </a:p>
                  </a:txBody>
                  <a:tcPr marL="91445" marR="91445" marT="45719" marB="457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Экзаменационная сессия</a:t>
                      </a:r>
                    </a:p>
                  </a:txBody>
                  <a:tcPr marL="91445" marR="91445" marT="45719" marB="4571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k-KZ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 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kk-KZ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декабря 2023</a:t>
                      </a:r>
                    </a:p>
                  </a:txBody>
                  <a:tcPr marL="91445" marR="91445" marT="45719" marB="457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1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AA14449-04B7-4539-AB05-67FA5D4F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963" y="357346"/>
            <a:ext cx="8867688" cy="1325563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Максимальная оценка </a:t>
            </a:r>
            <a:br>
              <a:rPr lang="ru-RU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текущей успеваемости</a:t>
            </a:r>
          </a:p>
        </p:txBody>
      </p:sp>
      <p:graphicFrame>
        <p:nvGraphicFramePr>
          <p:cNvPr id="7" name="Объект 8">
            <a:extLst>
              <a:ext uri="{FF2B5EF4-FFF2-40B4-BE49-F238E27FC236}">
                <a16:creationId xmlns:a16="http://schemas.microsoft.com/office/drawing/2014/main" id="{55DF2F47-90AB-416D-AE40-4048104C9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82715"/>
              </p:ext>
            </p:extLst>
          </p:nvPr>
        </p:nvGraphicFramePr>
        <p:xfrm>
          <a:off x="1620349" y="1587626"/>
          <a:ext cx="8476895" cy="239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E2D06FE-A112-4B51-93F9-B5F7A76A087F}"/>
              </a:ext>
            </a:extLst>
          </p:cNvPr>
          <p:cNvSpPr txBox="1">
            <a:spLocks/>
          </p:cNvSpPr>
          <p:nvPr/>
        </p:nvSpPr>
        <p:spPr bwMode="auto">
          <a:xfrm>
            <a:off x="2064197" y="4320112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3" tIns="45638" rIns="91283" bIns="45638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ru-RU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Важно! </a:t>
            </a:r>
            <a:endParaRPr lang="en-US" sz="2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Для получения доступа к экзамену, нужно набрать не менее 30 баллов. </a:t>
            </a:r>
          </a:p>
          <a:p>
            <a:pPr algn="ctr">
              <a:lnSpc>
                <a:spcPct val="90000"/>
              </a:lnSpc>
              <a:defRPr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 экзамене нужно набрать не менее 10 баллов, в ином случае студент получает оценку«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» -двойка</a:t>
            </a:r>
          </a:p>
          <a:p>
            <a:pPr algn="ctr">
              <a:lnSpc>
                <a:spcPct val="90000"/>
              </a:lnSpc>
              <a:defRPr/>
            </a:pPr>
            <a:r>
              <a:rPr lang="ru-RU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ru-RU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В случае получения на экзамене от 9,4 до 19,4 баллов, студенту дается возможность пересдать экзамен.</a:t>
            </a:r>
          </a:p>
        </p:txBody>
      </p:sp>
    </p:spTree>
    <p:extLst>
      <p:ext uri="{BB962C8B-B14F-4D97-AF65-F5344CB8AC3E}">
        <p14:creationId xmlns:p14="http://schemas.microsoft.com/office/powerpoint/2010/main" val="2739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0AC4C2F-FE01-4205-A586-46622263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" y="3009280"/>
            <a:ext cx="10836280" cy="36843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A3676A3-3E13-4C9D-971C-325EAC3E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66" y="770625"/>
            <a:ext cx="7886700" cy="693738"/>
          </a:xfrm>
        </p:spPr>
        <p:txBody>
          <a:bodyPr/>
          <a:lstStyle/>
          <a:p>
            <a:pPr algn="ctr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Академический транскрипт </a:t>
            </a:r>
          </a:p>
        </p:txBody>
      </p:sp>
      <p:pic>
        <p:nvPicPr>
          <p:cNvPr id="7" name="Picture 3" descr="C:\Users\a.yerdebayeva\Desktop\транск.JPG">
            <a:extLst>
              <a:ext uri="{FF2B5EF4-FFF2-40B4-BE49-F238E27FC236}">
                <a16:creationId xmlns:a16="http://schemas.microsoft.com/office/drawing/2014/main" id="{70CC261F-0E6C-417E-9D76-F64D91F5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34" y="1352550"/>
            <a:ext cx="8016731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96A855A-29ED-4B88-ACF7-E6D0BF6E6A38}"/>
              </a:ext>
            </a:extLst>
          </p:cNvPr>
          <p:cNvSpPr txBox="1">
            <a:spLocks/>
          </p:cNvSpPr>
          <p:nvPr/>
        </p:nvSpPr>
        <p:spPr bwMode="auto">
          <a:xfrm>
            <a:off x="2478865" y="5668296"/>
            <a:ext cx="78867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3" tIns="45638" rIns="91283" bIns="45638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Транскрипт формируется по итогам сдачи финальных экзаменов всех дисциплин с указанием количества кредитов, баллов и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GPA.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Официальный транскрипт можно получить в Офисе Регистратора.</a:t>
            </a:r>
          </a:p>
        </p:txBody>
      </p:sp>
    </p:spTree>
    <p:extLst>
      <p:ext uri="{BB962C8B-B14F-4D97-AF65-F5344CB8AC3E}">
        <p14:creationId xmlns:p14="http://schemas.microsoft.com/office/powerpoint/2010/main" val="30363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778634-EC0A-4653-B778-33171C928F99}"/>
              </a:ext>
            </a:extLst>
          </p:cNvPr>
          <p:cNvSpPr txBox="1">
            <a:spLocks/>
          </p:cNvSpPr>
          <p:nvPr/>
        </p:nvSpPr>
        <p:spPr>
          <a:xfrm>
            <a:off x="363794" y="285136"/>
            <a:ext cx="10990006" cy="90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4C4854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8B19-C542-452F-B156-131F9DDB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45" y="357346"/>
            <a:ext cx="2695561" cy="7601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C233C55-D6AF-4243-9342-A4FDF55E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811" y="692596"/>
            <a:ext cx="5964865" cy="910782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Шкала оценок</a:t>
            </a:r>
          </a:p>
        </p:txBody>
      </p:sp>
      <p:graphicFrame>
        <p:nvGraphicFramePr>
          <p:cNvPr id="7" name="Объект 8">
            <a:extLst>
              <a:ext uri="{FF2B5EF4-FFF2-40B4-BE49-F238E27FC236}">
                <a16:creationId xmlns:a16="http://schemas.microsoft.com/office/drawing/2014/main" id="{AB5CEAD3-4AD5-4C48-A350-055A34B3C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998352"/>
              </p:ext>
            </p:extLst>
          </p:nvPr>
        </p:nvGraphicFramePr>
        <p:xfrm>
          <a:off x="2059604" y="1717405"/>
          <a:ext cx="8393112" cy="45291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4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5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1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Баллы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Оценка по буквенной </a:t>
                      </a:r>
                      <a:endParaRPr lang="ru-RU" sz="12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системе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Цифровой эквивалент </a:t>
                      </a:r>
                      <a:endParaRPr lang="ru-RU" sz="12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оценки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Оценка по традиционной системе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95-100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"Отлично"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90-94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A-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3.67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85-89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B+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3.33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"Хорошо"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80-84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75-79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B-</a:t>
                      </a:r>
                      <a:endParaRPr lang="ru-RU" sz="1200" b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2.67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70-74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C+</a:t>
                      </a:r>
                      <a:endParaRPr lang="ru-RU" sz="1200" b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2.33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65-69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ru-RU" sz="1200" b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"Удовлетворительно"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60-64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C-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1.67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55-59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D+</a:t>
                      </a:r>
                      <a:endParaRPr lang="ru-RU" sz="1200" b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1.33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50-54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ru-RU" sz="1200" b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0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менее 50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1200" b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"Неудовлетворительно"</a:t>
                      </a:r>
                      <a:endParaRPr lang="ru-RU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(непроходная оценка)</a:t>
                      </a:r>
                      <a:endParaRPr lang="ru-RU" sz="10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662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1408</Words>
  <Application>Microsoft Office PowerPoint</Application>
  <PresentationFormat>Широкоэкранный</PresentationFormat>
  <Paragraphs>166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Офис Регистратора ведет учет учебного процесса  и успеваемости студентов. </vt:lpstr>
      <vt:lpstr>КРЕДИТНАЯ ТЕХНОЛОГИЯ ОБУЧЕНИЯ</vt:lpstr>
      <vt:lpstr>Презентация PowerPoint</vt:lpstr>
      <vt:lpstr>Организация учебного процесса</vt:lpstr>
      <vt:lpstr>Презентация PowerPoint</vt:lpstr>
      <vt:lpstr>Максимальная оценка  текущей успеваемости</vt:lpstr>
      <vt:lpstr>Академический транскрипт </vt:lpstr>
      <vt:lpstr>Шкала оценок</vt:lpstr>
      <vt:lpstr>FX – неудовлетворительная оценка</vt:lpstr>
      <vt:lpstr>GPA – показатель успеваемости</vt:lpstr>
      <vt:lpstr>ГОСУДАРСТВЕННАЯ СТИПЕНДИЯ</vt:lpstr>
      <vt:lpstr>Получение диплома с отличием  (красный диплом)</vt:lpstr>
      <vt:lpstr>Посещаемость</vt:lpstr>
      <vt:lpstr>Презентация PowerPoint</vt:lpstr>
      <vt:lpstr>Международная академическая мобильность</vt:lpstr>
      <vt:lpstr>Воинский учет</vt:lpstr>
      <vt:lpstr>Полезная информация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Symbat</dc:creator>
  <cp:lastModifiedBy>Дулат Қасымов</cp:lastModifiedBy>
  <cp:revision>117</cp:revision>
  <dcterms:created xsi:type="dcterms:W3CDTF">2021-08-05T03:31:45Z</dcterms:created>
  <dcterms:modified xsi:type="dcterms:W3CDTF">2023-08-28T08:11:50Z</dcterms:modified>
</cp:coreProperties>
</file>