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78" r:id="rId7"/>
    <p:sldId id="279" r:id="rId8"/>
    <p:sldId id="280" r:id="rId9"/>
    <p:sldId id="281" r:id="rId10"/>
    <p:sldId id="265" r:id="rId11"/>
    <p:sldId id="269" r:id="rId12"/>
    <p:sldId id="266" r:id="rId13"/>
    <p:sldId id="277" r:id="rId14"/>
    <p:sldId id="271" r:id="rId15"/>
    <p:sldId id="263" r:id="rId16"/>
    <p:sldId id="264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5055C-2172-79BA-8236-822622D8BEE6}" v="287" dt="2023-08-28T05:21:43.019"/>
    <p1510:client id="{2B7340D8-7815-AA7D-ED2E-CF027F3F94B4}" v="23" dt="2023-08-28T05:30:19.741"/>
    <p1510:client id="{64EB96F1-EA4E-AD07-EC95-399D700D16B4}" v="382" dt="2023-08-28T05:17:24.073"/>
    <p1510:client id="{A690963E-29EF-4A14-AFAB-51E4C1DA9E8C}" v="155" dt="2023-08-28T03:05:38.714"/>
    <p1510:client id="{FC6BD04E-DDC2-BFCA-9C33-A9BC1E551F71}" v="80" dt="2023-08-28T03:39:56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47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D2AA-84D4-40CC-BD62-00EBA881535A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69A6-58B8-4438-BE2F-833F8C2C4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169A6-58B8-4438-BE2F-833F8C2C4C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6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5E097-8A29-44F8-BCD1-5047D83DC16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16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653B2C-DDCA-E7FC-2396-AEB128013B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AF8AF18-D01D-EE51-9AFF-0C0F2E8792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736CBA7-6DD2-FF94-E5E8-A50C884012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CF8651-EB9D-4634-A31C-A760E8C27EE7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3F63735-92A5-B9B4-62FB-E0BCB2B69B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AABD527-5168-6195-D90B-ECC9E729BB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FEF8C5-1AC7-4453-B071-FA2FD2D7B78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72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B0993E-6B76-685B-87D2-7A3FB1867D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468382A-77D5-49A8-B33A-76B8E6BED98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C845F25-FD15-A1B0-54DD-3F11821E00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26C936-B017-43A4-8BE5-5C00860E85A8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CEF96D5-7118-0E84-2BB0-56ED99CF92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B614E64-1D7B-935C-B755-7753187B36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D9CD95-9A4D-41A6-AADE-8D3269960ED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D76FFCB-E9FB-A78F-81E6-1DF94A5C1DF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A87CCDA-8B92-F7E5-87DE-335A596CCB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8EB14F8-2F65-E0A8-A34D-71643DAF4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10C386-DBCB-41B4-870E-B3159C9EAE74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4785002-BAAE-90DD-4AB8-48CA6428EC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190ED6A-AA28-CD1C-FEAF-AFAB1C8091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D2EB30-C6A5-42FD-99FD-DF0BB825ED1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55F521-9ABC-06D6-928F-D9F9FA4263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181CD28-B60A-FCE5-D5CE-A09082E22D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93AFC7B-95CB-269D-1BAB-5198D54CBA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6F6C03-5FCE-4201-8ED3-9465C5E62A15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3975BB2-D172-39A1-AC16-149F2F2945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8C2BB4E-DF8E-645D-DCBC-5715601906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7D14BE-E073-414E-BB9C-1E84B0836AB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0721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9DAEB6-F75F-0461-6F84-D320A9762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7B4F3C9-5B67-854F-3354-817D128A8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C952B21-96EB-D797-12C6-416F590E5F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C03BBD-C796-4867-AE50-2745A68F7AD0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5F895F-9008-EFF5-8D06-AFA3B799DB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FC3A940-967A-4015-D09B-A0275B02B5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8A6E75-BED8-425F-B03B-02E8DE0EE56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4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D112EE-D7F8-4BD7-E118-499D83479D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5C07C6-69F4-605D-2D8F-5A68848A52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580C1CE-D2D9-FE67-158C-A7DEBA92DEF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A981352-1C8C-6BD7-8EDE-A2262A7469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74B00F-A5E2-42E0-8DC4-88A156B92A6E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0802FE3-4EE1-7C52-134D-8460F4038A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DC25F0A-1563-16C2-8D33-E97D4E3757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FE44D-FE49-4E2F-A4E0-BA90B78B491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16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62427A-3B82-7D4F-5C06-5833D4D7B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EE34533-D818-615E-CC0B-D1C72429F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4ADFC56-8BDF-45C4-D1D7-3BB6BD1D00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4573250-E5CD-7C72-4708-B6C7861FE25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3719696-B71C-6BB7-3089-5D0BA58CBE9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FF17930-F94B-714F-1D11-E1DFF25BD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8450D5-F71A-43E6-8691-DBC7407618DE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9A8B972-A073-5359-7148-5E85F29E62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7250D1CD-4C98-79A9-47DC-C22B4EE51F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A1863D-A75E-4A70-A954-EF69EE99866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24BE9E6-880E-3611-98BA-7EB4FC8011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AE31178-AFED-FBEC-9812-76ED9A0A11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68D18-6B76-408B-BF9A-6DB1868BB2B3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C9BA53C-6FAB-8AA8-3923-279A046CD3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99B09367-4846-0FC3-7AEC-317C1E266A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AFDA8A-CF88-4068-8212-E4E9A0ECBA5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3928683-3659-69CA-28E4-ED230758D0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95A088-6ED3-4FAE-A5DC-A757B7C59E81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E110002-E9C1-E405-3860-21781C2CBC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244E530-EF93-C7B5-93A6-8E477553CA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ACE445-7E86-4A95-B534-2EDBCDBD644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2BDE44-5CC5-9B1C-C47D-0CADD85F5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3B6C3A-9AE7-EDB9-A460-EBD1F06D64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E7491D5-721A-58AF-581A-C8B522EABD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7B5F7A3-C6B9-CF32-7D94-CBE8C78F3A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B7E15C-8740-4FF1-84B9-C571E3CA2CEF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BF53518-468C-C197-8C12-35CBAA62F5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72F3A4-2822-B8B5-41E9-0138F8B371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DB653F-447D-471A-91E8-C89440B6EAD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10389A-71C0-4026-A436-D590260704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F23D6DF-5F58-09B1-03E9-E7CD68BE1A8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F4E882C-6893-8D57-0BA1-6A36A5E359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33D73F-55CE-F602-6D0E-058B0A9EFF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E6598A-624C-472E-9F9D-5CC00BE7B4F0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E75F820-C9F7-F22D-F3D2-9DF3897682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6523E44-2B5D-4B1D-D92F-D3366BB9B0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7268B5-62EB-4A71-8AF4-76282E3025B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1BF91D-AB10-1D88-8AD8-F8D8D7874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E0E8018-D383-0CDA-DA44-343665BE3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69C771F-B0FF-C651-9C3B-4B1470C2A79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5853FF6-1BF7-43DA-8D17-2394B6237FF4}" type="datetime1">
              <a:rPr lang="ru-RU"/>
              <a:pPr lvl="0"/>
              <a:t>28.08.2023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6160827-F365-49B9-F3F0-3607779359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F708A6B-706D-8B8D-A489-E8A8D7F2BA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38E2777-2BA3-4642-94AF-147BA8643A57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ru-RU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.aitakhun@kbtu.kz" TargetMode="External"/><Relationship Id="rId2" Type="http://schemas.openxmlformats.org/officeDocument/2006/relationships/hyperlink" Target="mailto:m.kainazar@kbtu.k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jpg"/><Relationship Id="rId18" Type="http://schemas.openxmlformats.org/officeDocument/2006/relationships/image" Target="../media/image7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17" Type="http://schemas.openxmlformats.org/officeDocument/2006/relationships/image" Target="../media/image24.jpg"/><Relationship Id="rId2" Type="http://schemas.openxmlformats.org/officeDocument/2006/relationships/image" Target="../media/image9.jpg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5" Type="http://schemas.openxmlformats.org/officeDocument/2006/relationships/image" Target="../media/image22.pn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xmlns="" id="{9179E161-180A-1EA5-3177-B9D57951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43" y="975098"/>
            <a:ext cx="9446748" cy="381390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Рисунок 11">
            <a:extLst>
              <a:ext uri="{FF2B5EF4-FFF2-40B4-BE49-F238E27FC236}">
                <a16:creationId xmlns:a16="http://schemas.microsoft.com/office/drawing/2014/main" xmlns="" id="{63A43018-CFAF-BB44-D702-9F21E81C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8" y="503194"/>
            <a:ext cx="1652531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773550AB-F2C5-7DBF-BFB9-C28E54738F58}"/>
              </a:ext>
            </a:extLst>
          </p:cNvPr>
          <p:cNvSpPr txBox="1"/>
          <p:nvPr/>
        </p:nvSpPr>
        <p:spPr>
          <a:xfrm>
            <a:off x="7271658" y="4871649"/>
            <a:ext cx="4403526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3000" b="1" kern="0" dirty="0">
                <a:solidFill>
                  <a:srgbClr val="FFFFFF"/>
                </a:solidFill>
                <a:latin typeface="Times New Roman" pitchFamily="18"/>
                <a:ea typeface="Times New Roman" pitchFamily="18"/>
              </a:rPr>
              <a:t>ШКОЛА ИНФОРМАЦИОННЫХ ТЕХНОЛОГИЙ И ИНЖЕНЕРИИ</a:t>
            </a:r>
            <a:endParaRPr lang="ru-RU" sz="3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3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D82727CF-EB29-80AD-C2DD-063C6FE04183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76602FF1-51B7-1C58-47D1-E7C12CAB2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8FCC5AD3-8480-5F50-1375-CCB2D14B6138}"/>
              </a:ext>
            </a:extLst>
          </p:cNvPr>
          <p:cNvSpPr txBox="1"/>
          <p:nvPr/>
        </p:nvSpPr>
        <p:spPr>
          <a:xfrm>
            <a:off x="2306958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1" kern="0">
                <a:solidFill>
                  <a:srgbClr val="C00000"/>
                </a:solidFill>
                <a:latin typeface="Times New Roman" pitchFamily="18"/>
              </a:rPr>
              <a:t>Основные даты осеннего семестра 2023-2024 учебного года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C32F4A7F-B522-D520-3A5D-7F254CE4F501}"/>
              </a:ext>
            </a:extLst>
          </p:cNvPr>
          <p:cNvSpPr txBox="1"/>
          <p:nvPr/>
        </p:nvSpPr>
        <p:spPr>
          <a:xfrm>
            <a:off x="600632" y="1246089"/>
            <a:ext cx="11035555" cy="3693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Начало теоретического курса: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с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0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4 </a:t>
            </a:r>
            <a:r>
              <a:rPr lang="kk-KZ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сентября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kk-KZ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по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15 </a:t>
            </a:r>
            <a:r>
              <a:rPr lang="kk-KZ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декабря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2023г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Withdrawal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(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снятие/отказ от дисциплины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)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до 30 сентября 2023г.</a:t>
            </a:r>
            <a:endParaRPr lang="kk-KZ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1 аттестация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</a:t>
            </a:r>
            <a:r>
              <a:rPr lang="ru-RU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Midterm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): 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23-28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октября 2023г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2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аттестация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End of </a:t>
            </a:r>
            <a:r>
              <a:rPr lang="ru-RU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term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):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11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-15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kk-KZ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декабря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2023г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C00000"/>
                </a:solidFill>
                <a:uFillTx/>
                <a:latin typeface="Times New Roman"/>
                <a:cs typeface="Times New Roman"/>
              </a:rPr>
              <a:t>Регистрация на дисциплины весеннего семестра ноября 2023г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Окончание семестра: 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15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декабря 2023г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Экзаменационная сессия: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 18 по 30 декабря 2023г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F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X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(пересдача):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 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4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по 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13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января</a:t>
            </a:r>
            <a:r>
              <a:rPr lang="kk-KZ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2023г</a:t>
            </a: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5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B7333868-DEAA-1042-E6BF-A9FEE107D4C1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09512B3F-C469-D155-4423-EB48AAC9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EC2BD0AB-EF70-0661-AFCA-03E0E7679241}"/>
              </a:ext>
            </a:extLst>
          </p:cNvPr>
          <p:cNvSpPr txBox="1"/>
          <p:nvPr/>
        </p:nvSpPr>
        <p:spPr>
          <a:xfrm>
            <a:off x="2332122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1" kern="0">
                <a:solidFill>
                  <a:srgbClr val="C00000"/>
                </a:solidFill>
                <a:latin typeface="Times New Roman" pitchFamily="18"/>
              </a:rPr>
              <a:t>Контроль учебных достижений по изучаемой дисциплине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29BFB20-DA69-F4B7-12D3-01C4BD3E6EB7}"/>
              </a:ext>
            </a:extLst>
          </p:cNvPr>
          <p:cNvSpPr txBox="1"/>
          <p:nvPr/>
        </p:nvSpPr>
        <p:spPr>
          <a:xfrm>
            <a:off x="1317814" y="1488140"/>
            <a:ext cx="941294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E072DC1E-1198-4072-A400-F4C3BC239CD5}"/>
              </a:ext>
            </a:extLst>
          </p:cNvPr>
          <p:cNvSpPr txBox="1"/>
          <p:nvPr/>
        </p:nvSpPr>
        <p:spPr>
          <a:xfrm>
            <a:off x="936510" y="1183178"/>
            <a:ext cx="10441256" cy="43150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4038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sng" strike="noStrike" kern="120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Текущий контроль</a:t>
            </a:r>
            <a:r>
              <a:rPr lang="ru-RU" sz="1800" b="1" i="0" u="none" strike="noStrike" kern="120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ru-RU" sz="1800" b="0" i="0" u="none" strike="noStrike" kern="1200" cap="none" spc="-1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– это систематическая проверка учебных достижений обучающихся</a:t>
            </a:r>
            <a:endParaRPr lang="ru-RU" dirty="0"/>
          </a:p>
          <a:p>
            <a:pPr marL="0" marR="0" lvl="0" indent="0" algn="just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4038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  <a:p>
            <a:pPr algn="just">
              <a:lnSpc>
                <a:spcPct val="70000"/>
              </a:lnSpc>
              <a:spcAft>
                <a:spcPts val="600"/>
              </a:spcAft>
              <a:tabLst>
                <a:tab pos="54038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sng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Рубежный контроль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Mid term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) – контроль является обязательным, осуществляемый на 8-й неделе семестра.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</a:p>
          <a:p>
            <a:pPr algn="just">
              <a:lnSpc>
                <a:spcPct val="70000"/>
              </a:lnSpc>
              <a:spcAft>
                <a:spcPts val="600"/>
              </a:spcAft>
              <a:tabLst>
                <a:tab pos="54038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4038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sng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Итоговый контроль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- финальный экзамен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cs typeface="Times New Roman"/>
            </a:endParaRPr>
          </a:p>
          <a:p>
            <a:pPr marL="0" marR="0" lvl="0" indent="0" algn="just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4038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 dirty="0">
              <a:solidFill>
                <a:srgbClr val="C00000"/>
              </a:solidFill>
              <a:uFillTx/>
              <a:latin typeface="Times New Roman" pitchFamily="18"/>
              <a:cs typeface="Times New Roman"/>
            </a:endParaRPr>
          </a:p>
          <a:p>
            <a:pPr marL="0" marR="0" lvl="0" indent="0" algn="just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54038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sng" strike="noStrike" kern="1200" cap="none" spc="0" baseline="0" dirty="0">
                <a:solidFill>
                  <a:srgbClr val="C00000"/>
                </a:solidFill>
                <a:uFillTx/>
                <a:latin typeface="Times New Roman"/>
                <a:cs typeface="Times New Roman"/>
              </a:rPr>
              <a:t>Итоговая оценка по дисциплине:</a:t>
            </a:r>
            <a:endParaRPr lang="ru-RU" sz="1800" b="0" i="0" u="none" strike="noStrike" kern="1200" cap="none" spc="0" baseline="0" dirty="0">
              <a:solidFill>
                <a:srgbClr val="C00000"/>
              </a:solidFill>
              <a:uFillTx/>
              <a:latin typeface="Times New Roman"/>
              <a:cs typeface="Times New Roman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1 аттестация + 2 аттестация</a:t>
            </a:r>
            <a:r>
              <a:rPr lang="ru-RU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не менее 30 баллов (макс.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60 баллов)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Экзамен не менее 20 баллов (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max.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40 баллов)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1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algn="ctr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uFillTx/>
                <a:latin typeface="Times New Roman"/>
                <a:cs typeface="Times New Roman"/>
              </a:rPr>
              <a:t>Важно!</a:t>
            </a:r>
            <a:r>
              <a:rPr lang="ru-RU" b="1" dirty="0">
                <a:latin typeface="Times New Roman"/>
                <a:cs typeface="Times New Roman"/>
              </a:rPr>
              <a:t> </a:t>
            </a:r>
            <a:endParaRPr lang="en-US" b="1">
              <a:latin typeface="Times New Roman" pitchFamily="18"/>
              <a:cs typeface="Times New Roman" pitchFamily="18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1" dirty="0">
                <a:solidFill>
                  <a:srgbClr val="C00000"/>
                </a:solidFill>
                <a:latin typeface="Times New Roman"/>
                <a:cs typeface="Times New Roman"/>
              </a:rPr>
              <a:t>!!! </a:t>
            </a:r>
            <a:r>
              <a:rPr lang="ru-RU" b="1" dirty="0">
                <a:latin typeface="Times New Roman"/>
                <a:cs typeface="Times New Roman"/>
              </a:rPr>
              <a:t>В случае, пропуска студентом более 30% учебных занятий по дисциплине выставляется оценка </a:t>
            </a:r>
            <a:r>
              <a:rPr lang="ru-RU" b="1" dirty="0">
                <a:solidFill>
                  <a:srgbClr val="C00000"/>
                </a:solidFill>
                <a:latin typeface="Times New Roman"/>
                <a:cs typeface="Times New Roman"/>
              </a:rPr>
              <a:t>«F»</a:t>
            </a:r>
            <a:r>
              <a:rPr lang="ru-RU" b="1" dirty="0">
                <a:latin typeface="Times New Roman"/>
                <a:cs typeface="Times New Roman"/>
              </a:rPr>
              <a:t> за дисциплину. </a:t>
            </a:r>
            <a:r>
              <a:rPr lang="kk-KZ" b="1" err="1">
                <a:latin typeface="Times New Roman"/>
                <a:cs typeface="Times New Roman"/>
              </a:rPr>
              <a:t>На</a:t>
            </a:r>
            <a:r>
              <a:rPr lang="kk-KZ" b="1" dirty="0">
                <a:latin typeface="Times New Roman"/>
                <a:cs typeface="Times New Roman"/>
              </a:rPr>
              <a:t> экзамен не </a:t>
            </a:r>
            <a:r>
              <a:rPr lang="kk-KZ" b="1" err="1">
                <a:latin typeface="Times New Roman"/>
                <a:cs typeface="Times New Roman"/>
              </a:rPr>
              <a:t>допускаетесь</a:t>
            </a:r>
            <a:r>
              <a:rPr lang="kk-KZ" b="1" dirty="0">
                <a:latin typeface="Times New Roman"/>
                <a:cs typeface="Times New Roman"/>
              </a:rPr>
              <a:t>!</a:t>
            </a:r>
            <a:endParaRPr lang="en-US" b="1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C00000"/>
                </a:solidFill>
                <a:uFillTx/>
                <a:latin typeface="Times New Roman"/>
                <a:cs typeface="Times New Roman"/>
              </a:rPr>
              <a:t>! </a:t>
            </a:r>
            <a:r>
              <a:rPr lang="ru-RU" sz="1800" b="1" i="0" u="none" strike="noStrike" kern="1200" cap="none" spc="0" baseline="0" dirty="0">
                <a:uFillTx/>
                <a:latin typeface="Times New Roman"/>
                <a:cs typeface="Times New Roman"/>
              </a:rPr>
              <a:t>Для получения доступа к экзамену, нужно набрать не менее 30 баллов.</a:t>
            </a:r>
            <a:r>
              <a:rPr lang="ru-RU" b="1" dirty="0">
                <a:latin typeface="Times New Roman"/>
                <a:cs typeface="Times New Roman"/>
              </a:rPr>
              <a:t> </a:t>
            </a:r>
            <a:endParaRPr lang="ru-RU" sz="1800" b="1" i="0" u="none" strike="noStrike" kern="1200" cap="none" spc="0" baseline="0"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C00000"/>
                </a:solidFill>
                <a:uFillTx/>
                <a:latin typeface="Times New Roman"/>
                <a:cs typeface="Times New Roman"/>
              </a:rPr>
              <a:t>!</a:t>
            </a:r>
            <a:r>
              <a:rPr lang="en-US" sz="1800" b="1" i="0" u="none" strike="noStrike" kern="1200" cap="none" spc="0" baseline="0" dirty="0">
                <a:uFillTx/>
                <a:latin typeface="Times New Roman"/>
                <a:cs typeface="Times New Roman"/>
              </a:rPr>
              <a:t> </a:t>
            </a:r>
            <a:r>
              <a:rPr lang="ru-RU" sz="1800" b="1" i="0" u="none" strike="noStrike" kern="1200" cap="none" spc="0" baseline="0" dirty="0">
                <a:uFillTx/>
                <a:latin typeface="Times New Roman"/>
                <a:cs typeface="Times New Roman"/>
              </a:rPr>
              <a:t>Для закрытия дисциплины нужно набрать по экзамену не менее 20 баллов</a:t>
            </a:r>
            <a:endParaRPr lang="en-US" sz="1800" b="0" i="0" u="none" strike="noStrike" kern="1200" cap="none" spc="0" baseline="0"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7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6FDB2046-1121-DD29-BE41-ECE1598F26D3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ED454E5F-08E4-80D8-5022-014F047A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BCF40FF8-F7B9-83BC-F738-B8A2B91C9590}"/>
              </a:ext>
            </a:extLst>
          </p:cNvPr>
          <p:cNvSpPr txBox="1"/>
          <p:nvPr/>
        </p:nvSpPr>
        <p:spPr>
          <a:xfrm>
            <a:off x="2306958" y="503194"/>
            <a:ext cx="8858789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1" kern="0" dirty="0">
                <a:solidFill>
                  <a:srgbClr val="C00000"/>
                </a:solidFill>
                <a:latin typeface="Times New Roman"/>
                <a:cs typeface="Times New Roman"/>
              </a:rPr>
              <a:t>Вход в систему</a:t>
            </a:r>
            <a:r>
              <a:rPr lang="en-US" sz="2200" b="1" kern="0" dirty="0">
                <a:solidFill>
                  <a:srgbClr val="C00000"/>
                </a:solidFill>
                <a:latin typeface="Times New Roman"/>
                <a:cs typeface="Times New Roman"/>
              </a:rPr>
              <a:t> UNINET </a:t>
            </a:r>
            <a:endParaRPr lang="ru-RU" dirty="0"/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kern="0" dirty="0" err="1">
                <a:solidFill>
                  <a:srgbClr val="C00000"/>
                </a:solidFill>
                <a:latin typeface="Times New Roman"/>
                <a:cs typeface="Times New Roman"/>
              </a:rPr>
              <a:t>Личный</a:t>
            </a:r>
            <a:r>
              <a:rPr lang="kk-KZ" sz="2200" b="1" kern="0" dirty="0">
                <a:solidFill>
                  <a:srgbClr val="C00000"/>
                </a:solidFill>
                <a:latin typeface="Times New Roman"/>
                <a:cs typeface="Times New Roman"/>
              </a:rPr>
              <a:t> кабинет </a:t>
            </a:r>
            <a:r>
              <a:rPr lang="kk-KZ" sz="2200" b="1" kern="0" dirty="0" err="1">
                <a:solidFill>
                  <a:srgbClr val="C00000"/>
                </a:solidFill>
                <a:latin typeface="Times New Roman"/>
                <a:cs typeface="Times New Roman"/>
              </a:rPr>
              <a:t>студента</a:t>
            </a:r>
            <a:r>
              <a:rPr lang="kk-KZ" sz="2200" b="1" kern="0" dirty="0">
                <a:solidFill>
                  <a:srgbClr val="C00000"/>
                </a:solidFill>
                <a:latin typeface="Times New Roman"/>
                <a:cs typeface="Times New Roman"/>
              </a:rPr>
              <a:t> в </a:t>
            </a:r>
            <a:r>
              <a:rPr lang="en-US" sz="2200" b="1" kern="0" dirty="0">
                <a:solidFill>
                  <a:srgbClr val="C00000"/>
                </a:solidFill>
                <a:latin typeface="Times New Roman"/>
                <a:cs typeface="Times New Roman"/>
              </a:rPr>
              <a:t>UNINET</a:t>
            </a:r>
            <a:endParaRPr 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09878D74-F1F6-A351-C68C-FFDFD53CD839}"/>
              </a:ext>
            </a:extLst>
          </p:cNvPr>
          <p:cNvSpPr txBox="1"/>
          <p:nvPr/>
        </p:nvSpPr>
        <p:spPr>
          <a:xfrm>
            <a:off x="661592" y="886425"/>
            <a:ext cx="11035555" cy="23698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2200" b="1" kern="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kern="0" dirty="0">
                <a:latin typeface="Times New Roman"/>
                <a:cs typeface="Times New Roman"/>
              </a:rPr>
              <a:t>Для входа в систему необходимо сделать следующее: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 dirty="0">
              <a:uFillTx/>
              <a:latin typeface="Times New Roman" pitchFamily="18"/>
              <a:cs typeface="Times New Roman" pitchFamily="18"/>
            </a:endParaRPr>
          </a:p>
          <a:p>
            <a:pPr marL="342900" indent="-342900" algn="just">
              <a:buSzPct val="100000"/>
              <a:buFont typeface="Calibri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Откройте браузер (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Google Chrome, Internet Explorer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 или другой). 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 algn="just">
              <a:buSzPct val="100000"/>
              <a:buFont typeface="Calibri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В адресной строке укажите адрес портала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wsp.kbtu.kz</a:t>
            </a:r>
            <a:endParaRPr lang="ru-RU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 algn="just">
              <a:buSzPct val="100000"/>
              <a:buFont typeface="Calibri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Выбрать язык (Системой полностью поддерживаются 3 языка – казахский, русский и английский)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endParaRPr lang="ru-RU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 algn="just">
              <a:buSzPct val="100000"/>
              <a:buFont typeface="Calibri"/>
              <a:buAutoNum type="arabicPeriod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Далее нажмите на кнопку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80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Дверцы в правом верхнем углу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.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 результате этого перед вами должна появиться страница авторизации пользователя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;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pic>
        <p:nvPicPr>
          <p:cNvPr id="6" name="Рисунок 5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34EA7878-BE45-BA6F-B8E8-12FCC163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" y="3260074"/>
            <a:ext cx="3444240" cy="347119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C707B7CD-D479-1C41-CB9A-A1556EA1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152" y="4228622"/>
            <a:ext cx="4752108" cy="2317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54809C-FD00-5A5B-B28C-DF50DBBDD837}"/>
              </a:ext>
            </a:extLst>
          </p:cNvPr>
          <p:cNvSpPr txBox="1"/>
          <p:nvPr/>
        </p:nvSpPr>
        <p:spPr>
          <a:xfrm>
            <a:off x="8370664" y="2954797"/>
            <a:ext cx="36752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>
                <a:latin typeface="Times New Roman"/>
                <a:cs typeface="Segoe UI"/>
              </a:rPr>
              <a:t>Все виды справок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kk-KZ" b="1" dirty="0" err="1">
                <a:latin typeface="Times New Roman"/>
                <a:cs typeface="Segoe UI"/>
              </a:rPr>
              <a:t>можно</a:t>
            </a:r>
            <a:r>
              <a:rPr lang="kk-KZ" b="1" dirty="0">
                <a:latin typeface="Times New Roman"/>
                <a:cs typeface="Segoe UI"/>
              </a:rPr>
              <a:t> </a:t>
            </a:r>
            <a:r>
              <a:rPr lang="ru-RU" b="1" dirty="0">
                <a:latin typeface="Times New Roman"/>
                <a:cs typeface="Segoe UI"/>
              </a:rPr>
              <a:t>получить через модуль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ru-RU" b="1" dirty="0">
                <a:latin typeface="Times New Roman"/>
                <a:cs typeface="Segoe UI"/>
              </a:rPr>
              <a:t> «Запросы обучающихся»  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ru-RU" b="1" dirty="0">
                <a:latin typeface="Times New Roman"/>
                <a:cs typeface="Segoe UI"/>
              </a:rPr>
              <a:t>в личном кабинете </a:t>
            </a:r>
            <a:r>
              <a:rPr lang="en-US" b="1" dirty="0">
                <a:latin typeface="Times New Roman"/>
                <a:cs typeface="Segoe UI"/>
              </a:rPr>
              <a:t>UNINET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/>
                <a:cs typeface="Segoe UI"/>
              </a:rPr>
              <a:t>WSP.KBTU.KZ</a:t>
            </a:r>
            <a:r>
              <a:rPr lang="ru-RU" dirty="0">
                <a:solidFill>
                  <a:srgbClr val="C00000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575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933EDA76-9BCC-0248-3DFF-57D915CE90CA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30FF8465-14B5-AB03-77BF-71AA50D2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2C71AB86-469B-5E8E-3750-3C07FB6235F3}"/>
              </a:ext>
            </a:extLst>
          </p:cNvPr>
          <p:cNvSpPr txBox="1"/>
          <p:nvPr/>
        </p:nvSpPr>
        <p:spPr>
          <a:xfrm>
            <a:off x="1415249" y="606529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 err="1">
                <a:solidFill>
                  <a:srgbClr val="C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В</a:t>
            </a:r>
            <a:r>
              <a:rPr lang="kk-KZ" sz="2200" b="1" kern="0" err="1">
                <a:solidFill>
                  <a:srgbClr val="C00000"/>
                </a:solidFill>
                <a:latin typeface="Times New Roman"/>
                <a:cs typeface="Times New Roman"/>
              </a:rPr>
              <a:t>опросы</a:t>
            </a:r>
            <a:r>
              <a:rPr lang="kk-KZ" sz="2200" b="1" ker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kk-KZ" sz="2200" b="1" kern="0" err="1">
                <a:solidFill>
                  <a:srgbClr val="C00000"/>
                </a:solidFill>
                <a:latin typeface="Times New Roman"/>
                <a:cs typeface="Times New Roman"/>
              </a:rPr>
              <a:t>коммуникации</a:t>
            </a:r>
            <a:r>
              <a:rPr lang="kk-KZ" sz="2200" b="1" kern="0">
                <a:solidFill>
                  <a:srgbClr val="C00000"/>
                </a:solidFill>
                <a:latin typeface="Times New Roman"/>
                <a:cs typeface="Times New Roman"/>
              </a:rPr>
              <a:t> с </a:t>
            </a:r>
            <a:r>
              <a:rPr lang="kk-KZ" sz="2200" b="1" kern="0" err="1">
                <a:solidFill>
                  <a:srgbClr val="C00000"/>
                </a:solidFill>
                <a:latin typeface="Times New Roman"/>
                <a:cs typeface="Times New Roman"/>
              </a:rPr>
              <a:t>деканатом</a:t>
            </a:r>
            <a:endParaRPr lang="ru-RU" sz="2200" b="1" kern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58FB52C1-2EB4-BCE7-E9B7-90B4D15C917E}"/>
              </a:ext>
            </a:extLst>
          </p:cNvPr>
          <p:cNvSpPr txBox="1"/>
          <p:nvPr/>
        </p:nvSpPr>
        <p:spPr>
          <a:xfrm>
            <a:off x="415876" y="1523442"/>
            <a:ext cx="7212869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б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удет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создан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информационный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чат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в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Телеграм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для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студентов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1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года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обучения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1800" b="0" i="1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-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все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вопросы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необходимо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направлять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на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ru-RU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корпоративную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почту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сотрудников</a:t>
            </a:r>
            <a:r>
              <a:rPr lang="kk-KZ" sz="1800" b="0" i="1" u="none" strike="noStrike" kern="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0" i="1" u="none" strike="noStrike" kern="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деканата</a:t>
            </a:r>
            <a:endParaRPr lang="en-US" sz="1800" b="0" i="1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Важная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информация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сперва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публикуется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в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Новостях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(wsp.kbtu.kz)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и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позже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в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информационных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чатах</a:t>
            </a:r>
            <a:endParaRPr lang="ru-RU" sz="1800" b="1" i="0" u="none" strike="noStrike" kern="1200" cap="none" spc="0" baseline="0" dirty="0" err="1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В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чат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мы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направим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Правила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академической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честности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,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правила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Кредитной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технологии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обучения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1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Всем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в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обязательном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порядке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нужно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ознакомиться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со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всеми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kk-KZ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правилами</a:t>
            </a:r>
            <a:r>
              <a:rPr lang="kk-KZ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1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  <p:pic>
        <p:nvPicPr>
          <p:cNvPr id="18" name="Рисунок 17" descr="Изображение выглядит как шаблон, График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B779CC5F-A4ED-5718-ABF2-A33EC5BF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094" y="1180886"/>
            <a:ext cx="3718560" cy="3718560"/>
          </a:xfrm>
          <a:prstGeom prst="rect">
            <a:avLst/>
          </a:prstGeom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xmlns="" id="{BF7D902F-4598-2254-4C5F-38E5EDB939A1}"/>
              </a:ext>
            </a:extLst>
          </p:cNvPr>
          <p:cNvSpPr txBox="1"/>
          <p:nvPr/>
        </p:nvSpPr>
        <p:spPr>
          <a:xfrm>
            <a:off x="8091644" y="5000635"/>
            <a:ext cx="3864065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kern="0" err="1">
                <a:solidFill>
                  <a:srgbClr val="C00000"/>
                </a:solidFill>
                <a:latin typeface="Times New Roman"/>
                <a:ea typeface="Liberation Serif" pitchFamily="18"/>
                <a:cs typeface="Liberation Serif" pitchFamily="18"/>
              </a:rPr>
              <a:t>Основной</a:t>
            </a:r>
            <a:r>
              <a:rPr lang="kk-KZ" sz="2200" b="1" kern="0" dirty="0">
                <a:solidFill>
                  <a:srgbClr val="C00000"/>
                </a:solidFill>
                <a:latin typeface="Times New Roman"/>
                <a:ea typeface="Liberation Serif" pitchFamily="18"/>
                <a:cs typeface="Liberation Serif" pitchFamily="18"/>
              </a:rPr>
              <a:t> </a:t>
            </a:r>
            <a:r>
              <a:rPr lang="kk-KZ" sz="2200" b="1" kern="0" err="1">
                <a:solidFill>
                  <a:srgbClr val="C00000"/>
                </a:solidFill>
                <a:latin typeface="Times New Roman"/>
                <a:ea typeface="Liberation Serif" pitchFamily="18"/>
                <a:cs typeface="Liberation Serif" pitchFamily="18"/>
              </a:rPr>
              <a:t>информационный</a:t>
            </a:r>
            <a:r>
              <a:rPr lang="kk-KZ" sz="2200" b="1" kern="0" dirty="0">
                <a:solidFill>
                  <a:srgbClr val="C00000"/>
                </a:solidFill>
                <a:latin typeface="Times New Roman"/>
                <a:ea typeface="Liberation Serif" pitchFamily="18"/>
                <a:cs typeface="Liberation Serif" pitchFamily="18"/>
              </a:rPr>
              <a:t> канал </a:t>
            </a:r>
            <a:endParaRPr lang="kk-KZ" sz="2200" b="1" u="none" strike="noStrike" kern="0" cap="none" spc="0" baseline="0" dirty="0">
              <a:solidFill>
                <a:srgbClr val="C00000"/>
              </a:solidFill>
              <a:uFillTx/>
              <a:latin typeface="Times New Roman" pitchFamily="18"/>
              <a:ea typeface="Liberation Serif" pitchFamily="18"/>
              <a:cs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5913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9467434-EBC8-AF2B-4224-4448D754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/>
                <a:cs typeface="Calibri"/>
              </a:rPr>
              <a:t>Основная электронная почта: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>
                <a:solidFill>
                  <a:srgbClr val="0070C0"/>
                </a:solidFill>
                <a:latin typeface="Times New Roman"/>
                <a:cs typeface="Calibri"/>
              </a:rPr>
              <a:t>fit_1course@kbtu.kz</a:t>
            </a:r>
          </a:p>
          <a:p>
            <a:pPr marL="0" indent="0">
              <a:buNone/>
            </a:pPr>
            <a:r>
              <a:rPr lang="ru-RU" b="1" dirty="0">
                <a:latin typeface="Times New Roman"/>
                <a:cs typeface="Calibri"/>
              </a:rPr>
              <a:t>Корпоративные почты курирующих менеджеров: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Главный менеджер - </a:t>
            </a:r>
            <a:r>
              <a:rPr lang="ru-RU" dirty="0" err="1">
                <a:latin typeface="Times New Roman"/>
                <a:cs typeface="Calibri"/>
              </a:rPr>
              <a:t>Қайназар</a:t>
            </a:r>
            <a:r>
              <a:rPr lang="ru-RU" dirty="0">
                <a:latin typeface="Times New Roman"/>
                <a:cs typeface="Calibri"/>
              </a:rPr>
              <a:t> Мадина </a:t>
            </a:r>
            <a:r>
              <a:rPr lang="ru-RU" dirty="0" err="1">
                <a:latin typeface="Times New Roman"/>
                <a:cs typeface="Calibri"/>
              </a:rPr>
              <a:t>Нұратқызы</a:t>
            </a:r>
            <a:r>
              <a:rPr lang="ru-RU" dirty="0">
                <a:latin typeface="Times New Roman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  <a:hlinkClick r:id="rId2"/>
              </a:rPr>
              <a:t>m.kainazar@kbtu.kz</a:t>
            </a:r>
            <a:r>
              <a:rPr lang="ru-RU" dirty="0">
                <a:latin typeface="Times New Roman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</a:rPr>
              <a:t>Менеджер - </a:t>
            </a:r>
            <a:r>
              <a:rPr lang="ru-RU" dirty="0" err="1">
                <a:latin typeface="Times New Roman"/>
                <a:cs typeface="Calibri"/>
              </a:rPr>
              <a:t>Айтахун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 err="1">
                <a:latin typeface="Times New Roman"/>
                <a:cs typeface="Calibri"/>
              </a:rPr>
              <a:t>Толғанай</a:t>
            </a:r>
            <a:r>
              <a:rPr lang="ru-RU" dirty="0">
                <a:latin typeface="Times New Roman"/>
                <a:cs typeface="Calibri"/>
              </a:rPr>
              <a:t> </a:t>
            </a:r>
            <a:r>
              <a:rPr lang="ru-RU" dirty="0" err="1">
                <a:latin typeface="Times New Roman"/>
                <a:cs typeface="Calibri"/>
              </a:rPr>
              <a:t>Бауыржанқызы</a:t>
            </a:r>
            <a:endParaRPr lang="ru-RU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Calibri"/>
                <a:hlinkClick r:id="rId3"/>
              </a:rPr>
              <a:t>t.aitakhun@kbtu.kz</a:t>
            </a:r>
            <a:r>
              <a:rPr lang="ru-RU" dirty="0">
                <a:latin typeface="Times New Roman"/>
                <a:cs typeface="Calibri"/>
              </a:rPr>
              <a:t> </a:t>
            </a:r>
            <a:endParaRPr lang="ru-RU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670322-48D6-DD46-A7C4-6E9789439D98}"/>
              </a:ext>
            </a:extLst>
          </p:cNvPr>
          <p:cNvSpPr txBox="1"/>
          <p:nvPr/>
        </p:nvSpPr>
        <p:spPr>
          <a:xfrm>
            <a:off x="1668711" y="809863"/>
            <a:ext cx="885878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400" b="1">
                <a:solidFill>
                  <a:srgbClr val="C00000"/>
                </a:solidFill>
                <a:latin typeface="Times New Roman"/>
                <a:cs typeface="Times New Roman"/>
              </a:rPr>
              <a:t>Контактные данные</a:t>
            </a:r>
          </a:p>
        </p:txBody>
      </p:sp>
      <p:pic>
        <p:nvPicPr>
          <p:cNvPr id="7" name="Рисунок 3" descr="Изображение выглядит как Шрифт, снимок экрана, текс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BAB26B14-8DA0-C9B7-70D6-B73269C70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2592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344F2BCC-CAAF-F8F8-17EF-BCDD99283EBD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A9988E8C-9C18-2FAB-3FA6-F4B36334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48B4BD19-7CDF-457D-CE47-4BD95C6E8465}"/>
              </a:ext>
            </a:extLst>
          </p:cNvPr>
          <p:cNvSpPr txBox="1"/>
          <p:nvPr/>
        </p:nvSpPr>
        <p:spPr>
          <a:xfrm>
            <a:off x="2100669" y="890217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Воспитательная часть Школы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  <p:grpSp>
        <p:nvGrpSpPr>
          <p:cNvPr id="5" name="Схема 1408">
            <a:extLst>
              <a:ext uri="{FF2B5EF4-FFF2-40B4-BE49-F238E27FC236}">
                <a16:creationId xmlns:a16="http://schemas.microsoft.com/office/drawing/2014/main" xmlns="" id="{AAB715E6-FAE3-0B1C-DBC5-93A33BB7C5F2}"/>
              </a:ext>
            </a:extLst>
          </p:cNvPr>
          <p:cNvGrpSpPr/>
          <p:nvPr/>
        </p:nvGrpSpPr>
        <p:grpSpPr>
          <a:xfrm>
            <a:off x="1144865" y="1869024"/>
            <a:ext cx="9902275" cy="1052602"/>
            <a:chOff x="1144865" y="1869024"/>
            <a:chExt cx="9902275" cy="1052602"/>
          </a:xfrm>
        </p:grpSpPr>
        <p:sp>
          <p:nvSpPr>
            <p:cNvPr id="6" name="Полилиния: фигура 6">
              <a:extLst>
                <a:ext uri="{FF2B5EF4-FFF2-40B4-BE49-F238E27FC236}">
                  <a16:creationId xmlns:a16="http://schemas.microsoft.com/office/drawing/2014/main" xmlns="" id="{FA12331A-70BD-14F5-A7DD-8893B8653C1E}"/>
                </a:ext>
              </a:extLst>
            </p:cNvPr>
            <p:cNvSpPr/>
            <p:nvPr/>
          </p:nvSpPr>
          <p:spPr>
            <a:xfrm>
              <a:off x="1144865" y="1869024"/>
              <a:ext cx="2676293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1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OSIT</a:t>
              </a:r>
              <a:endParaRPr lang="ru-RU" sz="2100" b="1" i="0" u="none" strike="noStrike" kern="1200" cap="none" spc="0" baseline="0">
                <a:solidFill>
                  <a:srgbClr val="FFFFFF"/>
                </a:solidFill>
                <a:uFillTx/>
                <a:latin typeface="Times New Roman"/>
                <a:cs typeface="Times New Roman"/>
              </a:endParaRPr>
            </a:p>
          </p:txBody>
        </p:sp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xmlns="" id="{E192669A-F519-6902-C0CB-5A4D57EB0878}"/>
                </a:ext>
              </a:extLst>
            </p:cNvPr>
            <p:cNvSpPr/>
            <p:nvPr/>
          </p:nvSpPr>
          <p:spPr>
            <a:xfrm>
              <a:off x="3553522" y="1869024"/>
              <a:ext cx="2676293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00" b="1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Менторство</a:t>
              </a:r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xmlns="" id="{C21A6AF7-3B44-BA56-5DFD-3DD22DCA48DA}"/>
                </a:ext>
              </a:extLst>
            </p:cNvPr>
            <p:cNvSpPr/>
            <p:nvPr/>
          </p:nvSpPr>
          <p:spPr>
            <a:xfrm>
              <a:off x="5962180" y="1869024"/>
              <a:ext cx="2676293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00" b="1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Лидеры менторы</a:t>
              </a:r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xmlns="" id="{0687E9E6-8B55-C221-D03F-73C7FFD2D65A}"/>
                </a:ext>
              </a:extLst>
            </p:cNvPr>
            <p:cNvSpPr/>
            <p:nvPr/>
          </p:nvSpPr>
          <p:spPr>
            <a:xfrm>
              <a:off x="8370847" y="1869024"/>
              <a:ext cx="2676293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00" b="1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Менторские группы</a:t>
              </a:r>
            </a:p>
          </p:txBody>
        </p:sp>
      </p:grp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7D414CC8-A997-9A42-5611-6EFFC3E03834}"/>
              </a:ext>
            </a:extLst>
          </p:cNvPr>
          <p:cNvSpPr txBox="1"/>
          <p:nvPr/>
        </p:nvSpPr>
        <p:spPr>
          <a:xfrm>
            <a:off x="1466295" y="3124440"/>
            <a:ext cx="9259406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Ментор - </a:t>
            </a: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это опытный и заботливый наставник, который помогает студентам достичь своих академических и профессиональных целей. Ментор может предоставлять поддержку в различных аспектах студенческой жизни, включая образование, карьерное развитие, личностный рост и общение.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>
                <a:solidFill>
                  <a:srgbClr val="1F4E79"/>
                </a:solidFill>
                <a:uFillTx/>
                <a:latin typeface="Times New Roman" pitchFamily="18"/>
                <a:cs typeface="Times New Roman" pitchFamily="18"/>
              </a:rPr>
              <a:t>Роль ментора включает в себя: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1" i="0" u="none" strike="noStrike" kern="1200" cap="none" spc="0" baseline="0">
              <a:solidFill>
                <a:srgbClr val="1F4E79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Предоставление советов и наставлений по отношению к учебным процессам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При составлении ИУПа может дать рекомендации по выбранным курсам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Развитие навыков лидерства и коммуникации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Поддержка и мотивация</a:t>
            </a: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285750" marR="0" lvl="0" indent="-28575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x-none" sz="1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8B739AA6-4A37-ED56-3643-42840089B39A}"/>
              </a:ext>
            </a:extLst>
          </p:cNvPr>
          <p:cNvSpPr txBox="1"/>
          <p:nvPr/>
        </p:nvSpPr>
        <p:spPr>
          <a:xfrm>
            <a:off x="2100669" y="1387720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1F4E79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Знакомство с Менторами</a:t>
            </a:r>
            <a:endParaRPr lang="ru-RU" sz="2200" b="1" i="0" u="none" strike="noStrike" kern="1200" cap="none" spc="0" baseline="0">
              <a:solidFill>
                <a:srgbClr val="1F4E79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028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>
            <a:extLst>
              <a:ext uri="{FF2B5EF4-FFF2-40B4-BE49-F238E27FC236}">
                <a16:creationId xmlns:a16="http://schemas.microsoft.com/office/drawing/2014/main" xmlns="" id="{49C7F71C-1E06-E98A-0AF1-A7463087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829632" cy="4308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xmlns="" id="{29033F51-052A-369E-81EE-1562AE579CDB}"/>
              </a:ext>
            </a:extLst>
          </p:cNvPr>
          <p:cNvSpPr txBox="1"/>
          <p:nvPr/>
        </p:nvSpPr>
        <p:spPr>
          <a:xfrm>
            <a:off x="1830573" y="99051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200" b="1" i="0" u="none" strike="noStrike" kern="0" cap="none" spc="0" baseline="0">
                <a:solidFill>
                  <a:srgbClr val="1F4E79"/>
                </a:solidFill>
                <a:uFillTx/>
                <a:latin typeface="Times New Roman" pitchFamily="18"/>
              </a:rPr>
              <a:t>Каналы коммуникации с ментором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xmlns="" id="{67D08359-7F58-A803-617A-D30299E86F6D}"/>
              </a:ext>
            </a:extLst>
          </p:cNvPr>
          <p:cNvSpPr txBox="1"/>
          <p:nvPr/>
        </p:nvSpPr>
        <p:spPr>
          <a:xfrm>
            <a:off x="1441911" y="1424741"/>
            <a:ext cx="9259406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Студенты 1 года обучения будут распределены между менторами по списку. Т.е. у каждого студента будет свой ментор, которые проводят регулярные личные встречи. Встречи могут быть еженедельными, ежемесячными, в зависимости от потребностей студента и доступности ментора.</a:t>
            </a:r>
            <a:r>
              <a:rPr lang="ru-RU" kern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sz="1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1800" b="1" i="1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xmlns="" id="{D0D9240D-2244-2F9D-E2D2-D620674C6BEE}"/>
              </a:ext>
            </a:extLst>
          </p:cNvPr>
          <p:cNvSpPr txBox="1"/>
          <p:nvPr/>
        </p:nvSpPr>
        <p:spPr>
          <a:xfrm>
            <a:off x="1441911" y="3109255"/>
            <a:ext cx="9314270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kern="0">
                <a:solidFill>
                  <a:srgbClr val="000000"/>
                </a:solidFill>
                <a:latin typeface="Times New Roman"/>
                <a:cs typeface="Times New Roman"/>
              </a:rPr>
              <a:t>  </a:t>
            </a: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</a:t>
            </a:r>
            <a:r>
              <a:rPr lang="ru-RU" sz="1800" b="1" i="0" u="none" strike="noStrike" kern="0" cap="none" spc="0" baseline="0">
                <a:solidFill>
                  <a:srgbClr val="FF0000"/>
                </a:solidFill>
                <a:uFillTx/>
                <a:latin typeface="Times New Roman"/>
                <a:cs typeface="Times New Roman"/>
              </a:rPr>
              <a:t>1 сентября </a:t>
            </a: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состоится </a:t>
            </a: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MENTOR’S DAY</a:t>
            </a:r>
            <a:r>
              <a:rPr lang="ru-RU" sz="18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. </a:t>
            </a: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Где каждый студент познакомиться со своим ментором. Будут проводиться соревнования, лекции, разговоры, квесты и иные активности направленные на формирования контакта менторов с </a:t>
            </a:r>
            <a:r>
              <a:rPr lang="ru-RU" sz="1800" b="0" i="0" u="none" strike="noStrike" kern="0" cap="none" spc="0" baseline="0" err="1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менти</a:t>
            </a:r>
            <a:r>
              <a:rPr lang="ru-RU" sz="1800" b="0" i="0" u="none" strike="noStrike" kern="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, передача необходимой по менторству, по учебе и иной полезной информации для первокурсников, а также получения удовольствия на протяжении всего дня.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x-none" sz="1800" b="1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431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540719FE-876C-1EF7-83E5-EB621CD4010A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E6D07188-85DA-74F2-2737-85A6AF51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D05BED56-90DA-E6FC-AB46-579229F698DA}"/>
              </a:ext>
            </a:extLst>
          </p:cNvPr>
          <p:cNvSpPr txBox="1"/>
          <p:nvPr/>
        </p:nvSpPr>
        <p:spPr>
          <a:xfrm>
            <a:off x="2332122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Вопросы оформления карт 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B2969AC7-AA2F-4572-0CC8-A87ED575E3AF}"/>
              </a:ext>
            </a:extLst>
          </p:cNvPr>
          <p:cNvSpPr txBox="1"/>
          <p:nvPr/>
        </p:nvSpPr>
        <p:spPr>
          <a:xfrm>
            <a:off x="480434" y="2579083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-Как получить </a:t>
            </a:r>
            <a:r>
              <a:rPr lang="en-US" sz="2200" b="1" i="0" u="none" strike="noStrike" kern="0" cap="none" spc="0" baseline="0">
                <a:solidFill>
                  <a:srgbClr val="C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ID </a:t>
            </a: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карту ?</a:t>
            </a:r>
            <a:endParaRPr lang="ru-RU" sz="18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</p:txBody>
      </p:sp>
      <p:grpSp>
        <p:nvGrpSpPr>
          <p:cNvPr id="6" name="Схема 1">
            <a:extLst>
              <a:ext uri="{FF2B5EF4-FFF2-40B4-BE49-F238E27FC236}">
                <a16:creationId xmlns:a16="http://schemas.microsoft.com/office/drawing/2014/main" xmlns="" id="{8ED6F010-B97C-9408-062B-9FCF7A7C8FA1}"/>
              </a:ext>
            </a:extLst>
          </p:cNvPr>
          <p:cNvGrpSpPr/>
          <p:nvPr/>
        </p:nvGrpSpPr>
        <p:grpSpPr>
          <a:xfrm>
            <a:off x="2315425" y="3094320"/>
            <a:ext cx="7543004" cy="1077574"/>
            <a:chOff x="2315425" y="3094320"/>
            <a:chExt cx="7543004" cy="1077574"/>
          </a:xfrm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xmlns="" id="{F06D8998-6D69-7526-D934-FB5BB9AEDA74}"/>
                </a:ext>
              </a:extLst>
            </p:cNvPr>
            <p:cNvSpPr/>
            <p:nvPr/>
          </p:nvSpPr>
          <p:spPr>
            <a:xfrm>
              <a:off x="2315425" y="3094320"/>
              <a:ext cx="2693932" cy="10775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93930"/>
                <a:gd name="f7" fmla="val 1077572"/>
                <a:gd name="f8" fmla="val 2155144"/>
                <a:gd name="f9" fmla="val 538786"/>
                <a:gd name="f10" fmla="+- 0 0 -90"/>
                <a:gd name="f11" fmla="*/ f3 1 2693930"/>
                <a:gd name="f12" fmla="*/ f4 1 1077572"/>
                <a:gd name="f13" fmla="+- f7 0 f5"/>
                <a:gd name="f14" fmla="+- f6 0 f5"/>
                <a:gd name="f15" fmla="*/ f10 f0 1"/>
                <a:gd name="f16" fmla="*/ f14 1 2693930"/>
                <a:gd name="f17" fmla="*/ f13 1 1077572"/>
                <a:gd name="f18" fmla="*/ 0 f14 1"/>
                <a:gd name="f19" fmla="*/ 0 f13 1"/>
                <a:gd name="f20" fmla="*/ 2155144 f14 1"/>
                <a:gd name="f21" fmla="*/ 2693930 f14 1"/>
                <a:gd name="f22" fmla="*/ 538786 f13 1"/>
                <a:gd name="f23" fmla="*/ 1077572 f13 1"/>
                <a:gd name="f24" fmla="*/ 538786 f14 1"/>
                <a:gd name="f25" fmla="*/ f15 1 f2"/>
                <a:gd name="f26" fmla="*/ f18 1 2693930"/>
                <a:gd name="f27" fmla="*/ f19 1 1077572"/>
                <a:gd name="f28" fmla="*/ f20 1 2693930"/>
                <a:gd name="f29" fmla="*/ f21 1 2693930"/>
                <a:gd name="f30" fmla="*/ f22 1 1077572"/>
                <a:gd name="f31" fmla="*/ f23 1 1077572"/>
                <a:gd name="f32" fmla="*/ f24 1 2693930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93930" h="1077572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34794" tIns="32004" rIns="570786" bIns="32004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Calibri Light"/>
                </a:rPr>
                <a:t>Пройти в 155 кабинет</a:t>
              </a:r>
              <a:endParaRPr lang="ru-RU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xmlns="" id="{460869E3-8B78-E980-E7D3-12E7F769E42D}"/>
                </a:ext>
              </a:extLst>
            </p:cNvPr>
            <p:cNvSpPr/>
            <p:nvPr/>
          </p:nvSpPr>
          <p:spPr>
            <a:xfrm>
              <a:off x="4739966" y="3094320"/>
              <a:ext cx="2693932" cy="10775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93930"/>
                <a:gd name="f7" fmla="val 1077572"/>
                <a:gd name="f8" fmla="val 2155144"/>
                <a:gd name="f9" fmla="val 538786"/>
                <a:gd name="f10" fmla="+- 0 0 -90"/>
                <a:gd name="f11" fmla="*/ f3 1 2693930"/>
                <a:gd name="f12" fmla="*/ f4 1 1077572"/>
                <a:gd name="f13" fmla="+- f7 0 f5"/>
                <a:gd name="f14" fmla="+- f6 0 f5"/>
                <a:gd name="f15" fmla="*/ f10 f0 1"/>
                <a:gd name="f16" fmla="*/ f14 1 2693930"/>
                <a:gd name="f17" fmla="*/ f13 1 1077572"/>
                <a:gd name="f18" fmla="*/ 0 f14 1"/>
                <a:gd name="f19" fmla="*/ 0 f13 1"/>
                <a:gd name="f20" fmla="*/ 2155144 f14 1"/>
                <a:gd name="f21" fmla="*/ 2693930 f14 1"/>
                <a:gd name="f22" fmla="*/ 538786 f13 1"/>
                <a:gd name="f23" fmla="*/ 1077572 f13 1"/>
                <a:gd name="f24" fmla="*/ 538786 f14 1"/>
                <a:gd name="f25" fmla="*/ f15 1 f2"/>
                <a:gd name="f26" fmla="*/ f18 1 2693930"/>
                <a:gd name="f27" fmla="*/ f19 1 1077572"/>
                <a:gd name="f28" fmla="*/ f20 1 2693930"/>
                <a:gd name="f29" fmla="*/ f21 1 2693930"/>
                <a:gd name="f30" fmla="*/ f22 1 1077572"/>
                <a:gd name="f31" fmla="*/ f23 1 1077572"/>
                <a:gd name="f32" fmla="*/ f24 1 2693930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93930" h="1077572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34794" tIns="32004" rIns="570786" bIns="32004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Calibri Light"/>
                </a:rPr>
                <a:t>Сделать фото для карты</a:t>
              </a:r>
              <a:endParaRPr lang="ru-RU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xmlns="" id="{1A7451C9-10F5-B3F7-DFEA-5F9F1A37B092}"/>
                </a:ext>
              </a:extLst>
            </p:cNvPr>
            <p:cNvSpPr/>
            <p:nvPr/>
          </p:nvSpPr>
          <p:spPr>
            <a:xfrm>
              <a:off x="7164497" y="3094320"/>
              <a:ext cx="2693932" cy="10775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93930"/>
                <a:gd name="f7" fmla="val 1077572"/>
                <a:gd name="f8" fmla="val 2155144"/>
                <a:gd name="f9" fmla="val 538786"/>
                <a:gd name="f10" fmla="+- 0 0 -90"/>
                <a:gd name="f11" fmla="*/ f3 1 2693930"/>
                <a:gd name="f12" fmla="*/ f4 1 1077572"/>
                <a:gd name="f13" fmla="+- f7 0 f5"/>
                <a:gd name="f14" fmla="+- f6 0 f5"/>
                <a:gd name="f15" fmla="*/ f10 f0 1"/>
                <a:gd name="f16" fmla="*/ f14 1 2693930"/>
                <a:gd name="f17" fmla="*/ f13 1 1077572"/>
                <a:gd name="f18" fmla="*/ 0 f14 1"/>
                <a:gd name="f19" fmla="*/ 0 f13 1"/>
                <a:gd name="f20" fmla="*/ 2155144 f14 1"/>
                <a:gd name="f21" fmla="*/ 2693930 f14 1"/>
                <a:gd name="f22" fmla="*/ 538786 f13 1"/>
                <a:gd name="f23" fmla="*/ 1077572 f13 1"/>
                <a:gd name="f24" fmla="*/ 538786 f14 1"/>
                <a:gd name="f25" fmla="*/ f15 1 f2"/>
                <a:gd name="f26" fmla="*/ f18 1 2693930"/>
                <a:gd name="f27" fmla="*/ f19 1 1077572"/>
                <a:gd name="f28" fmla="*/ f20 1 2693930"/>
                <a:gd name="f29" fmla="*/ f21 1 2693930"/>
                <a:gd name="f30" fmla="*/ f22 1 1077572"/>
                <a:gd name="f31" fmla="*/ f23 1 1077572"/>
                <a:gd name="f32" fmla="*/ f24 1 2693930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93930" h="1077572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34794" tIns="32004" rIns="570786" bIns="32004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400" b="0" i="0" u="none" strike="noStrike" kern="1200" cap="none" spc="0" baseline="0">
                  <a:solidFill>
                    <a:srgbClr val="FFFFFF"/>
                  </a:solidFill>
                  <a:uFillTx/>
                  <a:latin typeface="Calibri Light"/>
                </a:rPr>
                <a:t>Забрать карту</a:t>
              </a:r>
              <a:endParaRPr lang="ru-RU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TextBox 243">
            <a:extLst>
              <a:ext uri="{FF2B5EF4-FFF2-40B4-BE49-F238E27FC236}">
                <a16:creationId xmlns:a16="http://schemas.microsoft.com/office/drawing/2014/main" xmlns="" id="{6564E11E-A972-B12C-FC97-1EECA99B8A07}"/>
              </a:ext>
            </a:extLst>
          </p:cNvPr>
          <p:cNvSpPr txBox="1"/>
          <p:nvPr/>
        </p:nvSpPr>
        <p:spPr>
          <a:xfrm>
            <a:off x="469901" y="1050471"/>
            <a:ext cx="11569702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ID КАРТА - это студенческий билет и пропуск. Также карта является читательским билетом в библиотеку КБТУ, по которому выдаются учебники.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Карта работает и для контрольно-пропускной системы ДМиС, и компьютерных лабораторий.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Контрольно-пропускная система введена в целях обеспечения безопасности и сохранности имущества Университета, преподавателей, сотрудников и студентов.</a:t>
            </a:r>
          </a:p>
        </p:txBody>
      </p:sp>
      <p:sp>
        <p:nvSpPr>
          <p:cNvPr id="11" name="TextBox 244">
            <a:extLst>
              <a:ext uri="{FF2B5EF4-FFF2-40B4-BE49-F238E27FC236}">
                <a16:creationId xmlns:a16="http://schemas.microsoft.com/office/drawing/2014/main" xmlns="" id="{79380560-9169-658D-2574-7CC3DF6CF9C4}"/>
              </a:ext>
            </a:extLst>
          </p:cNvPr>
          <p:cNvSpPr txBox="1"/>
          <p:nvPr/>
        </p:nvSpPr>
        <p:spPr>
          <a:xfrm>
            <a:off x="469901" y="4171044"/>
            <a:ext cx="11569702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Категорически запрещается передача бесконтактной карты третьему лицу.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НАКАЗУЕМО! При первичном нарушении студент обязан написать объяснительную. При повторном - влечет за собой дисциплинарное взыскание.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 случае повреждения, утери или хищения бесконтактной карты студент должен в течение 3-х дней написать заявление на восстановление в деканате. Деканатом выдается временная справка для входа на территорию КБТУ сроком до восстановления карты.</a:t>
            </a:r>
          </a:p>
        </p:txBody>
      </p:sp>
    </p:spTree>
    <p:extLst>
      <p:ext uri="{BB962C8B-B14F-4D97-AF65-F5344CB8AC3E}">
        <p14:creationId xmlns:p14="http://schemas.microsoft.com/office/powerpoint/2010/main" val="39740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F518D916-CF9D-5E52-F5CF-BD3076EB4526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D64FF36A-4091-540B-CBD2-0EC920D5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A4C243D0-3031-5124-67EB-64CB189692F2}"/>
              </a:ext>
            </a:extLst>
          </p:cNvPr>
          <p:cNvSpPr txBox="1"/>
          <p:nvPr/>
        </p:nvSpPr>
        <p:spPr>
          <a:xfrm>
            <a:off x="2332122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Вопросы оформления карт 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A31F5D47-4CBE-A353-AC10-E80A9144880B}"/>
              </a:ext>
            </a:extLst>
          </p:cNvPr>
          <p:cNvSpPr txBox="1"/>
          <p:nvPr/>
        </p:nvSpPr>
        <p:spPr>
          <a:xfrm>
            <a:off x="489505" y="1073231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</a:rPr>
              <a:t>Шаг 1</a:t>
            </a:r>
          </a:p>
        </p:txBody>
      </p:sp>
      <p:sp>
        <p:nvSpPr>
          <p:cNvPr id="6" name="TextBox 202">
            <a:extLst>
              <a:ext uri="{FF2B5EF4-FFF2-40B4-BE49-F238E27FC236}">
                <a16:creationId xmlns:a16="http://schemas.microsoft.com/office/drawing/2014/main" xmlns="" id="{0FB11A87-87D2-4DAB-7469-B669D273023C}"/>
              </a:ext>
            </a:extLst>
          </p:cNvPr>
          <p:cNvSpPr txBox="1"/>
          <p:nvPr/>
        </p:nvSpPr>
        <p:spPr>
          <a:xfrm>
            <a:off x="488042" y="1422404"/>
            <a:ext cx="11315700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 28 августа по 15 сентября 2023 г., всем зачисленным студентам необходимо подать заявку на ID-карту в кабинете 155 (со стороны ул. Толе би) </a:t>
            </a: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согласно расписанию вашей школы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. Там Ваши данные введут в базу данных КБТУ, для этого необходимо иметь при себе удостоверение личности. Тем, кто не успел в указанный срок, после 15 сентября данная процедура будет производится в кабинете 250А, на втором этаже со стороны ул. Толе би.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7B77F9E6-0D77-DF0A-26F8-8AB4699951C5}"/>
              </a:ext>
            </a:extLst>
          </p:cNvPr>
          <p:cNvSpPr txBox="1"/>
          <p:nvPr/>
        </p:nvSpPr>
        <p:spPr>
          <a:xfrm>
            <a:off x="488042" y="2882902"/>
            <a:ext cx="1131025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После фотографирования необходимо пройти к менеджеру Службы безопасности (СБ) Онкайбекову Сырыму, который оформит Вам ID-карту. Студентам, которые будут проживать в ДМиС, необходимо здесь же заполнить анкету для временной прописки по месту жительства. 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ea typeface="Calibri"/>
                <a:cs typeface="Calibri"/>
              </a:rPr>
              <a:t>ID-карта будет изготовлена и выдана в течении недели.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1F23B340-C57D-7E83-83CF-DAF084CA93A2}"/>
              </a:ext>
            </a:extLst>
          </p:cNvPr>
          <p:cNvSpPr txBox="1"/>
          <p:nvPr/>
        </p:nvSpPr>
        <p:spPr>
          <a:xfrm>
            <a:off x="489505" y="2515587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000000"/>
                </a:solidFill>
                <a:uFillTx/>
                <a:latin typeface="Times New Roman"/>
              </a:rPr>
              <a:t>Шаг 2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xmlns="" id="{60C65C02-CD72-EC95-7EA6-6D1D8DB0AB2C}"/>
              </a:ext>
            </a:extLst>
          </p:cNvPr>
          <p:cNvSpPr txBox="1"/>
          <p:nvPr/>
        </p:nvSpPr>
        <p:spPr>
          <a:xfrm>
            <a:off x="488042" y="4397834"/>
            <a:ext cx="9075054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БШ - 28 августа с 9:00 до 17:00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МШЭ - 29 августа с 9:00 до 17:00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КМА - 29 и 31 августа с 9:00 до 17:00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ШХИ, ШПМ, ШМиЗТ - 31 августа с 9:00 до 17:00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ШЭиНГИ - 4-6 сентября с 9:00 до 17:00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ШИТиИ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АиУ, Менеджемент в IT, Робототехника - 11-12 сентября с 9:00 до 17:00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  <a:t/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</a:rPr>
            </a:b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Информационные системы, ВТиПО - 13 - 15 сентября с 9:00 до 17:00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xmlns="" id="{9EEDCC52-593C-9449-F2CB-2DAF6D1AAF4C}"/>
              </a:ext>
            </a:extLst>
          </p:cNvPr>
          <p:cNvSpPr txBox="1"/>
          <p:nvPr/>
        </p:nvSpPr>
        <p:spPr>
          <a:xfrm>
            <a:off x="489505" y="4021439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/>
              </a:rPr>
              <a:t>РАСПИСАНИЕ ШКОЛ</a:t>
            </a:r>
          </a:p>
        </p:txBody>
      </p:sp>
    </p:spTree>
    <p:extLst>
      <p:ext uri="{BB962C8B-B14F-4D97-AF65-F5344CB8AC3E}">
        <p14:creationId xmlns:p14="http://schemas.microsoft.com/office/powerpoint/2010/main" val="31269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DF6B94B4-B14B-62DA-4173-B4340C493FD3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8F5E6E4E-3CFA-1407-986D-57A1D84E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8E8075A1-F0AA-365A-EBFE-C654E0F099B4}"/>
              </a:ext>
            </a:extLst>
          </p:cNvPr>
          <p:cNvSpPr txBox="1"/>
          <p:nvPr/>
        </p:nvSpPr>
        <p:spPr>
          <a:xfrm>
            <a:off x="491416" y="96723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11734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-Как оформить банковскую карту для стипендии?</a:t>
            </a:r>
            <a:endParaRPr lang="kk-KZ" sz="2200" b="1" i="0" u="none" strike="noStrike" kern="0" cap="none" spc="0" baseline="0">
              <a:solidFill>
                <a:srgbClr val="C11734"/>
              </a:solidFill>
              <a:uFillTx/>
              <a:latin typeface="Times New Roman" pitchFamily="18"/>
              <a:ea typeface="Liberation Serif" pitchFamily="18"/>
              <a:cs typeface="Liberation Serif" pitchFamily="18"/>
            </a:endParaRPr>
          </a:p>
        </p:txBody>
      </p:sp>
      <p:grpSp>
        <p:nvGrpSpPr>
          <p:cNvPr id="5" name="Схема 1">
            <a:extLst>
              <a:ext uri="{FF2B5EF4-FFF2-40B4-BE49-F238E27FC236}">
                <a16:creationId xmlns:a16="http://schemas.microsoft.com/office/drawing/2014/main" xmlns="" id="{129FA4F1-120C-005D-F20D-E595E22DC52F}"/>
              </a:ext>
            </a:extLst>
          </p:cNvPr>
          <p:cNvGrpSpPr/>
          <p:nvPr/>
        </p:nvGrpSpPr>
        <p:grpSpPr>
          <a:xfrm>
            <a:off x="1565215" y="1569997"/>
            <a:ext cx="8667194" cy="1238170"/>
            <a:chOff x="1565215" y="1569997"/>
            <a:chExt cx="8667194" cy="1238170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xmlns="" id="{7542B516-E54A-135A-38DD-E565411812F5}"/>
                </a:ext>
              </a:extLst>
            </p:cNvPr>
            <p:cNvSpPr/>
            <p:nvPr/>
          </p:nvSpPr>
          <p:spPr>
            <a:xfrm>
              <a:off x="1565215" y="1569997"/>
              <a:ext cx="3095426" cy="12381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95429"/>
                <a:gd name="f7" fmla="val 1238171"/>
                <a:gd name="f8" fmla="val 2476344"/>
                <a:gd name="f9" fmla="val 619086"/>
                <a:gd name="f10" fmla="+- 0 0 -90"/>
                <a:gd name="f11" fmla="*/ f3 1 3095429"/>
                <a:gd name="f12" fmla="*/ f4 1 1238171"/>
                <a:gd name="f13" fmla="+- f7 0 f5"/>
                <a:gd name="f14" fmla="+- f6 0 f5"/>
                <a:gd name="f15" fmla="*/ f10 f0 1"/>
                <a:gd name="f16" fmla="*/ f14 1 3095429"/>
                <a:gd name="f17" fmla="*/ f13 1 1238171"/>
                <a:gd name="f18" fmla="*/ 0 f14 1"/>
                <a:gd name="f19" fmla="*/ 0 f13 1"/>
                <a:gd name="f20" fmla="*/ 2476344 f14 1"/>
                <a:gd name="f21" fmla="*/ 3095429 f14 1"/>
                <a:gd name="f22" fmla="*/ 619086 f13 1"/>
                <a:gd name="f23" fmla="*/ 1238171 f13 1"/>
                <a:gd name="f24" fmla="*/ 619086 f14 1"/>
                <a:gd name="f25" fmla="*/ f15 1 f2"/>
                <a:gd name="f26" fmla="*/ f18 1 3095429"/>
                <a:gd name="f27" fmla="*/ f19 1 1238171"/>
                <a:gd name="f28" fmla="*/ f20 1 3095429"/>
                <a:gd name="f29" fmla="*/ f21 1 3095429"/>
                <a:gd name="f30" fmla="*/ f22 1 1238171"/>
                <a:gd name="f31" fmla="*/ f23 1 1238171"/>
                <a:gd name="f32" fmla="*/ f24 1 3095429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3095429" h="1238171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07096" tIns="29333" rIns="648419" bIns="29333" anchor="ctr" anchorCtr="1" compatLnSpc="1">
              <a:noAutofit/>
            </a:bodyPr>
            <a:lstStyle/>
            <a:p>
              <a:pPr marL="0" marR="0" lvl="0" indent="0" algn="ctr" defTabSz="97789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2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Открыть карту в HALYK BANK</a:t>
              </a:r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xmlns="" id="{2052E905-2423-F573-91C4-31FD18E64BE0}"/>
                </a:ext>
              </a:extLst>
            </p:cNvPr>
            <p:cNvSpPr/>
            <p:nvPr/>
          </p:nvSpPr>
          <p:spPr>
            <a:xfrm>
              <a:off x="4351099" y="1569997"/>
              <a:ext cx="3095426" cy="12381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95429"/>
                <a:gd name="f7" fmla="val 1238171"/>
                <a:gd name="f8" fmla="val 2476344"/>
                <a:gd name="f9" fmla="val 619086"/>
                <a:gd name="f10" fmla="+- 0 0 -90"/>
                <a:gd name="f11" fmla="*/ f3 1 3095429"/>
                <a:gd name="f12" fmla="*/ f4 1 1238171"/>
                <a:gd name="f13" fmla="+- f7 0 f5"/>
                <a:gd name="f14" fmla="+- f6 0 f5"/>
                <a:gd name="f15" fmla="*/ f10 f0 1"/>
                <a:gd name="f16" fmla="*/ f14 1 3095429"/>
                <a:gd name="f17" fmla="*/ f13 1 1238171"/>
                <a:gd name="f18" fmla="*/ 0 f14 1"/>
                <a:gd name="f19" fmla="*/ 0 f13 1"/>
                <a:gd name="f20" fmla="*/ 2476344 f14 1"/>
                <a:gd name="f21" fmla="*/ 3095429 f14 1"/>
                <a:gd name="f22" fmla="*/ 619086 f13 1"/>
                <a:gd name="f23" fmla="*/ 1238171 f13 1"/>
                <a:gd name="f24" fmla="*/ 619086 f14 1"/>
                <a:gd name="f25" fmla="*/ f15 1 f2"/>
                <a:gd name="f26" fmla="*/ f18 1 3095429"/>
                <a:gd name="f27" fmla="*/ f19 1 1238171"/>
                <a:gd name="f28" fmla="*/ f20 1 3095429"/>
                <a:gd name="f29" fmla="*/ f21 1 3095429"/>
                <a:gd name="f30" fmla="*/ f22 1 1238171"/>
                <a:gd name="f31" fmla="*/ f23 1 1238171"/>
                <a:gd name="f32" fmla="*/ f24 1 3095429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3095429" h="1238171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07096" tIns="29333" rIns="648419" bIns="29333" anchor="ctr" anchorCtr="1" compatLnSpc="1">
              <a:noAutofit/>
            </a:bodyPr>
            <a:lstStyle/>
            <a:p>
              <a:pPr marL="0" marR="0" lvl="0" indent="0" algn="ctr" defTabSz="97789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2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Направить на E-mail менеджера IBAN счет</a:t>
              </a: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xmlns="" id="{3A27BAB3-2BC9-AFAD-702F-DFF0C8969F73}"/>
                </a:ext>
              </a:extLst>
            </p:cNvPr>
            <p:cNvSpPr/>
            <p:nvPr/>
          </p:nvSpPr>
          <p:spPr>
            <a:xfrm>
              <a:off x="7136983" y="1569997"/>
              <a:ext cx="3095426" cy="12381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95429"/>
                <a:gd name="f7" fmla="val 1238171"/>
                <a:gd name="f8" fmla="val 2476344"/>
                <a:gd name="f9" fmla="val 619086"/>
                <a:gd name="f10" fmla="+- 0 0 -90"/>
                <a:gd name="f11" fmla="*/ f3 1 3095429"/>
                <a:gd name="f12" fmla="*/ f4 1 1238171"/>
                <a:gd name="f13" fmla="+- f7 0 f5"/>
                <a:gd name="f14" fmla="+- f6 0 f5"/>
                <a:gd name="f15" fmla="*/ f10 f0 1"/>
                <a:gd name="f16" fmla="*/ f14 1 3095429"/>
                <a:gd name="f17" fmla="*/ f13 1 1238171"/>
                <a:gd name="f18" fmla="*/ 0 f14 1"/>
                <a:gd name="f19" fmla="*/ 0 f13 1"/>
                <a:gd name="f20" fmla="*/ 2476344 f14 1"/>
                <a:gd name="f21" fmla="*/ 3095429 f14 1"/>
                <a:gd name="f22" fmla="*/ 619086 f13 1"/>
                <a:gd name="f23" fmla="*/ 1238171 f13 1"/>
                <a:gd name="f24" fmla="*/ 619086 f14 1"/>
                <a:gd name="f25" fmla="*/ f15 1 f2"/>
                <a:gd name="f26" fmla="*/ f18 1 3095429"/>
                <a:gd name="f27" fmla="*/ f19 1 1238171"/>
                <a:gd name="f28" fmla="*/ f20 1 3095429"/>
                <a:gd name="f29" fmla="*/ f21 1 3095429"/>
                <a:gd name="f30" fmla="*/ f22 1 1238171"/>
                <a:gd name="f31" fmla="*/ f23 1 1238171"/>
                <a:gd name="f32" fmla="*/ f24 1 3095429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3095429" h="1238171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707096" tIns="29333" rIns="648419" bIns="29333" anchor="ctr" anchorCtr="1" compatLnSpc="1">
              <a:noAutofit/>
            </a:bodyPr>
            <a:lstStyle/>
            <a:p>
              <a:pPr marL="0" marR="0" lvl="0" indent="0" algn="ctr" defTabSz="977895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2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Ожидать поступления стипендии на карту</a:t>
              </a:r>
            </a:p>
          </p:txBody>
        </p:sp>
      </p:grpSp>
      <p:sp>
        <p:nvSpPr>
          <p:cNvPr id="9" name="TextBox 394">
            <a:extLst>
              <a:ext uri="{FF2B5EF4-FFF2-40B4-BE49-F238E27FC236}">
                <a16:creationId xmlns:a16="http://schemas.microsoft.com/office/drawing/2014/main" xmlns="" id="{BD50EAE4-8EAD-EFEA-FD09-CD80AE20B421}"/>
              </a:ext>
            </a:extLst>
          </p:cNvPr>
          <p:cNvSpPr txBox="1"/>
          <p:nvPr/>
        </p:nvSpPr>
        <p:spPr>
          <a:xfrm>
            <a:off x="1057668" y="3113349"/>
            <a:ext cx="2935150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0" i="1" u="none" strike="noStrike" kern="0" cap="none" spc="0" baseline="0">
                <a:solidFill>
                  <a:srgbClr val="0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-Как открыть карту?</a:t>
            </a:r>
            <a:endParaRPr lang="kk-KZ" sz="2200" b="0" i="1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Liberation Serif" pitchFamily="18"/>
              <a:cs typeface="Liberation Serif" pitchFamily="18"/>
            </a:endParaRPr>
          </a:p>
        </p:txBody>
      </p:sp>
      <p:sp>
        <p:nvSpPr>
          <p:cNvPr id="10" name="TextBox 1411">
            <a:extLst>
              <a:ext uri="{FF2B5EF4-FFF2-40B4-BE49-F238E27FC236}">
                <a16:creationId xmlns:a16="http://schemas.microsoft.com/office/drawing/2014/main" xmlns="" id="{A97B4163-0C60-3609-FDB0-D6D6E7BF46C5}"/>
              </a:ext>
            </a:extLst>
          </p:cNvPr>
          <p:cNvSpPr txBox="1"/>
          <p:nvPr/>
        </p:nvSpPr>
        <p:spPr>
          <a:xfrm>
            <a:off x="7353714" y="3119548"/>
            <a:ext cx="3727231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0" i="1" u="none" strike="noStrike" kern="0" cap="none" spc="0" baseline="0">
                <a:solidFill>
                  <a:srgbClr val="0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-Как получить IBAN счет?</a:t>
            </a:r>
            <a:endParaRPr lang="kk-KZ" sz="2200" b="0" i="1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Liberation Serif" pitchFamily="18"/>
              <a:cs typeface="Liberation Serif" pitchFamily="18"/>
            </a:endParaRPr>
          </a:p>
        </p:txBody>
      </p:sp>
      <p:sp>
        <p:nvSpPr>
          <p:cNvPr id="11" name="TextBox 1423">
            <a:extLst>
              <a:ext uri="{FF2B5EF4-FFF2-40B4-BE49-F238E27FC236}">
                <a16:creationId xmlns:a16="http://schemas.microsoft.com/office/drawing/2014/main" xmlns="" id="{9C9DE2FB-3FD5-AAC2-5B4E-5688D061EA63}"/>
              </a:ext>
            </a:extLst>
          </p:cNvPr>
          <p:cNvSpPr txBox="1"/>
          <p:nvPr/>
        </p:nvSpPr>
        <p:spPr>
          <a:xfrm>
            <a:off x="261253" y="3753758"/>
            <a:ext cx="5836560" cy="28007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Через отделение HALYK BANK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  <a:endParaRPr lang="ru-RU" sz="16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обратитесь в отделение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предоставьте уд.л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заберите карту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2. Онлайн через приложение HALYK</a:t>
            </a: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скачайте приложение HALYK BANK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зарегистрируйтесь 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закажите карту через “Открыть карту” в вкладке “Меню”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выберите карту HALYK BONUS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оформите доставку (срок доставки до 3-х рабочих дней) ​</a:t>
            </a: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Arial"/>
              </a:rPr>
              <a:t/>
            </a:r>
            <a:b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Arial"/>
              </a:rPr>
            </a:b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Arial"/>
              </a:rPr>
              <a:t>​</a:t>
            </a:r>
            <a:endParaRPr lang="ru-RU" sz="16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12" name="TextBox 1429">
            <a:extLst>
              <a:ext uri="{FF2B5EF4-FFF2-40B4-BE49-F238E27FC236}">
                <a16:creationId xmlns:a16="http://schemas.microsoft.com/office/drawing/2014/main" xmlns="" id="{55A49EBC-B38A-4768-1DF5-75BEC5A57FB7}"/>
              </a:ext>
            </a:extLst>
          </p:cNvPr>
          <p:cNvSpPr txBox="1"/>
          <p:nvPr/>
        </p:nvSpPr>
        <p:spPr>
          <a:xfrm>
            <a:off x="6302831" y="3753758"/>
            <a:ext cx="5754913" cy="18158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Через мобильное приложение HALYK BANK.</a:t>
            </a: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  <a:b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Вкладка «Счета» - необходимо выбрать нужную карту - выбираем </a:t>
            </a:r>
            <a:endParaRPr lang="ru-RU" sz="16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      «Уведомление о счете»</a:t>
            </a: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  <a:endParaRPr lang="ru-RU" sz="16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Через платежный терминал.</a:t>
            </a: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Через банкомат HALYK BANK.</a:t>
            </a:r>
            <a:r>
              <a:rPr lang="ru-RU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​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Arial"/>
              </a:rPr>
              <a:t>Через менеджера в отделении банка.</a:t>
            </a:r>
          </a:p>
        </p:txBody>
      </p:sp>
      <p:cxnSp>
        <p:nvCxnSpPr>
          <p:cNvPr id="13" name="Прямая со стрелкой 1431">
            <a:extLst>
              <a:ext uri="{FF2B5EF4-FFF2-40B4-BE49-F238E27FC236}">
                <a16:creationId xmlns:a16="http://schemas.microsoft.com/office/drawing/2014/main" xmlns="" id="{232E5893-80CA-36A0-103A-719BCA0B93A4}"/>
              </a:ext>
            </a:extLst>
          </p:cNvPr>
          <p:cNvCxnSpPr/>
          <p:nvPr/>
        </p:nvCxnSpPr>
        <p:spPr>
          <a:xfrm flipH="1">
            <a:off x="6071963" y="3150958"/>
            <a:ext cx="18142" cy="32874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4" name="TextBox 1443">
            <a:extLst>
              <a:ext uri="{FF2B5EF4-FFF2-40B4-BE49-F238E27FC236}">
                <a16:creationId xmlns:a16="http://schemas.microsoft.com/office/drawing/2014/main" xmlns="" id="{2D0E002F-E523-3FEA-2117-476CB68524BB}"/>
              </a:ext>
            </a:extLst>
          </p:cNvPr>
          <p:cNvSpPr txBox="1"/>
          <p:nvPr/>
        </p:nvSpPr>
        <p:spPr>
          <a:xfrm>
            <a:off x="2332122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Вопросы оформления карт 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4787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6FD2D0D3-8806-8C5A-F007-2A9D919965FE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xmlns="" id="{73EED550-E552-A2ED-E8AD-828A31181D41}"/>
              </a:ext>
            </a:extLst>
          </p:cNvPr>
          <p:cNvSpPr txBox="1"/>
          <p:nvPr/>
        </p:nvSpPr>
        <p:spPr>
          <a:xfrm>
            <a:off x="2021729" y="523119"/>
            <a:ext cx="8518111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Что такое Кредитная технология обучения (КТО) ?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FB4DF4B-A424-52E4-DC7E-916B4DA3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945096D5-4D4F-5176-7173-1819D82EBC1D}"/>
              </a:ext>
            </a:extLst>
          </p:cNvPr>
          <p:cNvSpPr txBox="1"/>
          <p:nvPr/>
        </p:nvSpPr>
        <p:spPr>
          <a:xfrm>
            <a:off x="582284" y="1563120"/>
            <a:ext cx="10973683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</a:rPr>
              <a:t>Обучение на основе </a:t>
            </a:r>
            <a:r>
              <a:rPr lang="ru-RU" sz="1800" b="1" i="1" u="sng" strike="noStrike" kern="1200" cap="none" spc="0" baseline="0" dirty="0">
                <a:solidFill>
                  <a:srgbClr val="000000"/>
                </a:solidFill>
                <a:uFillTx/>
                <a:latin typeface="Times New Roman"/>
              </a:rPr>
              <a:t>выбора 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</a:rPr>
              <a:t>и </a:t>
            </a:r>
            <a:r>
              <a:rPr lang="ru-RU" sz="1800" b="1" i="1" u="sng" strike="noStrike" kern="1200" cap="none" spc="0" baseline="0" dirty="0">
                <a:solidFill>
                  <a:srgbClr val="000000"/>
                </a:solidFill>
                <a:uFillTx/>
                <a:latin typeface="Times New Roman"/>
              </a:rPr>
              <a:t>самостоятельного 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</a:rPr>
              <a:t>планирования студентом последовательности изучения дисциплин с учетом пре и </a:t>
            </a:r>
            <a:r>
              <a:rPr lang="ru-RU" sz="1800" b="0" i="1" u="none" strike="noStrike" kern="1200" cap="none" spc="0" baseline="0" dirty="0" err="1">
                <a:solidFill>
                  <a:srgbClr val="000000"/>
                </a:solidFill>
                <a:uFillTx/>
                <a:latin typeface="Times New Roman"/>
              </a:rPr>
              <a:t>постреквизитности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</a:rPr>
              <a:t>.</a:t>
            </a: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Единицей измерения каждой дисциплины является </a:t>
            </a:r>
            <a:r>
              <a:rPr lang="ru-RU" sz="1800" b="1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академический кредит.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Один 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академический кредит равен </a:t>
            </a:r>
            <a:r>
              <a:rPr lang="ru-RU" sz="1800" b="1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25-30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 академическим </a:t>
            </a:r>
            <a:r>
              <a:rPr lang="ru-RU" sz="1800" b="1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часам 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изучения дисциплины, как в аудитории с преподавателем, так и самостоятельно.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1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Студент обязан успешно пройти абсолютно все дисциплины по Учебному плану своей образовательной программы.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1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 конце обучения для получения диплома бакалавра студент должен освоить </a:t>
            </a:r>
            <a:r>
              <a:rPr lang="ru-RU" sz="1800" b="1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240 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академических </a:t>
            </a:r>
            <a:r>
              <a:rPr lang="ru-RU" sz="1800" b="1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кредитов</a:t>
            </a: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2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E8B25720-EDAD-5B47-8F5C-350A9365F256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62D01D14-E191-7A0D-D998-0A7E6AD9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1E221D29-444B-B2EB-DA1A-C56DFC31BFB5}"/>
              </a:ext>
            </a:extLst>
          </p:cNvPr>
          <p:cNvSpPr txBox="1"/>
          <p:nvPr/>
        </p:nvSpPr>
        <p:spPr>
          <a:xfrm>
            <a:off x="491416" y="1112376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11734"/>
                </a:solidFill>
                <a:uFillTx/>
                <a:latin typeface="Times New Roman"/>
                <a:ea typeface="Liberation Serif" pitchFamily="18"/>
                <a:cs typeface="Times New Roman"/>
              </a:rPr>
              <a:t>-Где подать заявку на карту </a:t>
            </a:r>
            <a:r>
              <a:rPr lang="en-US" sz="2200" b="1" i="0" u="none" strike="noStrike" kern="0" cap="none" spc="0" baseline="0">
                <a:solidFill>
                  <a:srgbClr val="C11734"/>
                </a:solidFill>
                <a:uFillTx/>
                <a:latin typeface="Times New Roman"/>
                <a:ea typeface="Liberation Serif" pitchFamily="18"/>
                <a:cs typeface="Times New Roman"/>
              </a:rPr>
              <a:t>ONAY</a:t>
            </a:r>
            <a:r>
              <a:rPr lang="kk-KZ" sz="2200" b="1" i="0" u="none" strike="noStrike" kern="0" cap="none" spc="0" baseline="0">
                <a:solidFill>
                  <a:srgbClr val="C11734"/>
                </a:solidFill>
                <a:uFillTx/>
                <a:latin typeface="Times New Roman"/>
                <a:ea typeface="Liberation Serif" pitchFamily="18"/>
                <a:cs typeface="Times New Roman"/>
              </a:rPr>
              <a:t> ?</a:t>
            </a:r>
            <a:endParaRPr lang="ru-RU" sz="1800" b="1" i="0" u="none" strike="noStrike" kern="1200" cap="none" spc="0" baseline="0">
              <a:solidFill>
                <a:srgbClr val="C11734"/>
              </a:solidFill>
              <a:uFillTx/>
              <a:latin typeface="Calibri"/>
              <a:cs typeface="Times New Roman"/>
            </a:endParaRPr>
          </a:p>
        </p:txBody>
      </p:sp>
      <p:grpSp>
        <p:nvGrpSpPr>
          <p:cNvPr id="5" name="Схема 1408">
            <a:extLst>
              <a:ext uri="{FF2B5EF4-FFF2-40B4-BE49-F238E27FC236}">
                <a16:creationId xmlns:a16="http://schemas.microsoft.com/office/drawing/2014/main" xmlns="" id="{11364788-ABB7-825D-F704-F2C8E0938996}"/>
              </a:ext>
            </a:extLst>
          </p:cNvPr>
          <p:cNvGrpSpPr/>
          <p:nvPr/>
        </p:nvGrpSpPr>
        <p:grpSpPr>
          <a:xfrm>
            <a:off x="1249216" y="1926092"/>
            <a:ext cx="9736540" cy="1052602"/>
            <a:chOff x="1249216" y="1926092"/>
            <a:chExt cx="9736540" cy="1052602"/>
          </a:xfrm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xmlns="" id="{039D560F-1557-D919-5D03-E027537373EB}"/>
                </a:ext>
              </a:extLst>
            </p:cNvPr>
            <p:cNvSpPr/>
            <p:nvPr/>
          </p:nvSpPr>
          <p:spPr>
            <a:xfrm>
              <a:off x="1249216" y="1926092"/>
              <a:ext cx="2631496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Подайте заявку через деканат</a:t>
              </a:r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xmlns="" id="{10AED21E-DA13-1081-529F-CCF1500D8406}"/>
                </a:ext>
              </a:extLst>
            </p:cNvPr>
            <p:cNvSpPr/>
            <p:nvPr/>
          </p:nvSpPr>
          <p:spPr>
            <a:xfrm>
              <a:off x="3617567" y="1926092"/>
              <a:ext cx="2631496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Оплатите за выпуск карты</a:t>
              </a: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xmlns="" id="{FB6D1FED-DBC4-328E-AFF6-BC511D457BCF}"/>
                </a:ext>
              </a:extLst>
            </p:cNvPr>
            <p:cNvSpPr/>
            <p:nvPr/>
          </p:nvSpPr>
          <p:spPr>
            <a:xfrm>
              <a:off x="5985909" y="1926092"/>
              <a:ext cx="2631496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Подождите выхода карты</a:t>
              </a:r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xmlns="" id="{9A27165B-CD13-8C98-76CB-C045CB39A525}"/>
                </a:ext>
              </a:extLst>
            </p:cNvPr>
            <p:cNvSpPr/>
            <p:nvPr/>
          </p:nvSpPr>
          <p:spPr>
            <a:xfrm>
              <a:off x="8354260" y="1926092"/>
              <a:ext cx="2631496" cy="10526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31496"/>
                <a:gd name="f7" fmla="val 1052598"/>
                <a:gd name="f8" fmla="val 2105197"/>
                <a:gd name="f9" fmla="val 526299"/>
                <a:gd name="f10" fmla="+- 0 0 -90"/>
                <a:gd name="f11" fmla="*/ f3 1 2631496"/>
                <a:gd name="f12" fmla="*/ f4 1 1052598"/>
                <a:gd name="f13" fmla="+- f7 0 f5"/>
                <a:gd name="f14" fmla="+- f6 0 f5"/>
                <a:gd name="f15" fmla="*/ f10 f0 1"/>
                <a:gd name="f16" fmla="*/ f14 1 2631496"/>
                <a:gd name="f17" fmla="*/ f13 1 1052598"/>
                <a:gd name="f18" fmla="*/ 0 f14 1"/>
                <a:gd name="f19" fmla="*/ 0 f13 1"/>
                <a:gd name="f20" fmla="*/ 2105197 f14 1"/>
                <a:gd name="f21" fmla="*/ 2631496 f14 1"/>
                <a:gd name="f22" fmla="*/ 526299 f13 1"/>
                <a:gd name="f23" fmla="*/ 1052598 f13 1"/>
                <a:gd name="f24" fmla="*/ 526299 f14 1"/>
                <a:gd name="f25" fmla="*/ f15 1 f2"/>
                <a:gd name="f26" fmla="*/ f18 1 2631496"/>
                <a:gd name="f27" fmla="*/ f19 1 1052598"/>
                <a:gd name="f28" fmla="*/ f20 1 2631496"/>
                <a:gd name="f29" fmla="*/ f21 1 2631496"/>
                <a:gd name="f30" fmla="*/ f22 1 1052598"/>
                <a:gd name="f31" fmla="*/ f23 1 1052598"/>
                <a:gd name="f32" fmla="*/ f24 1 2631496"/>
                <a:gd name="f33" fmla="*/ f5 1 f16"/>
                <a:gd name="f34" fmla="*/ f6 1 f16"/>
                <a:gd name="f35" fmla="*/ f5 1 f17"/>
                <a:gd name="f36" fmla="*/ f7 1 f17"/>
                <a:gd name="f37" fmla="+- f25 0 f1"/>
                <a:gd name="f38" fmla="*/ f26 1 f16"/>
                <a:gd name="f39" fmla="*/ f27 1 f17"/>
                <a:gd name="f40" fmla="*/ f28 1 f16"/>
                <a:gd name="f41" fmla="*/ f29 1 f16"/>
                <a:gd name="f42" fmla="*/ f30 1 f17"/>
                <a:gd name="f43" fmla="*/ f31 1 f17"/>
                <a:gd name="f44" fmla="*/ f32 1 f16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1 1"/>
                <a:gd name="f52" fmla="*/ f41 f11 1"/>
                <a:gd name="f53" fmla="*/ f42 f12 1"/>
                <a:gd name="f54" fmla="*/ f43 f12 1"/>
                <a:gd name="f55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51" y="f50"/>
                </a:cxn>
                <a:cxn ang="f37">
                  <a:pos x="f52" y="f53"/>
                </a:cxn>
                <a:cxn ang="f37">
                  <a:pos x="f51" y="f54"/>
                </a:cxn>
                <a:cxn ang="f37">
                  <a:pos x="f49" y="f54"/>
                </a:cxn>
                <a:cxn ang="f37">
                  <a:pos x="f55" y="f53"/>
                </a:cxn>
                <a:cxn ang="f37">
                  <a:pos x="f49" y="f50"/>
                </a:cxn>
              </a:cxnLst>
              <a:rect l="f45" t="f48" r="f46" b="f47"/>
              <a:pathLst>
                <a:path w="2631496" h="1052598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5B9BD5"/>
            </a:solid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610307" tIns="28008" rIns="554300" bIns="28008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ru-RU" sz="2100" b="0" i="0" u="none" strike="noStrike" kern="1200" cap="none" spc="0" baseline="0">
                  <a:solidFill>
                    <a:srgbClr val="FFFFFF"/>
                  </a:solidFill>
                  <a:uFillTx/>
                  <a:latin typeface="Times New Roman"/>
                  <a:cs typeface="Times New Roman"/>
                </a:rPr>
                <a:t>Заберите карту с деканата</a:t>
              </a:r>
            </a:p>
          </p:txBody>
        </p:sp>
      </p:grpSp>
      <p:sp>
        <p:nvSpPr>
          <p:cNvPr id="10" name="TextBox 1608">
            <a:extLst>
              <a:ext uri="{FF2B5EF4-FFF2-40B4-BE49-F238E27FC236}">
                <a16:creationId xmlns:a16="http://schemas.microsoft.com/office/drawing/2014/main" xmlns="" id="{77C9D2FF-783A-8553-3D60-FC8CCF0D861C}"/>
              </a:ext>
            </a:extLst>
          </p:cNvPr>
          <p:cNvSpPr txBox="1"/>
          <p:nvPr/>
        </p:nvSpPr>
        <p:spPr>
          <a:xfrm>
            <a:off x="743955" y="4062660"/>
            <a:ext cx="974156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Откройте приложение KASPI.KZ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Выберите функцию “Платежи”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Выберите “ONAY. За выпуск и перевыпуск карты”. Стоимость выпуска карты 1500KZT.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Сохраните чек и отправьте вместе с 3х4 фото менеджеру.</a:t>
            </a: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xmlns="" id="{D9BD0709-BA71-FA7B-CEBC-B5F4CF0AE852}"/>
              </a:ext>
            </a:extLst>
          </p:cNvPr>
          <p:cNvSpPr txBox="1"/>
          <p:nvPr/>
        </p:nvSpPr>
        <p:spPr>
          <a:xfrm>
            <a:off x="776444" y="3403634"/>
            <a:ext cx="4930865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0" i="1" u="none" strike="noStrike" kern="0" cap="none" spc="0" baseline="0">
                <a:solidFill>
                  <a:srgbClr val="0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-Как оплатить за выпуск карты?</a:t>
            </a:r>
            <a:endParaRPr lang="kk-KZ" sz="2200" b="0" i="1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ea typeface="Liberation Serif" pitchFamily="18"/>
              <a:cs typeface="Liberation Serif" pitchFamily="18"/>
            </a:endParaRPr>
          </a:p>
        </p:txBody>
      </p:sp>
      <p:sp>
        <p:nvSpPr>
          <p:cNvPr id="12" name="TextBox 38">
            <a:extLst>
              <a:ext uri="{FF2B5EF4-FFF2-40B4-BE49-F238E27FC236}">
                <a16:creationId xmlns:a16="http://schemas.microsoft.com/office/drawing/2014/main" xmlns="" id="{7D684283-F034-587F-3A25-04855447F93C}"/>
              </a:ext>
            </a:extLst>
          </p:cNvPr>
          <p:cNvSpPr txBox="1"/>
          <p:nvPr/>
        </p:nvSpPr>
        <p:spPr>
          <a:xfrm>
            <a:off x="2332122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Вопросы оформления карт 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22656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760E1DA4-7B67-B757-EDA3-AE6A444C8A48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D9CCE0BD-01CC-4827-68E8-7D0EEE57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D2EB308D-4D4F-700A-AC18-8A50E9C7B3A1}"/>
              </a:ext>
            </a:extLst>
          </p:cNvPr>
          <p:cNvSpPr txBox="1"/>
          <p:nvPr/>
        </p:nvSpPr>
        <p:spPr>
          <a:xfrm>
            <a:off x="2306958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Что такое Академическая политика?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Times New Roman"/>
              <a:ea typeface="Liberation Serif" pitchFamily="18"/>
              <a:cs typeface="Liberation Serif" pitchFamily="1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4533" y="1327835"/>
            <a:ext cx="955886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Академическая политика разработана для организации и проведения учебного процесса 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КБТУ.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Академическая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политика регулирует полностью академическую жизнь студента начиная от вопроса регистрации на дисциплины, заканчиваю рисками отчисления за нарушение академической дисциплины.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kk-KZ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Академическая политика определяют порядок обучения студентов/кадетов по кредитной технологии обучения, регламентируют порядок регистрации обучающихся на учебные дисциплины, проведения текущего, промежуточного и итогового контроля, итоговой аттестации, оценки знаний обучающихся и др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kk-KZ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Найти ее можно в открытом доступе на сайте КБТУ раздел "СТУДЕНТАМ - РЕСУРСЫ ДЛЯ ОБУЧАЮЩИХСЯ - АКАДЕМИЧЕСКИЙ БЛОК - АКАДЕМИЧЕСКАЯ ПОЛИТИКА"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kk-KZ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Настоятельно рекомендуем ознакомиться и периодически просматривать академическую политику, так как она может меняться в летний каникулярный период в свете изменения внешних норм и правил.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F3DC49D8-A30A-6307-8AC4-C197F6902028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ACB8F48D-650B-CA07-033B-E0AA8CBE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xmlns="" id="{4751D331-44B3-486B-7FCE-91757AEAD49F}"/>
              </a:ext>
            </a:extLst>
          </p:cNvPr>
          <p:cNvSpPr txBox="1"/>
          <p:nvPr/>
        </p:nvSpPr>
        <p:spPr>
          <a:xfrm>
            <a:off x="2306958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/>
                <a:ea typeface="Liberation Serif" pitchFamily="18"/>
                <a:cs typeface="Liberation Serif" pitchFamily="18"/>
              </a:rPr>
              <a:t>Что такое Академическая честность ?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Times New Roman"/>
              <a:ea typeface="Liberation Serif" pitchFamily="18"/>
              <a:cs typeface="Liberation Serif" pitchFamily="18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313499FA-1640-D60F-7518-BCE78C082573}"/>
              </a:ext>
            </a:extLst>
          </p:cNvPr>
          <p:cNvSpPr txBox="1"/>
          <p:nvPr/>
        </p:nvSpPr>
        <p:spPr>
          <a:xfrm>
            <a:off x="600632" y="1246089"/>
            <a:ext cx="11035555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just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1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Академическая честность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является отражением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отношения студента к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собственному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образованию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.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 университете регулируется Политикой академической честности. </a:t>
            </a: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Опоздавшим студентам на экзамен,  время отведенное на экзамен не продлевается. 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Категорически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недопустимы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случаи использования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шпаргалок 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и наличие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плагиата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 студенческих письменных и устных работах.</a:t>
            </a: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Недопустимо 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проявление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неуважения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 преподавателям и сокурсникам. 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Строго преследуется содействие проявлениям коррупции.</a:t>
            </a: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Прохождение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контрольных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работ и финальных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экзаменов подставными лица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ми может стать причиной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отчисления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. 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Крайне недопустима подделка документов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 имеющих прямое или косвенное отношение к обучению в университете. </a:t>
            </a:r>
          </a:p>
          <a:p>
            <a:pPr marL="342900" marR="0" lvl="0" indent="-3429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Нарушения студентами норм академической честности рассматриваются комиссией Дисциплинарного комитета с вынесением дисциплинарных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взысканий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вплоть до </a:t>
            </a:r>
            <a:r>
              <a:rPr lang="ru-RU" sz="18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отчислений </a:t>
            </a:r>
            <a:r>
              <a: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и внесением их в официальный транскрипт.</a:t>
            </a:r>
          </a:p>
        </p:txBody>
      </p:sp>
    </p:spTree>
    <p:extLst>
      <p:ext uri="{BB962C8B-B14F-4D97-AF65-F5344CB8AC3E}">
        <p14:creationId xmlns:p14="http://schemas.microsoft.com/office/powerpoint/2010/main" val="11771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7">
            <a:extLst>
              <a:ext uri="{FF2B5EF4-FFF2-40B4-BE49-F238E27FC236}">
                <a16:creationId xmlns:a16="http://schemas.microsoft.com/office/drawing/2014/main" xmlns="" id="{C50BD19A-2FA8-C278-10A4-B529CCFF9CDC}"/>
              </a:ext>
            </a:extLst>
          </p:cNvPr>
          <p:cNvSpPr/>
          <p:nvPr/>
        </p:nvSpPr>
        <p:spPr>
          <a:xfrm rot="5399996" flipH="1">
            <a:off x="6068145" y="1506332"/>
            <a:ext cx="106308" cy="1224280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xmlns="" id="{DE0D4B22-DCC6-D96A-88F4-CC033DAB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0" y="503194"/>
            <a:ext cx="1652878" cy="3892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8B3F0A40-DFE2-226A-4266-72071F0EB714}"/>
              </a:ext>
            </a:extLst>
          </p:cNvPr>
          <p:cNvSpPr txBox="1"/>
          <p:nvPr/>
        </p:nvSpPr>
        <p:spPr>
          <a:xfrm>
            <a:off x="2306958" y="503194"/>
            <a:ext cx="88587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2200" b="1" i="0" u="none" strike="noStrike" kern="0" cap="none" spc="0" baseline="0">
                <a:solidFill>
                  <a:srgbClr val="C00000"/>
                </a:solidFill>
                <a:uFillTx/>
                <a:latin typeface="Times New Roman" pitchFamily="18"/>
                <a:ea typeface="Liberation Serif" pitchFamily="18"/>
                <a:cs typeface="Liberation Serif" pitchFamily="18"/>
              </a:rPr>
              <a:t>Этический кодекс студента КБТУ</a:t>
            </a:r>
            <a:endParaRPr lang="ru-RU" sz="2200" b="1" i="0" u="none" strike="noStrike" kern="1200" cap="none" spc="0" baseline="0">
              <a:solidFill>
                <a:srgbClr val="C00000"/>
              </a:solidFill>
              <a:uFillTx/>
              <a:latin typeface="Liberation Serif" pitchFamily="18"/>
              <a:ea typeface="Liberation Serif" pitchFamily="18"/>
              <a:cs typeface="Liberation Serif" pitchFamily="18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5F031665-79AF-A7C8-4BD7-0BFFED6E12A8}"/>
              </a:ext>
            </a:extLst>
          </p:cNvPr>
          <p:cNvSpPr txBox="1"/>
          <p:nvPr/>
        </p:nvSpPr>
        <p:spPr>
          <a:xfrm>
            <a:off x="489103" y="5486400"/>
            <a:ext cx="107973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Этический кодекс КБТУ это важный документ, который понадобиться вам в течение всего времени обучения. Более подробно ознакомиться с ним вы сможете на сайте КБТУ.  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7EEA0A64-293E-AE51-270A-4A77943F153E}"/>
              </a:ext>
            </a:extLst>
          </p:cNvPr>
          <p:cNvSpPr txBox="1"/>
          <p:nvPr/>
        </p:nvSpPr>
        <p:spPr>
          <a:xfrm>
            <a:off x="489094" y="1109331"/>
            <a:ext cx="1006194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Целями кодекса является укрепление нравственной культуры, воспитание корпоративной культуры исоздание благоприятной среды.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xmlns="" id="{F3B09D5D-0D15-8F52-242B-2BDEB9F81577}"/>
              </a:ext>
            </a:extLst>
          </p:cNvPr>
          <p:cNvSpPr txBox="1"/>
          <p:nvPr/>
        </p:nvSpPr>
        <p:spPr>
          <a:xfrm>
            <a:off x="489094" y="1782723"/>
            <a:ext cx="10106241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Права студентов, которые каждый должен знать и уметь пользоваться: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 право на участие в активной жизни КБТУ, быть волонтером или членом студенческой организации. Одно из важных прав это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возможность обращения к руководству университета при конфликтных ситуациях. 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87C2432C-A556-6C78-4769-C9D8EFBF7593}"/>
              </a:ext>
            </a:extLst>
          </p:cNvPr>
          <p:cNvSpPr txBox="1"/>
          <p:nvPr/>
        </p:nvSpPr>
        <p:spPr>
          <a:xfrm>
            <a:off x="489094" y="2704209"/>
            <a:ext cx="1026573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Один из главных 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принципов 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кодекса является взаимоуважение, как между студентами, так студентамии преподавателями, сотрудниками университета. Необходимо бороться со всеми видами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академической недобросовестности, не списывать, приходить во время на занятия,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не принимать участие в коррупционных действиях.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4ABD14-46AC-844A-856A-E94E72C31F8A}"/>
              </a:ext>
            </a:extLst>
          </p:cNvPr>
          <p:cNvSpPr txBox="1"/>
          <p:nvPr/>
        </p:nvSpPr>
        <p:spPr>
          <a:xfrm>
            <a:off x="489094" y="3909233"/>
            <a:ext cx="994676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Этические нормы: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 необходимо уважать традиции университета и бережно относится к имуществу.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B85D9B-DC94-5B48-6E1E-EF414F2A11E9}"/>
              </a:ext>
            </a:extLst>
          </p:cNvPr>
          <p:cNvSpPr txBox="1"/>
          <p:nvPr/>
        </p:nvSpPr>
        <p:spPr>
          <a:xfrm>
            <a:off x="489094" y="4281376"/>
            <a:ext cx="1010625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Важным пунктом кодекса является умение правильно пользоваться корпоративными платформами, аутлук, тимс. Загружать туда только свои фото в деловом стиле. Без официального разрешения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администрации КБТУ запрещается создавать аккаунты в социальных сетях с использованием 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/>
                <a:cs typeface="Times New Roman"/>
              </a:rPr>
              <a:t>логотипов университета или названия.</a:t>
            </a:r>
          </a:p>
        </p:txBody>
      </p:sp>
    </p:spTree>
    <p:extLst>
      <p:ext uri="{BB962C8B-B14F-4D97-AF65-F5344CB8AC3E}">
        <p14:creationId xmlns:p14="http://schemas.microsoft.com/office/powerpoint/2010/main" val="6907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D03C56-3A4A-4CE3-0D13-FD181769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003" y="336463"/>
            <a:ext cx="8020882" cy="384721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rgbClr val="3654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KBTU STUDENT GOVERNMENT STRUCTURE</a:t>
            </a:r>
            <a:endParaRPr lang="x-none" sz="2000" b="1" dirty="0">
              <a:solidFill>
                <a:srgbClr val="3654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D5BCF99-9031-E17D-B7A3-8D7F0343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0" y="1243983"/>
            <a:ext cx="6332304" cy="34607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F738176-1CE1-557A-3057-4CA62F9A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40" y="1332275"/>
            <a:ext cx="5152920" cy="33724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532B41E-8B7F-0105-B1BC-C5B8A9212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251" y="4714364"/>
            <a:ext cx="8020882" cy="18551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792CEEFF-295F-57BC-90FE-3826689858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0" y="288466"/>
            <a:ext cx="1652876" cy="3892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8A7AAF6-62FD-82A3-82A1-5C9E1F2C5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309" y="191791"/>
            <a:ext cx="658387" cy="658387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30316424-793E-E79F-615C-C7EF9E7586AE}"/>
              </a:ext>
            </a:extLst>
          </p:cNvPr>
          <p:cNvCxnSpPr/>
          <p:nvPr/>
        </p:nvCxnSpPr>
        <p:spPr>
          <a:xfrm>
            <a:off x="6668444" y="850178"/>
            <a:ext cx="34496" cy="38545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899" y="3369772"/>
            <a:ext cx="52948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10" dirty="0">
                <a:solidFill>
                  <a:srgbClr val="001F5F"/>
                </a:solidFill>
                <a:latin typeface="Calibri"/>
                <a:cs typeface="Calibri"/>
              </a:rPr>
              <a:t>KBTU STUDENT ORGANIZATIONS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511" y="1078991"/>
            <a:ext cx="11435080" cy="5009515"/>
          </a:xfrm>
          <a:custGeom>
            <a:avLst/>
            <a:gdLst/>
            <a:ahLst/>
            <a:cxnLst/>
            <a:rect l="l" t="t" r="r" b="b"/>
            <a:pathLst>
              <a:path w="11435080" h="5009515">
                <a:moveTo>
                  <a:pt x="11434572" y="0"/>
                </a:moveTo>
                <a:lnTo>
                  <a:pt x="0" y="0"/>
                </a:lnTo>
                <a:lnTo>
                  <a:pt x="0" y="5009388"/>
                </a:lnTo>
                <a:lnTo>
                  <a:pt x="11434572" y="5009388"/>
                </a:lnTo>
                <a:lnTo>
                  <a:pt x="11434572" y="0"/>
                </a:lnTo>
                <a:close/>
              </a:path>
            </a:pathLst>
          </a:custGeom>
          <a:solidFill>
            <a:srgbClr val="D6E7E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566" y="2111120"/>
            <a:ext cx="2301635" cy="294888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Student</a:t>
            </a:r>
            <a:r>
              <a:rPr kumimoji="0" sz="1600" b="0" i="0" u="none" strike="noStrike" kern="1200" cap="none" spc="114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Excellence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SPE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SEG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Enactus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Uniq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Debate</a:t>
            </a:r>
            <a:r>
              <a:rPr kumimoji="0" sz="1600" b="0" i="0" u="none" strike="noStrike" kern="1200" cap="none" spc="9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Club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Elite Club - Brain </a:t>
            </a:r>
            <a:r>
              <a:rPr kumimoji="0" lang="en-US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KBTU</a:t>
            </a:r>
            <a:endParaRPr kumimoji="0" lang="en-US" sz="1600" b="0" i="0" u="none" strike="noStrike" kern="1200" cap="none" spc="-5" normalizeH="0" baseline="0" noProof="0" dirty="0">
              <a:ln>
                <a:noFill/>
              </a:ln>
              <a:solidFill>
                <a:srgbClr val="1D364E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Startup</a:t>
            </a:r>
            <a:r>
              <a:rPr kumimoji="0" sz="1600" b="0" i="0" u="none" strike="noStrike" kern="1200" cap="none" spc="9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Incubator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kumimoji="0" sz="1600" b="0" i="0" u="none" strike="noStrike" kern="1200" cap="none" spc="-5" normalizeH="0" baseline="0" noProof="0" dirty="0" err="1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AiCHE</a:t>
            </a:r>
            <a:endParaRPr kumimoji="0" lang="ru-RU" sz="1600" b="0" i="0" u="none" strike="noStrike" kern="1200" cap="none" spc="-5" normalizeH="0" baseline="0" noProof="0" dirty="0">
              <a:ln>
                <a:noFill/>
              </a:ln>
              <a:solidFill>
                <a:srgbClr val="1D364E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AutoNum type="arabicPeriod"/>
              <a:tabLst>
                <a:tab pos="241300" algn="l"/>
              </a:tabLst>
              <a:defRPr/>
            </a:pPr>
            <a:r>
              <a:rPr lang="en-US" sz="1600" spc="-5" dirty="0">
                <a:solidFill>
                  <a:srgbClr val="1D364E"/>
                </a:solidFill>
                <a:cs typeface="Arial" panose="020B0604020202020204" pitchFamily="34" charset="0"/>
              </a:rPr>
              <a:t>Google Developers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3317" y="1388617"/>
            <a:ext cx="8290559" cy="3700145"/>
            <a:chOff x="893317" y="1388617"/>
            <a:chExt cx="8290559" cy="3700145"/>
          </a:xfrm>
        </p:grpSpPr>
        <p:sp>
          <p:nvSpPr>
            <p:cNvPr id="6" name="object 6"/>
            <p:cNvSpPr/>
            <p:nvPr/>
          </p:nvSpPr>
          <p:spPr>
            <a:xfrm>
              <a:off x="3209544" y="1872995"/>
              <a:ext cx="5969635" cy="3211195"/>
            </a:xfrm>
            <a:custGeom>
              <a:avLst/>
              <a:gdLst/>
              <a:ahLst/>
              <a:cxnLst/>
              <a:rect l="l" t="t" r="r" b="b"/>
              <a:pathLst>
                <a:path w="5969634" h="3211195">
                  <a:moveTo>
                    <a:pt x="0" y="73151"/>
                  </a:moveTo>
                  <a:lnTo>
                    <a:pt x="0" y="3210686"/>
                  </a:lnTo>
                </a:path>
                <a:path w="5969634" h="3211195">
                  <a:moveTo>
                    <a:pt x="2763011" y="0"/>
                  </a:moveTo>
                  <a:lnTo>
                    <a:pt x="2763011" y="3137535"/>
                  </a:lnTo>
                </a:path>
                <a:path w="5969634" h="3211195">
                  <a:moveTo>
                    <a:pt x="5969508" y="73151"/>
                  </a:moveTo>
                  <a:lnTo>
                    <a:pt x="5969508" y="3210686"/>
                  </a:lnTo>
                </a:path>
              </a:pathLst>
            </a:custGeom>
            <a:ln w="9525">
              <a:solidFill>
                <a:srgbClr val="3E7C9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06017" y="1401317"/>
              <a:ext cx="1914525" cy="546100"/>
            </a:xfrm>
            <a:custGeom>
              <a:avLst/>
              <a:gdLst/>
              <a:ahLst/>
              <a:cxnLst/>
              <a:rect l="l" t="t" r="r" b="b"/>
              <a:pathLst>
                <a:path w="1914525" h="546100">
                  <a:moveTo>
                    <a:pt x="1823212" y="0"/>
                  </a:moveTo>
                  <a:lnTo>
                    <a:pt x="0" y="0"/>
                  </a:lnTo>
                  <a:lnTo>
                    <a:pt x="0" y="454660"/>
                  </a:lnTo>
                  <a:lnTo>
                    <a:pt x="90931" y="545592"/>
                  </a:lnTo>
                  <a:lnTo>
                    <a:pt x="1914144" y="545592"/>
                  </a:lnTo>
                  <a:lnTo>
                    <a:pt x="1914144" y="90932"/>
                  </a:lnTo>
                  <a:lnTo>
                    <a:pt x="1823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06017" y="1401317"/>
              <a:ext cx="1914525" cy="546100"/>
            </a:xfrm>
            <a:custGeom>
              <a:avLst/>
              <a:gdLst/>
              <a:ahLst/>
              <a:cxnLst/>
              <a:rect l="l" t="t" r="r" b="b"/>
              <a:pathLst>
                <a:path w="1914525" h="546100">
                  <a:moveTo>
                    <a:pt x="0" y="0"/>
                  </a:moveTo>
                  <a:lnTo>
                    <a:pt x="1823212" y="0"/>
                  </a:lnTo>
                  <a:lnTo>
                    <a:pt x="1914144" y="90932"/>
                  </a:lnTo>
                  <a:lnTo>
                    <a:pt x="1914144" y="545592"/>
                  </a:lnTo>
                  <a:lnTo>
                    <a:pt x="90931" y="545592"/>
                  </a:lnTo>
                  <a:lnTo>
                    <a:pt x="0" y="45466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37E9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6017" y="1476883"/>
            <a:ext cx="191414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5080" lvl="0" indent="-32766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МИНИ</a:t>
            </a: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ТЕРСТВО  НАУКИ</a:t>
            </a:r>
            <a:r>
              <a:rPr kumimoji="0" lang="kk-KZ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И ИНТЕЛЛЕКТУАЛЬНОГО РАЗВИТИЯ</a:t>
            </a:r>
            <a:endParaRPr kumimoji="0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98417" y="1388617"/>
            <a:ext cx="1938020" cy="571500"/>
            <a:chOff x="3598417" y="1388617"/>
            <a:chExt cx="1938020" cy="571500"/>
          </a:xfrm>
        </p:grpSpPr>
        <p:sp>
          <p:nvSpPr>
            <p:cNvPr id="11" name="object 11"/>
            <p:cNvSpPr/>
            <p:nvPr/>
          </p:nvSpPr>
          <p:spPr>
            <a:xfrm>
              <a:off x="3611117" y="1401317"/>
              <a:ext cx="1912620" cy="546100"/>
            </a:xfrm>
            <a:custGeom>
              <a:avLst/>
              <a:gdLst/>
              <a:ahLst/>
              <a:cxnLst/>
              <a:rect l="l" t="t" r="r" b="b"/>
              <a:pathLst>
                <a:path w="1912620" h="546100">
                  <a:moveTo>
                    <a:pt x="1821688" y="0"/>
                  </a:moveTo>
                  <a:lnTo>
                    <a:pt x="0" y="0"/>
                  </a:lnTo>
                  <a:lnTo>
                    <a:pt x="0" y="454660"/>
                  </a:lnTo>
                  <a:lnTo>
                    <a:pt x="90932" y="545592"/>
                  </a:lnTo>
                  <a:lnTo>
                    <a:pt x="1912620" y="545592"/>
                  </a:lnTo>
                  <a:lnTo>
                    <a:pt x="1912620" y="90932"/>
                  </a:lnTo>
                  <a:lnTo>
                    <a:pt x="1821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611117" y="1401317"/>
              <a:ext cx="1912620" cy="546100"/>
            </a:xfrm>
            <a:custGeom>
              <a:avLst/>
              <a:gdLst/>
              <a:ahLst/>
              <a:cxnLst/>
              <a:rect l="l" t="t" r="r" b="b"/>
              <a:pathLst>
                <a:path w="1912620" h="546100">
                  <a:moveTo>
                    <a:pt x="0" y="0"/>
                  </a:moveTo>
                  <a:lnTo>
                    <a:pt x="1821688" y="0"/>
                  </a:lnTo>
                  <a:lnTo>
                    <a:pt x="1912620" y="90932"/>
                  </a:lnTo>
                  <a:lnTo>
                    <a:pt x="1912620" y="545592"/>
                  </a:lnTo>
                  <a:lnTo>
                    <a:pt x="90932" y="545592"/>
                  </a:lnTo>
                  <a:lnTo>
                    <a:pt x="0" y="45466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37E9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75608" y="1476883"/>
            <a:ext cx="135559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5080" lvl="0" indent="-29591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МИНИ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ТЕРСТВО  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СПОРТА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6314694" y="1401317"/>
            <a:ext cx="2647315" cy="546100"/>
            <a:chOff x="6314694" y="1401317"/>
            <a:chExt cx="2647315" cy="546100"/>
          </a:xfrm>
        </p:grpSpPr>
        <p:sp>
          <p:nvSpPr>
            <p:cNvPr id="15" name="object 15"/>
            <p:cNvSpPr/>
            <p:nvPr/>
          </p:nvSpPr>
          <p:spPr>
            <a:xfrm>
              <a:off x="6314694" y="1401317"/>
              <a:ext cx="2647315" cy="546100"/>
            </a:xfrm>
            <a:custGeom>
              <a:avLst/>
              <a:gdLst/>
              <a:ahLst/>
              <a:cxnLst/>
              <a:rect l="l" t="t" r="r" b="b"/>
              <a:pathLst>
                <a:path w="2647315" h="546100">
                  <a:moveTo>
                    <a:pt x="2556255" y="0"/>
                  </a:moveTo>
                  <a:lnTo>
                    <a:pt x="0" y="0"/>
                  </a:lnTo>
                  <a:lnTo>
                    <a:pt x="0" y="454660"/>
                  </a:lnTo>
                  <a:lnTo>
                    <a:pt x="90931" y="545592"/>
                  </a:lnTo>
                  <a:lnTo>
                    <a:pt x="2647187" y="545592"/>
                  </a:lnTo>
                  <a:lnTo>
                    <a:pt x="2647187" y="90932"/>
                  </a:lnTo>
                  <a:lnTo>
                    <a:pt x="2556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314694" y="1401317"/>
              <a:ext cx="2647315" cy="546100"/>
            </a:xfrm>
            <a:custGeom>
              <a:avLst/>
              <a:gdLst/>
              <a:ahLst/>
              <a:cxnLst/>
              <a:rect l="l" t="t" r="r" b="b"/>
              <a:pathLst>
                <a:path w="2647315" h="546100">
                  <a:moveTo>
                    <a:pt x="0" y="0"/>
                  </a:moveTo>
                  <a:lnTo>
                    <a:pt x="2556255" y="0"/>
                  </a:lnTo>
                  <a:lnTo>
                    <a:pt x="2647187" y="90932"/>
                  </a:lnTo>
                  <a:lnTo>
                    <a:pt x="2647187" y="545592"/>
                  </a:lnTo>
                  <a:lnTo>
                    <a:pt x="90931" y="545592"/>
                  </a:lnTo>
                  <a:lnTo>
                    <a:pt x="0" y="45466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37E9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45811" y="1476883"/>
            <a:ext cx="258508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marR="5080" lvl="0" indent="-76200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МИНИСТЕРСТВО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ru-RU" sz="1200" b="1" i="0" u="none" strike="noStrike" kern="1200" cap="none" spc="2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4700" marR="5080" lvl="0" indent="-76200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СОЦИАЛЬНОГО </a:t>
            </a:r>
            <a:r>
              <a:rPr kumimoji="0" sz="1200" b="1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РАЗВИТИЯ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380473" y="1388617"/>
            <a:ext cx="2195830" cy="571500"/>
            <a:chOff x="9380473" y="1388617"/>
            <a:chExt cx="2195830" cy="571500"/>
          </a:xfrm>
        </p:grpSpPr>
        <p:sp>
          <p:nvSpPr>
            <p:cNvPr id="19" name="object 19"/>
            <p:cNvSpPr/>
            <p:nvPr/>
          </p:nvSpPr>
          <p:spPr>
            <a:xfrm>
              <a:off x="9393173" y="1401317"/>
              <a:ext cx="2170430" cy="546100"/>
            </a:xfrm>
            <a:custGeom>
              <a:avLst/>
              <a:gdLst/>
              <a:ahLst/>
              <a:cxnLst/>
              <a:rect l="l" t="t" r="r" b="b"/>
              <a:pathLst>
                <a:path w="2170429" h="546100">
                  <a:moveTo>
                    <a:pt x="2079244" y="0"/>
                  </a:moveTo>
                  <a:lnTo>
                    <a:pt x="0" y="0"/>
                  </a:lnTo>
                  <a:lnTo>
                    <a:pt x="0" y="454660"/>
                  </a:lnTo>
                  <a:lnTo>
                    <a:pt x="90931" y="545592"/>
                  </a:lnTo>
                  <a:lnTo>
                    <a:pt x="2170176" y="545592"/>
                  </a:lnTo>
                  <a:lnTo>
                    <a:pt x="2170176" y="90932"/>
                  </a:lnTo>
                  <a:lnTo>
                    <a:pt x="2079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393173" y="1401317"/>
              <a:ext cx="2170430" cy="546100"/>
            </a:xfrm>
            <a:custGeom>
              <a:avLst/>
              <a:gdLst/>
              <a:ahLst/>
              <a:cxnLst/>
              <a:rect l="l" t="t" r="r" b="b"/>
              <a:pathLst>
                <a:path w="2170429" h="546100">
                  <a:moveTo>
                    <a:pt x="0" y="0"/>
                  </a:moveTo>
                  <a:lnTo>
                    <a:pt x="2079244" y="0"/>
                  </a:lnTo>
                  <a:lnTo>
                    <a:pt x="2170176" y="90932"/>
                  </a:lnTo>
                  <a:lnTo>
                    <a:pt x="2170176" y="545592"/>
                  </a:lnTo>
                  <a:lnTo>
                    <a:pt x="90931" y="545592"/>
                  </a:lnTo>
                  <a:lnTo>
                    <a:pt x="0" y="45466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37E9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807065" y="1476883"/>
            <a:ext cx="13972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lvl="0" indent="-18478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МИНИ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ТЕРСТВО  КУЛЬТУРЫ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274" y="251398"/>
            <a:ext cx="505374" cy="71499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1512" y="251398"/>
            <a:ext cx="618689" cy="66389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407155" y="2340356"/>
            <a:ext cx="192405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Highlanders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Nights</a:t>
            </a:r>
            <a:r>
              <a:rPr kumimoji="0" sz="1600" b="0" i="0" u="none" strike="noStrike" kern="1200" cap="none" spc="114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–</a:t>
            </a:r>
            <a:r>
              <a:rPr kumimoji="0" sz="1600" b="0" i="0" u="none" strike="noStrike" kern="1200" cap="none" spc="11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Football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Nights</a:t>
            </a:r>
            <a:r>
              <a:rPr kumimoji="0" sz="1600" b="0" i="0" u="none" strike="noStrike" kern="1200" cap="none" spc="11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–</a:t>
            </a:r>
            <a:r>
              <a:rPr kumimoji="0" sz="1600" b="0" i="0" u="none" strike="noStrike" kern="1200" cap="none" spc="10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Basketball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Nights</a:t>
            </a:r>
            <a:r>
              <a:rPr kumimoji="0" sz="1600" b="0" i="0" u="none" strike="noStrike" kern="1200" cap="none" spc="12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–</a:t>
            </a:r>
            <a:r>
              <a:rPr kumimoji="0" sz="1600" b="0" i="0" u="none" strike="noStrike" kern="1200" cap="none" spc="114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Volleyball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CyberSport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1861" y="2423287"/>
            <a:ext cx="1666239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Volunteer</a:t>
            </a:r>
            <a:r>
              <a:rPr kumimoji="0" sz="1600" b="0" i="0" u="none" strike="noStrike" kern="1200" cap="none" spc="5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Corps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Unit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OSIT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Eco</a:t>
            </a:r>
            <a:r>
              <a:rPr kumimoji="0" sz="1600" b="0" i="0" u="none" strike="noStrike" kern="1200" cap="none" spc="10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Comunnity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21800" y="2374773"/>
            <a:ext cx="188252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Art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House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Alive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Crystal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BigCityLights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Mountain</a:t>
            </a:r>
            <a:r>
              <a:rPr kumimoji="0" sz="1600" b="0" i="0" u="none" strike="noStrike" kern="1200" cap="none" spc="10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Kings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Theat</a:t>
            </a:r>
            <a:r>
              <a:rPr kumimoji="0" lang="en-US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er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Fun</a:t>
            </a:r>
            <a:r>
              <a:rPr kumimoji="0" sz="1600" b="0" i="0" u="none" strike="noStrike" kern="1200" cap="none" spc="6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Life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Parasat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BiJUTSU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4965" algn="l"/>
                <a:tab pos="355600" algn="l"/>
              </a:tabLst>
              <a:defRPr/>
            </a:pPr>
            <a:r>
              <a:rPr kumimoji="0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D364E"/>
                </a:solidFill>
                <a:effectLst/>
                <a:uLnTx/>
                <a:uFillTx/>
                <a:cs typeface="Arial" panose="020B0604020202020204" pitchFamily="34" charset="0"/>
              </a:rPr>
              <a:t>ProFit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1563" y="5372100"/>
            <a:ext cx="11285220" cy="779145"/>
            <a:chOff x="321563" y="5372100"/>
            <a:chExt cx="11285220" cy="77914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563" y="5372100"/>
              <a:ext cx="777240" cy="7239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8804" y="5375147"/>
              <a:ext cx="859535" cy="7421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5188" y="5381244"/>
              <a:ext cx="778763" cy="7696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3952" y="5381244"/>
              <a:ext cx="728472" cy="7147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2424" y="5372100"/>
              <a:ext cx="758951" cy="77266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7848" y="5381244"/>
              <a:ext cx="676655" cy="7254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94504" y="5372100"/>
              <a:ext cx="816863" cy="7696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1367" y="5381244"/>
              <a:ext cx="711708" cy="7254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13931" y="5381244"/>
              <a:ext cx="713232" cy="70713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25640" y="5387340"/>
              <a:ext cx="758951" cy="7162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4592" y="5381244"/>
              <a:ext cx="816863" cy="7696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01456" y="5372100"/>
              <a:ext cx="1545335" cy="75438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36123" y="5381244"/>
              <a:ext cx="739140" cy="7223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46307" y="5381244"/>
              <a:ext cx="760476" cy="729996"/>
            </a:xfrm>
            <a:prstGeom prst="rect">
              <a:avLst/>
            </a:prstGeom>
          </p:spPr>
        </p:pic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9BC7B20E-D660-AEF9-14D0-2A4E56DFE5E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" y="334210"/>
            <a:ext cx="1652876" cy="3892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F30CE66-9644-74BF-377C-5ACB0D0A75D1}"/>
              </a:ext>
            </a:extLst>
          </p:cNvPr>
          <p:cNvSpPr txBox="1"/>
          <p:nvPr/>
        </p:nvSpPr>
        <p:spPr>
          <a:xfrm>
            <a:off x="4357855" y="362188"/>
            <a:ext cx="60945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500" b="1" dirty="0">
                <a:solidFill>
                  <a:srgbClr val="365476"/>
                </a:solidFill>
              </a:rPr>
              <a:t>KBTU STUDENT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610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A2182E6-0835-72C1-C1D9-4C49F3A4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2551"/>
            <a:ext cx="2748379" cy="38245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DDC922-B33B-ECDB-4986-572258DC7335}"/>
              </a:ext>
            </a:extLst>
          </p:cNvPr>
          <p:cNvSpPr txBox="1"/>
          <p:nvPr/>
        </p:nvSpPr>
        <p:spPr>
          <a:xfrm>
            <a:off x="7744289" y="4495568"/>
            <a:ext cx="400534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Какую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информацию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несет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в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себе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ST ?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лидерских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качествах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студента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ролях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и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позициях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занимаемых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студентом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в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студенческом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сообществе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социальных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взаимодействиях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студента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Об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участии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в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групповой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работе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Общение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со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сверстниками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и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учителями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навыках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общения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и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совместной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работы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социальном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поведении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студента</a:t>
            </a:r>
            <a:endParaRPr kumimoji="0" lang="kk-KZ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k-KZ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О проектах и мероприятяих, выполненных студентом за период обучения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AC472E04-974B-FB9B-8623-658561F26345}"/>
              </a:ext>
            </a:extLst>
          </p:cNvPr>
          <p:cNvGraphicFramePr>
            <a:graphicFrameLocks noGrp="1"/>
          </p:cNvGraphicFramePr>
          <p:nvPr/>
        </p:nvGraphicFramePr>
        <p:xfrm>
          <a:off x="6190373" y="735068"/>
          <a:ext cx="5243692" cy="3151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0040">
                  <a:extLst>
                    <a:ext uri="{9D8B030D-6E8A-4147-A177-3AD203B41FA5}">
                      <a16:colId xmlns:a16="http://schemas.microsoft.com/office/drawing/2014/main" xmlns="" val="2288178106"/>
                    </a:ext>
                  </a:extLst>
                </a:gridCol>
                <a:gridCol w="701003">
                  <a:extLst>
                    <a:ext uri="{9D8B030D-6E8A-4147-A177-3AD203B41FA5}">
                      <a16:colId xmlns:a16="http://schemas.microsoft.com/office/drawing/2014/main" xmlns="" val="202009619"/>
                    </a:ext>
                  </a:extLst>
                </a:gridCol>
                <a:gridCol w="494595">
                  <a:extLst>
                    <a:ext uri="{9D8B030D-6E8A-4147-A177-3AD203B41FA5}">
                      <a16:colId xmlns:a16="http://schemas.microsoft.com/office/drawing/2014/main" xmlns="" val="1119625577"/>
                    </a:ext>
                  </a:extLst>
                </a:gridCol>
                <a:gridCol w="508110">
                  <a:extLst>
                    <a:ext uri="{9D8B030D-6E8A-4147-A177-3AD203B41FA5}">
                      <a16:colId xmlns:a16="http://schemas.microsoft.com/office/drawing/2014/main" xmlns="" val="3121062013"/>
                    </a:ext>
                  </a:extLst>
                </a:gridCol>
                <a:gridCol w="564442">
                  <a:extLst>
                    <a:ext uri="{9D8B030D-6E8A-4147-A177-3AD203B41FA5}">
                      <a16:colId xmlns:a16="http://schemas.microsoft.com/office/drawing/2014/main" xmlns="" val="2250488168"/>
                    </a:ext>
                  </a:extLst>
                </a:gridCol>
                <a:gridCol w="544246">
                  <a:extLst>
                    <a:ext uri="{9D8B030D-6E8A-4147-A177-3AD203B41FA5}">
                      <a16:colId xmlns:a16="http://schemas.microsoft.com/office/drawing/2014/main" xmlns="" val="4262684518"/>
                    </a:ext>
                  </a:extLst>
                </a:gridCol>
                <a:gridCol w="729277">
                  <a:extLst>
                    <a:ext uri="{9D8B030D-6E8A-4147-A177-3AD203B41FA5}">
                      <a16:colId xmlns:a16="http://schemas.microsoft.com/office/drawing/2014/main" xmlns="" val="1671283119"/>
                    </a:ext>
                  </a:extLst>
                </a:gridCol>
                <a:gridCol w="588132">
                  <a:extLst>
                    <a:ext uri="{9D8B030D-6E8A-4147-A177-3AD203B41FA5}">
                      <a16:colId xmlns:a16="http://schemas.microsoft.com/office/drawing/2014/main" xmlns="" val="2008193486"/>
                    </a:ext>
                  </a:extLst>
                </a:gridCol>
                <a:gridCol w="462877">
                  <a:extLst>
                    <a:ext uri="{9D8B030D-6E8A-4147-A177-3AD203B41FA5}">
                      <a16:colId xmlns:a16="http://schemas.microsoft.com/office/drawing/2014/main" xmlns="" val="1904549194"/>
                    </a:ext>
                  </a:extLst>
                </a:gridCol>
                <a:gridCol w="320970">
                  <a:extLst>
                    <a:ext uri="{9D8B030D-6E8A-4147-A177-3AD203B41FA5}">
                      <a16:colId xmlns:a16="http://schemas.microsoft.com/office/drawing/2014/main" xmlns="" val="3271092524"/>
                    </a:ext>
                  </a:extLst>
                </a:gridCol>
              </a:tblGrid>
              <a:tr h="29767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Student’s full name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600" kern="100">
                          <a:effectLst/>
                        </a:rPr>
                        <a:t>Zakirov Sanzhar Dauletuly</a:t>
                      </a:r>
                      <a:endParaRPr lang="ru-RU" sz="170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Student’s ID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600" kern="100">
                          <a:effectLst/>
                        </a:rPr>
                        <a:t>21B020468</a:t>
                      </a:r>
                      <a:endParaRPr lang="ru-RU" sz="170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4942187"/>
                  </a:ext>
                </a:extLst>
              </a:tr>
              <a:tr h="19362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Year of admission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600" kern="100">
                          <a:effectLst/>
                        </a:rPr>
                        <a:t>2021</a:t>
                      </a:r>
                      <a:endParaRPr lang="ru-RU" sz="170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Study year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600" kern="100">
                          <a:effectLst/>
                        </a:rPr>
                        <a:t>2</a:t>
                      </a:r>
                      <a:endParaRPr lang="ru-RU" sz="170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1074772"/>
                  </a:ext>
                </a:extLst>
              </a:tr>
              <a:tr h="30675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Form of education/Education type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600" kern="100">
                          <a:effectLst/>
                        </a:rPr>
                        <a:t>Government scholarship</a:t>
                      </a:r>
                      <a:endParaRPr lang="ru-RU" sz="170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Study language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600" kern="100">
                          <a:effectLst/>
                        </a:rPr>
                        <a:t>English </a:t>
                      </a:r>
                      <a:endParaRPr lang="ru-RU" sz="170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16866"/>
                  </a:ext>
                </a:extLst>
              </a:tr>
              <a:tr h="29767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School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600" kern="100">
                          <a:effectLst/>
                        </a:rPr>
                        <a:t>School of Geology </a:t>
                      </a:r>
                      <a:endParaRPr lang="ru-RU" sz="1700" dirty="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Specialty / Educational program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600" kern="100">
                          <a:effectLst/>
                        </a:rPr>
                        <a:t>Geology and exploration of mineral deposits</a:t>
                      </a:r>
                      <a:endParaRPr lang="ru-RU" sz="1700" dirty="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8832296"/>
                  </a:ext>
                </a:extLst>
              </a:tr>
              <a:tr h="193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№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Positions held in student life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Duration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7609953"/>
                  </a:ext>
                </a:extLst>
              </a:tr>
              <a:tr h="306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1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Volunteer of the Career and Work Center with KBTU Graduates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73728"/>
                  </a:ext>
                </a:extLst>
              </a:tr>
              <a:tr h="193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2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President of SO "Key to Life KBTU"</a:t>
                      </a:r>
                      <a:endParaRPr lang="ru-RU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ru-RU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6045661"/>
                  </a:ext>
                </a:extLst>
              </a:tr>
              <a:tr h="193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3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Vice-President of KBTU SG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 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432042"/>
                  </a:ext>
                </a:extLst>
              </a:tr>
              <a:tr h="193623">
                <a:tc grid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Track record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7408423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№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Name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10" marR="58410" marT="29205" marB="292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Type of direction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Level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Role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 dirty="0">
                          <a:effectLst/>
                        </a:rPr>
                        <a:t>Duration</a:t>
                      </a:r>
                      <a:endParaRPr lang="ru-RU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Contribution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Status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Points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extLst>
                  <a:ext uri="{0D108BD9-81ED-4DB2-BD59-A6C34878D82A}">
                    <a16:rowId xmlns:a16="http://schemas.microsoft.com/office/drawing/2014/main" xmlns="" val="341577294"/>
                  </a:ext>
                </a:extLst>
              </a:tr>
              <a:tr h="341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1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Key To Life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10" marR="58410" marT="29205" marB="292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Cultural direction </a:t>
                      </a:r>
                      <a:endParaRPr lang="ru-RU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Intra-university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Club president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11.09.22</a:t>
                      </a:r>
                      <a:endParaRPr lang="ru-RU" sz="7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11.05.23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Organized a unique community of graduates of BIL KZ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kern="100">
                          <a:effectLst/>
                        </a:rPr>
                        <a:t>Confirmed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600" kern="100">
                          <a:effectLst/>
                        </a:rPr>
                        <a:t>13</a:t>
                      </a:r>
                      <a:endParaRPr lang="ru-RU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79" marR="23779" marT="0" marB="0"/>
                </a:tc>
                <a:extLst>
                  <a:ext uri="{0D108BD9-81ED-4DB2-BD59-A6C34878D82A}">
                    <a16:rowId xmlns:a16="http://schemas.microsoft.com/office/drawing/2014/main" xmlns="" val="1450334844"/>
                  </a:ext>
                </a:extLst>
              </a:tr>
              <a:tr h="193623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00">
                          <a:effectLst/>
                        </a:rPr>
                        <a:t>Total score </a:t>
                      </a:r>
                      <a:endParaRPr lang="ru-RU" sz="7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ru-RU" sz="600" b="1" kern="100">
                          <a:effectLst/>
                        </a:rPr>
                        <a:t>13</a:t>
                      </a:r>
                      <a:endParaRPr lang="ru-RU" sz="1700" b="1" dirty="0"/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9089846"/>
                  </a:ext>
                </a:extLst>
              </a:tr>
              <a:tr h="193623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00">
                          <a:effectLst/>
                        </a:rPr>
                        <a:t>Rank</a:t>
                      </a:r>
                      <a:endParaRPr lang="ru-RU" sz="7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600" b="1" kern="100" dirty="0">
                          <a:effectLst/>
                        </a:rPr>
                        <a:t>Junior</a:t>
                      </a:r>
                      <a:endParaRPr lang="ru-RU" sz="7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245" marR="52245" marT="26123" marB="2612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91485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E89360-E2E8-2A2F-A0BD-A81E3F562CEA}"/>
              </a:ext>
            </a:extLst>
          </p:cNvPr>
          <p:cNvSpPr txBox="1"/>
          <p:nvPr/>
        </p:nvSpPr>
        <p:spPr>
          <a:xfrm>
            <a:off x="705957" y="4256994"/>
            <a:ext cx="39298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100" b="1" i="0" u="sng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Montserrat" panose="00000500000000000000" pitchFamily="2" charset="-52"/>
                <a:ea typeface="Calibri" panose="020F0502020204030204" pitchFamily="34" charset="0"/>
                <a:cs typeface="+mn-cs"/>
              </a:rPr>
              <a:t>Социальный транскрипт </a:t>
            </a:r>
            <a:r>
              <a:rPr kumimoji="0" lang="kk-K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Calibri" panose="020F0502020204030204" pitchFamily="34" charset="0"/>
                <a:cs typeface="+mn-cs"/>
              </a:rPr>
              <a:t>- </a:t>
            </a:r>
            <a:r>
              <a:rPr kumimoji="0" lang="kk-K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-52"/>
                <a:ea typeface="Calibri" panose="020F0502020204030204" pitchFamily="34" charset="0"/>
                <a:cs typeface="+mn-cs"/>
              </a:rPr>
              <a:t>это подробный отчет о внеучебной деятельности студента, общественных работах и лидерских ролях, волонтерстве, который может быть использован для демонстрации его навыков и достижений потенциальным работодателям. Это ценный инструмент поддержки обучения,  мотивирования и развития студентов</a:t>
            </a:r>
            <a:r>
              <a:rPr kumimoji="0" lang="kk-K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.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9BD13E-4424-945F-00FC-4DE1173310E8}"/>
              </a:ext>
            </a:extLst>
          </p:cNvPr>
          <p:cNvSpPr txBox="1"/>
          <p:nvPr/>
        </p:nvSpPr>
        <p:spPr>
          <a:xfrm>
            <a:off x="6190373" y="182869"/>
            <a:ext cx="5163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panose="00000500000000000000" pitchFamily="2" charset="-52"/>
                <a:ea typeface="+mn-ea"/>
                <a:cs typeface="+mn-cs"/>
              </a:rPr>
              <a:t>KBTU STUDENT'S SOCIAL TRANSCRIPT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ontserrat" panose="00000500000000000000" pitchFamily="2" charset="-52"/>
              <a:ea typeface="+mn-ea"/>
              <a:cs typeface="+mn-cs"/>
            </a:endParaRPr>
          </a:p>
        </p:txBody>
      </p:sp>
      <p:sp>
        <p:nvSpPr>
          <p:cNvPr id="7" name="Прямоугольник: усеченные противолежащие углы 6">
            <a:extLst>
              <a:ext uri="{FF2B5EF4-FFF2-40B4-BE49-F238E27FC236}">
                <a16:creationId xmlns:a16="http://schemas.microsoft.com/office/drawing/2014/main" xmlns="" id="{570A3886-AA72-8F4E-AEF0-B00B53190AA3}"/>
              </a:ext>
            </a:extLst>
          </p:cNvPr>
          <p:cNvSpPr/>
          <p:nvPr/>
        </p:nvSpPr>
        <p:spPr>
          <a:xfrm>
            <a:off x="3797329" y="675588"/>
            <a:ext cx="2204299" cy="630407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 </a:t>
            </a:r>
            <a:r>
              <a:rPr kumimoji="0" lang="kk-KZ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расположен в системе </a:t>
            </a: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wsp.kbtu.kz</a:t>
            </a:r>
            <a:endParaRPr kumimoji="0" lang="x-none" sz="1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: усеченные противолежащие углы 7">
            <a:extLst>
              <a:ext uri="{FF2B5EF4-FFF2-40B4-BE49-F238E27FC236}">
                <a16:creationId xmlns:a16="http://schemas.microsoft.com/office/drawing/2014/main" xmlns="" id="{A7C2C334-A33B-8DE3-1C4B-74407EAC2C2B}"/>
              </a:ext>
            </a:extLst>
          </p:cNvPr>
          <p:cNvSpPr/>
          <p:nvPr/>
        </p:nvSpPr>
        <p:spPr>
          <a:xfrm>
            <a:off x="3797329" y="1435023"/>
            <a:ext cx="2204299" cy="582260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kk-KZ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заполняется студентом</a:t>
            </a:r>
            <a:endParaRPr kumimoji="0" lang="x-none" sz="1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xmlns="" id="{C0D1E7F3-0EB2-B69B-4305-544C8F711DA1}"/>
              </a:ext>
            </a:extLst>
          </p:cNvPr>
          <p:cNvSpPr/>
          <p:nvPr/>
        </p:nvSpPr>
        <p:spPr>
          <a:xfrm>
            <a:off x="3797328" y="2170341"/>
            <a:ext cx="2204299" cy="582261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kk-KZ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проходит верификацию</a:t>
            </a:r>
            <a:endParaRPr kumimoji="0" lang="x-none" sz="1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: усеченные противолежащие углы 9">
            <a:extLst>
              <a:ext uri="{FF2B5EF4-FFF2-40B4-BE49-F238E27FC236}">
                <a16:creationId xmlns:a16="http://schemas.microsoft.com/office/drawing/2014/main" xmlns="" id="{7CA3620C-7A60-EB8E-3610-A09F461C30E9}"/>
              </a:ext>
            </a:extLst>
          </p:cNvPr>
          <p:cNvSpPr/>
          <p:nvPr/>
        </p:nvSpPr>
        <p:spPr>
          <a:xfrm>
            <a:off x="3797328" y="2917291"/>
            <a:ext cx="2204299" cy="969127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kk-KZ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скрепляется подписью и печатью университета</a:t>
            </a:r>
            <a:endParaRPr kumimoji="0" lang="x-none" sz="1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: усеченные противолежащие углы 13">
            <a:extLst>
              <a:ext uri="{FF2B5EF4-FFF2-40B4-BE49-F238E27FC236}">
                <a16:creationId xmlns:a16="http://schemas.microsoft.com/office/drawing/2014/main" xmlns="" id="{A8FBF077-25EF-4712-D2A8-072A08B6EC0E}"/>
              </a:ext>
            </a:extLst>
          </p:cNvPr>
          <p:cNvSpPr/>
          <p:nvPr/>
        </p:nvSpPr>
        <p:spPr>
          <a:xfrm>
            <a:off x="769005" y="5932646"/>
            <a:ext cx="1844199" cy="630407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За каждое достижение студент получает балл</a:t>
            </a:r>
            <a:endParaRPr kumimoji="0" lang="x-none" sz="1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ик: усеченные противолежащие углы 15">
            <a:extLst>
              <a:ext uri="{FF2B5EF4-FFF2-40B4-BE49-F238E27FC236}">
                <a16:creationId xmlns:a16="http://schemas.microsoft.com/office/drawing/2014/main" xmlns="" id="{F14A0A86-E092-F174-925D-312AF2C50959}"/>
              </a:ext>
            </a:extLst>
          </p:cNvPr>
          <p:cNvSpPr/>
          <p:nvPr/>
        </p:nvSpPr>
        <p:spPr>
          <a:xfrm>
            <a:off x="2783360" y="5976269"/>
            <a:ext cx="1915158" cy="630407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k-KZ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Баллы суммируются и присваивают студенту </a:t>
            </a: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Rank</a:t>
            </a:r>
            <a:endParaRPr kumimoji="0" lang="x-none" sz="1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0A2DBC3F-1900-3FC8-33AC-E65053423B52}"/>
              </a:ext>
            </a:extLst>
          </p:cNvPr>
          <p:cNvCxnSpPr>
            <a:cxnSpLocks/>
          </p:cNvCxnSpPr>
          <p:nvPr/>
        </p:nvCxnSpPr>
        <p:spPr>
          <a:xfrm>
            <a:off x="7403977" y="4587886"/>
            <a:ext cx="0" cy="17152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Прямоугольник: усеченные противолежащие углы 19">
            <a:extLst>
              <a:ext uri="{FF2B5EF4-FFF2-40B4-BE49-F238E27FC236}">
                <a16:creationId xmlns:a16="http://schemas.microsoft.com/office/drawing/2014/main" xmlns="" id="{DD3A1E33-76B8-4BF4-9CC9-A9CC7001DC7A}"/>
              </a:ext>
            </a:extLst>
          </p:cNvPr>
          <p:cNvSpPr/>
          <p:nvPr/>
        </p:nvSpPr>
        <p:spPr>
          <a:xfrm>
            <a:off x="5360640" y="4250260"/>
            <a:ext cx="1438182" cy="338562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Rank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Прямоугольник: усеченные противолежащие углы 20">
            <a:extLst>
              <a:ext uri="{FF2B5EF4-FFF2-40B4-BE49-F238E27FC236}">
                <a16:creationId xmlns:a16="http://schemas.microsoft.com/office/drawing/2014/main" xmlns="" id="{671DC446-7219-BCE0-85D9-44E4B1D12C52}"/>
              </a:ext>
            </a:extLst>
          </p:cNvPr>
          <p:cNvSpPr/>
          <p:nvPr/>
        </p:nvSpPr>
        <p:spPr>
          <a:xfrm>
            <a:off x="5360640" y="4722910"/>
            <a:ext cx="1438182" cy="338562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Junior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Прямоугольник: усеченные противолежащие углы 21">
            <a:extLst>
              <a:ext uri="{FF2B5EF4-FFF2-40B4-BE49-F238E27FC236}">
                <a16:creationId xmlns:a16="http://schemas.microsoft.com/office/drawing/2014/main" xmlns="" id="{148B5253-6DB2-3E18-7796-01B23F47F17C}"/>
              </a:ext>
            </a:extLst>
          </p:cNvPr>
          <p:cNvSpPr/>
          <p:nvPr/>
        </p:nvSpPr>
        <p:spPr>
          <a:xfrm>
            <a:off x="5376908" y="5547494"/>
            <a:ext cx="1438182" cy="338562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Middle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Прямоугольник: усеченные противолежащие углы 22">
            <a:extLst>
              <a:ext uri="{FF2B5EF4-FFF2-40B4-BE49-F238E27FC236}">
                <a16:creationId xmlns:a16="http://schemas.microsoft.com/office/drawing/2014/main" xmlns="" id="{96CFB375-ED9A-B92C-728A-E1DC2DD902A0}"/>
              </a:ext>
            </a:extLst>
          </p:cNvPr>
          <p:cNvSpPr/>
          <p:nvPr/>
        </p:nvSpPr>
        <p:spPr>
          <a:xfrm>
            <a:off x="5360640" y="5976269"/>
            <a:ext cx="1438182" cy="338562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Master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Прямоугольник: усеченные противолежащие углы 23">
            <a:extLst>
              <a:ext uri="{FF2B5EF4-FFF2-40B4-BE49-F238E27FC236}">
                <a16:creationId xmlns:a16="http://schemas.microsoft.com/office/drawing/2014/main" xmlns="" id="{B6A5B6C2-3A53-1DBD-1C75-DCBBE77CFA79}"/>
              </a:ext>
            </a:extLst>
          </p:cNvPr>
          <p:cNvSpPr/>
          <p:nvPr/>
        </p:nvSpPr>
        <p:spPr>
          <a:xfrm>
            <a:off x="5360640" y="6393772"/>
            <a:ext cx="1438182" cy="338562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Professor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Прямоугольник: усеченные противолежащие углы 24">
            <a:extLst>
              <a:ext uri="{FF2B5EF4-FFF2-40B4-BE49-F238E27FC236}">
                <a16:creationId xmlns:a16="http://schemas.microsoft.com/office/drawing/2014/main" xmlns="" id="{3D9EC0CA-A93E-F696-D8F8-98642C233471}"/>
              </a:ext>
            </a:extLst>
          </p:cNvPr>
          <p:cNvSpPr/>
          <p:nvPr/>
        </p:nvSpPr>
        <p:spPr>
          <a:xfrm>
            <a:off x="5382825" y="5141175"/>
            <a:ext cx="1438182" cy="338562"/>
          </a:xfrm>
          <a:prstGeom prst="snip2Diag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Senior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AB16D-25B3-B9EB-6BE6-B887ADAB3565}"/>
              </a:ext>
            </a:extLst>
          </p:cNvPr>
          <p:cNvCxnSpPr>
            <a:stCxn id="20" idx="1"/>
            <a:endCxn id="21" idx="3"/>
          </p:cNvCxnSpPr>
          <p:nvPr/>
        </p:nvCxnSpPr>
        <p:spPr>
          <a:xfrm>
            <a:off x="6079731" y="4588822"/>
            <a:ext cx="0" cy="13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1EDEBF72-7F73-B561-BEC9-24138623BF24}"/>
              </a:ext>
            </a:extLst>
          </p:cNvPr>
          <p:cNvCxnSpPr/>
          <p:nvPr/>
        </p:nvCxnSpPr>
        <p:spPr>
          <a:xfrm>
            <a:off x="841898" y="186335"/>
            <a:ext cx="0" cy="376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34EBA29-1877-4613-54AF-C83FC61A97E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3BF17E-E9F8-09B1-7924-4804F36CB796}"/>
              </a:ext>
            </a:extLst>
          </p:cNvPr>
          <p:cNvSpPr txBox="1"/>
          <p:nvPr/>
        </p:nvSpPr>
        <p:spPr>
          <a:xfrm>
            <a:off x="396535" y="2749347"/>
            <a:ext cx="1159403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Адаптация в университете. Правила КБТУ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Пожарная безопасность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ТБ при землетрясении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Первая медицинская помощь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Правила общежития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Мошенничество, Кибербезопасность 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Финансовая грамотность студентов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dirty="0" err="1">
                <a:solidFill>
                  <a:srgbClr val="3458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Лудомания</a:t>
            </a: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 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 вреде наркотиков. Синтетические наркотики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 вреде курения.  </a:t>
            </a:r>
            <a:r>
              <a:rPr lang="ru-RU" sz="1600" b="0" i="0" dirty="0" err="1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Вейпы</a:t>
            </a: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т.д.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 вреде алкоголя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Академическая честность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3458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Семейные</a:t>
            </a:r>
            <a:r>
              <a:rPr lang="ru-RU" sz="1600" b="0" i="0" dirty="0">
                <a:solidFill>
                  <a:srgbClr val="34589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ценности</a:t>
            </a:r>
            <a:r>
              <a:rPr lang="en-US" sz="1600" dirty="0">
                <a:solidFill>
                  <a:srgbClr val="3458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2D6D29-A712-618C-99E0-39FAE91EB210}"/>
              </a:ext>
            </a:extLst>
          </p:cNvPr>
          <p:cNvSpPr txBox="1"/>
          <p:nvPr/>
        </p:nvSpPr>
        <p:spPr>
          <a:xfrm>
            <a:off x="396535" y="805975"/>
            <a:ext cx="113989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600" b="0" i="0" dirty="0">
                <a:solidFill>
                  <a:srgbClr val="18306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Курсы "Safety First" – программа, для повышение уровня безопасности включает в себя ряд занятий и мероприятий, которые позволяют получить необходимые знания и навыки для обеспечения своей безопасности.</a:t>
            </a:r>
          </a:p>
          <a:p>
            <a:pPr algn="just"/>
            <a:endParaRPr lang="ru-RU" sz="1600" dirty="0">
              <a:solidFill>
                <a:srgbClr val="1830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1600" b="0" i="0" dirty="0">
                <a:solidFill>
                  <a:srgbClr val="18306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Студент учиться распознавать опасные ситуации и принимать меры предосторожности</a:t>
            </a:r>
            <a:r>
              <a:rPr lang="ru-RU" sz="1600" dirty="0">
                <a:solidFill>
                  <a:srgbClr val="1830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i="1" dirty="0">
                <a:solidFill>
                  <a:srgbClr val="1830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sz="1600" b="0" i="1" dirty="0">
                <a:solidFill>
                  <a:srgbClr val="18306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общественной безопасности, преступность и терроризм</a:t>
            </a:r>
            <a:r>
              <a:rPr lang="ru-RU" sz="1600" i="1" dirty="0">
                <a:solidFill>
                  <a:srgbClr val="1830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ru-RU" sz="1600" b="0" i="0" dirty="0">
                <a:solidFill>
                  <a:srgbClr val="18306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Студент развивает навыки самообороны и самопомощи, как правильно использовать технологии для обеспечения своей безопасности.</a:t>
            </a:r>
            <a:endParaRPr lang="x-none" sz="1600" dirty="0">
              <a:solidFill>
                <a:srgbClr val="1830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5A93AF7-1DE8-4C93-A6AE-4CD56C1C099A}"/>
              </a:ext>
            </a:extLst>
          </p:cNvPr>
          <p:cNvSpPr/>
          <p:nvPr/>
        </p:nvSpPr>
        <p:spPr>
          <a:xfrm>
            <a:off x="4171016" y="225242"/>
            <a:ext cx="3849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ru-RU" sz="2400" b="1" dirty="0">
                <a:solidFill>
                  <a:srgbClr val="3654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КУРСЫ "SAFETY FIRST"</a:t>
            </a:r>
            <a:endParaRPr lang="ru-RU" sz="2400" b="1" dirty="0">
              <a:solidFill>
                <a:srgbClr val="365476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8EF59EDC-BA63-5422-AE1C-CB7865FA5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5" y="261446"/>
            <a:ext cx="1652876" cy="3892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3B52FCC-CB03-6B24-EA03-8EF69EA89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2" t="26803" r="18495" b="7315"/>
          <a:stretch/>
        </p:blipFill>
        <p:spPr>
          <a:xfrm>
            <a:off x="5075853" y="2621857"/>
            <a:ext cx="6719611" cy="37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2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1144</Words>
  <Application>Microsoft Office PowerPoint</Application>
  <PresentationFormat>Произвольный</PresentationFormat>
  <Paragraphs>312</Paragraphs>
  <Slides>20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KBTU STUDENT GOVERNMENT STRUCTURE</vt:lpstr>
      <vt:lpstr>KBTU STUDENT ORGANIZATIONS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Rashida T. Nizamdinova</dc:creator>
  <cp:lastModifiedBy>Пользователь Windows</cp:lastModifiedBy>
  <cp:revision>149</cp:revision>
  <dcterms:created xsi:type="dcterms:W3CDTF">2023-08-28T02:55:33Z</dcterms:created>
  <dcterms:modified xsi:type="dcterms:W3CDTF">2023-08-28T08:10:24Z</dcterms:modified>
</cp:coreProperties>
</file>