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439" r:id="rId6"/>
    <p:sldId id="372" r:id="rId7"/>
    <p:sldId id="2441" r:id="rId8"/>
    <p:sldId id="2442" r:id="rId9"/>
    <p:sldId id="2444" r:id="rId10"/>
    <p:sldId id="262" r:id="rId11"/>
    <p:sldId id="2446" r:id="rId12"/>
    <p:sldId id="2447" r:id="rId13"/>
    <p:sldId id="24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B483C-E9E2-4FCA-912F-56006530E8E7}" v="38" dt="2021-01-06T05:50:15.24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4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8761231" y="6365787"/>
            <a:ext cx="2592569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8761231" y="6365787"/>
            <a:ext cx="2592569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8759642" y="6365787"/>
            <a:ext cx="2592569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8738157" y="6366765"/>
            <a:ext cx="2592569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0D3EFAC-5C13-4DA4-9315-4124F348281B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6BBAF40-7561-4261-A302-1B9596F3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DC2E4-7646-43BF-B8DC-85D33B146272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34D568D-1395-4E42-AB87-72144A6E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2C316D0-E8BC-4D59-90AF-B2836E34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03126-52D6-406F-9E9F-48282C80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54" y="457200"/>
            <a:ext cx="5789425" cy="561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0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TEST</a:t>
            </a:r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8640840" y="6365787"/>
            <a:ext cx="2592569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72" r:id="rId5"/>
    <p:sldLayoutId id="2147483673" r:id="rId6"/>
    <p:sldLayoutId id="2147483653" r:id="rId7"/>
    <p:sldLayoutId id="2147483671" r:id="rId8"/>
    <p:sldLayoutId id="2147483668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1618" y="3762986"/>
            <a:ext cx="4715831" cy="1500187"/>
          </a:xfrm>
        </p:spPr>
        <p:txBody>
          <a:bodyPr/>
          <a:lstStyle/>
          <a:p>
            <a:pPr algn="ctr"/>
            <a:r>
              <a:rPr lang="en-US" dirty="0"/>
              <a:t>DATA DRIVEN PRICING STRATEGY JANUARY 2021</a:t>
            </a:r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83F2-41C3-42BB-B9C3-14F449BD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 anchor="ctr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A18F0-4C4B-4B15-A57E-255E58AC00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53800" y="6356350"/>
            <a:ext cx="515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5C00377-489B-40EC-B059-26BDDD2E89B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Placeholder 5" descr="person sitting on snowboard">
            <a:extLst>
              <a:ext uri="{FF2B5EF4-FFF2-40B4-BE49-F238E27FC236}">
                <a16:creationId xmlns:a16="http://schemas.microsoft.com/office/drawing/2014/main" id="{B115BD53-D337-4729-9628-D77770A3E5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43" r="2" b="12765"/>
          <a:stretch/>
        </p:blipFill>
        <p:spPr>
          <a:xfrm>
            <a:off x="838200" y="1825625"/>
            <a:ext cx="4984820" cy="453072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7AAC-026B-4428-A155-57C238C10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5299147" cy="454114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Big Mountain facilities are in the top 10% of the country </a:t>
            </a:r>
          </a:p>
          <a:p>
            <a:pPr lvl="1"/>
            <a:r>
              <a:rPr lang="en-US" sz="1800" dirty="0">
                <a:latin typeface="+mn-lt"/>
              </a:rPr>
              <a:t>Increase ticket price to a minimum of $86 </a:t>
            </a:r>
          </a:p>
          <a:p>
            <a:pPr lvl="1"/>
            <a:r>
              <a:rPr lang="en-US" sz="1800" dirty="0">
                <a:latin typeface="+mn-lt"/>
              </a:rPr>
              <a:t>Offset the cost of the new $1.54M lift </a:t>
            </a:r>
          </a:p>
          <a:p>
            <a:r>
              <a:rPr lang="en-US" sz="1800" dirty="0">
                <a:latin typeface="+mn-lt"/>
              </a:rPr>
              <a:t>Up to 5 runs could be permanently closed as a cost savings measure </a:t>
            </a:r>
          </a:p>
          <a:p>
            <a:r>
              <a:rPr lang="en-US" sz="1800" dirty="0">
                <a:latin typeface="+mn-lt"/>
              </a:rPr>
              <a:t>Adding the run to increase vertical drop increases revenue by $2.8M </a:t>
            </a:r>
          </a:p>
          <a:p>
            <a:pPr lvl="1"/>
            <a:r>
              <a:rPr lang="en-US" sz="1800" dirty="0">
                <a:latin typeface="+mn-lt"/>
              </a:rPr>
              <a:t>Increase ticket price to $87.60</a:t>
            </a:r>
          </a:p>
        </p:txBody>
      </p:sp>
    </p:spTree>
    <p:extLst>
      <p:ext uri="{BB962C8B-B14F-4D97-AF65-F5344CB8AC3E}">
        <p14:creationId xmlns:p14="http://schemas.microsoft.com/office/powerpoint/2010/main" val="46844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CB73-FCED-4023-9A61-6D6F12C9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4906-F42A-41B9-AC63-CE8315A1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effectLst/>
              </a:rPr>
              <a:t>How can Big Mountain Resort restructure their ticket pricing model to offset their new and ongoing $1.54M lift operating cost by understanding and maximizing their facility investment strategy before the start of next ski season? </a:t>
            </a:r>
          </a:p>
          <a:p>
            <a:pPr algn="l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79C67-4B38-4448-86A1-1EE4E33A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5C00377-489B-40EC-B059-26BDDD2E89B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26" name="Picture 2" descr="Whitefish Mountain Resort">
            <a:extLst>
              <a:ext uri="{FF2B5EF4-FFF2-40B4-BE49-F238E27FC236}">
                <a16:creationId xmlns:a16="http://schemas.microsoft.com/office/drawing/2014/main" id="{27BEA93F-FB79-4002-9594-FDA5C14C2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r="19451" b="-1"/>
          <a:stretch/>
        </p:blipFill>
        <p:spPr bwMode="auto">
          <a:xfrm>
            <a:off x="5758154" y="457200"/>
            <a:ext cx="5789425" cy="561019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 anchor="ctr">
            <a:normAutofit/>
          </a:bodyPr>
          <a:lstStyle/>
          <a:p>
            <a:r>
              <a:rPr lang="en-US"/>
              <a:t>Recommendation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53800" y="6356350"/>
            <a:ext cx="515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5C00377-489B-40EC-B059-26BDDD2E89B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Picture Placeholder 6" descr="Two people with snowboards on chair lift">
            <a:extLst>
              <a:ext uri="{FF2B5EF4-FFF2-40B4-BE49-F238E27FC236}">
                <a16:creationId xmlns:a16="http://schemas.microsoft.com/office/drawing/2014/main" id="{E7663A1E-6847-5740-83FF-8196E22DB5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252" b="-3"/>
          <a:stretch/>
        </p:blipFill>
        <p:spPr>
          <a:xfrm>
            <a:off x="838200" y="1825625"/>
            <a:ext cx="4984820" cy="4530724"/>
          </a:xfrm>
          <a:noFill/>
        </p:spPr>
      </p:pic>
      <p:sp>
        <p:nvSpPr>
          <p:cNvPr id="8" name="Text Placeholder 7"/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base ticket price to $86/day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Align pricing with top resorts around the country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Capitalize on being in the 90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 for key resort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Increase projected revenue by $8.75M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Offset the new lift operating cost</a:t>
            </a:r>
          </a:p>
        </p:txBody>
      </p:sp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0E52-0744-4A81-B206-B526F510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 anchor="ctr">
            <a:normAutofit/>
          </a:bodyPr>
          <a:lstStyle/>
          <a:p>
            <a:r>
              <a:rPr lang="en-US" dirty="0"/>
              <a:t>Modeling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BF845-D100-4352-87E2-7CD55C2F22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53800" y="6356350"/>
            <a:ext cx="515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5C00377-489B-40EC-B059-26BDDD2E89B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8CD4F-FCFF-450C-A4F5-5F8FEFB9BA7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880" y="2415361"/>
            <a:ext cx="5480120" cy="3252014"/>
          </a:xfrm>
          <a:prstGeom prst="rect">
            <a:avLst/>
          </a:prstGeom>
          <a:noFill/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4C98D-4EF3-40EC-A437-3F407EE48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Current pricing for ski resorts around the country were predicted based on key features that draw customers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Key Features: </a:t>
            </a:r>
            <a:r>
              <a:rPr lang="en-US" dirty="0"/>
              <a:t>Fast Quads, Vertical Drop, Snow Maker Coverage, Total Runs</a:t>
            </a:r>
          </a:p>
          <a:p>
            <a:pPr>
              <a:lnSpc>
                <a:spcPct val="150000"/>
              </a:lnSpc>
            </a:pPr>
            <a:r>
              <a:rPr lang="en-US" dirty="0"/>
              <a:t>Big Mountain current pricing of $81 puts it in the 80</a:t>
            </a:r>
            <a:r>
              <a:rPr lang="en-US" baseline="30000" dirty="0"/>
              <a:t>th</a:t>
            </a:r>
            <a:r>
              <a:rPr lang="en-US" dirty="0"/>
              <a:t> percentile for ticket prices </a:t>
            </a:r>
          </a:p>
          <a:p>
            <a:pPr>
              <a:lnSpc>
                <a:spcPct val="150000"/>
              </a:lnSpc>
            </a:pPr>
            <a:r>
              <a:rPr lang="en-US" dirty="0"/>
              <a:t>The model predicted a market driven price for Big Mountain of $96 with an error of +/- $10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5B6D-B48E-4D55-9480-14DA855B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93A087-216B-4FD5-B11F-068A3404A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Quads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EC95B0-D836-4235-9254-0B8B359D4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Vertical Drop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74A1F-9290-4D39-B34F-4A196DED14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3E2CA50-E300-4A26-9215-95D65B2A6ED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054805"/>
            <a:ext cx="4999037" cy="272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199E89D-7D20-438C-A3D0-6B41ACC59816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3034797"/>
            <a:ext cx="5022850" cy="276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2B1C2-27DC-43F8-AA90-1B80D118907C}"/>
              </a:ext>
            </a:extLst>
          </p:cNvPr>
          <p:cNvSpPr txBox="1"/>
          <p:nvPr/>
        </p:nvSpPr>
        <p:spPr>
          <a:xfrm>
            <a:off x="745724" y="2376649"/>
            <a:ext cx="5474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Big Mountain Resort 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has more fast quads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 than 9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% of resorts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B2CE-A47C-473E-93F9-5577DEBCDC58}"/>
              </a:ext>
            </a:extLst>
          </p:cNvPr>
          <p:cNvSpPr txBox="1"/>
          <p:nvPr/>
        </p:nvSpPr>
        <p:spPr>
          <a:xfrm>
            <a:off x="6220287" y="2388230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Big Mountain Resor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t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has a bigger vertical drop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 than 90% of resorts.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07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F63C-1BC5-4F56-9471-07CF73B1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E64D3-D0B1-43E3-ACFE-5736ECBDF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Snow Maker Coverage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C1839-7BAA-4A4F-A79A-286BE3B4C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Runs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E4D14-C697-4210-91B4-9D46AE50793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C955BD-91BE-404D-99F3-6EF5A2213F4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041340"/>
            <a:ext cx="4999037" cy="274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A47594-4859-49C7-B950-DD870E7A8BCB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3046090"/>
            <a:ext cx="5022850" cy="2737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1A21E0-BBB8-442C-AD6A-C97657663DCA}"/>
              </a:ext>
            </a:extLst>
          </p:cNvPr>
          <p:cNvSpPr txBox="1"/>
          <p:nvPr/>
        </p:nvSpPr>
        <p:spPr>
          <a:xfrm>
            <a:off x="705034" y="2329064"/>
            <a:ext cx="513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Big Mountain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has more snow making coverage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 than 9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% of 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esorts.</a:t>
            </a:r>
            <a:endParaRPr lang="en-US" sz="1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BEB77-BD51-48A3-A8F1-A85768396506}"/>
              </a:ext>
            </a:extLst>
          </p:cNvPr>
          <p:cNvSpPr txBox="1"/>
          <p:nvPr/>
        </p:nvSpPr>
        <p:spPr>
          <a:xfrm>
            <a:off x="6330967" y="2329064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Big Mountain Resor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t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has more runs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 than 9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3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% of resorts.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344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1863970"/>
            <a:ext cx="4938058" cy="1872028"/>
          </a:xfrm>
        </p:spPr>
        <p:txBody>
          <a:bodyPr anchor="b">
            <a:normAutofit/>
          </a:bodyPr>
          <a:lstStyle/>
          <a:p>
            <a:r>
              <a:rPr lang="en-US" sz="4200" dirty="0"/>
              <a:t>Strategic investment opportunities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3800" y="6356350"/>
            <a:ext cx="515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052" name="Picture 4" descr="You didn't hear it from me: Montana | FREESKIER">
            <a:extLst>
              <a:ext uri="{FF2B5EF4-FFF2-40B4-BE49-F238E27FC236}">
                <a16:creationId xmlns:a16="http://schemas.microsoft.com/office/drawing/2014/main" id="{BD410415-2A42-4DB5-B1BE-99C5E62F30A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6" r="2000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Least used runs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+mn-lt"/>
              </a:rPr>
              <a:t>Scenario: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ermanently close up to 10 of the least used runs.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Times New Roman" panose="02020603050405020304" pitchFamily="18" charset="0"/>
              </a:rPr>
              <a:t>Close one run with no impact on revenue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Times New Roman" panose="02020603050405020304" pitchFamily="18" charset="0"/>
              </a:rPr>
              <a:t>Consider closing up to four additional runs depending on associated operational cost savings</a:t>
            </a:r>
            <a:endParaRPr lang="en-US" dirty="0"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3EA17E-0970-4161-8EEF-2DB3174BE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0"/>
          <a:stretch/>
        </p:blipFill>
        <p:spPr bwMode="auto">
          <a:xfrm>
            <a:off x="6402387" y="693590"/>
            <a:ext cx="4803775" cy="506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8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Vertical Drop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>
            <a:normAutofit/>
          </a:bodyPr>
          <a:lstStyle/>
          <a:p>
            <a:pPr marR="0" lvl="0" algn="l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>
                <a:latin typeface="+mn-lt"/>
              </a:rPr>
              <a:t>Scenario: </a:t>
            </a:r>
            <a:r>
              <a:rPr lang="en-US" sz="1800" dirty="0">
                <a:effectLst/>
                <a:latin typeface="+mn-lt"/>
              </a:rPr>
              <a:t>Increase the vertical drop by adding a run to a point 150 feet lower down and  install an additional chair lift </a:t>
            </a:r>
          </a:p>
          <a:p>
            <a:pPr marL="285750" marR="0" lvl="0" indent="-2857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latin typeface="+mn-lt"/>
            </a:endParaRPr>
          </a:p>
          <a:p>
            <a:pPr marL="285750" marR="0" lvl="0" indent="-2857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latin typeface="+mn-lt"/>
              </a:rPr>
              <a:t>Increases ticket price by $1.60 </a:t>
            </a:r>
          </a:p>
          <a:p>
            <a:pPr marL="285750" marR="0" lvl="0" indent="-2857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latin typeface="+mn-lt"/>
              </a:rPr>
              <a:t>Revenue increase of $2.8M offsetting the cost of another chair lift </a:t>
            </a:r>
          </a:p>
          <a:p>
            <a:pPr marL="285750" marR="0" lvl="0" indent="-28575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latin typeface="+mn-lt"/>
              </a:rPr>
              <a:t>Additional snow making coverage has no effect on increasing ticket prices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4098" name="Picture 2" descr="Whitefish Mountain Resort Reviews | OnTheSnow">
            <a:extLst>
              <a:ext uri="{FF2B5EF4-FFF2-40B4-BE49-F238E27FC236}">
                <a16:creationId xmlns:a16="http://schemas.microsoft.com/office/drawing/2014/main" id="{8CEC1C0B-3261-466B-A241-D357BCF4E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r="30311"/>
          <a:stretch/>
        </p:blipFill>
        <p:spPr bwMode="auto">
          <a:xfrm>
            <a:off x="5758154" y="457200"/>
            <a:ext cx="5789425" cy="561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65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400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Office Theme</vt:lpstr>
      <vt:lpstr>Big Mountain Resort</vt:lpstr>
      <vt:lpstr>Problem statement</vt:lpstr>
      <vt:lpstr>Recommendation</vt:lpstr>
      <vt:lpstr>Modeling analysis</vt:lpstr>
      <vt:lpstr>Key features </vt:lpstr>
      <vt:lpstr>Key features</vt:lpstr>
      <vt:lpstr>Strategic investment opportunities</vt:lpstr>
      <vt:lpstr>Least used runs</vt:lpstr>
      <vt:lpstr>Vertical Drop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Maureen Walz</dc:creator>
  <cp:lastModifiedBy>Maureen Walz</cp:lastModifiedBy>
  <cp:revision>1</cp:revision>
  <dcterms:created xsi:type="dcterms:W3CDTF">2021-01-06T05:48:33Z</dcterms:created>
  <dcterms:modified xsi:type="dcterms:W3CDTF">2021-01-06T05:55:14Z</dcterms:modified>
</cp:coreProperties>
</file>