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8"/>
  </p:notesMasterIdLst>
  <p:handoutMasterIdLst>
    <p:handoutMasterId r:id="rId19"/>
  </p:handoutMasterIdLst>
  <p:sldIdLst>
    <p:sldId id="338" r:id="rId5"/>
    <p:sldId id="357" r:id="rId6"/>
    <p:sldId id="354" r:id="rId7"/>
    <p:sldId id="348" r:id="rId8"/>
    <p:sldId id="349" r:id="rId9"/>
    <p:sldId id="352" r:id="rId10"/>
    <p:sldId id="351" r:id="rId11"/>
    <p:sldId id="359" r:id="rId12"/>
    <p:sldId id="350" r:id="rId13"/>
    <p:sldId id="358" r:id="rId14"/>
    <p:sldId id="347" r:id="rId15"/>
    <p:sldId id="355" r:id="rId16"/>
    <p:sldId id="3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3607" autoAdjust="0"/>
  </p:normalViewPr>
  <p:slideViewPr>
    <p:cSldViewPr snapToGrid="0">
      <p:cViewPr varScale="1">
        <p:scale>
          <a:sx n="72" d="100"/>
          <a:sy n="72" d="100"/>
        </p:scale>
        <p:origin x="965" y="53"/>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4/24/2021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442E7-1E35-4707-8504-AE37222ED57D}" type="slidenum">
              <a:rPr lang="en-US" smtClean="0"/>
              <a:t>12</a:t>
            </a:fld>
            <a:endParaRPr lang="en-US"/>
          </a:p>
        </p:txBody>
      </p:sp>
    </p:spTree>
    <p:extLst>
      <p:ext uri="{BB962C8B-B14F-4D97-AF65-F5344CB8AC3E}">
        <p14:creationId xmlns:p14="http://schemas.microsoft.com/office/powerpoint/2010/main" val="124815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4/24/2021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4/24/2021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4/24/2021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uscis.gov/working-united-states/temporary-workers/h-1b-specialty-occupations-dod-cooperative-research-and-development-project-workers-and-fashion-models"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a:t>Skill Scarcity or Cost minimization?</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normAutofit/>
          </a:bodyPr>
          <a:lstStyle/>
          <a:p>
            <a:r>
              <a:rPr lang="en-US" sz="2800" cap="none" dirty="0">
                <a:latin typeface="Avenir Next LT Pro Light" panose="020B0304020202020204" pitchFamily="34" charset="0"/>
              </a:rPr>
              <a:t>The Debate Over H-1B Visas - 2011-2016</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747D59-F95F-4205-8737-C51C159198B0}"/>
              </a:ext>
            </a:extLst>
          </p:cNvPr>
          <p:cNvSpPr>
            <a:spLocks noGrp="1"/>
          </p:cNvSpPr>
          <p:nvPr>
            <p:ph type="body" idx="1"/>
          </p:nvPr>
        </p:nvSpPr>
        <p:spPr>
          <a:xfrm>
            <a:off x="581191" y="2203787"/>
            <a:ext cx="4757482" cy="557784"/>
          </a:xfrm>
        </p:spPr>
        <p:txBody>
          <a:bodyPr/>
          <a:lstStyle/>
          <a:p>
            <a:r>
              <a:rPr lang="en-US" dirty="0">
                <a:latin typeface="Avenir Next LT Pro Light" panose="020B0304020202020204" pitchFamily="34" charset="0"/>
              </a:rPr>
              <a:t>Skill scarcity</a:t>
            </a:r>
          </a:p>
        </p:txBody>
      </p:sp>
      <p:sp>
        <p:nvSpPr>
          <p:cNvPr id="5" name="Content Placeholder 4">
            <a:extLst>
              <a:ext uri="{FF2B5EF4-FFF2-40B4-BE49-F238E27FC236}">
                <a16:creationId xmlns:a16="http://schemas.microsoft.com/office/drawing/2014/main" id="{FE98EF65-F5D6-46DD-9993-44C616355B05}"/>
              </a:ext>
            </a:extLst>
          </p:cNvPr>
          <p:cNvSpPr>
            <a:spLocks noGrp="1"/>
          </p:cNvSpPr>
          <p:nvPr>
            <p:ph sz="half" idx="2"/>
          </p:nvPr>
        </p:nvSpPr>
        <p:spPr>
          <a:xfrm>
            <a:off x="581194" y="2761572"/>
            <a:ext cx="4879806" cy="3677328"/>
          </a:xfrm>
        </p:spPr>
        <p:txBody>
          <a:bodyPr>
            <a:normAutofit/>
          </a:bodyPr>
          <a:lstStyle/>
          <a:p>
            <a:pPr algn="l">
              <a:lnSpc>
                <a:spcPts val="2400"/>
              </a:lnSpc>
            </a:pPr>
            <a:r>
              <a:rPr lang="en-US" sz="1600" dirty="0">
                <a:latin typeface="Avenir Next LT Pro Light" panose="020B0304020202020204" pitchFamily="34" charset="0"/>
              </a:rPr>
              <a:t>Program provides needed skills to the labor market to stay globally competitive</a:t>
            </a:r>
          </a:p>
          <a:p>
            <a:pPr algn="l">
              <a:lnSpc>
                <a:spcPts val="2400"/>
              </a:lnSpc>
            </a:pPr>
            <a:r>
              <a:rPr lang="en-US" sz="1600" dirty="0">
                <a:latin typeface="Avenir Next LT Pro Light" panose="020B0304020202020204" pitchFamily="34" charset="0"/>
              </a:rPr>
              <a:t>Number of unfilled US jobs in IT could be &gt; 1M and </a:t>
            </a:r>
            <a:r>
              <a:rPr lang="en-US" sz="1600" b="0" i="0" dirty="0">
                <a:solidFill>
                  <a:srgbClr val="282828"/>
                </a:solidFill>
                <a:effectLst/>
                <a:latin typeface="Avenir Next LT Pro Light" panose="020B0304020202020204" pitchFamily="34" charset="0"/>
              </a:rPr>
              <a:t>American campuses produced fewer than 56,000 graduates with the sort of qualifications sought by information technology (IT) firms.</a:t>
            </a:r>
            <a:r>
              <a:rPr lang="en-US" sz="1600" dirty="0">
                <a:latin typeface="Avenir Next LT Pro Light" panose="020B0304020202020204" pitchFamily="34" charset="0"/>
              </a:rPr>
              <a:t> </a:t>
            </a:r>
          </a:p>
          <a:p>
            <a:pPr algn="l">
              <a:lnSpc>
                <a:spcPts val="2400"/>
              </a:lnSpc>
            </a:pPr>
            <a:r>
              <a:rPr lang="en-US" sz="1600" dirty="0">
                <a:latin typeface="Avenir Next LT Pro Light" panose="020B0304020202020204" pitchFamily="34" charset="0"/>
              </a:rPr>
              <a:t>H-1B visa process is not inexpensive or easy </a:t>
            </a:r>
          </a:p>
          <a:p>
            <a:pPr algn="l">
              <a:lnSpc>
                <a:spcPts val="2400"/>
              </a:lnSpc>
            </a:pPr>
            <a:r>
              <a:rPr lang="en-US" sz="1600" dirty="0">
                <a:latin typeface="Avenir Next LT Pro Light" panose="020B0304020202020204" pitchFamily="34" charset="0"/>
              </a:rPr>
              <a:t>High skilled immigrants boost the economy by increasing innovation, productivity, and sometimes employment</a:t>
            </a:r>
          </a:p>
        </p:txBody>
      </p:sp>
      <p:sp>
        <p:nvSpPr>
          <p:cNvPr id="6" name="Text Placeholder 5">
            <a:extLst>
              <a:ext uri="{FF2B5EF4-FFF2-40B4-BE49-F238E27FC236}">
                <a16:creationId xmlns:a16="http://schemas.microsoft.com/office/drawing/2014/main" id="{F2C70209-AE45-4073-BFA6-12E7E26A31F9}"/>
              </a:ext>
            </a:extLst>
          </p:cNvPr>
          <p:cNvSpPr>
            <a:spLocks noGrp="1"/>
          </p:cNvSpPr>
          <p:nvPr>
            <p:ph type="body" sz="quarter" idx="3"/>
          </p:nvPr>
        </p:nvSpPr>
        <p:spPr>
          <a:xfrm>
            <a:off x="6604002" y="2208198"/>
            <a:ext cx="4757483" cy="553373"/>
          </a:xfrm>
        </p:spPr>
        <p:txBody>
          <a:bodyPr/>
          <a:lstStyle/>
          <a:p>
            <a:r>
              <a:rPr lang="en-US" dirty="0">
                <a:latin typeface="Avenir Next LT Pro Light" panose="020B0304020202020204" pitchFamily="34" charset="0"/>
              </a:rPr>
              <a:t>Cost minimization</a:t>
            </a:r>
          </a:p>
        </p:txBody>
      </p:sp>
      <p:sp>
        <p:nvSpPr>
          <p:cNvPr id="7" name="Content Placeholder 6">
            <a:extLst>
              <a:ext uri="{FF2B5EF4-FFF2-40B4-BE49-F238E27FC236}">
                <a16:creationId xmlns:a16="http://schemas.microsoft.com/office/drawing/2014/main" id="{6B73B667-C38E-4107-9806-D7413A0C429E}"/>
              </a:ext>
            </a:extLst>
          </p:cNvPr>
          <p:cNvSpPr>
            <a:spLocks noGrp="1"/>
          </p:cNvSpPr>
          <p:nvPr>
            <p:ph sz="quarter" idx="4"/>
          </p:nvPr>
        </p:nvSpPr>
        <p:spPr>
          <a:xfrm>
            <a:off x="6481679" y="2761572"/>
            <a:ext cx="4879806" cy="3677328"/>
          </a:xfrm>
        </p:spPr>
        <p:txBody>
          <a:bodyPr>
            <a:normAutofit/>
          </a:bodyPr>
          <a:lstStyle/>
          <a:p>
            <a:pPr algn="l">
              <a:lnSpc>
                <a:spcPts val="2400"/>
              </a:lnSpc>
            </a:pPr>
            <a:r>
              <a:rPr lang="en-US" sz="1600" dirty="0">
                <a:latin typeface="Avenir Next LT Pro Light" panose="020B0304020202020204" pitchFamily="34" charset="0"/>
              </a:rPr>
              <a:t>H-1B visas allow companies to obtain “cheap” foreign labor to fill open positions due to shaky standards for determining prevailing wages</a:t>
            </a:r>
          </a:p>
          <a:p>
            <a:pPr algn="l">
              <a:lnSpc>
                <a:spcPts val="2400"/>
              </a:lnSpc>
            </a:pPr>
            <a:r>
              <a:rPr lang="en-US" sz="1600" dirty="0">
                <a:latin typeface="Avenir Next LT Pro Light" panose="020B0304020202020204" pitchFamily="34" charset="0"/>
              </a:rPr>
              <a:t>US graduates more STEM workers than the tech industry needs according to Rutgers</a:t>
            </a:r>
          </a:p>
          <a:p>
            <a:pPr algn="l">
              <a:lnSpc>
                <a:spcPts val="2400"/>
              </a:lnSpc>
            </a:pPr>
            <a:r>
              <a:rPr lang="en-US" sz="1600" dirty="0">
                <a:latin typeface="Avenir Next LT Pro Light" panose="020B0304020202020204" pitchFamily="34" charset="0"/>
              </a:rPr>
              <a:t>If there was a shortage of skilled workers than wages would surge for these roles (flat) </a:t>
            </a:r>
          </a:p>
          <a:p>
            <a:pPr algn="l">
              <a:lnSpc>
                <a:spcPts val="2400"/>
              </a:lnSpc>
            </a:pPr>
            <a:r>
              <a:rPr lang="en-US" sz="1600" dirty="0">
                <a:latin typeface="Avenir Next LT Pro Light" panose="020B0304020202020204" pitchFamily="34" charset="0"/>
              </a:rPr>
              <a:t>Adding additional workers to the system drives down wages for everyone (prevailing wage decreases) </a:t>
            </a:r>
          </a:p>
        </p:txBody>
      </p:sp>
      <p:sp>
        <p:nvSpPr>
          <p:cNvPr id="3" name="Title 2">
            <a:extLst>
              <a:ext uri="{FF2B5EF4-FFF2-40B4-BE49-F238E27FC236}">
                <a16:creationId xmlns:a16="http://schemas.microsoft.com/office/drawing/2014/main" id="{D573978E-9B22-474E-85EE-0DA0F0F937E4}"/>
              </a:ext>
            </a:extLst>
          </p:cNvPr>
          <p:cNvSpPr>
            <a:spLocks noGrp="1"/>
          </p:cNvSpPr>
          <p:nvPr>
            <p:ph type="title"/>
          </p:nvPr>
        </p:nvSpPr>
        <p:spPr/>
        <p:txBody>
          <a:bodyPr/>
          <a:lstStyle/>
          <a:p>
            <a:r>
              <a:rPr lang="en-US" dirty="0">
                <a:latin typeface="Avenir Next LT Pro Light" panose="020B0304020202020204" pitchFamily="34" charset="0"/>
              </a:rPr>
              <a:t>The debate</a:t>
            </a:r>
          </a:p>
        </p:txBody>
      </p:sp>
    </p:spTree>
    <p:extLst>
      <p:ext uri="{BB962C8B-B14F-4D97-AF65-F5344CB8AC3E}">
        <p14:creationId xmlns:p14="http://schemas.microsoft.com/office/powerpoint/2010/main" val="315360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dirty="0">
                <a:latin typeface="Avenir Next LT Pro Light" panose="020B0304020202020204" pitchFamily="34" charset="0"/>
              </a:rPr>
              <a:t>Case Study</a:t>
            </a:r>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effectLst/>
                <a:latin typeface="Avenir Next LT Pro Light" panose="020B0304020202020204" pitchFamily="34" charset="0"/>
              </a:rPr>
              <a:t>COGNIZANT TECHNOLOGY SOLUTIONS</a:t>
            </a:r>
            <a:r>
              <a:rPr kumimoji="0" lang="en-US" altLang="en-US" sz="1400" i="0" u="none" strike="noStrike" cap="none" normalizeH="0" baseline="0" dirty="0">
                <a:ln>
                  <a:noFill/>
                </a:ln>
                <a:effectLst/>
                <a:latin typeface="Avenir Next LT Pro Light" panose="020B0304020202020204" pitchFamily="34" charset="0"/>
              </a:rPr>
              <a:t> </a:t>
            </a:r>
            <a:endParaRPr kumimoji="0" lang="en-US" altLang="en-US" sz="4000" i="0" u="none" strike="noStrike" cap="none" normalizeH="0" baseline="0" dirty="0">
              <a:ln>
                <a:noFill/>
              </a:ln>
              <a:effectLst/>
              <a:latin typeface="Avenir Next LT Pro Light" panose="020B0304020202020204" pitchFamily="34" charset="0"/>
            </a:endParaRPr>
          </a:p>
        </p:txBody>
      </p:sp>
      <p:sp>
        <p:nvSpPr>
          <p:cNvPr id="4" name="Rectangle 1">
            <a:extLst>
              <a:ext uri="{FF2B5EF4-FFF2-40B4-BE49-F238E27FC236}">
                <a16:creationId xmlns:a16="http://schemas.microsoft.com/office/drawing/2014/main" id="{43A0DE73-EAF8-4760-8220-2C0C163DBF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47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58BDCDB-41CF-4556-B37F-F999F24E9A2C}"/>
              </a:ext>
            </a:extLst>
          </p:cNvPr>
          <p:cNvSpPr>
            <a:spLocks noGrp="1"/>
          </p:cNvSpPr>
          <p:nvPr>
            <p:ph type="title"/>
          </p:nvPr>
        </p:nvSpPr>
        <p:spPr>
          <a:xfrm>
            <a:off x="977900" y="2247900"/>
            <a:ext cx="3848100" cy="3619500"/>
          </a:xfrm>
          <a:solidFill>
            <a:schemeClr val="bg1"/>
          </a:solidFill>
        </p:spPr>
        <p:txBody>
          <a:bodyPr>
            <a:normAutofit/>
          </a:bodyPr>
          <a:lstStyle/>
          <a:p>
            <a:pPr>
              <a:lnSpc>
                <a:spcPct val="150000"/>
              </a:lnSpc>
            </a:pPr>
            <a:r>
              <a:rPr lang="en-US" sz="1800" b="1" u="sng" dirty="0">
                <a:latin typeface="Avenir Next LT Pro Light" panose="020B0304020202020204" pitchFamily="34" charset="0"/>
              </a:rPr>
              <a:t>J</a:t>
            </a:r>
            <a:r>
              <a:rPr lang="en-US" sz="1800" b="1" u="sng" dirty="0">
                <a:effectLst/>
                <a:latin typeface="Avenir Next LT Pro Light" panose="020B0304020202020204" pitchFamily="34" charset="0"/>
              </a:rPr>
              <a:t>ob types for H1B Applications</a:t>
            </a:r>
            <a:br>
              <a:rPr lang="en-US" sz="1400" b="1" dirty="0">
                <a:effectLst/>
                <a:latin typeface="Avenir Next LT Pro Light" panose="020B0304020202020204" pitchFamily="34" charset="0"/>
              </a:rPr>
            </a:br>
            <a:r>
              <a:rPr lang="en-US" sz="1400" dirty="0">
                <a:effectLst/>
                <a:latin typeface="Avenir Next LT Pro Light" panose="020B0304020202020204" pitchFamily="34" charset="0"/>
              </a:rPr>
              <a:t>Computer Systems Analysts*</a:t>
            </a:r>
            <a:br>
              <a:rPr lang="en-US" sz="1400" dirty="0">
                <a:effectLst/>
                <a:latin typeface="Avenir Next LT Pro Light" panose="020B0304020202020204" pitchFamily="34" charset="0"/>
              </a:rPr>
            </a:br>
            <a:r>
              <a:rPr lang="en-US" sz="1400" dirty="0">
                <a:latin typeface="Avenir Next LT Pro Light" panose="020B0304020202020204" pitchFamily="34" charset="0"/>
              </a:rPr>
              <a:t>Software Developers, Applications*</a:t>
            </a:r>
            <a:br>
              <a:rPr lang="en-US" sz="1400" dirty="0">
                <a:latin typeface="Avenir Next LT Pro Light" panose="020B0304020202020204" pitchFamily="34" charset="0"/>
              </a:rPr>
            </a:br>
            <a:r>
              <a:rPr lang="en-US" sz="1400" dirty="0">
                <a:latin typeface="Avenir Next LT Pro Light" panose="020B0304020202020204" pitchFamily="34" charset="0"/>
              </a:rPr>
              <a:t>Computer and Information Systems Managers</a:t>
            </a:r>
            <a:br>
              <a:rPr lang="en-US" sz="1400" dirty="0">
                <a:latin typeface="Avenir Next LT Pro Light" panose="020B0304020202020204" pitchFamily="34" charset="0"/>
              </a:rPr>
            </a:br>
            <a:r>
              <a:rPr lang="en-US" sz="1400" dirty="0">
                <a:latin typeface="Avenir Next LT Pro Light" panose="020B0304020202020204" pitchFamily="34" charset="0"/>
              </a:rPr>
              <a:t>Graphic Designers</a:t>
            </a:r>
            <a:br>
              <a:rPr lang="en-US" sz="1400" dirty="0">
                <a:latin typeface="Avenir Next LT Pro Light" panose="020B0304020202020204" pitchFamily="34" charset="0"/>
              </a:rPr>
            </a:br>
            <a:r>
              <a:rPr lang="en-US" sz="1400" dirty="0">
                <a:latin typeface="Avenir Next LT Pro Light" panose="020B0304020202020204" pitchFamily="34" charset="0"/>
              </a:rPr>
              <a:t>Sales Engineers</a:t>
            </a:r>
            <a:br>
              <a:rPr lang="en-US" sz="1400" dirty="0">
                <a:latin typeface="Avenir Next LT Pro Light" panose="020B0304020202020204" pitchFamily="34" charset="0"/>
              </a:rPr>
            </a:br>
            <a:br>
              <a:rPr lang="en-US" sz="1400" dirty="0">
                <a:latin typeface="Avenir Next LT Pro Light" panose="020B0304020202020204" pitchFamily="34" charset="0"/>
              </a:rPr>
            </a:br>
            <a:r>
              <a:rPr lang="en-US" sz="1400" dirty="0">
                <a:latin typeface="Avenir Next LT Pro Light" panose="020B0304020202020204" pitchFamily="34" charset="0"/>
              </a:rPr>
              <a:t>*highest number of applications</a:t>
            </a:r>
            <a:endParaRPr lang="en-US" sz="1100" dirty="0">
              <a:latin typeface="Avenir Next LT Pro Light" panose="020B0304020202020204" pitchFamily="34" charset="0"/>
            </a:endParaRPr>
          </a:p>
        </p:txBody>
      </p:sp>
      <p:pic>
        <p:nvPicPr>
          <p:cNvPr id="7170" name="Picture 2">
            <a:extLst>
              <a:ext uri="{FF2B5EF4-FFF2-40B4-BE49-F238E27FC236}">
                <a16:creationId xmlns:a16="http://schemas.microsoft.com/office/drawing/2014/main" id="{AC8BC84C-A2B2-4116-AE85-809CCE349F81}"/>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5433101" y="1079500"/>
            <a:ext cx="6614230" cy="4927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DCF6E4-020E-4B39-8056-E27C0CCD86CE}"/>
              </a:ext>
            </a:extLst>
          </p:cNvPr>
          <p:cNvSpPr txBox="1"/>
          <p:nvPr/>
        </p:nvSpPr>
        <p:spPr>
          <a:xfrm>
            <a:off x="635000" y="751729"/>
            <a:ext cx="3848100" cy="1508105"/>
          </a:xfrm>
          <a:prstGeom prst="rect">
            <a:avLst/>
          </a:prstGeom>
          <a:noFill/>
          <a:ln>
            <a:solidFill>
              <a:schemeClr val="tx2"/>
            </a:solidFill>
          </a:ln>
        </p:spPr>
        <p:txBody>
          <a:bodyPr wrap="square" rtlCol="0">
            <a:spAutoFit/>
          </a:bodyPr>
          <a:lstStyle/>
          <a:p>
            <a:r>
              <a:rPr lang="en-US" sz="7200" dirty="0">
                <a:latin typeface="Avenir Next LT Pro Light" panose="020B0304020202020204" pitchFamily="34" charset="0"/>
              </a:rPr>
              <a:t>2000% </a:t>
            </a:r>
          </a:p>
          <a:p>
            <a:r>
              <a:rPr lang="en-US" sz="2000" dirty="0">
                <a:latin typeface="Avenir Next LT Pro Light" panose="020B0304020202020204" pitchFamily="34" charset="0"/>
              </a:rPr>
              <a:t>in H1B Applications</a:t>
            </a:r>
          </a:p>
        </p:txBody>
      </p:sp>
      <p:sp>
        <p:nvSpPr>
          <p:cNvPr id="9" name="Arrow: Up 8">
            <a:extLst>
              <a:ext uri="{FF2B5EF4-FFF2-40B4-BE49-F238E27FC236}">
                <a16:creationId xmlns:a16="http://schemas.microsoft.com/office/drawing/2014/main" id="{08F31837-1064-4CA5-B9DC-00FFD81CC196}"/>
              </a:ext>
            </a:extLst>
          </p:cNvPr>
          <p:cNvSpPr/>
          <p:nvPr/>
        </p:nvSpPr>
        <p:spPr>
          <a:xfrm>
            <a:off x="3625850" y="878729"/>
            <a:ext cx="647700" cy="12668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95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E65971D-5CA3-45C8-9765-F1FD1BDCBDA5}"/>
              </a:ext>
            </a:extLst>
          </p:cNvPr>
          <p:cNvSpPr>
            <a:spLocks noGrp="1"/>
          </p:cNvSpPr>
          <p:nvPr>
            <p:ph type="body" idx="1"/>
          </p:nvPr>
        </p:nvSpPr>
        <p:spPr>
          <a:xfrm>
            <a:off x="531058" y="1831503"/>
            <a:ext cx="4757482" cy="740156"/>
          </a:xfrm>
        </p:spPr>
        <p:txBody>
          <a:bodyPr/>
          <a:lstStyle/>
          <a:p>
            <a:r>
              <a:rPr lang="en-US" sz="2400" dirty="0">
                <a:latin typeface="Avenir Next LT Pro Light" panose="020B0304020202020204" pitchFamily="34" charset="0"/>
              </a:rPr>
              <a:t>h1B Applications Requested</a:t>
            </a:r>
          </a:p>
        </p:txBody>
      </p:sp>
      <p:sp>
        <p:nvSpPr>
          <p:cNvPr id="7" name="Text Placeholder 6">
            <a:extLst>
              <a:ext uri="{FF2B5EF4-FFF2-40B4-BE49-F238E27FC236}">
                <a16:creationId xmlns:a16="http://schemas.microsoft.com/office/drawing/2014/main" id="{9861EEB6-186E-4D91-92E6-9E6A5A312D85}"/>
              </a:ext>
            </a:extLst>
          </p:cNvPr>
          <p:cNvSpPr>
            <a:spLocks noGrp="1"/>
          </p:cNvSpPr>
          <p:nvPr>
            <p:ph type="body" sz="quarter" idx="3"/>
          </p:nvPr>
        </p:nvSpPr>
        <p:spPr>
          <a:xfrm>
            <a:off x="6604002" y="1924895"/>
            <a:ext cx="4757483" cy="553373"/>
          </a:xfrm>
        </p:spPr>
        <p:txBody>
          <a:bodyPr/>
          <a:lstStyle/>
          <a:p>
            <a:r>
              <a:rPr lang="en-US" sz="2400" dirty="0">
                <a:latin typeface="Avenir Next LT Pro Light" panose="020B0304020202020204" pitchFamily="34" charset="0"/>
              </a:rPr>
              <a:t>Salaries Offered</a:t>
            </a:r>
          </a:p>
        </p:txBody>
      </p:sp>
      <p:sp>
        <p:nvSpPr>
          <p:cNvPr id="4" name="Title 3">
            <a:extLst>
              <a:ext uri="{FF2B5EF4-FFF2-40B4-BE49-F238E27FC236}">
                <a16:creationId xmlns:a16="http://schemas.microsoft.com/office/drawing/2014/main" id="{71057172-5DD0-4EC7-B2E8-915B261E2B0B}"/>
              </a:ext>
            </a:extLst>
          </p:cNvPr>
          <p:cNvSpPr>
            <a:spLocks noGrp="1"/>
          </p:cNvSpPr>
          <p:nvPr>
            <p:ph type="title"/>
          </p:nvPr>
        </p:nvSpPr>
        <p:spPr/>
        <p:txBody>
          <a:bodyPr/>
          <a:lstStyle/>
          <a:p>
            <a:r>
              <a:rPr lang="en-US" dirty="0">
                <a:latin typeface="Avenir Next LT Pro Light" panose="020B0304020202020204" pitchFamily="34" charset="0"/>
              </a:rPr>
              <a:t>Cognizant Technology</a:t>
            </a:r>
          </a:p>
        </p:txBody>
      </p:sp>
      <p:pic>
        <p:nvPicPr>
          <p:cNvPr id="8196" name="Picture 4">
            <a:extLst>
              <a:ext uri="{FF2B5EF4-FFF2-40B4-BE49-F238E27FC236}">
                <a16:creationId xmlns:a16="http://schemas.microsoft.com/office/drawing/2014/main" id="{5035F186-F137-4B7D-95A6-E628E27D0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955" y="2721895"/>
            <a:ext cx="49815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4CBFE0E1-9F04-4884-9E37-51D6F34A9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721895"/>
            <a:ext cx="48577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27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D7EC-50D6-4BB7-844C-58647D8B931C}"/>
              </a:ext>
            </a:extLst>
          </p:cNvPr>
          <p:cNvSpPr>
            <a:spLocks noGrp="1"/>
          </p:cNvSpPr>
          <p:nvPr>
            <p:ph type="title"/>
          </p:nvPr>
        </p:nvSpPr>
        <p:spPr/>
        <p:txBody>
          <a:bodyPr>
            <a:noAutofit/>
          </a:bodyPr>
          <a:lstStyle/>
          <a:p>
            <a:r>
              <a:rPr lang="en-US" sz="2000" b="0" i="1" cap="none" dirty="0">
                <a:effectLst/>
                <a:latin typeface="Avenir Next LT Pro Light" panose="020B0304020202020204" pitchFamily="34" charset="0"/>
              </a:rPr>
              <a:t>“The H-1B visa was established, as part of the Immigration Act of 1990, to let companies recruit trained foreign workers to work in </a:t>
            </a:r>
            <a:r>
              <a:rPr lang="en-US" sz="2000" b="0" i="1" u="none" strike="noStrike" cap="none" dirty="0">
                <a:effectLst/>
                <a:latin typeface="Avenir Next LT Pro Light" panose="020B0304020202020204" pitchFamily="34" charset="0"/>
                <a:hlinkClick r:id="rId2">
                  <a:extLst>
                    <a:ext uri="{A12FA001-AC4F-418D-AE19-62706E023703}">
                      <ahyp:hlinkClr xmlns:ahyp="http://schemas.microsoft.com/office/drawing/2018/hyperlinkcolor" val="tx"/>
                    </a:ext>
                  </a:extLst>
                </a:hlinkClick>
              </a:rPr>
              <a:t>“specialty occupations”</a:t>
            </a:r>
            <a:r>
              <a:rPr lang="en-US" sz="2000" b="0" i="1" cap="none" dirty="0">
                <a:effectLst/>
                <a:latin typeface="Avenir Next LT Pro Light" panose="020B0304020202020204" pitchFamily="34" charset="0"/>
              </a:rPr>
              <a:t> for which there are few qualified local candidates.”</a:t>
            </a:r>
            <a:endParaRPr lang="en-US" sz="2000" i="1" cap="none" dirty="0">
              <a:latin typeface="Avenir Next LT Pro Light" panose="020B0304020202020204" pitchFamily="34" charset="0"/>
            </a:endParaRPr>
          </a:p>
        </p:txBody>
      </p:sp>
      <p:sp>
        <p:nvSpPr>
          <p:cNvPr id="3" name="Content Placeholder 2">
            <a:extLst>
              <a:ext uri="{FF2B5EF4-FFF2-40B4-BE49-F238E27FC236}">
                <a16:creationId xmlns:a16="http://schemas.microsoft.com/office/drawing/2014/main" id="{0D123D08-297B-47B0-943B-A96C31000D6E}"/>
              </a:ext>
            </a:extLst>
          </p:cNvPr>
          <p:cNvSpPr>
            <a:spLocks noGrp="1"/>
          </p:cNvSpPr>
          <p:nvPr>
            <p:ph sz="quarter" idx="21"/>
          </p:nvPr>
        </p:nvSpPr>
        <p:spPr>
          <a:xfrm>
            <a:off x="4437500" y="2273300"/>
            <a:ext cx="3316999" cy="623788"/>
          </a:xfrm>
        </p:spPr>
        <p:txBody>
          <a:bodyPr/>
          <a:lstStyle/>
          <a:p>
            <a:r>
              <a:rPr lang="en-US" sz="3600" b="1" dirty="0">
                <a:latin typeface="Avenir Next LT Pro Light" panose="020B0304020202020204" pitchFamily="34" charset="0"/>
              </a:rPr>
              <a:t>H-1B Visas</a:t>
            </a:r>
          </a:p>
        </p:txBody>
      </p:sp>
    </p:spTree>
    <p:extLst>
      <p:ext uri="{BB962C8B-B14F-4D97-AF65-F5344CB8AC3E}">
        <p14:creationId xmlns:p14="http://schemas.microsoft.com/office/powerpoint/2010/main" val="395443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8706-B222-468C-94AB-1FFACFC265C3}"/>
              </a:ext>
            </a:extLst>
          </p:cNvPr>
          <p:cNvSpPr>
            <a:spLocks noGrp="1"/>
          </p:cNvSpPr>
          <p:nvPr>
            <p:ph type="title"/>
          </p:nvPr>
        </p:nvSpPr>
        <p:spPr/>
        <p:txBody>
          <a:bodyPr/>
          <a:lstStyle/>
          <a:p>
            <a:r>
              <a:rPr lang="en-US" dirty="0">
                <a:latin typeface="Avenir Next LT Pro Light" panose="020B0304020202020204" pitchFamily="34" charset="0"/>
              </a:rPr>
              <a:t>Background </a:t>
            </a:r>
          </a:p>
        </p:txBody>
      </p:sp>
      <p:sp>
        <p:nvSpPr>
          <p:cNvPr id="3" name="Content Placeholder 2">
            <a:extLst>
              <a:ext uri="{FF2B5EF4-FFF2-40B4-BE49-F238E27FC236}">
                <a16:creationId xmlns:a16="http://schemas.microsoft.com/office/drawing/2014/main" id="{BC3C76E6-698F-4768-9A06-C1A87FD5E55E}"/>
              </a:ext>
            </a:extLst>
          </p:cNvPr>
          <p:cNvSpPr>
            <a:spLocks noGrp="1"/>
          </p:cNvSpPr>
          <p:nvPr>
            <p:ph idx="1"/>
          </p:nvPr>
        </p:nvSpPr>
        <p:spPr>
          <a:xfrm>
            <a:off x="581192" y="1003300"/>
            <a:ext cx="11029615" cy="4972050"/>
          </a:xfrm>
        </p:spPr>
        <p:txBody>
          <a:bodyPr>
            <a:normAutofit/>
          </a:bodyPr>
          <a:lstStyle/>
          <a:p>
            <a:pPr marL="0" indent="0" algn="ctr">
              <a:buNone/>
            </a:pPr>
            <a:r>
              <a:rPr lang="en-US" sz="2400" b="1" i="0" dirty="0">
                <a:solidFill>
                  <a:srgbClr val="282828"/>
                </a:solidFill>
                <a:effectLst/>
                <a:latin typeface="Avenir Next LT Pro Light" panose="020B0304020202020204" pitchFamily="34" charset="0"/>
              </a:rPr>
              <a:t>Purpose: </a:t>
            </a:r>
            <a:r>
              <a:rPr lang="en-US" sz="2400" i="0" dirty="0">
                <a:solidFill>
                  <a:srgbClr val="282828"/>
                </a:solidFill>
                <a:effectLst/>
                <a:latin typeface="Avenir Next LT Pro Light" panose="020B0304020202020204" pitchFamily="34" charset="0"/>
              </a:rPr>
              <a:t>combat local labor shortages or skill gaps while maintaining global competitiveness </a:t>
            </a:r>
          </a:p>
          <a:p>
            <a:r>
              <a:rPr lang="en-US" sz="2000" b="1" dirty="0">
                <a:solidFill>
                  <a:srgbClr val="282828"/>
                </a:solidFill>
                <a:latin typeface="Avenir Next LT Pro Light" panose="020B0304020202020204" pitchFamily="34" charset="0"/>
              </a:rPr>
              <a:t>How it works: </a:t>
            </a:r>
            <a:endParaRPr lang="en-US" sz="2000" b="1" i="0" dirty="0">
              <a:solidFill>
                <a:srgbClr val="282828"/>
              </a:solidFill>
              <a:effectLst/>
              <a:latin typeface="Avenir Next LT Pro Light" panose="020B0304020202020204" pitchFamily="34" charset="0"/>
            </a:endParaRPr>
          </a:p>
          <a:p>
            <a:pPr lvl="1"/>
            <a:r>
              <a:rPr lang="en-US" sz="1800" dirty="0">
                <a:latin typeface="Avenir Next LT Pro Light" panose="020B0304020202020204" pitchFamily="34" charset="0"/>
              </a:rPr>
              <a:t>Companies apply for H-1B visas for a specific role that will be paid at a salary on par with the “prevailing wage” for that type of role</a:t>
            </a:r>
          </a:p>
          <a:p>
            <a:pPr lvl="1"/>
            <a:r>
              <a:rPr lang="en-US" sz="1800" dirty="0">
                <a:latin typeface="Avenir Next LT Pro Light" panose="020B0304020202020204" pitchFamily="34" charset="0"/>
              </a:rPr>
              <a:t>H-1B job requires at least a bachelor’s degree or an equivalent amount of experience</a:t>
            </a:r>
          </a:p>
          <a:p>
            <a:pPr lvl="1"/>
            <a:r>
              <a:rPr lang="en-US" sz="1800" b="0" i="0" dirty="0">
                <a:solidFill>
                  <a:srgbClr val="282828"/>
                </a:solidFill>
                <a:effectLst/>
                <a:latin typeface="Avenir Next LT Pro Light" panose="020B0304020202020204" pitchFamily="34" charset="0"/>
              </a:rPr>
              <a:t>Companies </a:t>
            </a:r>
            <a:r>
              <a:rPr lang="en-US" sz="1800" b="0" i="0" strike="noStrike" dirty="0">
                <a:solidFill>
                  <a:schemeClr val="tx1"/>
                </a:solidFill>
                <a:effectLst/>
                <a:latin typeface="Avenir Next LT Pro Light" panose="020B0304020202020204" pitchFamily="34" charset="0"/>
              </a:rPr>
              <a:t>attest</a:t>
            </a:r>
            <a:r>
              <a:rPr lang="en-US" sz="1800" b="0" i="0" dirty="0">
                <a:solidFill>
                  <a:srgbClr val="282828"/>
                </a:solidFill>
                <a:effectLst/>
                <a:latin typeface="Avenir Next LT Pro Light" panose="020B0304020202020204" pitchFamily="34" charset="0"/>
              </a:rPr>
              <a:t> that they will not pay an H-1B worker less than they would an American</a:t>
            </a:r>
            <a:endParaRPr lang="en-US" sz="1800" dirty="0">
              <a:latin typeface="Avenir Next LT Pro Light" panose="020B0304020202020204" pitchFamily="34" charset="0"/>
            </a:endParaRPr>
          </a:p>
          <a:p>
            <a:pPr lvl="1"/>
            <a:r>
              <a:rPr lang="en-US" sz="1800" dirty="0">
                <a:latin typeface="Avenir Next LT Pro Light" panose="020B0304020202020204" pitchFamily="34" charset="0"/>
              </a:rPr>
              <a:t>Every year there are 85,000 available visas which are distributed by a lottery system due to the high demand</a:t>
            </a:r>
          </a:p>
          <a:p>
            <a:pPr lvl="1"/>
            <a:r>
              <a:rPr lang="en-US" sz="1800" b="0" i="0" dirty="0">
                <a:solidFill>
                  <a:srgbClr val="282828"/>
                </a:solidFill>
                <a:effectLst/>
                <a:latin typeface="Avenir Next LT Pro Light" panose="020B0304020202020204" pitchFamily="34" charset="0"/>
              </a:rPr>
              <a:t>Jobs </a:t>
            </a:r>
            <a:r>
              <a:rPr lang="en-US" sz="1800" dirty="0">
                <a:solidFill>
                  <a:srgbClr val="282828"/>
                </a:solidFill>
                <a:latin typeface="Avenir Next LT Pro Light" panose="020B0304020202020204" pitchFamily="34" charset="0"/>
              </a:rPr>
              <a:t>tend to primarily be in </a:t>
            </a:r>
            <a:r>
              <a:rPr lang="en-US" sz="1800" b="0" i="0" dirty="0">
                <a:solidFill>
                  <a:srgbClr val="282828"/>
                </a:solidFill>
                <a:effectLst/>
                <a:latin typeface="Avenir Next LT Pro Light" panose="020B0304020202020204" pitchFamily="34" charset="0"/>
              </a:rPr>
              <a:t>science, engineering, information technology, medicine, and business</a:t>
            </a:r>
          </a:p>
        </p:txBody>
      </p:sp>
    </p:spTree>
    <p:extLst>
      <p:ext uri="{BB962C8B-B14F-4D97-AF65-F5344CB8AC3E}">
        <p14:creationId xmlns:p14="http://schemas.microsoft.com/office/powerpoint/2010/main" val="96059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FF14-1834-48AF-997E-2CB0C7C4A344}"/>
              </a:ext>
            </a:extLst>
          </p:cNvPr>
          <p:cNvSpPr>
            <a:spLocks noGrp="1"/>
          </p:cNvSpPr>
          <p:nvPr>
            <p:ph type="title"/>
          </p:nvPr>
        </p:nvSpPr>
        <p:spPr/>
        <p:txBody>
          <a:bodyPr/>
          <a:lstStyle/>
          <a:p>
            <a:r>
              <a:rPr lang="en-US">
                <a:latin typeface="Avenir Next LT Pro Light" panose="020B0304020202020204" pitchFamily="34" charset="0"/>
              </a:rPr>
              <a:t>Applications continue to rise</a:t>
            </a:r>
            <a:endParaRPr lang="en-US" dirty="0">
              <a:latin typeface="Avenir Next LT Pro Light" panose="020B0304020202020204" pitchFamily="34" charset="0"/>
            </a:endParaRPr>
          </a:p>
        </p:txBody>
      </p:sp>
      <p:pic>
        <p:nvPicPr>
          <p:cNvPr id="1028" name="Picture 4">
            <a:extLst>
              <a:ext uri="{FF2B5EF4-FFF2-40B4-BE49-F238E27FC236}">
                <a16:creationId xmlns:a16="http://schemas.microsoft.com/office/drawing/2014/main" id="{7E53DAB7-2534-4608-A976-EF71A1A64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546225"/>
            <a:ext cx="925830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3">
            <a:extLst>
              <a:ext uri="{FF2B5EF4-FFF2-40B4-BE49-F238E27FC236}">
                <a16:creationId xmlns:a16="http://schemas.microsoft.com/office/drawing/2014/main" id="{EF7C0678-463C-4A7B-90E1-6F12B1E876C1}"/>
              </a:ext>
            </a:extLst>
          </p:cNvPr>
          <p:cNvSpPr>
            <a:spLocks noGrp="1"/>
          </p:cNvSpPr>
          <p:nvPr>
            <p:ph type="title"/>
          </p:nvPr>
        </p:nvSpPr>
        <p:spPr>
          <a:xfrm>
            <a:off x="581192" y="702156"/>
            <a:ext cx="11029616" cy="740156"/>
          </a:xfrm>
        </p:spPr>
        <p:txBody>
          <a:bodyPr anchor="t">
            <a:normAutofit/>
          </a:bodyPr>
          <a:lstStyle/>
          <a:p>
            <a:r>
              <a:rPr lang="en-US" dirty="0">
                <a:latin typeface="Avenir Next LT Pro Light" panose="020B0304020202020204" pitchFamily="34" charset="0"/>
              </a:rPr>
              <a:t>Wage Stagnation</a:t>
            </a:r>
          </a:p>
        </p:txBody>
      </p:sp>
      <p:pic>
        <p:nvPicPr>
          <p:cNvPr id="2062" name="Picture 14">
            <a:extLst>
              <a:ext uri="{FF2B5EF4-FFF2-40B4-BE49-F238E27FC236}">
                <a16:creationId xmlns:a16="http://schemas.microsoft.com/office/drawing/2014/main" id="{9F4E3B01-F02E-4929-A8A9-22FF82D6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2" y="1442312"/>
            <a:ext cx="7648575" cy="521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5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4C2DF-D8FD-4874-837D-7E11432A2D30}"/>
              </a:ext>
            </a:extLst>
          </p:cNvPr>
          <p:cNvSpPr>
            <a:spLocks noGrp="1"/>
          </p:cNvSpPr>
          <p:nvPr>
            <p:ph type="title"/>
          </p:nvPr>
        </p:nvSpPr>
        <p:spPr/>
        <p:txBody>
          <a:bodyPr/>
          <a:lstStyle/>
          <a:p>
            <a:r>
              <a:rPr lang="en-US" dirty="0">
                <a:latin typeface="Avenir Next LT Pro Light" panose="020B0304020202020204" pitchFamily="34" charset="0"/>
              </a:rPr>
              <a:t>Year over year percent change &lt;5%</a:t>
            </a:r>
          </a:p>
        </p:txBody>
      </p:sp>
      <p:pic>
        <p:nvPicPr>
          <p:cNvPr id="4098" name="Picture 2">
            <a:extLst>
              <a:ext uri="{FF2B5EF4-FFF2-40B4-BE49-F238E27FC236}">
                <a16:creationId xmlns:a16="http://schemas.microsoft.com/office/drawing/2014/main" id="{21CFDE67-A464-4786-A2C1-AC52EC15CA9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91794" y="2042859"/>
            <a:ext cx="5066317" cy="40002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7101B33-A656-4F5C-8FD1-0FAD2509E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91" y="2147193"/>
            <a:ext cx="5066317" cy="413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91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69E4EE-2482-443E-9E25-9C294129AD1D}"/>
              </a:ext>
            </a:extLst>
          </p:cNvPr>
          <p:cNvSpPr/>
          <p:nvPr/>
        </p:nvSpPr>
        <p:spPr>
          <a:xfrm>
            <a:off x="8488989" y="1485900"/>
            <a:ext cx="3258511"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A56FB384-D238-4A82-A64A-79EB49BC3B78}"/>
              </a:ext>
            </a:extLst>
          </p:cNvPr>
          <p:cNvGraphicFramePr>
            <a:graphicFrameLocks noGrp="1"/>
          </p:cNvGraphicFramePr>
          <p:nvPr>
            <p:extLst>
              <p:ext uri="{D42A27DB-BD31-4B8C-83A1-F6EECF244321}">
                <p14:modId xmlns:p14="http://schemas.microsoft.com/office/powerpoint/2010/main" val="3975621554"/>
              </p:ext>
            </p:extLst>
          </p:nvPr>
        </p:nvGraphicFramePr>
        <p:xfrm>
          <a:off x="8778394" y="1344770"/>
          <a:ext cx="2969106" cy="4395631"/>
        </p:xfrm>
        <a:graphic>
          <a:graphicData uri="http://schemas.openxmlformats.org/drawingml/2006/table">
            <a:tbl>
              <a:tblPr/>
              <a:tblGrid>
                <a:gridCol w="1998166">
                  <a:extLst>
                    <a:ext uri="{9D8B030D-6E8A-4147-A177-3AD203B41FA5}">
                      <a16:colId xmlns:a16="http://schemas.microsoft.com/office/drawing/2014/main" val="1504505378"/>
                    </a:ext>
                  </a:extLst>
                </a:gridCol>
                <a:gridCol w="970940">
                  <a:extLst>
                    <a:ext uri="{9D8B030D-6E8A-4147-A177-3AD203B41FA5}">
                      <a16:colId xmlns:a16="http://schemas.microsoft.com/office/drawing/2014/main" val="4243232242"/>
                    </a:ext>
                  </a:extLst>
                </a:gridCol>
              </a:tblGrid>
              <a:tr h="681013">
                <a:tc>
                  <a:txBody>
                    <a:bodyPr/>
                    <a:lstStyle/>
                    <a:p>
                      <a:pPr algn="r" fontAlgn="ctr"/>
                      <a:r>
                        <a:rPr lang="en-US" sz="1200" b="1" i="0" u="none" strike="noStrike" dirty="0">
                          <a:solidFill>
                            <a:srgbClr val="000000"/>
                          </a:solidFill>
                          <a:effectLst/>
                          <a:latin typeface="Arial" panose="020B0604020202020204" pitchFamily="34" charset="0"/>
                        </a:rPr>
                        <a:t>Job 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r>
                        <a:rPr lang="en-US" sz="1200" b="1" i="0" u="none" strike="noStrike" dirty="0">
                          <a:solidFill>
                            <a:srgbClr val="000000"/>
                          </a:solidFill>
                          <a:effectLst/>
                          <a:latin typeface="Arial" panose="020B0604020202020204" pitchFamily="34" charset="0"/>
                        </a:rPr>
                        <a:t>Application Increase from 2011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986084734"/>
                  </a:ext>
                </a:extLst>
              </a:tr>
              <a:tr h="454009">
                <a:tc>
                  <a:txBody>
                    <a:bodyPr/>
                    <a:lstStyle/>
                    <a:p>
                      <a:pPr algn="r" fontAlgn="ctr"/>
                      <a:r>
                        <a:rPr lang="en-US" sz="1200" b="0" i="0" u="none" strike="noStrike" dirty="0">
                          <a:solidFill>
                            <a:srgbClr val="000000"/>
                          </a:solidFill>
                          <a:effectLst/>
                          <a:latin typeface="Arial" panose="020B0604020202020204" pitchFamily="34" charset="0"/>
                        </a:rPr>
                        <a:t>Software Developers, Applications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1200" b="0" i="0" u="none" strike="noStrike" dirty="0">
                          <a:solidFill>
                            <a:srgbClr val="000000"/>
                          </a:solidFill>
                          <a:effectLst/>
                          <a:latin typeface="Arial" panose="020B0604020202020204" pitchFamily="34" charset="0"/>
                        </a:rPr>
                        <a:t>          34,607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099044227"/>
                  </a:ext>
                </a:extLst>
              </a:tr>
              <a:tr h="247641">
                <a:tc>
                  <a:txBody>
                    <a:bodyPr/>
                    <a:lstStyle/>
                    <a:p>
                      <a:pPr algn="r" fontAlgn="ctr"/>
                      <a:r>
                        <a:rPr lang="en-US" sz="1200" b="0" i="0" u="none" strike="noStrike">
                          <a:solidFill>
                            <a:srgbClr val="000000"/>
                          </a:solidFill>
                          <a:effectLst/>
                          <a:latin typeface="Arial" panose="020B0604020202020204" pitchFamily="34" charset="0"/>
                        </a:rPr>
                        <a:t>Computer Systems Analysts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Arial" panose="020B0604020202020204" pitchFamily="34" charset="0"/>
                        </a:rPr>
                        <a:t>            8,233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5511504"/>
                  </a:ext>
                </a:extLst>
              </a:tr>
              <a:tr h="454009">
                <a:tc>
                  <a:txBody>
                    <a:bodyPr/>
                    <a:lstStyle/>
                    <a:p>
                      <a:pPr algn="r" fontAlgn="ctr"/>
                      <a:r>
                        <a:rPr lang="en-US" sz="1200" b="0" i="0" u="none" strike="noStrike">
                          <a:solidFill>
                            <a:srgbClr val="000000"/>
                          </a:solidFill>
                          <a:effectLst/>
                          <a:latin typeface="Arial" panose="020B0604020202020204" pitchFamily="34" charset="0"/>
                        </a:rPr>
                        <a:t>Software Developers, Systems Software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1200" b="0" i="0" u="none" strike="noStrike" dirty="0">
                          <a:solidFill>
                            <a:srgbClr val="000000"/>
                          </a:solidFill>
                          <a:effectLst/>
                          <a:latin typeface="Arial" panose="020B0604020202020204" pitchFamily="34" charset="0"/>
                        </a:rPr>
                        <a:t>            6,167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3732302526"/>
                  </a:ext>
                </a:extLst>
              </a:tr>
              <a:tr h="454009">
                <a:tc>
                  <a:txBody>
                    <a:bodyPr/>
                    <a:lstStyle/>
                    <a:p>
                      <a:pPr algn="r" fontAlgn="ctr"/>
                      <a:r>
                        <a:rPr lang="en-US" sz="1200" b="0" i="0" u="none" strike="noStrike">
                          <a:solidFill>
                            <a:srgbClr val="000000"/>
                          </a:solidFill>
                          <a:effectLst/>
                          <a:latin typeface="Arial" panose="020B0604020202020204" pitchFamily="34" charset="0"/>
                        </a:rPr>
                        <a:t>Electronics Engineers, Except Computer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Arial" panose="020B0604020202020204" pitchFamily="34" charset="0"/>
                        </a:rPr>
                        <a:t>            2,210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6756373"/>
                  </a:ext>
                </a:extLst>
              </a:tr>
              <a:tr h="454009">
                <a:tc>
                  <a:txBody>
                    <a:bodyPr/>
                    <a:lstStyle/>
                    <a:p>
                      <a:pPr algn="r" fontAlgn="ctr"/>
                      <a:r>
                        <a:rPr lang="en-US" sz="1200" b="0" i="0" u="none" strike="noStrike">
                          <a:solidFill>
                            <a:srgbClr val="000000"/>
                          </a:solidFill>
                          <a:effectLst/>
                          <a:latin typeface="Arial" panose="020B0604020202020204" pitchFamily="34" charset="0"/>
                        </a:rPr>
                        <a:t>Computer and Information Systems Managers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1200" b="0" i="0" u="none" strike="noStrike" dirty="0">
                          <a:solidFill>
                            <a:srgbClr val="000000"/>
                          </a:solidFill>
                          <a:effectLst/>
                          <a:latin typeface="Arial" panose="020B0604020202020204" pitchFamily="34" charset="0"/>
                        </a:rPr>
                        <a:t>            2,033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3638538331"/>
                  </a:ext>
                </a:extLst>
              </a:tr>
              <a:tr h="454009">
                <a:tc>
                  <a:txBody>
                    <a:bodyPr/>
                    <a:lstStyle/>
                    <a:p>
                      <a:pPr algn="r" fontAlgn="ctr"/>
                      <a:r>
                        <a:rPr lang="en-US" sz="1200" b="0" i="0" u="none" strike="noStrike" dirty="0">
                          <a:solidFill>
                            <a:srgbClr val="000000"/>
                          </a:solidFill>
                          <a:effectLst/>
                          <a:latin typeface="Arial" panose="020B0604020202020204" pitchFamily="34" charset="0"/>
                        </a:rPr>
                        <a:t>Network and Computer Systems Administrators*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Arial" panose="020B0604020202020204" pitchFamily="34" charset="0"/>
                        </a:rPr>
                        <a:t>            1,505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7783592"/>
                  </a:ext>
                </a:extLst>
              </a:tr>
              <a:tr h="454009">
                <a:tc>
                  <a:txBody>
                    <a:bodyPr/>
                    <a:lstStyle/>
                    <a:p>
                      <a:pPr algn="r" fontAlgn="ctr"/>
                      <a:r>
                        <a:rPr lang="en-US" sz="1200" b="0" i="0" u="none" strike="noStrike" dirty="0">
                          <a:solidFill>
                            <a:srgbClr val="000000"/>
                          </a:solidFill>
                          <a:effectLst/>
                          <a:latin typeface="Arial" panose="020B0604020202020204" pitchFamily="34" charset="0"/>
                        </a:rPr>
                        <a:t>Computer Occupations, All Other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1200" b="0" i="0" u="none" strike="noStrike" dirty="0">
                          <a:solidFill>
                            <a:srgbClr val="000000"/>
                          </a:solidFill>
                          <a:effectLst/>
                          <a:latin typeface="Arial" panose="020B0604020202020204" pitchFamily="34" charset="0"/>
                        </a:rPr>
                        <a:t>            1,232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4101090327"/>
                  </a:ext>
                </a:extLst>
              </a:tr>
              <a:tr h="247641">
                <a:tc>
                  <a:txBody>
                    <a:bodyPr/>
                    <a:lstStyle/>
                    <a:p>
                      <a:pPr algn="r" fontAlgn="ctr"/>
                      <a:r>
                        <a:rPr lang="en-US" sz="1200" b="0" i="0" u="none" strike="noStrike" dirty="0">
                          <a:solidFill>
                            <a:srgbClr val="000000"/>
                          </a:solidFill>
                          <a:effectLst/>
                          <a:latin typeface="Arial" panose="020B0604020202020204" pitchFamily="34" charset="0"/>
                        </a:rPr>
                        <a:t>Accountants and Auditors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Arial" panose="020B0604020202020204" pitchFamily="34" charset="0"/>
                        </a:rPr>
                        <a:t>            1,133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003379"/>
                  </a:ext>
                </a:extLst>
              </a:tr>
              <a:tr h="247641">
                <a:tc>
                  <a:txBody>
                    <a:bodyPr/>
                    <a:lstStyle/>
                    <a:p>
                      <a:pPr algn="r" fontAlgn="ctr"/>
                      <a:r>
                        <a:rPr lang="en-US" sz="1200" b="0" i="0" u="none" strike="noStrike" dirty="0">
                          <a:solidFill>
                            <a:srgbClr val="000000"/>
                          </a:solidFill>
                          <a:effectLst/>
                          <a:latin typeface="Arial" panose="020B0604020202020204" pitchFamily="34" charset="0"/>
                        </a:rPr>
                        <a:t>Statisticians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1200" b="0" i="0" u="none" strike="noStrike" dirty="0">
                          <a:solidFill>
                            <a:srgbClr val="000000"/>
                          </a:solidFill>
                          <a:effectLst/>
                          <a:latin typeface="Arial" panose="020B0604020202020204" pitchFamily="34" charset="0"/>
                        </a:rPr>
                        <a:t>            1,074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3820927209"/>
                  </a:ext>
                </a:extLst>
              </a:tr>
              <a:tr h="247641">
                <a:tc>
                  <a:txBody>
                    <a:bodyPr/>
                    <a:lstStyle/>
                    <a:p>
                      <a:pPr algn="r" fontAlgn="ctr"/>
                      <a:r>
                        <a:rPr lang="en-US" sz="1200" b="0" i="0" u="none" strike="noStrike">
                          <a:solidFill>
                            <a:srgbClr val="000000"/>
                          </a:solidFill>
                          <a:effectLst/>
                          <a:latin typeface="Arial" panose="020B0604020202020204" pitchFamily="34" charset="0"/>
                        </a:rPr>
                        <a:t>Mechanical Engineers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Arial" panose="020B0604020202020204" pitchFamily="34" charset="0"/>
                        </a:rPr>
                        <a:t>            1,053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435779"/>
                  </a:ext>
                </a:extLst>
              </a:tr>
            </a:tbl>
          </a:graphicData>
        </a:graphic>
      </p:graphicFrame>
      <p:pic>
        <p:nvPicPr>
          <p:cNvPr id="3078" name="Picture 6">
            <a:extLst>
              <a:ext uri="{FF2B5EF4-FFF2-40B4-BE49-F238E27FC236}">
                <a16:creationId xmlns:a16="http://schemas.microsoft.com/office/drawing/2014/main" id="{7DD57DE5-F514-407D-99C9-E0A0A33B7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70" y="1039970"/>
            <a:ext cx="7545329" cy="517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2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E8B624-ABDE-415F-BD43-998EDE796FDE}"/>
              </a:ext>
            </a:extLst>
          </p:cNvPr>
          <p:cNvSpPr>
            <a:spLocks noGrp="1"/>
          </p:cNvSpPr>
          <p:nvPr>
            <p:ph type="title"/>
          </p:nvPr>
        </p:nvSpPr>
        <p:spPr/>
        <p:txBody>
          <a:bodyPr>
            <a:normAutofit fontScale="90000"/>
          </a:bodyPr>
          <a:lstStyle/>
          <a:p>
            <a:r>
              <a:rPr lang="en-US" b="0" i="0" cap="none" dirty="0">
                <a:effectLst/>
                <a:latin typeface="Avenir Next LT Pro Light" panose="020B0304020202020204" pitchFamily="34" charset="0"/>
              </a:rPr>
              <a:t>“H-1B workers hold </a:t>
            </a:r>
            <a:r>
              <a:rPr lang="en-US" cap="none" dirty="0">
                <a:latin typeface="Avenir Next LT Pro Light" panose="020B0304020202020204" pitchFamily="34" charset="0"/>
              </a:rPr>
              <a:t>about 12%–13% of jobs in the tech industry while only holding around 0.6%–0.7% of U.S. jobs overall.” </a:t>
            </a:r>
            <a:br>
              <a:rPr lang="en-US" cap="none" dirty="0">
                <a:latin typeface="Avenir Next LT Pro Light" panose="020B0304020202020204" pitchFamily="34" charset="0"/>
              </a:rPr>
            </a:br>
            <a:r>
              <a:rPr lang="en-US" cap="none" dirty="0">
                <a:latin typeface="Avenir Next LT Pro Light" panose="020B0304020202020204" pitchFamily="34" charset="0"/>
              </a:rPr>
              <a:t>- Goldman Sachs </a:t>
            </a:r>
            <a:br>
              <a:rPr lang="en-US" sz="1800" cap="none" dirty="0">
                <a:latin typeface="Avenir Next LT Pro Light" panose="020B0304020202020204" pitchFamily="34" charset="0"/>
              </a:rPr>
            </a:br>
            <a:endParaRPr lang="en-US" cap="none" dirty="0"/>
          </a:p>
        </p:txBody>
      </p:sp>
    </p:spTree>
    <p:extLst>
      <p:ext uri="{BB962C8B-B14F-4D97-AF65-F5344CB8AC3E}">
        <p14:creationId xmlns:p14="http://schemas.microsoft.com/office/powerpoint/2010/main" val="330020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DF0087-0A69-43A8-A147-A90E7492E926}"/>
              </a:ext>
            </a:extLst>
          </p:cNvPr>
          <p:cNvSpPr>
            <a:spLocks noGrp="1"/>
          </p:cNvSpPr>
          <p:nvPr>
            <p:ph type="title"/>
          </p:nvPr>
        </p:nvSpPr>
        <p:spPr/>
        <p:txBody>
          <a:bodyPr/>
          <a:lstStyle/>
          <a:p>
            <a:r>
              <a:rPr lang="en-US" dirty="0">
                <a:latin typeface="Avenir Next LT Pro Light" panose="020B0304020202020204" pitchFamily="34" charset="0"/>
              </a:rPr>
              <a:t>Salaries are relatively flat</a:t>
            </a:r>
          </a:p>
        </p:txBody>
      </p:sp>
      <p:pic>
        <p:nvPicPr>
          <p:cNvPr id="5124" name="Picture 4">
            <a:extLst>
              <a:ext uri="{FF2B5EF4-FFF2-40B4-BE49-F238E27FC236}">
                <a16:creationId xmlns:a16="http://schemas.microsoft.com/office/drawing/2014/main" id="{B67C5227-8B33-4FC2-8A92-F84215E1F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206" y="1442312"/>
            <a:ext cx="7621587" cy="513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04508"/>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35A0B9-5F49-415F-9BEE-591FDACE9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3405</TotalTime>
  <Words>483</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 Light</vt:lpstr>
      <vt:lpstr>Calibri</vt:lpstr>
      <vt:lpstr>Garamond</vt:lpstr>
      <vt:lpstr>Helvetica Light</vt:lpstr>
      <vt:lpstr>Wingdings 2</vt:lpstr>
      <vt:lpstr>DividendVTI</vt:lpstr>
      <vt:lpstr>Skill Scarcity or Cost minimization?</vt:lpstr>
      <vt:lpstr>“The H-1B visa was established, as part of the Immigration Act of 1990, to let companies recruit trained foreign workers to work in “specialty occupations” for which there are few qualified local candidates.”</vt:lpstr>
      <vt:lpstr>Background </vt:lpstr>
      <vt:lpstr>Applications continue to rise</vt:lpstr>
      <vt:lpstr>Wage Stagnation</vt:lpstr>
      <vt:lpstr>Year over year percent change &lt;5%</vt:lpstr>
      <vt:lpstr>PowerPoint Presentation</vt:lpstr>
      <vt:lpstr>“H-1B workers hold about 12%–13% of jobs in the tech industry while only holding around 0.6%–0.7% of U.S. jobs overall.”  - Goldman Sachs  </vt:lpstr>
      <vt:lpstr>Salaries are relatively flat</vt:lpstr>
      <vt:lpstr>The debate</vt:lpstr>
      <vt:lpstr>Case Study</vt:lpstr>
      <vt:lpstr>Job types for H1B Applications Computer Systems Analysts* Software Developers, Applications* Computer and Information Systems Managers Graphic Designers Sales Engineers  *highest number of applications</vt:lpstr>
      <vt:lpstr>Cognizant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Visas</dc:title>
  <dc:creator>Maureen Walz</dc:creator>
  <cp:lastModifiedBy>Maureen Walz</cp:lastModifiedBy>
  <cp:revision>25</cp:revision>
  <dcterms:created xsi:type="dcterms:W3CDTF">2021-04-23T01:51:58Z</dcterms:created>
  <dcterms:modified xsi:type="dcterms:W3CDTF">2021-04-27T05:27:52Z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