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57" r:id="rId3"/>
    <p:sldId id="282" r:id="rId4"/>
    <p:sldId id="280" r:id="rId5"/>
    <p:sldId id="285" r:id="rId6"/>
    <p:sldId id="287" r:id="rId7"/>
    <p:sldId id="286" r:id="rId8"/>
    <p:sldId id="283" r:id="rId9"/>
    <p:sldId id="288" r:id="rId10"/>
    <p:sldId id="289" r:id="rId11"/>
    <p:sldId id="290"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FEE"/>
    <a:srgbClr val="8996C3"/>
    <a:srgbClr val="5469A5"/>
    <a:srgbClr val="4C64A4"/>
    <a:srgbClr val="5066A4"/>
    <a:srgbClr val="415790"/>
    <a:srgbClr val="485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2414" autoAdjust="0"/>
  </p:normalViewPr>
  <p:slideViewPr>
    <p:cSldViewPr snapToGrid="0">
      <p:cViewPr>
        <p:scale>
          <a:sx n="70" d="100"/>
          <a:sy n="70" d="100"/>
        </p:scale>
        <p:origin x="1194" y="150"/>
      </p:cViewPr>
      <p:guideLst>
        <p:guide pos="3840"/>
        <p:guide orient="horz" pos="2160"/>
      </p:guideLst>
    </p:cSldViewPr>
  </p:slideViewPr>
  <p:notesTextViewPr>
    <p:cViewPr>
      <p:scale>
        <a:sx n="1" d="1"/>
        <a:sy n="1" d="1"/>
      </p:scale>
      <p:origin x="0" y="-372"/>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53E37-47B8-4F80-8470-7E5FCB491D0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E9518D-405A-474F-83F1-0EA7CC3BB4EC}">
      <dgm:prSet/>
      <dgm:spPr/>
      <dgm:t>
        <a:bodyPr/>
        <a:lstStyle/>
        <a:p>
          <a:pPr>
            <a:lnSpc>
              <a:spcPct val="100000"/>
            </a:lnSpc>
          </a:pPr>
          <a:r>
            <a:rPr lang="en-US"/>
            <a:t>Develop a predictive model</a:t>
          </a:r>
        </a:p>
      </dgm:t>
    </dgm:pt>
    <dgm:pt modelId="{2EC5660D-8CF1-4F47-9F4F-075C565A85E2}" type="parTrans" cxnId="{422E8042-12B7-47F2-9F17-F89101E504BD}">
      <dgm:prSet/>
      <dgm:spPr/>
      <dgm:t>
        <a:bodyPr/>
        <a:lstStyle/>
        <a:p>
          <a:endParaRPr lang="en-US"/>
        </a:p>
      </dgm:t>
    </dgm:pt>
    <dgm:pt modelId="{B3EDCC50-426E-470E-8DFD-BECB3F8DE1BE}" type="sibTrans" cxnId="{422E8042-12B7-47F2-9F17-F89101E504BD}">
      <dgm:prSet/>
      <dgm:spPr/>
      <dgm:t>
        <a:bodyPr/>
        <a:lstStyle/>
        <a:p>
          <a:endParaRPr lang="en-US"/>
        </a:p>
      </dgm:t>
    </dgm:pt>
    <dgm:pt modelId="{65B63FDA-0B08-42DB-ABCD-24FAA881AF14}">
      <dgm:prSet/>
      <dgm:spPr/>
      <dgm:t>
        <a:bodyPr/>
        <a:lstStyle/>
        <a:p>
          <a:pPr>
            <a:lnSpc>
              <a:spcPct val="100000"/>
            </a:lnSpc>
          </a:pPr>
          <a:r>
            <a:rPr lang="en-US" dirty="0"/>
            <a:t>Class imbalanced data</a:t>
          </a:r>
        </a:p>
        <a:p>
          <a:pPr>
            <a:lnSpc>
              <a:spcPct val="100000"/>
            </a:lnSpc>
          </a:pPr>
          <a:r>
            <a:rPr lang="en-US" dirty="0"/>
            <a:t>Classification prediction </a:t>
          </a:r>
        </a:p>
      </dgm:t>
    </dgm:pt>
    <dgm:pt modelId="{71B4614C-BFD0-4AC1-9863-DCEEA5E3734E}" type="parTrans" cxnId="{4615249A-4F31-435B-8452-130BEAF90B45}">
      <dgm:prSet/>
      <dgm:spPr/>
      <dgm:t>
        <a:bodyPr/>
        <a:lstStyle/>
        <a:p>
          <a:endParaRPr lang="en-US"/>
        </a:p>
      </dgm:t>
    </dgm:pt>
    <dgm:pt modelId="{2EF64F84-E0C9-4590-BD82-BD356BBB51EE}" type="sibTrans" cxnId="{4615249A-4F31-435B-8452-130BEAF90B45}">
      <dgm:prSet/>
      <dgm:spPr/>
      <dgm:t>
        <a:bodyPr/>
        <a:lstStyle/>
        <a:p>
          <a:endParaRPr lang="en-US"/>
        </a:p>
      </dgm:t>
    </dgm:pt>
    <dgm:pt modelId="{3BC82815-55B5-4F32-9090-76B4C5E5468A}">
      <dgm:prSet/>
      <dgm:spPr/>
      <dgm:t>
        <a:bodyPr/>
        <a:lstStyle/>
        <a:p>
          <a:pPr>
            <a:lnSpc>
              <a:spcPct val="100000"/>
            </a:lnSpc>
          </a:pPr>
          <a:r>
            <a:rPr lang="en-US"/>
            <a:t>Highly dimensioned dataset </a:t>
          </a:r>
        </a:p>
      </dgm:t>
    </dgm:pt>
    <dgm:pt modelId="{FC974E43-FC15-421A-9BE7-5E4A9CE534F5}" type="parTrans" cxnId="{CBC2D89B-4B95-45DA-A9C6-08043E37F723}">
      <dgm:prSet/>
      <dgm:spPr/>
      <dgm:t>
        <a:bodyPr/>
        <a:lstStyle/>
        <a:p>
          <a:endParaRPr lang="en-US"/>
        </a:p>
      </dgm:t>
    </dgm:pt>
    <dgm:pt modelId="{10585B17-8A31-4107-82D5-918337B8E503}" type="sibTrans" cxnId="{CBC2D89B-4B95-45DA-A9C6-08043E37F723}">
      <dgm:prSet/>
      <dgm:spPr/>
      <dgm:t>
        <a:bodyPr/>
        <a:lstStyle/>
        <a:p>
          <a:endParaRPr lang="en-US"/>
        </a:p>
      </dgm:t>
    </dgm:pt>
    <dgm:pt modelId="{B52725B3-F254-4326-BD59-72EE2EF88C2F}">
      <dgm:prSet/>
      <dgm:spPr/>
      <dgm:t>
        <a:bodyPr/>
        <a:lstStyle/>
        <a:p>
          <a:pPr>
            <a:lnSpc>
              <a:spcPct val="100000"/>
            </a:lnSpc>
          </a:pPr>
          <a:r>
            <a:rPr lang="en-US"/>
            <a:t>Model Evaluation</a:t>
          </a:r>
        </a:p>
      </dgm:t>
    </dgm:pt>
    <dgm:pt modelId="{6967377E-4516-42A2-9D97-838A5E91465A}" type="parTrans" cxnId="{DB766DD7-F41C-4CFE-AFDA-85ED2589AEAC}">
      <dgm:prSet/>
      <dgm:spPr/>
      <dgm:t>
        <a:bodyPr/>
        <a:lstStyle/>
        <a:p>
          <a:endParaRPr lang="en-US"/>
        </a:p>
      </dgm:t>
    </dgm:pt>
    <dgm:pt modelId="{90D05E80-6252-40D1-8304-E1422ECAEF7A}" type="sibTrans" cxnId="{DB766DD7-F41C-4CFE-AFDA-85ED2589AEAC}">
      <dgm:prSet/>
      <dgm:spPr/>
      <dgm:t>
        <a:bodyPr/>
        <a:lstStyle/>
        <a:p>
          <a:endParaRPr lang="en-US"/>
        </a:p>
      </dgm:t>
    </dgm:pt>
    <dgm:pt modelId="{6F0C9E33-BC0A-4F39-AEF8-69E226AC2B76}">
      <dgm:prSet/>
      <dgm:spPr/>
      <dgm:t>
        <a:bodyPr/>
        <a:lstStyle/>
        <a:p>
          <a:pPr>
            <a:lnSpc>
              <a:spcPct val="100000"/>
            </a:lnSpc>
          </a:pPr>
          <a:r>
            <a:rPr lang="en-US"/>
            <a:t>Minority class F1 score </a:t>
          </a:r>
        </a:p>
      </dgm:t>
    </dgm:pt>
    <dgm:pt modelId="{112E3D2A-8DDC-43BC-ADF5-9BF42E3C1429}" type="parTrans" cxnId="{D448EBDE-A680-40FC-AEE0-807D811B7D35}">
      <dgm:prSet/>
      <dgm:spPr/>
      <dgm:t>
        <a:bodyPr/>
        <a:lstStyle/>
        <a:p>
          <a:endParaRPr lang="en-US"/>
        </a:p>
      </dgm:t>
    </dgm:pt>
    <dgm:pt modelId="{0F59AD55-8FFE-4D53-A936-D36540579769}" type="sibTrans" cxnId="{D448EBDE-A680-40FC-AEE0-807D811B7D35}">
      <dgm:prSet/>
      <dgm:spPr/>
      <dgm:t>
        <a:bodyPr/>
        <a:lstStyle/>
        <a:p>
          <a:endParaRPr lang="en-US"/>
        </a:p>
      </dgm:t>
    </dgm:pt>
    <dgm:pt modelId="{4EAF5A55-97A8-4C2D-9C6A-1BDFAE84D9A9}">
      <dgm:prSet/>
      <dgm:spPr/>
      <dgm:t>
        <a:bodyPr/>
        <a:lstStyle/>
        <a:p>
          <a:pPr>
            <a:lnSpc>
              <a:spcPct val="100000"/>
            </a:lnSpc>
          </a:pPr>
          <a:r>
            <a:rPr lang="en-US"/>
            <a:t>Identify Recommendations</a:t>
          </a:r>
        </a:p>
      </dgm:t>
    </dgm:pt>
    <dgm:pt modelId="{DEADA026-FAE6-4178-A561-6A34F8CC01B1}" type="parTrans" cxnId="{EA17288C-FF67-4F2C-A003-684A79E76049}">
      <dgm:prSet/>
      <dgm:spPr/>
      <dgm:t>
        <a:bodyPr/>
        <a:lstStyle/>
        <a:p>
          <a:endParaRPr lang="en-US"/>
        </a:p>
      </dgm:t>
    </dgm:pt>
    <dgm:pt modelId="{D65E07FC-31C0-4803-83D7-BF06AD69AB60}" type="sibTrans" cxnId="{EA17288C-FF67-4F2C-A003-684A79E76049}">
      <dgm:prSet/>
      <dgm:spPr/>
      <dgm:t>
        <a:bodyPr/>
        <a:lstStyle/>
        <a:p>
          <a:endParaRPr lang="en-US"/>
        </a:p>
      </dgm:t>
    </dgm:pt>
    <dgm:pt modelId="{C75B7374-6751-4971-B0B5-8BB037C2C1B8}">
      <dgm:prSet/>
      <dgm:spPr/>
      <dgm:t>
        <a:bodyPr/>
        <a:lstStyle/>
        <a:p>
          <a:pPr>
            <a:lnSpc>
              <a:spcPct val="100000"/>
            </a:lnSpc>
          </a:pPr>
          <a:r>
            <a:rPr lang="en-US"/>
            <a:t>Short-Term &amp; Long-Term </a:t>
          </a:r>
        </a:p>
      </dgm:t>
    </dgm:pt>
    <dgm:pt modelId="{C6BCEEDE-E665-466D-892D-539039A31DFD}" type="parTrans" cxnId="{353E0769-F24C-4679-AD9B-62C392AAC05A}">
      <dgm:prSet/>
      <dgm:spPr/>
      <dgm:t>
        <a:bodyPr/>
        <a:lstStyle/>
        <a:p>
          <a:endParaRPr lang="en-US"/>
        </a:p>
      </dgm:t>
    </dgm:pt>
    <dgm:pt modelId="{FF6A57D6-72A5-4B68-8D94-1C65AA9CB059}" type="sibTrans" cxnId="{353E0769-F24C-4679-AD9B-62C392AAC05A}">
      <dgm:prSet/>
      <dgm:spPr/>
      <dgm:t>
        <a:bodyPr/>
        <a:lstStyle/>
        <a:p>
          <a:endParaRPr lang="en-US"/>
        </a:p>
      </dgm:t>
    </dgm:pt>
    <dgm:pt modelId="{1BD0EE67-8EB7-42AD-B7C4-264A20D95AA4}" type="pres">
      <dgm:prSet presAssocID="{95A53E37-47B8-4F80-8470-7E5FCB491D0E}" presName="root" presStyleCnt="0">
        <dgm:presLayoutVars>
          <dgm:dir/>
          <dgm:resizeHandles val="exact"/>
        </dgm:presLayoutVars>
      </dgm:prSet>
      <dgm:spPr/>
    </dgm:pt>
    <dgm:pt modelId="{1BA7DB28-BCE0-478D-B6FD-CE965BBCCE90}" type="pres">
      <dgm:prSet presAssocID="{A4E9518D-405A-474F-83F1-0EA7CC3BB4EC}" presName="compNode" presStyleCnt="0"/>
      <dgm:spPr/>
    </dgm:pt>
    <dgm:pt modelId="{72F59AD8-97EA-4BB9-B65F-83602D48343F}" type="pres">
      <dgm:prSet presAssocID="{A4E9518D-405A-474F-83F1-0EA7CC3BB4EC}" presName="bgRect" presStyleLbl="bgShp" presStyleIdx="0" presStyleCnt="3"/>
      <dgm:spPr/>
    </dgm:pt>
    <dgm:pt modelId="{4F9AB2A6-0657-46B4-A1EE-340E6B8A906D}" type="pres">
      <dgm:prSet presAssocID="{A4E9518D-405A-474F-83F1-0EA7CC3BB4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D9C573A-46C6-461B-95F2-D4DE8011BBD8}" type="pres">
      <dgm:prSet presAssocID="{A4E9518D-405A-474F-83F1-0EA7CC3BB4EC}" presName="spaceRect" presStyleCnt="0"/>
      <dgm:spPr/>
    </dgm:pt>
    <dgm:pt modelId="{8CF65D77-5ABD-4BE2-90EE-A8762ADF545D}" type="pres">
      <dgm:prSet presAssocID="{A4E9518D-405A-474F-83F1-0EA7CC3BB4EC}" presName="parTx" presStyleLbl="revTx" presStyleIdx="0" presStyleCnt="6">
        <dgm:presLayoutVars>
          <dgm:chMax val="0"/>
          <dgm:chPref val="0"/>
        </dgm:presLayoutVars>
      </dgm:prSet>
      <dgm:spPr/>
    </dgm:pt>
    <dgm:pt modelId="{EAFBA075-DAE8-4944-A132-E9DF0C962F33}" type="pres">
      <dgm:prSet presAssocID="{A4E9518D-405A-474F-83F1-0EA7CC3BB4EC}" presName="desTx" presStyleLbl="revTx" presStyleIdx="1" presStyleCnt="6">
        <dgm:presLayoutVars/>
      </dgm:prSet>
      <dgm:spPr/>
    </dgm:pt>
    <dgm:pt modelId="{22D7036C-86E3-4CAA-B213-BA92FC30D1F8}" type="pres">
      <dgm:prSet presAssocID="{B3EDCC50-426E-470E-8DFD-BECB3F8DE1BE}" presName="sibTrans" presStyleCnt="0"/>
      <dgm:spPr/>
    </dgm:pt>
    <dgm:pt modelId="{5CA56B2E-6017-4028-82B9-F4933E941B8D}" type="pres">
      <dgm:prSet presAssocID="{B52725B3-F254-4326-BD59-72EE2EF88C2F}" presName="compNode" presStyleCnt="0"/>
      <dgm:spPr/>
    </dgm:pt>
    <dgm:pt modelId="{1D118F2C-7376-496F-960B-BF35FB81E6EB}" type="pres">
      <dgm:prSet presAssocID="{B52725B3-F254-4326-BD59-72EE2EF88C2F}" presName="bgRect" presStyleLbl="bgShp" presStyleIdx="1" presStyleCnt="3"/>
      <dgm:spPr>
        <a:solidFill>
          <a:srgbClr val="D3DFEE"/>
        </a:solidFill>
      </dgm:spPr>
    </dgm:pt>
    <dgm:pt modelId="{89CEE9E1-3027-44D1-B0E3-F6E976B746D7}" type="pres">
      <dgm:prSet presAssocID="{B52725B3-F254-4326-BD59-72EE2EF88C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4164EF09-D7FA-4D08-9D6F-8C2FF6BA3531}" type="pres">
      <dgm:prSet presAssocID="{B52725B3-F254-4326-BD59-72EE2EF88C2F}" presName="spaceRect" presStyleCnt="0"/>
      <dgm:spPr/>
    </dgm:pt>
    <dgm:pt modelId="{855B46AC-D8A3-4403-8702-4F46958A4870}" type="pres">
      <dgm:prSet presAssocID="{B52725B3-F254-4326-BD59-72EE2EF88C2F}" presName="parTx" presStyleLbl="revTx" presStyleIdx="2" presStyleCnt="6">
        <dgm:presLayoutVars>
          <dgm:chMax val="0"/>
          <dgm:chPref val="0"/>
        </dgm:presLayoutVars>
      </dgm:prSet>
      <dgm:spPr/>
    </dgm:pt>
    <dgm:pt modelId="{ED47EB77-45E0-4F51-8FF9-A26DE569096E}" type="pres">
      <dgm:prSet presAssocID="{B52725B3-F254-4326-BD59-72EE2EF88C2F}" presName="desTx" presStyleLbl="revTx" presStyleIdx="3" presStyleCnt="6">
        <dgm:presLayoutVars/>
      </dgm:prSet>
      <dgm:spPr/>
    </dgm:pt>
    <dgm:pt modelId="{A0910917-DFFB-499D-9D45-B070DEC73167}" type="pres">
      <dgm:prSet presAssocID="{90D05E80-6252-40D1-8304-E1422ECAEF7A}" presName="sibTrans" presStyleCnt="0"/>
      <dgm:spPr/>
    </dgm:pt>
    <dgm:pt modelId="{82A9710F-C698-41AD-8FD6-F3AC3AD070D0}" type="pres">
      <dgm:prSet presAssocID="{4EAF5A55-97A8-4C2D-9C6A-1BDFAE84D9A9}" presName="compNode" presStyleCnt="0"/>
      <dgm:spPr/>
    </dgm:pt>
    <dgm:pt modelId="{E153E72E-9ED0-4E01-A0DF-6166F616ED1A}" type="pres">
      <dgm:prSet presAssocID="{4EAF5A55-97A8-4C2D-9C6A-1BDFAE84D9A9}" presName="bgRect" presStyleLbl="bgShp" presStyleIdx="2" presStyleCnt="3"/>
      <dgm:spPr/>
    </dgm:pt>
    <dgm:pt modelId="{B8C398C1-9A7A-4E2B-92EA-0BA9EBFB3629}" type="pres">
      <dgm:prSet presAssocID="{4EAF5A55-97A8-4C2D-9C6A-1BDFAE84D9A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ainstorm with solid fill"/>
        </a:ext>
      </dgm:extLst>
    </dgm:pt>
    <dgm:pt modelId="{E5FA150D-16C5-4A7F-921C-9CC2B95B17FE}" type="pres">
      <dgm:prSet presAssocID="{4EAF5A55-97A8-4C2D-9C6A-1BDFAE84D9A9}" presName="spaceRect" presStyleCnt="0"/>
      <dgm:spPr/>
    </dgm:pt>
    <dgm:pt modelId="{CE82DC4E-F532-41CF-A1DA-E5E41D257AF1}" type="pres">
      <dgm:prSet presAssocID="{4EAF5A55-97A8-4C2D-9C6A-1BDFAE84D9A9}" presName="parTx" presStyleLbl="revTx" presStyleIdx="4" presStyleCnt="6">
        <dgm:presLayoutVars>
          <dgm:chMax val="0"/>
          <dgm:chPref val="0"/>
        </dgm:presLayoutVars>
      </dgm:prSet>
      <dgm:spPr/>
    </dgm:pt>
    <dgm:pt modelId="{537290C4-C755-4C2E-8F0D-63B52945D754}" type="pres">
      <dgm:prSet presAssocID="{4EAF5A55-97A8-4C2D-9C6A-1BDFAE84D9A9}" presName="desTx" presStyleLbl="revTx" presStyleIdx="5" presStyleCnt="6">
        <dgm:presLayoutVars/>
      </dgm:prSet>
      <dgm:spPr/>
    </dgm:pt>
  </dgm:ptLst>
  <dgm:cxnLst>
    <dgm:cxn modelId="{ACF85B38-41E8-424E-9E74-D8B6F57E9385}" type="presOf" srcId="{C75B7374-6751-4971-B0B5-8BB037C2C1B8}" destId="{537290C4-C755-4C2E-8F0D-63B52945D754}" srcOrd="0" destOrd="0" presId="urn:microsoft.com/office/officeart/2018/2/layout/IconVerticalSolidList"/>
    <dgm:cxn modelId="{422E8042-12B7-47F2-9F17-F89101E504BD}" srcId="{95A53E37-47B8-4F80-8470-7E5FCB491D0E}" destId="{A4E9518D-405A-474F-83F1-0EA7CC3BB4EC}" srcOrd="0" destOrd="0" parTransId="{2EC5660D-8CF1-4F47-9F4F-075C565A85E2}" sibTransId="{B3EDCC50-426E-470E-8DFD-BECB3F8DE1BE}"/>
    <dgm:cxn modelId="{353E0769-F24C-4679-AD9B-62C392AAC05A}" srcId="{4EAF5A55-97A8-4C2D-9C6A-1BDFAE84D9A9}" destId="{C75B7374-6751-4971-B0B5-8BB037C2C1B8}" srcOrd="0" destOrd="0" parTransId="{C6BCEEDE-E665-466D-892D-539039A31DFD}" sibTransId="{FF6A57D6-72A5-4B68-8D94-1C65AA9CB059}"/>
    <dgm:cxn modelId="{908C0D75-37D0-4CA8-B5D7-FE0E317A3008}" type="presOf" srcId="{65B63FDA-0B08-42DB-ABCD-24FAA881AF14}" destId="{EAFBA075-DAE8-4944-A132-E9DF0C962F33}" srcOrd="0" destOrd="0" presId="urn:microsoft.com/office/officeart/2018/2/layout/IconVerticalSolidList"/>
    <dgm:cxn modelId="{DECA0286-D9C0-41FE-A682-09E867BEDFD4}" type="presOf" srcId="{3BC82815-55B5-4F32-9090-76B4C5E5468A}" destId="{EAFBA075-DAE8-4944-A132-E9DF0C962F33}" srcOrd="0" destOrd="1" presId="urn:microsoft.com/office/officeart/2018/2/layout/IconVerticalSolidList"/>
    <dgm:cxn modelId="{D9CC3586-2B62-4ADB-8A45-077E11F6CF80}" type="presOf" srcId="{B52725B3-F254-4326-BD59-72EE2EF88C2F}" destId="{855B46AC-D8A3-4403-8702-4F46958A4870}" srcOrd="0" destOrd="0" presId="urn:microsoft.com/office/officeart/2018/2/layout/IconVerticalSolidList"/>
    <dgm:cxn modelId="{EA17288C-FF67-4F2C-A003-684A79E76049}" srcId="{95A53E37-47B8-4F80-8470-7E5FCB491D0E}" destId="{4EAF5A55-97A8-4C2D-9C6A-1BDFAE84D9A9}" srcOrd="2" destOrd="0" parTransId="{DEADA026-FAE6-4178-A561-6A34F8CC01B1}" sibTransId="{D65E07FC-31C0-4803-83D7-BF06AD69AB60}"/>
    <dgm:cxn modelId="{4615249A-4F31-435B-8452-130BEAF90B45}" srcId="{A4E9518D-405A-474F-83F1-0EA7CC3BB4EC}" destId="{65B63FDA-0B08-42DB-ABCD-24FAA881AF14}" srcOrd="0" destOrd="0" parTransId="{71B4614C-BFD0-4AC1-9863-DCEEA5E3734E}" sibTransId="{2EF64F84-E0C9-4590-BD82-BD356BBB51EE}"/>
    <dgm:cxn modelId="{CBC2D89B-4B95-45DA-A9C6-08043E37F723}" srcId="{A4E9518D-405A-474F-83F1-0EA7CC3BB4EC}" destId="{3BC82815-55B5-4F32-9090-76B4C5E5468A}" srcOrd="1" destOrd="0" parTransId="{FC974E43-FC15-421A-9BE7-5E4A9CE534F5}" sibTransId="{10585B17-8A31-4107-82D5-918337B8E503}"/>
    <dgm:cxn modelId="{CB258EB3-5A0E-4E35-B17D-1274A1BA7BC6}" type="presOf" srcId="{4EAF5A55-97A8-4C2D-9C6A-1BDFAE84D9A9}" destId="{CE82DC4E-F532-41CF-A1DA-E5E41D257AF1}" srcOrd="0" destOrd="0" presId="urn:microsoft.com/office/officeart/2018/2/layout/IconVerticalSolidList"/>
    <dgm:cxn modelId="{DB766DD7-F41C-4CFE-AFDA-85ED2589AEAC}" srcId="{95A53E37-47B8-4F80-8470-7E5FCB491D0E}" destId="{B52725B3-F254-4326-BD59-72EE2EF88C2F}" srcOrd="1" destOrd="0" parTransId="{6967377E-4516-42A2-9D97-838A5E91465A}" sibTransId="{90D05E80-6252-40D1-8304-E1422ECAEF7A}"/>
    <dgm:cxn modelId="{33B535D8-BF76-49B2-A525-51C74EBE73BA}" type="presOf" srcId="{95A53E37-47B8-4F80-8470-7E5FCB491D0E}" destId="{1BD0EE67-8EB7-42AD-B7C4-264A20D95AA4}" srcOrd="0" destOrd="0" presId="urn:microsoft.com/office/officeart/2018/2/layout/IconVerticalSolidList"/>
    <dgm:cxn modelId="{D448EBDE-A680-40FC-AEE0-807D811B7D35}" srcId="{B52725B3-F254-4326-BD59-72EE2EF88C2F}" destId="{6F0C9E33-BC0A-4F39-AEF8-69E226AC2B76}" srcOrd="0" destOrd="0" parTransId="{112E3D2A-8DDC-43BC-ADF5-9BF42E3C1429}" sibTransId="{0F59AD55-8FFE-4D53-A936-D36540579769}"/>
    <dgm:cxn modelId="{7BAA5BE0-E339-472F-A883-1A09630D08C3}" type="presOf" srcId="{A4E9518D-405A-474F-83F1-0EA7CC3BB4EC}" destId="{8CF65D77-5ABD-4BE2-90EE-A8762ADF545D}" srcOrd="0" destOrd="0" presId="urn:microsoft.com/office/officeart/2018/2/layout/IconVerticalSolidList"/>
    <dgm:cxn modelId="{93BD8AFC-1EC1-44A3-8516-1986794D1D01}" type="presOf" srcId="{6F0C9E33-BC0A-4F39-AEF8-69E226AC2B76}" destId="{ED47EB77-45E0-4F51-8FF9-A26DE569096E}" srcOrd="0" destOrd="0" presId="urn:microsoft.com/office/officeart/2018/2/layout/IconVerticalSolidList"/>
    <dgm:cxn modelId="{35A2D6F9-9419-47DD-883F-5AD29086C086}" type="presParOf" srcId="{1BD0EE67-8EB7-42AD-B7C4-264A20D95AA4}" destId="{1BA7DB28-BCE0-478D-B6FD-CE965BBCCE90}" srcOrd="0" destOrd="0" presId="urn:microsoft.com/office/officeart/2018/2/layout/IconVerticalSolidList"/>
    <dgm:cxn modelId="{8FEC7F87-3884-4785-9593-19F5A594684F}" type="presParOf" srcId="{1BA7DB28-BCE0-478D-B6FD-CE965BBCCE90}" destId="{72F59AD8-97EA-4BB9-B65F-83602D48343F}" srcOrd="0" destOrd="0" presId="urn:microsoft.com/office/officeart/2018/2/layout/IconVerticalSolidList"/>
    <dgm:cxn modelId="{3BF0F93F-6911-426B-A81E-CB01AB374F76}" type="presParOf" srcId="{1BA7DB28-BCE0-478D-B6FD-CE965BBCCE90}" destId="{4F9AB2A6-0657-46B4-A1EE-340E6B8A906D}" srcOrd="1" destOrd="0" presId="urn:microsoft.com/office/officeart/2018/2/layout/IconVerticalSolidList"/>
    <dgm:cxn modelId="{811E6E2A-3D8A-48FE-8EBE-FAC3BF950772}" type="presParOf" srcId="{1BA7DB28-BCE0-478D-B6FD-CE965BBCCE90}" destId="{DD9C573A-46C6-461B-95F2-D4DE8011BBD8}" srcOrd="2" destOrd="0" presId="urn:microsoft.com/office/officeart/2018/2/layout/IconVerticalSolidList"/>
    <dgm:cxn modelId="{84D0A1F8-0B89-45B8-AD7C-37A22ED9259C}" type="presParOf" srcId="{1BA7DB28-BCE0-478D-B6FD-CE965BBCCE90}" destId="{8CF65D77-5ABD-4BE2-90EE-A8762ADF545D}" srcOrd="3" destOrd="0" presId="urn:microsoft.com/office/officeart/2018/2/layout/IconVerticalSolidList"/>
    <dgm:cxn modelId="{EC33D9C9-3AC7-40F5-8CD8-CD4C519C2CD3}" type="presParOf" srcId="{1BA7DB28-BCE0-478D-B6FD-CE965BBCCE90}" destId="{EAFBA075-DAE8-4944-A132-E9DF0C962F33}" srcOrd="4" destOrd="0" presId="urn:microsoft.com/office/officeart/2018/2/layout/IconVerticalSolidList"/>
    <dgm:cxn modelId="{6A4FF661-8421-497C-90AA-F646D5F8B513}" type="presParOf" srcId="{1BD0EE67-8EB7-42AD-B7C4-264A20D95AA4}" destId="{22D7036C-86E3-4CAA-B213-BA92FC30D1F8}" srcOrd="1" destOrd="0" presId="urn:microsoft.com/office/officeart/2018/2/layout/IconVerticalSolidList"/>
    <dgm:cxn modelId="{66FC98F4-44CC-48DF-94CA-EF2D937FF4DF}" type="presParOf" srcId="{1BD0EE67-8EB7-42AD-B7C4-264A20D95AA4}" destId="{5CA56B2E-6017-4028-82B9-F4933E941B8D}" srcOrd="2" destOrd="0" presId="urn:microsoft.com/office/officeart/2018/2/layout/IconVerticalSolidList"/>
    <dgm:cxn modelId="{98C29433-6E53-4CF4-82CC-3AA5968DE7B9}" type="presParOf" srcId="{5CA56B2E-6017-4028-82B9-F4933E941B8D}" destId="{1D118F2C-7376-496F-960B-BF35FB81E6EB}" srcOrd="0" destOrd="0" presId="urn:microsoft.com/office/officeart/2018/2/layout/IconVerticalSolidList"/>
    <dgm:cxn modelId="{8031CAB7-CF28-4130-B80C-725D54F1D611}" type="presParOf" srcId="{5CA56B2E-6017-4028-82B9-F4933E941B8D}" destId="{89CEE9E1-3027-44D1-B0E3-F6E976B746D7}" srcOrd="1" destOrd="0" presId="urn:microsoft.com/office/officeart/2018/2/layout/IconVerticalSolidList"/>
    <dgm:cxn modelId="{097F68A3-C040-4D68-9A12-16E4013B4045}" type="presParOf" srcId="{5CA56B2E-6017-4028-82B9-F4933E941B8D}" destId="{4164EF09-D7FA-4D08-9D6F-8C2FF6BA3531}" srcOrd="2" destOrd="0" presId="urn:microsoft.com/office/officeart/2018/2/layout/IconVerticalSolidList"/>
    <dgm:cxn modelId="{EC7375EC-CC90-4C52-B920-7FBBDC5A6F21}" type="presParOf" srcId="{5CA56B2E-6017-4028-82B9-F4933E941B8D}" destId="{855B46AC-D8A3-4403-8702-4F46958A4870}" srcOrd="3" destOrd="0" presId="urn:microsoft.com/office/officeart/2018/2/layout/IconVerticalSolidList"/>
    <dgm:cxn modelId="{6EF09C64-8B3D-4B63-959C-4E5B15CB4DBE}" type="presParOf" srcId="{5CA56B2E-6017-4028-82B9-F4933E941B8D}" destId="{ED47EB77-45E0-4F51-8FF9-A26DE569096E}" srcOrd="4" destOrd="0" presId="urn:microsoft.com/office/officeart/2018/2/layout/IconVerticalSolidList"/>
    <dgm:cxn modelId="{E285FBE5-915F-40F1-8C15-BB88A1A9C0AE}" type="presParOf" srcId="{1BD0EE67-8EB7-42AD-B7C4-264A20D95AA4}" destId="{A0910917-DFFB-499D-9D45-B070DEC73167}" srcOrd="3" destOrd="0" presId="urn:microsoft.com/office/officeart/2018/2/layout/IconVerticalSolidList"/>
    <dgm:cxn modelId="{DF769BB0-DFE2-451D-87C9-A35BF9E95092}" type="presParOf" srcId="{1BD0EE67-8EB7-42AD-B7C4-264A20D95AA4}" destId="{82A9710F-C698-41AD-8FD6-F3AC3AD070D0}" srcOrd="4" destOrd="0" presId="urn:microsoft.com/office/officeart/2018/2/layout/IconVerticalSolidList"/>
    <dgm:cxn modelId="{18CD4E1C-4341-454B-974F-9280C5C4B986}" type="presParOf" srcId="{82A9710F-C698-41AD-8FD6-F3AC3AD070D0}" destId="{E153E72E-9ED0-4E01-A0DF-6166F616ED1A}" srcOrd="0" destOrd="0" presId="urn:microsoft.com/office/officeart/2018/2/layout/IconVerticalSolidList"/>
    <dgm:cxn modelId="{189420C6-F593-49DF-B323-91D582CF42C3}" type="presParOf" srcId="{82A9710F-C698-41AD-8FD6-F3AC3AD070D0}" destId="{B8C398C1-9A7A-4E2B-92EA-0BA9EBFB3629}" srcOrd="1" destOrd="0" presId="urn:microsoft.com/office/officeart/2018/2/layout/IconVerticalSolidList"/>
    <dgm:cxn modelId="{27DCED74-E8F3-4816-AF69-19750A54D4E9}" type="presParOf" srcId="{82A9710F-C698-41AD-8FD6-F3AC3AD070D0}" destId="{E5FA150D-16C5-4A7F-921C-9CC2B95B17FE}" srcOrd="2" destOrd="0" presId="urn:microsoft.com/office/officeart/2018/2/layout/IconVerticalSolidList"/>
    <dgm:cxn modelId="{0CC4F6F9-433A-4ACE-A7CF-17E927389790}" type="presParOf" srcId="{82A9710F-C698-41AD-8FD6-F3AC3AD070D0}" destId="{CE82DC4E-F532-41CF-A1DA-E5E41D257AF1}" srcOrd="3" destOrd="0" presId="urn:microsoft.com/office/officeart/2018/2/layout/IconVerticalSolidList"/>
    <dgm:cxn modelId="{A2C583C5-96A7-461D-8D50-9162A1EE1D19}" type="presParOf" srcId="{82A9710F-C698-41AD-8FD6-F3AC3AD070D0}" destId="{537290C4-C755-4C2E-8F0D-63B52945D75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2FD96-D3AE-4E17-AE07-3A5A021F2F34}"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EDE39D6C-A5CF-4177-8768-A52EE949762C}">
      <dgm:prSet/>
      <dgm:spPr/>
      <dgm:t>
        <a:bodyPr/>
        <a:lstStyle/>
        <a:p>
          <a:pPr>
            <a:defRPr cap="all"/>
          </a:pPr>
          <a:r>
            <a:rPr lang="en-US"/>
            <a:t>Random Forest </a:t>
          </a:r>
        </a:p>
      </dgm:t>
    </dgm:pt>
    <dgm:pt modelId="{305CD55D-89E8-44FE-BD89-CE031F64FC02}" type="parTrans" cxnId="{8FBF02C1-0E2C-4343-B25C-E197F5E1C538}">
      <dgm:prSet/>
      <dgm:spPr/>
      <dgm:t>
        <a:bodyPr/>
        <a:lstStyle/>
        <a:p>
          <a:endParaRPr lang="en-US"/>
        </a:p>
      </dgm:t>
    </dgm:pt>
    <dgm:pt modelId="{D0EE53EB-C469-4477-949A-764FBDA87D7E}" type="sibTrans" cxnId="{8FBF02C1-0E2C-4343-B25C-E197F5E1C538}">
      <dgm:prSet/>
      <dgm:spPr/>
      <dgm:t>
        <a:bodyPr/>
        <a:lstStyle/>
        <a:p>
          <a:endParaRPr lang="en-US"/>
        </a:p>
      </dgm:t>
    </dgm:pt>
    <dgm:pt modelId="{4C355D80-10C5-4690-B2B4-14584BFDBA65}">
      <dgm:prSet/>
      <dgm:spPr/>
      <dgm:t>
        <a:bodyPr/>
        <a:lstStyle/>
        <a:p>
          <a:pPr>
            <a:defRPr cap="all"/>
          </a:pPr>
          <a:r>
            <a:rPr lang="en-US"/>
            <a:t>Logistics Regression </a:t>
          </a:r>
        </a:p>
      </dgm:t>
    </dgm:pt>
    <dgm:pt modelId="{5C0A169F-95A7-48F5-AAD7-F6953721676C}" type="parTrans" cxnId="{E44A4BCA-3567-4270-BF0F-B45AA1C374EB}">
      <dgm:prSet/>
      <dgm:spPr/>
      <dgm:t>
        <a:bodyPr/>
        <a:lstStyle/>
        <a:p>
          <a:endParaRPr lang="en-US"/>
        </a:p>
      </dgm:t>
    </dgm:pt>
    <dgm:pt modelId="{1230DB87-A41E-4659-ADE5-23A97E0C4033}" type="sibTrans" cxnId="{E44A4BCA-3567-4270-BF0F-B45AA1C374EB}">
      <dgm:prSet/>
      <dgm:spPr/>
      <dgm:t>
        <a:bodyPr/>
        <a:lstStyle/>
        <a:p>
          <a:endParaRPr lang="en-US"/>
        </a:p>
      </dgm:t>
    </dgm:pt>
    <dgm:pt modelId="{BBC4820D-AABA-438B-8F25-A96486DF1841}">
      <dgm:prSet/>
      <dgm:spPr/>
      <dgm:t>
        <a:bodyPr/>
        <a:lstStyle/>
        <a:p>
          <a:pPr>
            <a:defRPr cap="all"/>
          </a:pPr>
          <a:r>
            <a:rPr lang="en-US" dirty="0"/>
            <a:t>Support Vector Machine  </a:t>
          </a:r>
        </a:p>
      </dgm:t>
    </dgm:pt>
    <dgm:pt modelId="{AB2802E3-8099-41BE-9817-134425BA38F5}" type="parTrans" cxnId="{92A08FB8-C63B-4F9B-B160-26861686F648}">
      <dgm:prSet/>
      <dgm:spPr/>
      <dgm:t>
        <a:bodyPr/>
        <a:lstStyle/>
        <a:p>
          <a:endParaRPr lang="en-US"/>
        </a:p>
      </dgm:t>
    </dgm:pt>
    <dgm:pt modelId="{9BC6AF0C-3792-432E-A133-D0D02820B17C}" type="sibTrans" cxnId="{92A08FB8-C63B-4F9B-B160-26861686F648}">
      <dgm:prSet/>
      <dgm:spPr/>
      <dgm:t>
        <a:bodyPr/>
        <a:lstStyle/>
        <a:p>
          <a:endParaRPr lang="en-US"/>
        </a:p>
      </dgm:t>
    </dgm:pt>
    <dgm:pt modelId="{5B0DC8E5-A022-4771-9F8D-B01A191FA373}" type="pres">
      <dgm:prSet presAssocID="{5032FD96-D3AE-4E17-AE07-3A5A021F2F34}" presName="root" presStyleCnt="0">
        <dgm:presLayoutVars>
          <dgm:dir/>
          <dgm:resizeHandles val="exact"/>
        </dgm:presLayoutVars>
      </dgm:prSet>
      <dgm:spPr/>
    </dgm:pt>
    <dgm:pt modelId="{2DF28C7A-9014-4B99-A833-CFB2887D558D}" type="pres">
      <dgm:prSet presAssocID="{EDE39D6C-A5CF-4177-8768-A52EE949762C}" presName="compNode" presStyleCnt="0"/>
      <dgm:spPr/>
    </dgm:pt>
    <dgm:pt modelId="{FAFD3A06-88CC-4999-B6DE-D496401DCB20}" type="pres">
      <dgm:prSet presAssocID="{EDE39D6C-A5CF-4177-8768-A52EE949762C}" presName="iconBgRect" presStyleLbl="bgShp" presStyleIdx="0" presStyleCnt="3"/>
      <dgm:spPr/>
    </dgm:pt>
    <dgm:pt modelId="{7B7AA83E-1E59-44F9-BDE3-9C97B7DB077B}" type="pres">
      <dgm:prSet presAssocID="{EDE39D6C-A5CF-4177-8768-A52EE94976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3508A794-A1B3-43E8-94CD-2F43AF8E9C3F}" type="pres">
      <dgm:prSet presAssocID="{EDE39D6C-A5CF-4177-8768-A52EE949762C}" presName="spaceRect" presStyleCnt="0"/>
      <dgm:spPr/>
    </dgm:pt>
    <dgm:pt modelId="{B77DD3F0-8FD7-4C34-BE81-4F1F410E0132}" type="pres">
      <dgm:prSet presAssocID="{EDE39D6C-A5CF-4177-8768-A52EE949762C}" presName="textRect" presStyleLbl="revTx" presStyleIdx="0" presStyleCnt="3">
        <dgm:presLayoutVars>
          <dgm:chMax val="1"/>
          <dgm:chPref val="1"/>
        </dgm:presLayoutVars>
      </dgm:prSet>
      <dgm:spPr/>
    </dgm:pt>
    <dgm:pt modelId="{A0ACA414-25EB-441B-9FB5-EDFA21333694}" type="pres">
      <dgm:prSet presAssocID="{D0EE53EB-C469-4477-949A-764FBDA87D7E}" presName="sibTrans" presStyleCnt="0"/>
      <dgm:spPr/>
    </dgm:pt>
    <dgm:pt modelId="{63AB9EA3-38F6-4343-9D8F-B55E1BDB9FBC}" type="pres">
      <dgm:prSet presAssocID="{4C355D80-10C5-4690-B2B4-14584BFDBA65}" presName="compNode" presStyleCnt="0"/>
      <dgm:spPr/>
    </dgm:pt>
    <dgm:pt modelId="{437AFB89-04A0-48B9-9B61-CACC4A808646}" type="pres">
      <dgm:prSet presAssocID="{4C355D80-10C5-4690-B2B4-14584BFDBA65}" presName="iconBgRect" presStyleLbl="bgShp" presStyleIdx="1" presStyleCnt="3"/>
      <dgm:spPr/>
    </dgm:pt>
    <dgm:pt modelId="{2DCD6A12-02C1-46F8-89F4-1DDF3CEE833D}" type="pres">
      <dgm:prSet presAssocID="{4C355D80-10C5-4690-B2B4-14584BFDBA6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outline"/>
        </a:ext>
      </dgm:extLst>
    </dgm:pt>
    <dgm:pt modelId="{D333A804-0CF1-4511-B825-243AF8CADC2E}" type="pres">
      <dgm:prSet presAssocID="{4C355D80-10C5-4690-B2B4-14584BFDBA65}" presName="spaceRect" presStyleCnt="0"/>
      <dgm:spPr/>
    </dgm:pt>
    <dgm:pt modelId="{2A1A897F-B262-487C-A2FE-307D736BD437}" type="pres">
      <dgm:prSet presAssocID="{4C355D80-10C5-4690-B2B4-14584BFDBA65}" presName="textRect" presStyleLbl="revTx" presStyleIdx="1" presStyleCnt="3">
        <dgm:presLayoutVars>
          <dgm:chMax val="1"/>
          <dgm:chPref val="1"/>
        </dgm:presLayoutVars>
      </dgm:prSet>
      <dgm:spPr/>
    </dgm:pt>
    <dgm:pt modelId="{F2070634-8AB0-47BC-82CD-9CF2A0613DA3}" type="pres">
      <dgm:prSet presAssocID="{1230DB87-A41E-4659-ADE5-23A97E0C4033}" presName="sibTrans" presStyleCnt="0"/>
      <dgm:spPr/>
    </dgm:pt>
    <dgm:pt modelId="{478A0552-1F58-4062-84E4-3BD6CE34970F}" type="pres">
      <dgm:prSet presAssocID="{BBC4820D-AABA-438B-8F25-A96486DF1841}" presName="compNode" presStyleCnt="0"/>
      <dgm:spPr/>
    </dgm:pt>
    <dgm:pt modelId="{20B98F43-8C2F-4419-8301-2EE57F834F0C}" type="pres">
      <dgm:prSet presAssocID="{BBC4820D-AABA-438B-8F25-A96486DF1841}" presName="iconBgRect" presStyleLbl="bgShp" presStyleIdx="2" presStyleCnt="3"/>
      <dgm:spPr/>
    </dgm:pt>
    <dgm:pt modelId="{FFA48764-904F-4CEA-8BE4-FACA3C70C4E7}" type="pres">
      <dgm:prSet presAssocID="{BBC4820D-AABA-438B-8F25-A96486DF18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80C7E5D3-A557-4B07-8EE4-E9074E84ABFD}" type="pres">
      <dgm:prSet presAssocID="{BBC4820D-AABA-438B-8F25-A96486DF1841}" presName="spaceRect" presStyleCnt="0"/>
      <dgm:spPr/>
    </dgm:pt>
    <dgm:pt modelId="{21056DB2-B542-487C-B87D-B48D609B2D03}" type="pres">
      <dgm:prSet presAssocID="{BBC4820D-AABA-438B-8F25-A96486DF1841}" presName="textRect" presStyleLbl="revTx" presStyleIdx="2" presStyleCnt="3">
        <dgm:presLayoutVars>
          <dgm:chMax val="1"/>
          <dgm:chPref val="1"/>
        </dgm:presLayoutVars>
      </dgm:prSet>
      <dgm:spPr/>
    </dgm:pt>
  </dgm:ptLst>
  <dgm:cxnLst>
    <dgm:cxn modelId="{359E6275-70D0-4547-BA3E-A0F2FF09012E}" type="presOf" srcId="{EDE39D6C-A5CF-4177-8768-A52EE949762C}" destId="{B77DD3F0-8FD7-4C34-BE81-4F1F410E0132}" srcOrd="0" destOrd="0" presId="urn:microsoft.com/office/officeart/2018/5/layout/IconCircleLabelList"/>
    <dgm:cxn modelId="{B2C0158B-025B-4427-9BDB-E41AE9DB73A5}" type="presOf" srcId="{4C355D80-10C5-4690-B2B4-14584BFDBA65}" destId="{2A1A897F-B262-487C-A2FE-307D736BD437}" srcOrd="0" destOrd="0" presId="urn:microsoft.com/office/officeart/2018/5/layout/IconCircleLabelList"/>
    <dgm:cxn modelId="{92A08FB8-C63B-4F9B-B160-26861686F648}" srcId="{5032FD96-D3AE-4E17-AE07-3A5A021F2F34}" destId="{BBC4820D-AABA-438B-8F25-A96486DF1841}" srcOrd="2" destOrd="0" parTransId="{AB2802E3-8099-41BE-9817-134425BA38F5}" sibTransId="{9BC6AF0C-3792-432E-A133-D0D02820B17C}"/>
    <dgm:cxn modelId="{8FBF02C1-0E2C-4343-B25C-E197F5E1C538}" srcId="{5032FD96-D3AE-4E17-AE07-3A5A021F2F34}" destId="{EDE39D6C-A5CF-4177-8768-A52EE949762C}" srcOrd="0" destOrd="0" parTransId="{305CD55D-89E8-44FE-BD89-CE031F64FC02}" sibTransId="{D0EE53EB-C469-4477-949A-764FBDA87D7E}"/>
    <dgm:cxn modelId="{E44A4BCA-3567-4270-BF0F-B45AA1C374EB}" srcId="{5032FD96-D3AE-4E17-AE07-3A5A021F2F34}" destId="{4C355D80-10C5-4690-B2B4-14584BFDBA65}" srcOrd="1" destOrd="0" parTransId="{5C0A169F-95A7-48F5-AAD7-F6953721676C}" sibTransId="{1230DB87-A41E-4659-ADE5-23A97E0C4033}"/>
    <dgm:cxn modelId="{603011E8-AF66-4CD6-8CBD-BBB58F392A5D}" type="presOf" srcId="{5032FD96-D3AE-4E17-AE07-3A5A021F2F34}" destId="{5B0DC8E5-A022-4771-9F8D-B01A191FA373}" srcOrd="0" destOrd="0" presId="urn:microsoft.com/office/officeart/2018/5/layout/IconCircleLabelList"/>
    <dgm:cxn modelId="{10E437EC-96D0-44E9-BD71-D677AED81DD5}" type="presOf" srcId="{BBC4820D-AABA-438B-8F25-A96486DF1841}" destId="{21056DB2-B542-487C-B87D-B48D609B2D03}" srcOrd="0" destOrd="0" presId="urn:microsoft.com/office/officeart/2018/5/layout/IconCircleLabelList"/>
    <dgm:cxn modelId="{0B44548E-547E-4A9B-8AD4-4A2FC821B0E1}" type="presParOf" srcId="{5B0DC8E5-A022-4771-9F8D-B01A191FA373}" destId="{2DF28C7A-9014-4B99-A833-CFB2887D558D}" srcOrd="0" destOrd="0" presId="urn:microsoft.com/office/officeart/2018/5/layout/IconCircleLabelList"/>
    <dgm:cxn modelId="{4B0748DF-88DA-4376-A7BE-BF6700BA53AF}" type="presParOf" srcId="{2DF28C7A-9014-4B99-A833-CFB2887D558D}" destId="{FAFD3A06-88CC-4999-B6DE-D496401DCB20}" srcOrd="0" destOrd="0" presId="urn:microsoft.com/office/officeart/2018/5/layout/IconCircleLabelList"/>
    <dgm:cxn modelId="{B3870B05-5EA9-4351-BFB1-7BA403928E9E}" type="presParOf" srcId="{2DF28C7A-9014-4B99-A833-CFB2887D558D}" destId="{7B7AA83E-1E59-44F9-BDE3-9C97B7DB077B}" srcOrd="1" destOrd="0" presId="urn:microsoft.com/office/officeart/2018/5/layout/IconCircleLabelList"/>
    <dgm:cxn modelId="{73C74F50-2354-4AF0-9D95-15B934742E4F}" type="presParOf" srcId="{2DF28C7A-9014-4B99-A833-CFB2887D558D}" destId="{3508A794-A1B3-43E8-94CD-2F43AF8E9C3F}" srcOrd="2" destOrd="0" presId="urn:microsoft.com/office/officeart/2018/5/layout/IconCircleLabelList"/>
    <dgm:cxn modelId="{63371E0D-1C9B-4B09-A7F3-74723A577606}" type="presParOf" srcId="{2DF28C7A-9014-4B99-A833-CFB2887D558D}" destId="{B77DD3F0-8FD7-4C34-BE81-4F1F410E0132}" srcOrd="3" destOrd="0" presId="urn:microsoft.com/office/officeart/2018/5/layout/IconCircleLabelList"/>
    <dgm:cxn modelId="{1E3BAE2E-DFA1-4C9E-8205-9EDF1BC49A3F}" type="presParOf" srcId="{5B0DC8E5-A022-4771-9F8D-B01A191FA373}" destId="{A0ACA414-25EB-441B-9FB5-EDFA21333694}" srcOrd="1" destOrd="0" presId="urn:microsoft.com/office/officeart/2018/5/layout/IconCircleLabelList"/>
    <dgm:cxn modelId="{DF45C7F0-6814-4668-B1D3-84F98925DE69}" type="presParOf" srcId="{5B0DC8E5-A022-4771-9F8D-B01A191FA373}" destId="{63AB9EA3-38F6-4343-9D8F-B55E1BDB9FBC}" srcOrd="2" destOrd="0" presId="urn:microsoft.com/office/officeart/2018/5/layout/IconCircleLabelList"/>
    <dgm:cxn modelId="{28B68AA7-54F6-42ED-ABD4-BF12D4E2D26B}" type="presParOf" srcId="{63AB9EA3-38F6-4343-9D8F-B55E1BDB9FBC}" destId="{437AFB89-04A0-48B9-9B61-CACC4A808646}" srcOrd="0" destOrd="0" presId="urn:microsoft.com/office/officeart/2018/5/layout/IconCircleLabelList"/>
    <dgm:cxn modelId="{78BB8C68-FB6F-49FD-87E7-F34A90A85FC7}" type="presParOf" srcId="{63AB9EA3-38F6-4343-9D8F-B55E1BDB9FBC}" destId="{2DCD6A12-02C1-46F8-89F4-1DDF3CEE833D}" srcOrd="1" destOrd="0" presId="urn:microsoft.com/office/officeart/2018/5/layout/IconCircleLabelList"/>
    <dgm:cxn modelId="{DA250196-20E5-4649-B3D1-03337DEBB7E4}" type="presParOf" srcId="{63AB9EA3-38F6-4343-9D8F-B55E1BDB9FBC}" destId="{D333A804-0CF1-4511-B825-243AF8CADC2E}" srcOrd="2" destOrd="0" presId="urn:microsoft.com/office/officeart/2018/5/layout/IconCircleLabelList"/>
    <dgm:cxn modelId="{C23CE036-5D3C-413D-BAD4-635F733CEA75}" type="presParOf" srcId="{63AB9EA3-38F6-4343-9D8F-B55E1BDB9FBC}" destId="{2A1A897F-B262-487C-A2FE-307D736BD437}" srcOrd="3" destOrd="0" presId="urn:microsoft.com/office/officeart/2018/5/layout/IconCircleLabelList"/>
    <dgm:cxn modelId="{7B5A4FEE-5E9E-4671-BA1E-7CB4F1E8C84C}" type="presParOf" srcId="{5B0DC8E5-A022-4771-9F8D-B01A191FA373}" destId="{F2070634-8AB0-47BC-82CD-9CF2A0613DA3}" srcOrd="3" destOrd="0" presId="urn:microsoft.com/office/officeart/2018/5/layout/IconCircleLabelList"/>
    <dgm:cxn modelId="{6C7728E2-087D-4579-80B8-6505E250F1E2}" type="presParOf" srcId="{5B0DC8E5-A022-4771-9F8D-B01A191FA373}" destId="{478A0552-1F58-4062-84E4-3BD6CE34970F}" srcOrd="4" destOrd="0" presId="urn:microsoft.com/office/officeart/2018/5/layout/IconCircleLabelList"/>
    <dgm:cxn modelId="{77AEB27F-3A18-4901-966C-2A6DBF692E7F}" type="presParOf" srcId="{478A0552-1F58-4062-84E4-3BD6CE34970F}" destId="{20B98F43-8C2F-4419-8301-2EE57F834F0C}" srcOrd="0" destOrd="0" presId="urn:microsoft.com/office/officeart/2018/5/layout/IconCircleLabelList"/>
    <dgm:cxn modelId="{7184C3DD-72CF-4AB9-B5E2-B4B2DC5B332D}" type="presParOf" srcId="{478A0552-1F58-4062-84E4-3BD6CE34970F}" destId="{FFA48764-904F-4CEA-8BE4-FACA3C70C4E7}" srcOrd="1" destOrd="0" presId="urn:microsoft.com/office/officeart/2018/5/layout/IconCircleLabelList"/>
    <dgm:cxn modelId="{734A469E-702D-4A22-9DB7-7ECBDD05D404}" type="presParOf" srcId="{478A0552-1F58-4062-84E4-3BD6CE34970F}" destId="{80C7E5D3-A557-4B07-8EE4-E9074E84ABFD}" srcOrd="2" destOrd="0" presId="urn:microsoft.com/office/officeart/2018/5/layout/IconCircleLabelList"/>
    <dgm:cxn modelId="{DCDFAABE-9F33-4787-B5EC-CA5C80E81305}" type="presParOf" srcId="{478A0552-1F58-4062-84E4-3BD6CE34970F}" destId="{21056DB2-B542-487C-B87D-B48D609B2D0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ED0C8C-CE55-4A0E-AD48-3DD0D7BADBD1}" type="doc">
      <dgm:prSet loTypeId="urn:microsoft.com/office/officeart/2005/8/layout/hierarchy4" loCatId="list" qsTypeId="urn:microsoft.com/office/officeart/2005/8/quickstyle/simple5" qsCatId="simple" csTypeId="urn:microsoft.com/office/officeart/2005/8/colors/accent1_3" csCatId="accent1" phldr="1"/>
      <dgm:spPr/>
      <dgm:t>
        <a:bodyPr/>
        <a:lstStyle/>
        <a:p>
          <a:endParaRPr lang="en-US"/>
        </a:p>
      </dgm:t>
    </dgm:pt>
    <dgm:pt modelId="{74815411-1444-4078-BF26-9FE456D88847}">
      <dgm:prSet phldrT="[Text]"/>
      <dgm:spPr>
        <a:solidFill>
          <a:srgbClr val="D3DFEE"/>
        </a:solidFill>
      </dgm:spPr>
      <dgm:t>
        <a:bodyPr/>
        <a:lstStyle/>
        <a:p>
          <a:r>
            <a:rPr lang="en-US" dirty="0">
              <a:solidFill>
                <a:schemeClr val="tx1">
                  <a:lumMod val="65000"/>
                  <a:lumOff val="35000"/>
                </a:schemeClr>
              </a:solidFill>
            </a:rPr>
            <a:t>Reduce Kiva’s financial risk</a:t>
          </a:r>
        </a:p>
      </dgm:t>
    </dgm:pt>
    <dgm:pt modelId="{1052B101-E881-4B72-A2A1-07D3D67945CE}" type="parTrans" cxnId="{E06BBC5E-EA9A-49C9-A416-A21B4974AD77}">
      <dgm:prSet/>
      <dgm:spPr/>
      <dgm:t>
        <a:bodyPr/>
        <a:lstStyle/>
        <a:p>
          <a:endParaRPr lang="en-US"/>
        </a:p>
      </dgm:t>
    </dgm:pt>
    <dgm:pt modelId="{C93E49CE-52A0-4643-BF28-534CBC9DCBDE}" type="sibTrans" cxnId="{E06BBC5E-EA9A-49C9-A416-A21B4974AD77}">
      <dgm:prSet/>
      <dgm:spPr/>
      <dgm:t>
        <a:bodyPr/>
        <a:lstStyle/>
        <a:p>
          <a:endParaRPr lang="en-US"/>
        </a:p>
      </dgm:t>
    </dgm:pt>
    <dgm:pt modelId="{4F5396C6-4C36-4518-8F1A-D1CF796438E5}">
      <dgm:prSet phldrT="[Text]"/>
      <dgm:spPr>
        <a:solidFill>
          <a:srgbClr val="D3DFEE"/>
        </a:solidFill>
      </dgm:spPr>
      <dgm:t>
        <a:bodyPr/>
        <a:lstStyle/>
        <a:p>
          <a:r>
            <a:rPr lang="en-US" dirty="0">
              <a:solidFill>
                <a:schemeClr val="tx1">
                  <a:lumMod val="65000"/>
                  <a:lumOff val="35000"/>
                </a:schemeClr>
              </a:solidFill>
            </a:rPr>
            <a:t>Predict loans that will not fully fund</a:t>
          </a:r>
        </a:p>
      </dgm:t>
    </dgm:pt>
    <dgm:pt modelId="{572F8254-0B6F-4004-8022-2D3B26995B43}" type="parTrans" cxnId="{3879312C-51D6-4E7D-BA94-B4CA413607BA}">
      <dgm:prSet/>
      <dgm:spPr/>
      <dgm:t>
        <a:bodyPr/>
        <a:lstStyle/>
        <a:p>
          <a:endParaRPr lang="en-US"/>
        </a:p>
      </dgm:t>
    </dgm:pt>
    <dgm:pt modelId="{41144719-CC8D-4BFC-99A5-4157DF9D2877}" type="sibTrans" cxnId="{3879312C-51D6-4E7D-BA94-B4CA413607BA}">
      <dgm:prSet/>
      <dgm:spPr/>
      <dgm:t>
        <a:bodyPr/>
        <a:lstStyle/>
        <a:p>
          <a:endParaRPr lang="en-US"/>
        </a:p>
      </dgm:t>
    </dgm:pt>
    <dgm:pt modelId="{0AB23111-9302-46D4-B665-7F3624C2BC98}">
      <dgm:prSet phldrT="[Text]"/>
      <dgm:spPr>
        <a:solidFill>
          <a:srgbClr val="D3DFEE"/>
        </a:solidFill>
      </dgm:spPr>
      <dgm:t>
        <a:bodyPr/>
        <a:lstStyle/>
        <a:p>
          <a:r>
            <a:rPr lang="en-US" dirty="0">
              <a:solidFill>
                <a:schemeClr val="tx1">
                  <a:lumMod val="65000"/>
                  <a:lumOff val="35000"/>
                </a:schemeClr>
              </a:solidFill>
            </a:rPr>
            <a:t>Proactively adjust loan terms</a:t>
          </a:r>
        </a:p>
      </dgm:t>
    </dgm:pt>
    <dgm:pt modelId="{15732D3C-3795-4998-B103-1058ED38D6DB}" type="parTrans" cxnId="{FB10D487-B761-4FBE-87BF-899D6E6F923D}">
      <dgm:prSet/>
      <dgm:spPr/>
      <dgm:t>
        <a:bodyPr/>
        <a:lstStyle/>
        <a:p>
          <a:endParaRPr lang="en-US"/>
        </a:p>
      </dgm:t>
    </dgm:pt>
    <dgm:pt modelId="{92A0796D-07FA-43EE-9C47-1B587C19AF85}" type="sibTrans" cxnId="{FB10D487-B761-4FBE-87BF-899D6E6F923D}">
      <dgm:prSet/>
      <dgm:spPr/>
      <dgm:t>
        <a:bodyPr/>
        <a:lstStyle/>
        <a:p>
          <a:endParaRPr lang="en-US"/>
        </a:p>
      </dgm:t>
    </dgm:pt>
    <dgm:pt modelId="{E70EB8D4-55E2-4D07-9157-CEEED322601E}">
      <dgm:prSet phldrT="[Text]"/>
      <dgm:spPr>
        <a:solidFill>
          <a:srgbClr val="D3DFEE"/>
        </a:solidFill>
      </dgm:spPr>
      <dgm:t>
        <a:bodyPr/>
        <a:lstStyle/>
        <a:p>
          <a:r>
            <a:rPr lang="en-US" dirty="0">
              <a:solidFill>
                <a:schemeClr val="tx1">
                  <a:lumMod val="65000"/>
                  <a:lumOff val="35000"/>
                </a:schemeClr>
              </a:solidFill>
            </a:rPr>
            <a:t>Use targeted marketing </a:t>
          </a:r>
        </a:p>
      </dgm:t>
    </dgm:pt>
    <dgm:pt modelId="{47594315-EEB6-44C3-A479-AE4664A1D3E2}" type="parTrans" cxnId="{2194185A-59F7-42C3-87B9-C4A74B036FA0}">
      <dgm:prSet/>
      <dgm:spPr/>
      <dgm:t>
        <a:bodyPr/>
        <a:lstStyle/>
        <a:p>
          <a:endParaRPr lang="en-US"/>
        </a:p>
      </dgm:t>
    </dgm:pt>
    <dgm:pt modelId="{77CB8637-2C45-41CC-9292-7B29BBBB7CEE}" type="sibTrans" cxnId="{2194185A-59F7-42C3-87B9-C4A74B036FA0}">
      <dgm:prSet/>
      <dgm:spPr/>
      <dgm:t>
        <a:bodyPr/>
        <a:lstStyle/>
        <a:p>
          <a:endParaRPr lang="en-US"/>
        </a:p>
      </dgm:t>
    </dgm:pt>
    <dgm:pt modelId="{6999E99E-873D-465E-8982-D3005893402A}">
      <dgm:prSet phldrT="[Text]"/>
      <dgm:spPr>
        <a:solidFill>
          <a:srgbClr val="D3DFEE"/>
        </a:solidFill>
      </dgm:spPr>
      <dgm:t>
        <a:bodyPr/>
        <a:lstStyle/>
        <a:p>
          <a:r>
            <a:rPr lang="en-US" dirty="0">
              <a:solidFill>
                <a:schemeClr val="tx1">
                  <a:lumMod val="65000"/>
                  <a:lumOff val="35000"/>
                </a:schemeClr>
              </a:solidFill>
            </a:rPr>
            <a:t>Tag loans for better visibility</a:t>
          </a:r>
        </a:p>
      </dgm:t>
    </dgm:pt>
    <dgm:pt modelId="{3D9D8F1B-2139-4E3F-8D92-8E5E33487FDF}" type="parTrans" cxnId="{800FBD24-7A56-492C-922D-318C7C31F1C9}">
      <dgm:prSet/>
      <dgm:spPr/>
      <dgm:t>
        <a:bodyPr/>
        <a:lstStyle/>
        <a:p>
          <a:endParaRPr lang="en-US"/>
        </a:p>
      </dgm:t>
    </dgm:pt>
    <dgm:pt modelId="{F9C38069-252B-4624-AB46-D02B10A2B9E6}" type="sibTrans" cxnId="{800FBD24-7A56-492C-922D-318C7C31F1C9}">
      <dgm:prSet/>
      <dgm:spPr/>
      <dgm:t>
        <a:bodyPr/>
        <a:lstStyle/>
        <a:p>
          <a:endParaRPr lang="en-US"/>
        </a:p>
      </dgm:t>
    </dgm:pt>
    <dgm:pt modelId="{CA17022C-1568-4B17-8FD3-A0D82D2FDC4F}">
      <dgm:prSet phldrT="[Text]"/>
      <dgm:spPr>
        <a:solidFill>
          <a:srgbClr val="5469A5"/>
        </a:solidFill>
      </dgm:spPr>
      <dgm:t>
        <a:bodyPr/>
        <a:lstStyle/>
        <a:p>
          <a:r>
            <a:rPr lang="en-US" dirty="0"/>
            <a:t>Problem</a:t>
          </a:r>
        </a:p>
      </dgm:t>
    </dgm:pt>
    <dgm:pt modelId="{282F120C-7FE1-47A8-85EB-073D7D9C17D5}" type="parTrans" cxnId="{9526783F-AC6B-4433-AAA8-158410A16052}">
      <dgm:prSet/>
      <dgm:spPr/>
      <dgm:t>
        <a:bodyPr/>
        <a:lstStyle/>
        <a:p>
          <a:endParaRPr lang="en-US"/>
        </a:p>
      </dgm:t>
    </dgm:pt>
    <dgm:pt modelId="{276685F6-D34A-400F-AD5A-6102BCD636F5}" type="sibTrans" cxnId="{9526783F-AC6B-4433-AAA8-158410A16052}">
      <dgm:prSet/>
      <dgm:spPr/>
      <dgm:t>
        <a:bodyPr/>
        <a:lstStyle/>
        <a:p>
          <a:endParaRPr lang="en-US"/>
        </a:p>
      </dgm:t>
    </dgm:pt>
    <dgm:pt modelId="{A3C47C36-6861-4776-9A42-64C91D50303C}">
      <dgm:prSet phldrT="[Text]"/>
      <dgm:spPr>
        <a:solidFill>
          <a:srgbClr val="5469A5"/>
        </a:solidFill>
      </dgm:spPr>
      <dgm:t>
        <a:bodyPr/>
        <a:lstStyle/>
        <a:p>
          <a:r>
            <a:rPr lang="en-US" dirty="0"/>
            <a:t>Analysis </a:t>
          </a:r>
        </a:p>
      </dgm:t>
    </dgm:pt>
    <dgm:pt modelId="{D06829D3-588B-4EB3-BEC6-A954D5C220D0}" type="parTrans" cxnId="{50093D68-FCBE-4FC2-946B-54CBCC90FA1B}">
      <dgm:prSet/>
      <dgm:spPr/>
      <dgm:t>
        <a:bodyPr/>
        <a:lstStyle/>
        <a:p>
          <a:endParaRPr lang="en-US"/>
        </a:p>
      </dgm:t>
    </dgm:pt>
    <dgm:pt modelId="{665C7A02-B6DB-4566-972D-83589CD89A41}" type="sibTrans" cxnId="{50093D68-FCBE-4FC2-946B-54CBCC90FA1B}">
      <dgm:prSet/>
      <dgm:spPr/>
      <dgm:t>
        <a:bodyPr/>
        <a:lstStyle/>
        <a:p>
          <a:endParaRPr lang="en-US"/>
        </a:p>
      </dgm:t>
    </dgm:pt>
    <dgm:pt modelId="{4A7B1BCF-6A61-4D22-B637-EF160AB65C68}">
      <dgm:prSet phldrT="[Text]" custT="1"/>
      <dgm:spPr>
        <a:solidFill>
          <a:srgbClr val="5469A5"/>
        </a:solidFill>
      </dgm:spPr>
      <dgm:t>
        <a:bodyPr/>
        <a:lstStyle/>
        <a:p>
          <a:r>
            <a:rPr lang="en-US" sz="3100" dirty="0"/>
            <a:t>Tactics</a:t>
          </a:r>
        </a:p>
      </dgm:t>
    </dgm:pt>
    <dgm:pt modelId="{111EA9E5-D0D7-4BBE-8212-ABC0B4DB3A65}" type="parTrans" cxnId="{17C32C39-BF18-485E-A9A0-DFA3635A4E2E}">
      <dgm:prSet/>
      <dgm:spPr/>
      <dgm:t>
        <a:bodyPr/>
        <a:lstStyle/>
        <a:p>
          <a:endParaRPr lang="en-US"/>
        </a:p>
      </dgm:t>
    </dgm:pt>
    <dgm:pt modelId="{0FF41DB1-3728-4AAA-AA86-307C56EE1055}" type="sibTrans" cxnId="{17C32C39-BF18-485E-A9A0-DFA3635A4E2E}">
      <dgm:prSet/>
      <dgm:spPr/>
      <dgm:t>
        <a:bodyPr/>
        <a:lstStyle/>
        <a:p>
          <a:endParaRPr lang="en-US"/>
        </a:p>
      </dgm:t>
    </dgm:pt>
    <dgm:pt modelId="{8F461901-1D11-4CCE-9662-C1A9D8BAAABA}" type="pres">
      <dgm:prSet presAssocID="{D7ED0C8C-CE55-4A0E-AD48-3DD0D7BADBD1}" presName="Name0" presStyleCnt="0">
        <dgm:presLayoutVars>
          <dgm:chPref val="1"/>
          <dgm:dir/>
          <dgm:animOne val="branch"/>
          <dgm:animLvl val="lvl"/>
          <dgm:resizeHandles/>
        </dgm:presLayoutVars>
      </dgm:prSet>
      <dgm:spPr/>
    </dgm:pt>
    <dgm:pt modelId="{A074DBCF-E85A-4411-90C9-9A3B86E7FBFA}" type="pres">
      <dgm:prSet presAssocID="{CA17022C-1568-4B17-8FD3-A0D82D2FDC4F}" presName="vertOne" presStyleCnt="0"/>
      <dgm:spPr/>
    </dgm:pt>
    <dgm:pt modelId="{B9D7FF27-101B-4D13-B14F-16A1CD860917}" type="pres">
      <dgm:prSet presAssocID="{CA17022C-1568-4B17-8FD3-A0D82D2FDC4F}" presName="txOne" presStyleLbl="node0" presStyleIdx="0" presStyleCnt="2">
        <dgm:presLayoutVars>
          <dgm:chPref val="3"/>
        </dgm:presLayoutVars>
      </dgm:prSet>
      <dgm:spPr/>
    </dgm:pt>
    <dgm:pt modelId="{80129B44-C23F-404E-BB85-BB5DB3F53786}" type="pres">
      <dgm:prSet presAssocID="{CA17022C-1568-4B17-8FD3-A0D82D2FDC4F}" presName="parTransOne" presStyleCnt="0"/>
      <dgm:spPr/>
    </dgm:pt>
    <dgm:pt modelId="{7A9242C3-6F7A-4B98-BF8F-287321865721}" type="pres">
      <dgm:prSet presAssocID="{CA17022C-1568-4B17-8FD3-A0D82D2FDC4F}" presName="horzOne" presStyleCnt="0"/>
      <dgm:spPr/>
    </dgm:pt>
    <dgm:pt modelId="{9011B485-B9DD-4948-9812-A49BCAB47034}" type="pres">
      <dgm:prSet presAssocID="{A3C47C36-6861-4776-9A42-64C91D50303C}" presName="vertTwo" presStyleCnt="0"/>
      <dgm:spPr/>
    </dgm:pt>
    <dgm:pt modelId="{2DC91C47-271B-4222-AEA3-49A7EBE4591C}" type="pres">
      <dgm:prSet presAssocID="{A3C47C36-6861-4776-9A42-64C91D50303C}" presName="txTwo" presStyleLbl="node2" presStyleIdx="0" presStyleCnt="2">
        <dgm:presLayoutVars>
          <dgm:chPref val="3"/>
        </dgm:presLayoutVars>
      </dgm:prSet>
      <dgm:spPr/>
    </dgm:pt>
    <dgm:pt modelId="{7FAEE87E-EEE4-4BF8-9FAC-245DB5826131}" type="pres">
      <dgm:prSet presAssocID="{A3C47C36-6861-4776-9A42-64C91D50303C}" presName="parTransTwo" presStyleCnt="0"/>
      <dgm:spPr/>
    </dgm:pt>
    <dgm:pt modelId="{B2D263E1-8C99-4C38-98C0-6FDE4173E267}" type="pres">
      <dgm:prSet presAssocID="{A3C47C36-6861-4776-9A42-64C91D50303C}" presName="horzTwo" presStyleCnt="0"/>
      <dgm:spPr/>
    </dgm:pt>
    <dgm:pt modelId="{2B0523F0-17CD-48EA-A544-0E44E207525D}" type="pres">
      <dgm:prSet presAssocID="{4A7B1BCF-6A61-4D22-B637-EF160AB65C68}" presName="vertThree" presStyleCnt="0"/>
      <dgm:spPr/>
    </dgm:pt>
    <dgm:pt modelId="{B87DFC46-354A-4AA6-8F42-3D81E94897FC}" type="pres">
      <dgm:prSet presAssocID="{4A7B1BCF-6A61-4D22-B637-EF160AB65C68}" presName="txThree" presStyleLbl="node3" presStyleIdx="0" presStyleCnt="4">
        <dgm:presLayoutVars>
          <dgm:chPref val="3"/>
        </dgm:presLayoutVars>
      </dgm:prSet>
      <dgm:spPr/>
    </dgm:pt>
    <dgm:pt modelId="{426B319B-7CC6-4C1D-9056-24B5C971B7F6}" type="pres">
      <dgm:prSet presAssocID="{4A7B1BCF-6A61-4D22-B637-EF160AB65C68}" presName="horzThree" presStyleCnt="0"/>
      <dgm:spPr/>
    </dgm:pt>
    <dgm:pt modelId="{D7358E77-F62A-462C-B722-A81F00B88D17}" type="pres">
      <dgm:prSet presAssocID="{276685F6-D34A-400F-AD5A-6102BCD636F5}" presName="sibSpaceOne" presStyleCnt="0"/>
      <dgm:spPr/>
    </dgm:pt>
    <dgm:pt modelId="{5816BA8E-E007-4472-A66F-1303B577B94A}" type="pres">
      <dgm:prSet presAssocID="{74815411-1444-4078-BF26-9FE456D88847}" presName="vertOne" presStyleCnt="0"/>
      <dgm:spPr/>
    </dgm:pt>
    <dgm:pt modelId="{2F2C1D05-5B12-4C91-A433-7FEC96043598}" type="pres">
      <dgm:prSet presAssocID="{74815411-1444-4078-BF26-9FE456D88847}" presName="txOne" presStyleLbl="node0" presStyleIdx="1" presStyleCnt="2">
        <dgm:presLayoutVars>
          <dgm:chPref val="3"/>
        </dgm:presLayoutVars>
      </dgm:prSet>
      <dgm:spPr/>
    </dgm:pt>
    <dgm:pt modelId="{005791C9-DD82-4BCB-BE34-5098B1E62E1C}" type="pres">
      <dgm:prSet presAssocID="{74815411-1444-4078-BF26-9FE456D88847}" presName="parTransOne" presStyleCnt="0"/>
      <dgm:spPr/>
    </dgm:pt>
    <dgm:pt modelId="{95BD13AE-0B89-4F05-9A70-5289B87A56F9}" type="pres">
      <dgm:prSet presAssocID="{74815411-1444-4078-BF26-9FE456D88847}" presName="horzOne" presStyleCnt="0"/>
      <dgm:spPr/>
    </dgm:pt>
    <dgm:pt modelId="{D4174D7C-4F3B-45C6-B2B6-1A6A8F809D84}" type="pres">
      <dgm:prSet presAssocID="{4F5396C6-4C36-4518-8F1A-D1CF796438E5}" presName="vertTwo" presStyleCnt="0"/>
      <dgm:spPr/>
    </dgm:pt>
    <dgm:pt modelId="{911E1F71-FD43-43A3-85AF-F8BE0DE006E3}" type="pres">
      <dgm:prSet presAssocID="{4F5396C6-4C36-4518-8F1A-D1CF796438E5}" presName="txTwo" presStyleLbl="node2" presStyleIdx="1" presStyleCnt="2">
        <dgm:presLayoutVars>
          <dgm:chPref val="3"/>
        </dgm:presLayoutVars>
      </dgm:prSet>
      <dgm:spPr/>
    </dgm:pt>
    <dgm:pt modelId="{27125A9C-34C7-4164-AC0D-58D6E1FE14A6}" type="pres">
      <dgm:prSet presAssocID="{4F5396C6-4C36-4518-8F1A-D1CF796438E5}" presName="parTransTwo" presStyleCnt="0"/>
      <dgm:spPr/>
    </dgm:pt>
    <dgm:pt modelId="{2F506E73-F702-4F32-A6AD-D1C848B11F29}" type="pres">
      <dgm:prSet presAssocID="{4F5396C6-4C36-4518-8F1A-D1CF796438E5}" presName="horzTwo" presStyleCnt="0"/>
      <dgm:spPr/>
    </dgm:pt>
    <dgm:pt modelId="{D5D0720D-2AB8-4880-889A-39E6475C6C3C}" type="pres">
      <dgm:prSet presAssocID="{0AB23111-9302-46D4-B665-7F3624C2BC98}" presName="vertThree" presStyleCnt="0"/>
      <dgm:spPr/>
    </dgm:pt>
    <dgm:pt modelId="{0D9A570A-EB44-44A8-B2A2-7730D88000DB}" type="pres">
      <dgm:prSet presAssocID="{0AB23111-9302-46D4-B665-7F3624C2BC98}" presName="txThree" presStyleLbl="node3" presStyleIdx="1" presStyleCnt="4">
        <dgm:presLayoutVars>
          <dgm:chPref val="3"/>
        </dgm:presLayoutVars>
      </dgm:prSet>
      <dgm:spPr/>
    </dgm:pt>
    <dgm:pt modelId="{4635EFF6-E068-4980-8B7D-08BF23055862}" type="pres">
      <dgm:prSet presAssocID="{0AB23111-9302-46D4-B665-7F3624C2BC98}" presName="horzThree" presStyleCnt="0"/>
      <dgm:spPr/>
    </dgm:pt>
    <dgm:pt modelId="{8B0D16ED-C98B-4B5A-B27A-943FED77E9F9}" type="pres">
      <dgm:prSet presAssocID="{92A0796D-07FA-43EE-9C47-1B587C19AF85}" presName="sibSpaceThree" presStyleCnt="0"/>
      <dgm:spPr/>
    </dgm:pt>
    <dgm:pt modelId="{C786A3EA-6C19-41D2-9C9D-B3C71CA1FBBF}" type="pres">
      <dgm:prSet presAssocID="{E70EB8D4-55E2-4D07-9157-CEEED322601E}" presName="vertThree" presStyleCnt="0"/>
      <dgm:spPr/>
    </dgm:pt>
    <dgm:pt modelId="{0EC576DD-1612-400F-B6DB-F3F86E7BDB91}" type="pres">
      <dgm:prSet presAssocID="{E70EB8D4-55E2-4D07-9157-CEEED322601E}" presName="txThree" presStyleLbl="node3" presStyleIdx="2" presStyleCnt="4">
        <dgm:presLayoutVars>
          <dgm:chPref val="3"/>
        </dgm:presLayoutVars>
      </dgm:prSet>
      <dgm:spPr/>
    </dgm:pt>
    <dgm:pt modelId="{FE912746-628C-4FA3-8363-3C06DE89AE9A}" type="pres">
      <dgm:prSet presAssocID="{E70EB8D4-55E2-4D07-9157-CEEED322601E}" presName="horzThree" presStyleCnt="0"/>
      <dgm:spPr/>
    </dgm:pt>
    <dgm:pt modelId="{1BFBDE65-CCD8-4C49-B37F-49CAFCFB70ED}" type="pres">
      <dgm:prSet presAssocID="{77CB8637-2C45-41CC-9292-7B29BBBB7CEE}" presName="sibSpaceThree" presStyleCnt="0"/>
      <dgm:spPr/>
    </dgm:pt>
    <dgm:pt modelId="{B4416855-9834-4C55-B634-7EE197710C2F}" type="pres">
      <dgm:prSet presAssocID="{6999E99E-873D-465E-8982-D3005893402A}" presName="vertThree" presStyleCnt="0"/>
      <dgm:spPr/>
    </dgm:pt>
    <dgm:pt modelId="{247E093B-D14E-4FE8-8A60-FBC5A014EC2E}" type="pres">
      <dgm:prSet presAssocID="{6999E99E-873D-465E-8982-D3005893402A}" presName="txThree" presStyleLbl="node3" presStyleIdx="3" presStyleCnt="4">
        <dgm:presLayoutVars>
          <dgm:chPref val="3"/>
        </dgm:presLayoutVars>
      </dgm:prSet>
      <dgm:spPr/>
    </dgm:pt>
    <dgm:pt modelId="{8A754E86-E9F3-4C62-BBE5-FC0B9D567571}" type="pres">
      <dgm:prSet presAssocID="{6999E99E-873D-465E-8982-D3005893402A}" presName="horzThree" presStyleCnt="0"/>
      <dgm:spPr/>
    </dgm:pt>
  </dgm:ptLst>
  <dgm:cxnLst>
    <dgm:cxn modelId="{800FBD24-7A56-492C-922D-318C7C31F1C9}" srcId="{4F5396C6-4C36-4518-8F1A-D1CF796438E5}" destId="{6999E99E-873D-465E-8982-D3005893402A}" srcOrd="2" destOrd="0" parTransId="{3D9D8F1B-2139-4E3F-8D92-8E5E33487FDF}" sibTransId="{F9C38069-252B-4624-AB46-D02B10A2B9E6}"/>
    <dgm:cxn modelId="{3879312C-51D6-4E7D-BA94-B4CA413607BA}" srcId="{74815411-1444-4078-BF26-9FE456D88847}" destId="{4F5396C6-4C36-4518-8F1A-D1CF796438E5}" srcOrd="0" destOrd="0" parTransId="{572F8254-0B6F-4004-8022-2D3B26995B43}" sibTransId="{41144719-CC8D-4BFC-99A5-4157DF9D2877}"/>
    <dgm:cxn modelId="{17C32C39-BF18-485E-A9A0-DFA3635A4E2E}" srcId="{A3C47C36-6861-4776-9A42-64C91D50303C}" destId="{4A7B1BCF-6A61-4D22-B637-EF160AB65C68}" srcOrd="0" destOrd="0" parTransId="{111EA9E5-D0D7-4BBE-8212-ABC0B4DB3A65}" sibTransId="{0FF41DB1-3728-4AAA-AA86-307C56EE1055}"/>
    <dgm:cxn modelId="{8A96AE3A-E53D-477B-9F08-249D2B0057C1}" type="presOf" srcId="{6999E99E-873D-465E-8982-D3005893402A}" destId="{247E093B-D14E-4FE8-8A60-FBC5A014EC2E}" srcOrd="0" destOrd="0" presId="urn:microsoft.com/office/officeart/2005/8/layout/hierarchy4"/>
    <dgm:cxn modelId="{9526783F-AC6B-4433-AAA8-158410A16052}" srcId="{D7ED0C8C-CE55-4A0E-AD48-3DD0D7BADBD1}" destId="{CA17022C-1568-4B17-8FD3-A0D82D2FDC4F}" srcOrd="0" destOrd="0" parTransId="{282F120C-7FE1-47A8-85EB-073D7D9C17D5}" sibTransId="{276685F6-D34A-400F-AD5A-6102BCD636F5}"/>
    <dgm:cxn modelId="{E06BBC5E-EA9A-49C9-A416-A21B4974AD77}" srcId="{D7ED0C8C-CE55-4A0E-AD48-3DD0D7BADBD1}" destId="{74815411-1444-4078-BF26-9FE456D88847}" srcOrd="1" destOrd="0" parTransId="{1052B101-E881-4B72-A2A1-07D3D67945CE}" sibTransId="{C93E49CE-52A0-4643-BF28-534CBC9DCBDE}"/>
    <dgm:cxn modelId="{09FD4746-04EA-40C6-991C-24957EF9C746}" type="presOf" srcId="{4F5396C6-4C36-4518-8F1A-D1CF796438E5}" destId="{911E1F71-FD43-43A3-85AF-F8BE0DE006E3}" srcOrd="0" destOrd="0" presId="urn:microsoft.com/office/officeart/2005/8/layout/hierarchy4"/>
    <dgm:cxn modelId="{50093D68-FCBE-4FC2-946B-54CBCC90FA1B}" srcId="{CA17022C-1568-4B17-8FD3-A0D82D2FDC4F}" destId="{A3C47C36-6861-4776-9A42-64C91D50303C}" srcOrd="0" destOrd="0" parTransId="{D06829D3-588B-4EB3-BEC6-A954D5C220D0}" sibTransId="{665C7A02-B6DB-4566-972D-83589CD89A41}"/>
    <dgm:cxn modelId="{DCE5844B-F0D6-4B12-9CF6-AC149EB9DB70}" type="presOf" srcId="{E70EB8D4-55E2-4D07-9157-CEEED322601E}" destId="{0EC576DD-1612-400F-B6DB-F3F86E7BDB91}" srcOrd="0" destOrd="0" presId="urn:microsoft.com/office/officeart/2005/8/layout/hierarchy4"/>
    <dgm:cxn modelId="{1940CB52-DA3B-4D6F-A000-DF2F4EE40684}" type="presOf" srcId="{0AB23111-9302-46D4-B665-7F3624C2BC98}" destId="{0D9A570A-EB44-44A8-B2A2-7730D88000DB}" srcOrd="0" destOrd="0" presId="urn:microsoft.com/office/officeart/2005/8/layout/hierarchy4"/>
    <dgm:cxn modelId="{B85E7F74-5244-4EE2-B97E-D2BED3AAD658}" type="presOf" srcId="{CA17022C-1568-4B17-8FD3-A0D82D2FDC4F}" destId="{B9D7FF27-101B-4D13-B14F-16A1CD860917}" srcOrd="0" destOrd="0" presId="urn:microsoft.com/office/officeart/2005/8/layout/hierarchy4"/>
    <dgm:cxn modelId="{2194185A-59F7-42C3-87B9-C4A74B036FA0}" srcId="{4F5396C6-4C36-4518-8F1A-D1CF796438E5}" destId="{E70EB8D4-55E2-4D07-9157-CEEED322601E}" srcOrd="1" destOrd="0" parTransId="{47594315-EEB6-44C3-A479-AE4664A1D3E2}" sibTransId="{77CB8637-2C45-41CC-9292-7B29BBBB7CEE}"/>
    <dgm:cxn modelId="{FB10D487-B761-4FBE-87BF-899D6E6F923D}" srcId="{4F5396C6-4C36-4518-8F1A-D1CF796438E5}" destId="{0AB23111-9302-46D4-B665-7F3624C2BC98}" srcOrd="0" destOrd="0" parTransId="{15732D3C-3795-4998-B103-1058ED38D6DB}" sibTransId="{92A0796D-07FA-43EE-9C47-1B587C19AF85}"/>
    <dgm:cxn modelId="{51064C9E-5191-4BBD-B941-88A1365A6306}" type="presOf" srcId="{4A7B1BCF-6A61-4D22-B637-EF160AB65C68}" destId="{B87DFC46-354A-4AA6-8F42-3D81E94897FC}" srcOrd="0" destOrd="0" presId="urn:microsoft.com/office/officeart/2005/8/layout/hierarchy4"/>
    <dgm:cxn modelId="{75809CA2-531F-460D-BF75-9B5F3A03D6B6}" type="presOf" srcId="{74815411-1444-4078-BF26-9FE456D88847}" destId="{2F2C1D05-5B12-4C91-A433-7FEC96043598}" srcOrd="0" destOrd="0" presId="urn:microsoft.com/office/officeart/2005/8/layout/hierarchy4"/>
    <dgm:cxn modelId="{82FA46AD-3AE1-4AFD-BFDF-DAB68AD6DBC9}" type="presOf" srcId="{A3C47C36-6861-4776-9A42-64C91D50303C}" destId="{2DC91C47-271B-4222-AEA3-49A7EBE4591C}" srcOrd="0" destOrd="0" presId="urn:microsoft.com/office/officeart/2005/8/layout/hierarchy4"/>
    <dgm:cxn modelId="{3B95D1F3-8119-4C60-A9D5-9FEE9D709224}" type="presOf" srcId="{D7ED0C8C-CE55-4A0E-AD48-3DD0D7BADBD1}" destId="{8F461901-1D11-4CCE-9662-C1A9D8BAAABA}" srcOrd="0" destOrd="0" presId="urn:microsoft.com/office/officeart/2005/8/layout/hierarchy4"/>
    <dgm:cxn modelId="{9ED07F35-1C30-4367-B433-B9A23F013C56}" type="presParOf" srcId="{8F461901-1D11-4CCE-9662-C1A9D8BAAABA}" destId="{A074DBCF-E85A-4411-90C9-9A3B86E7FBFA}" srcOrd="0" destOrd="0" presId="urn:microsoft.com/office/officeart/2005/8/layout/hierarchy4"/>
    <dgm:cxn modelId="{BF5C614A-B5E4-418B-8594-0AC23EBFF5C2}" type="presParOf" srcId="{A074DBCF-E85A-4411-90C9-9A3B86E7FBFA}" destId="{B9D7FF27-101B-4D13-B14F-16A1CD860917}" srcOrd="0" destOrd="0" presId="urn:microsoft.com/office/officeart/2005/8/layout/hierarchy4"/>
    <dgm:cxn modelId="{CB0E9B6D-3782-4662-8663-BA0F083511C9}" type="presParOf" srcId="{A074DBCF-E85A-4411-90C9-9A3B86E7FBFA}" destId="{80129B44-C23F-404E-BB85-BB5DB3F53786}" srcOrd="1" destOrd="0" presId="urn:microsoft.com/office/officeart/2005/8/layout/hierarchy4"/>
    <dgm:cxn modelId="{BA8837C2-3F30-4CD7-881E-1AB4574D886F}" type="presParOf" srcId="{A074DBCF-E85A-4411-90C9-9A3B86E7FBFA}" destId="{7A9242C3-6F7A-4B98-BF8F-287321865721}" srcOrd="2" destOrd="0" presId="urn:microsoft.com/office/officeart/2005/8/layout/hierarchy4"/>
    <dgm:cxn modelId="{AA65E73D-0292-4EB0-8E4E-9BFDB681A2F1}" type="presParOf" srcId="{7A9242C3-6F7A-4B98-BF8F-287321865721}" destId="{9011B485-B9DD-4948-9812-A49BCAB47034}" srcOrd="0" destOrd="0" presId="urn:microsoft.com/office/officeart/2005/8/layout/hierarchy4"/>
    <dgm:cxn modelId="{677ECABD-E04E-4BEC-88B8-1962BCB322FA}" type="presParOf" srcId="{9011B485-B9DD-4948-9812-A49BCAB47034}" destId="{2DC91C47-271B-4222-AEA3-49A7EBE4591C}" srcOrd="0" destOrd="0" presId="urn:microsoft.com/office/officeart/2005/8/layout/hierarchy4"/>
    <dgm:cxn modelId="{4A98ACB5-7AD4-4BAD-B19D-E19ACF861505}" type="presParOf" srcId="{9011B485-B9DD-4948-9812-A49BCAB47034}" destId="{7FAEE87E-EEE4-4BF8-9FAC-245DB5826131}" srcOrd="1" destOrd="0" presId="urn:microsoft.com/office/officeart/2005/8/layout/hierarchy4"/>
    <dgm:cxn modelId="{FAC369BE-6E21-4819-B96A-4317B868A9DA}" type="presParOf" srcId="{9011B485-B9DD-4948-9812-A49BCAB47034}" destId="{B2D263E1-8C99-4C38-98C0-6FDE4173E267}" srcOrd="2" destOrd="0" presId="urn:microsoft.com/office/officeart/2005/8/layout/hierarchy4"/>
    <dgm:cxn modelId="{A58A11B3-CC67-412A-B6A3-4F790252C167}" type="presParOf" srcId="{B2D263E1-8C99-4C38-98C0-6FDE4173E267}" destId="{2B0523F0-17CD-48EA-A544-0E44E207525D}" srcOrd="0" destOrd="0" presId="urn:microsoft.com/office/officeart/2005/8/layout/hierarchy4"/>
    <dgm:cxn modelId="{7DBF391D-C62E-45A1-8F10-EB1961856091}" type="presParOf" srcId="{2B0523F0-17CD-48EA-A544-0E44E207525D}" destId="{B87DFC46-354A-4AA6-8F42-3D81E94897FC}" srcOrd="0" destOrd="0" presId="urn:microsoft.com/office/officeart/2005/8/layout/hierarchy4"/>
    <dgm:cxn modelId="{AA11FB19-CB71-441E-9E56-53DCBC4CAED3}" type="presParOf" srcId="{2B0523F0-17CD-48EA-A544-0E44E207525D}" destId="{426B319B-7CC6-4C1D-9056-24B5C971B7F6}" srcOrd="1" destOrd="0" presId="urn:microsoft.com/office/officeart/2005/8/layout/hierarchy4"/>
    <dgm:cxn modelId="{3828960C-8B5B-405E-AC34-83D712D4D915}" type="presParOf" srcId="{8F461901-1D11-4CCE-9662-C1A9D8BAAABA}" destId="{D7358E77-F62A-462C-B722-A81F00B88D17}" srcOrd="1" destOrd="0" presId="urn:microsoft.com/office/officeart/2005/8/layout/hierarchy4"/>
    <dgm:cxn modelId="{CCF1B44B-35A0-4949-941B-BC3F60B448FC}" type="presParOf" srcId="{8F461901-1D11-4CCE-9662-C1A9D8BAAABA}" destId="{5816BA8E-E007-4472-A66F-1303B577B94A}" srcOrd="2" destOrd="0" presId="urn:microsoft.com/office/officeart/2005/8/layout/hierarchy4"/>
    <dgm:cxn modelId="{481201DE-7E11-46BB-B1DB-9E824BC63C9E}" type="presParOf" srcId="{5816BA8E-E007-4472-A66F-1303B577B94A}" destId="{2F2C1D05-5B12-4C91-A433-7FEC96043598}" srcOrd="0" destOrd="0" presId="urn:microsoft.com/office/officeart/2005/8/layout/hierarchy4"/>
    <dgm:cxn modelId="{04E8F9BD-D0CE-4429-A6B5-7D7C6C4533D4}" type="presParOf" srcId="{5816BA8E-E007-4472-A66F-1303B577B94A}" destId="{005791C9-DD82-4BCB-BE34-5098B1E62E1C}" srcOrd="1" destOrd="0" presId="urn:microsoft.com/office/officeart/2005/8/layout/hierarchy4"/>
    <dgm:cxn modelId="{AC1CCA26-2B68-45AA-9AA1-E0E24D1404C3}" type="presParOf" srcId="{5816BA8E-E007-4472-A66F-1303B577B94A}" destId="{95BD13AE-0B89-4F05-9A70-5289B87A56F9}" srcOrd="2" destOrd="0" presId="urn:microsoft.com/office/officeart/2005/8/layout/hierarchy4"/>
    <dgm:cxn modelId="{0A282496-63DD-41EF-AEFB-E7EEE07980AD}" type="presParOf" srcId="{95BD13AE-0B89-4F05-9A70-5289B87A56F9}" destId="{D4174D7C-4F3B-45C6-B2B6-1A6A8F809D84}" srcOrd="0" destOrd="0" presId="urn:microsoft.com/office/officeart/2005/8/layout/hierarchy4"/>
    <dgm:cxn modelId="{16785688-C050-4DE7-9A08-165AD2AD2037}" type="presParOf" srcId="{D4174D7C-4F3B-45C6-B2B6-1A6A8F809D84}" destId="{911E1F71-FD43-43A3-85AF-F8BE0DE006E3}" srcOrd="0" destOrd="0" presId="urn:microsoft.com/office/officeart/2005/8/layout/hierarchy4"/>
    <dgm:cxn modelId="{67A09771-ADCF-4707-9606-3964E6A508F2}" type="presParOf" srcId="{D4174D7C-4F3B-45C6-B2B6-1A6A8F809D84}" destId="{27125A9C-34C7-4164-AC0D-58D6E1FE14A6}" srcOrd="1" destOrd="0" presId="urn:microsoft.com/office/officeart/2005/8/layout/hierarchy4"/>
    <dgm:cxn modelId="{3706B209-0EF1-4F37-AFBD-78C0E96436FF}" type="presParOf" srcId="{D4174D7C-4F3B-45C6-B2B6-1A6A8F809D84}" destId="{2F506E73-F702-4F32-A6AD-D1C848B11F29}" srcOrd="2" destOrd="0" presId="urn:microsoft.com/office/officeart/2005/8/layout/hierarchy4"/>
    <dgm:cxn modelId="{8D595FEE-1436-416E-82F2-FE749555BC09}" type="presParOf" srcId="{2F506E73-F702-4F32-A6AD-D1C848B11F29}" destId="{D5D0720D-2AB8-4880-889A-39E6475C6C3C}" srcOrd="0" destOrd="0" presId="urn:microsoft.com/office/officeart/2005/8/layout/hierarchy4"/>
    <dgm:cxn modelId="{14475C62-29DF-4D51-BDD4-6EE0171A8E94}" type="presParOf" srcId="{D5D0720D-2AB8-4880-889A-39E6475C6C3C}" destId="{0D9A570A-EB44-44A8-B2A2-7730D88000DB}" srcOrd="0" destOrd="0" presId="urn:microsoft.com/office/officeart/2005/8/layout/hierarchy4"/>
    <dgm:cxn modelId="{D6444302-F727-4412-A6F1-CB4F3F33CF77}" type="presParOf" srcId="{D5D0720D-2AB8-4880-889A-39E6475C6C3C}" destId="{4635EFF6-E068-4980-8B7D-08BF23055862}" srcOrd="1" destOrd="0" presId="urn:microsoft.com/office/officeart/2005/8/layout/hierarchy4"/>
    <dgm:cxn modelId="{671E194B-7556-442F-A852-AC3A5ECA4B94}" type="presParOf" srcId="{2F506E73-F702-4F32-A6AD-D1C848B11F29}" destId="{8B0D16ED-C98B-4B5A-B27A-943FED77E9F9}" srcOrd="1" destOrd="0" presId="urn:microsoft.com/office/officeart/2005/8/layout/hierarchy4"/>
    <dgm:cxn modelId="{6517721B-0BFF-4D7A-BDF4-6DACAD030605}" type="presParOf" srcId="{2F506E73-F702-4F32-A6AD-D1C848B11F29}" destId="{C786A3EA-6C19-41D2-9C9D-B3C71CA1FBBF}" srcOrd="2" destOrd="0" presId="urn:microsoft.com/office/officeart/2005/8/layout/hierarchy4"/>
    <dgm:cxn modelId="{9123E7C9-2665-401A-9F03-F3D259CB0701}" type="presParOf" srcId="{C786A3EA-6C19-41D2-9C9D-B3C71CA1FBBF}" destId="{0EC576DD-1612-400F-B6DB-F3F86E7BDB91}" srcOrd="0" destOrd="0" presId="urn:microsoft.com/office/officeart/2005/8/layout/hierarchy4"/>
    <dgm:cxn modelId="{2E021419-FB70-4C5D-8637-F2661C51B8C2}" type="presParOf" srcId="{C786A3EA-6C19-41D2-9C9D-B3C71CA1FBBF}" destId="{FE912746-628C-4FA3-8363-3C06DE89AE9A}" srcOrd="1" destOrd="0" presId="urn:microsoft.com/office/officeart/2005/8/layout/hierarchy4"/>
    <dgm:cxn modelId="{C0AB24F0-4206-4EA9-A3BA-390FFBB748AE}" type="presParOf" srcId="{2F506E73-F702-4F32-A6AD-D1C848B11F29}" destId="{1BFBDE65-CCD8-4C49-B37F-49CAFCFB70ED}" srcOrd="3" destOrd="0" presId="urn:microsoft.com/office/officeart/2005/8/layout/hierarchy4"/>
    <dgm:cxn modelId="{51E24EC9-DF79-440F-9A88-17115F56AD7D}" type="presParOf" srcId="{2F506E73-F702-4F32-A6AD-D1C848B11F29}" destId="{B4416855-9834-4C55-B634-7EE197710C2F}" srcOrd="4" destOrd="0" presId="urn:microsoft.com/office/officeart/2005/8/layout/hierarchy4"/>
    <dgm:cxn modelId="{9F8954A4-34C8-49DC-8B40-6FF6648E65F2}" type="presParOf" srcId="{B4416855-9834-4C55-B634-7EE197710C2F}" destId="{247E093B-D14E-4FE8-8A60-FBC5A014EC2E}" srcOrd="0" destOrd="0" presId="urn:microsoft.com/office/officeart/2005/8/layout/hierarchy4"/>
    <dgm:cxn modelId="{45C63E3B-37F2-48DC-9227-4639E89E580E}" type="presParOf" srcId="{B4416855-9834-4C55-B634-7EE197710C2F}" destId="{8A754E86-E9F3-4C62-BBE5-FC0B9D56757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59AD8-97EA-4BB9-B65F-83602D48343F}">
      <dsp:nvSpPr>
        <dsp:cNvPr id="0" name=""/>
        <dsp:cNvSpPr/>
      </dsp:nvSpPr>
      <dsp:spPr>
        <a:xfrm>
          <a:off x="0" y="544"/>
          <a:ext cx="9144000" cy="12733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AB2A6-0657-46B4-A1EE-340E6B8A906D}">
      <dsp:nvSpPr>
        <dsp:cNvPr id="0" name=""/>
        <dsp:cNvSpPr/>
      </dsp:nvSpPr>
      <dsp:spPr>
        <a:xfrm>
          <a:off x="385178" y="287040"/>
          <a:ext cx="700324" cy="700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65D77-5ABD-4BE2-90EE-A8762ADF545D}">
      <dsp:nvSpPr>
        <dsp:cNvPr id="0" name=""/>
        <dsp:cNvSpPr/>
      </dsp:nvSpPr>
      <dsp:spPr>
        <a:xfrm>
          <a:off x="1470681" y="544"/>
          <a:ext cx="4114800"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1111250">
            <a:lnSpc>
              <a:spcPct val="100000"/>
            </a:lnSpc>
            <a:spcBef>
              <a:spcPct val="0"/>
            </a:spcBef>
            <a:spcAft>
              <a:spcPct val="35000"/>
            </a:spcAft>
            <a:buNone/>
          </a:pPr>
          <a:r>
            <a:rPr lang="en-US" sz="2500" kern="1200"/>
            <a:t>Develop a predictive model</a:t>
          </a:r>
        </a:p>
      </dsp:txBody>
      <dsp:txXfrm>
        <a:off x="1470681" y="544"/>
        <a:ext cx="4114800" cy="1273317"/>
      </dsp:txXfrm>
    </dsp:sp>
    <dsp:sp modelId="{EAFBA075-DAE8-4944-A132-E9DF0C962F33}">
      <dsp:nvSpPr>
        <dsp:cNvPr id="0" name=""/>
        <dsp:cNvSpPr/>
      </dsp:nvSpPr>
      <dsp:spPr>
        <a:xfrm>
          <a:off x="5585481" y="544"/>
          <a:ext cx="3558518"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755650">
            <a:lnSpc>
              <a:spcPct val="100000"/>
            </a:lnSpc>
            <a:spcBef>
              <a:spcPct val="0"/>
            </a:spcBef>
            <a:spcAft>
              <a:spcPct val="35000"/>
            </a:spcAft>
            <a:buNone/>
          </a:pPr>
          <a:r>
            <a:rPr lang="en-US" sz="1700" kern="1200" dirty="0"/>
            <a:t>Class imbalanced data</a:t>
          </a:r>
        </a:p>
        <a:p>
          <a:pPr marL="0" lvl="0" indent="0" algn="l" defTabSz="755650">
            <a:lnSpc>
              <a:spcPct val="100000"/>
            </a:lnSpc>
            <a:spcBef>
              <a:spcPct val="0"/>
            </a:spcBef>
            <a:spcAft>
              <a:spcPct val="35000"/>
            </a:spcAft>
            <a:buNone/>
          </a:pPr>
          <a:r>
            <a:rPr lang="en-US" sz="1700" kern="1200" dirty="0"/>
            <a:t>Classification prediction </a:t>
          </a:r>
        </a:p>
        <a:p>
          <a:pPr marL="0" lvl="0" indent="0" algn="l" defTabSz="755650">
            <a:lnSpc>
              <a:spcPct val="100000"/>
            </a:lnSpc>
            <a:spcBef>
              <a:spcPct val="0"/>
            </a:spcBef>
            <a:spcAft>
              <a:spcPct val="35000"/>
            </a:spcAft>
            <a:buNone/>
          </a:pPr>
          <a:r>
            <a:rPr lang="en-US" sz="1700" kern="1200"/>
            <a:t>Highly dimensioned dataset </a:t>
          </a:r>
        </a:p>
      </dsp:txBody>
      <dsp:txXfrm>
        <a:off x="5585481" y="544"/>
        <a:ext cx="3558518" cy="1273317"/>
      </dsp:txXfrm>
    </dsp:sp>
    <dsp:sp modelId="{1D118F2C-7376-496F-960B-BF35FB81E6EB}">
      <dsp:nvSpPr>
        <dsp:cNvPr id="0" name=""/>
        <dsp:cNvSpPr/>
      </dsp:nvSpPr>
      <dsp:spPr>
        <a:xfrm>
          <a:off x="0" y="1592191"/>
          <a:ext cx="9144000" cy="1273317"/>
        </a:xfrm>
        <a:prstGeom prst="roundRect">
          <a:avLst>
            <a:gd name="adj" fmla="val 10000"/>
          </a:avLst>
        </a:prstGeom>
        <a:solidFill>
          <a:srgbClr val="D3DFEE"/>
        </a:solidFill>
        <a:ln>
          <a:noFill/>
        </a:ln>
        <a:effectLst/>
      </dsp:spPr>
      <dsp:style>
        <a:lnRef idx="0">
          <a:scrgbClr r="0" g="0" b="0"/>
        </a:lnRef>
        <a:fillRef idx="1">
          <a:scrgbClr r="0" g="0" b="0"/>
        </a:fillRef>
        <a:effectRef idx="0">
          <a:scrgbClr r="0" g="0" b="0"/>
        </a:effectRef>
        <a:fontRef idx="minor"/>
      </dsp:style>
    </dsp:sp>
    <dsp:sp modelId="{89CEE9E1-3027-44D1-B0E3-F6E976B746D7}">
      <dsp:nvSpPr>
        <dsp:cNvPr id="0" name=""/>
        <dsp:cNvSpPr/>
      </dsp:nvSpPr>
      <dsp:spPr>
        <a:xfrm>
          <a:off x="385178" y="1878687"/>
          <a:ext cx="700324" cy="700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5B46AC-D8A3-4403-8702-4F46958A4870}">
      <dsp:nvSpPr>
        <dsp:cNvPr id="0" name=""/>
        <dsp:cNvSpPr/>
      </dsp:nvSpPr>
      <dsp:spPr>
        <a:xfrm>
          <a:off x="1470681" y="1592191"/>
          <a:ext cx="4114800"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1111250">
            <a:lnSpc>
              <a:spcPct val="100000"/>
            </a:lnSpc>
            <a:spcBef>
              <a:spcPct val="0"/>
            </a:spcBef>
            <a:spcAft>
              <a:spcPct val="35000"/>
            </a:spcAft>
            <a:buNone/>
          </a:pPr>
          <a:r>
            <a:rPr lang="en-US" sz="2500" kern="1200"/>
            <a:t>Model Evaluation</a:t>
          </a:r>
        </a:p>
      </dsp:txBody>
      <dsp:txXfrm>
        <a:off x="1470681" y="1592191"/>
        <a:ext cx="4114800" cy="1273317"/>
      </dsp:txXfrm>
    </dsp:sp>
    <dsp:sp modelId="{ED47EB77-45E0-4F51-8FF9-A26DE569096E}">
      <dsp:nvSpPr>
        <dsp:cNvPr id="0" name=""/>
        <dsp:cNvSpPr/>
      </dsp:nvSpPr>
      <dsp:spPr>
        <a:xfrm>
          <a:off x="5585481" y="1592191"/>
          <a:ext cx="3558518"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755650">
            <a:lnSpc>
              <a:spcPct val="100000"/>
            </a:lnSpc>
            <a:spcBef>
              <a:spcPct val="0"/>
            </a:spcBef>
            <a:spcAft>
              <a:spcPct val="35000"/>
            </a:spcAft>
            <a:buNone/>
          </a:pPr>
          <a:r>
            <a:rPr lang="en-US" sz="1700" kern="1200"/>
            <a:t>Minority class F1 score </a:t>
          </a:r>
        </a:p>
      </dsp:txBody>
      <dsp:txXfrm>
        <a:off x="5585481" y="1592191"/>
        <a:ext cx="3558518" cy="1273317"/>
      </dsp:txXfrm>
    </dsp:sp>
    <dsp:sp modelId="{E153E72E-9ED0-4E01-A0DF-6166F616ED1A}">
      <dsp:nvSpPr>
        <dsp:cNvPr id="0" name=""/>
        <dsp:cNvSpPr/>
      </dsp:nvSpPr>
      <dsp:spPr>
        <a:xfrm>
          <a:off x="0" y="3183838"/>
          <a:ext cx="9144000" cy="12733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398C1-9A7A-4E2B-92EA-0BA9EBFB3629}">
      <dsp:nvSpPr>
        <dsp:cNvPr id="0" name=""/>
        <dsp:cNvSpPr/>
      </dsp:nvSpPr>
      <dsp:spPr>
        <a:xfrm>
          <a:off x="385178" y="3470334"/>
          <a:ext cx="700324" cy="70032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2DC4E-F532-41CF-A1DA-E5E41D257AF1}">
      <dsp:nvSpPr>
        <dsp:cNvPr id="0" name=""/>
        <dsp:cNvSpPr/>
      </dsp:nvSpPr>
      <dsp:spPr>
        <a:xfrm>
          <a:off x="1470681" y="3183838"/>
          <a:ext cx="4114800"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1111250">
            <a:lnSpc>
              <a:spcPct val="100000"/>
            </a:lnSpc>
            <a:spcBef>
              <a:spcPct val="0"/>
            </a:spcBef>
            <a:spcAft>
              <a:spcPct val="35000"/>
            </a:spcAft>
            <a:buNone/>
          </a:pPr>
          <a:r>
            <a:rPr lang="en-US" sz="2500" kern="1200"/>
            <a:t>Identify Recommendations</a:t>
          </a:r>
        </a:p>
      </dsp:txBody>
      <dsp:txXfrm>
        <a:off x="1470681" y="3183838"/>
        <a:ext cx="4114800" cy="1273317"/>
      </dsp:txXfrm>
    </dsp:sp>
    <dsp:sp modelId="{537290C4-C755-4C2E-8F0D-63B52945D754}">
      <dsp:nvSpPr>
        <dsp:cNvPr id="0" name=""/>
        <dsp:cNvSpPr/>
      </dsp:nvSpPr>
      <dsp:spPr>
        <a:xfrm>
          <a:off x="5585481" y="3183838"/>
          <a:ext cx="3558518" cy="1273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59" tIns="134759" rIns="134759" bIns="134759" numCol="1" spcCol="1270" anchor="ctr" anchorCtr="0">
          <a:noAutofit/>
        </a:bodyPr>
        <a:lstStyle/>
        <a:p>
          <a:pPr marL="0" lvl="0" indent="0" algn="l" defTabSz="755650">
            <a:lnSpc>
              <a:spcPct val="100000"/>
            </a:lnSpc>
            <a:spcBef>
              <a:spcPct val="0"/>
            </a:spcBef>
            <a:spcAft>
              <a:spcPct val="35000"/>
            </a:spcAft>
            <a:buNone/>
          </a:pPr>
          <a:r>
            <a:rPr lang="en-US" sz="1700" kern="1200"/>
            <a:t>Short-Term &amp; Long-Term </a:t>
          </a:r>
        </a:p>
      </dsp:txBody>
      <dsp:txXfrm>
        <a:off x="5585481" y="3183838"/>
        <a:ext cx="3558518" cy="1273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D3A06-88CC-4999-B6DE-D496401DCB20}">
      <dsp:nvSpPr>
        <dsp:cNvPr id="0" name=""/>
        <dsp:cNvSpPr/>
      </dsp:nvSpPr>
      <dsp:spPr>
        <a:xfrm>
          <a:off x="1337213" y="968"/>
          <a:ext cx="772031" cy="7720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A83E-1E59-44F9-BDE3-9C97B7DB077B}">
      <dsp:nvSpPr>
        <dsp:cNvPr id="0" name=""/>
        <dsp:cNvSpPr/>
      </dsp:nvSpPr>
      <dsp:spPr>
        <a:xfrm>
          <a:off x="1501745" y="165499"/>
          <a:ext cx="442968" cy="442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DD3F0-8FD7-4C34-BE81-4F1F410E0132}">
      <dsp:nvSpPr>
        <dsp:cNvPr id="0" name=""/>
        <dsp:cNvSpPr/>
      </dsp:nvSpPr>
      <dsp:spPr>
        <a:xfrm>
          <a:off x="1090417" y="1013468"/>
          <a:ext cx="1265625" cy="5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Random Forest </a:t>
          </a:r>
        </a:p>
      </dsp:txBody>
      <dsp:txXfrm>
        <a:off x="1090417" y="1013468"/>
        <a:ext cx="1265625" cy="506250"/>
      </dsp:txXfrm>
    </dsp:sp>
    <dsp:sp modelId="{437AFB89-04A0-48B9-9B61-CACC4A808646}">
      <dsp:nvSpPr>
        <dsp:cNvPr id="0" name=""/>
        <dsp:cNvSpPr/>
      </dsp:nvSpPr>
      <dsp:spPr>
        <a:xfrm>
          <a:off x="2824323" y="968"/>
          <a:ext cx="772031" cy="7720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CD6A12-02C1-46F8-89F4-1DDF3CEE833D}">
      <dsp:nvSpPr>
        <dsp:cNvPr id="0" name=""/>
        <dsp:cNvSpPr/>
      </dsp:nvSpPr>
      <dsp:spPr>
        <a:xfrm>
          <a:off x="2988854" y="165499"/>
          <a:ext cx="442968" cy="44296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A897F-B262-487C-A2FE-307D736BD437}">
      <dsp:nvSpPr>
        <dsp:cNvPr id="0" name=""/>
        <dsp:cNvSpPr/>
      </dsp:nvSpPr>
      <dsp:spPr>
        <a:xfrm>
          <a:off x="2577526" y="1013468"/>
          <a:ext cx="1265625" cy="5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Logistics Regression </a:t>
          </a:r>
        </a:p>
      </dsp:txBody>
      <dsp:txXfrm>
        <a:off x="2577526" y="1013468"/>
        <a:ext cx="1265625" cy="506250"/>
      </dsp:txXfrm>
    </dsp:sp>
    <dsp:sp modelId="{20B98F43-8C2F-4419-8301-2EE57F834F0C}">
      <dsp:nvSpPr>
        <dsp:cNvPr id="0" name=""/>
        <dsp:cNvSpPr/>
      </dsp:nvSpPr>
      <dsp:spPr>
        <a:xfrm>
          <a:off x="4311432" y="968"/>
          <a:ext cx="772031" cy="77203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48764-904F-4CEA-8BE4-FACA3C70C4E7}">
      <dsp:nvSpPr>
        <dsp:cNvPr id="0" name=""/>
        <dsp:cNvSpPr/>
      </dsp:nvSpPr>
      <dsp:spPr>
        <a:xfrm>
          <a:off x="4475964" y="165499"/>
          <a:ext cx="442968" cy="4429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56DB2-B542-487C-B87D-B48D609B2D03}">
      <dsp:nvSpPr>
        <dsp:cNvPr id="0" name=""/>
        <dsp:cNvSpPr/>
      </dsp:nvSpPr>
      <dsp:spPr>
        <a:xfrm>
          <a:off x="4064635" y="1013468"/>
          <a:ext cx="1265625" cy="50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Support Vector Machine  </a:t>
          </a:r>
        </a:p>
      </dsp:txBody>
      <dsp:txXfrm>
        <a:off x="4064635" y="1013468"/>
        <a:ext cx="1265625" cy="506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7FF27-101B-4D13-B14F-16A1CD860917}">
      <dsp:nvSpPr>
        <dsp:cNvPr id="0" name=""/>
        <dsp:cNvSpPr/>
      </dsp:nvSpPr>
      <dsp:spPr>
        <a:xfrm>
          <a:off x="1170" y="3634"/>
          <a:ext cx="1702674" cy="1816633"/>
        </a:xfrm>
        <a:prstGeom prst="roundRect">
          <a:avLst>
            <a:gd name="adj" fmla="val 10000"/>
          </a:avLst>
        </a:prstGeom>
        <a:solidFill>
          <a:srgbClr val="5469A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Problem</a:t>
          </a:r>
        </a:p>
      </dsp:txBody>
      <dsp:txXfrm>
        <a:off x="51040" y="53504"/>
        <a:ext cx="1602934" cy="1716893"/>
      </dsp:txXfrm>
    </dsp:sp>
    <dsp:sp modelId="{2DC91C47-271B-4222-AEA3-49A7EBE4591C}">
      <dsp:nvSpPr>
        <dsp:cNvPr id="0" name=""/>
        <dsp:cNvSpPr/>
      </dsp:nvSpPr>
      <dsp:spPr>
        <a:xfrm>
          <a:off x="1170" y="1949183"/>
          <a:ext cx="1702674" cy="1816633"/>
        </a:xfrm>
        <a:prstGeom prst="roundRect">
          <a:avLst>
            <a:gd name="adj" fmla="val 10000"/>
          </a:avLst>
        </a:prstGeom>
        <a:solidFill>
          <a:srgbClr val="5469A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Analysis </a:t>
          </a:r>
        </a:p>
      </dsp:txBody>
      <dsp:txXfrm>
        <a:off x="51040" y="1999053"/>
        <a:ext cx="1602934" cy="1716893"/>
      </dsp:txXfrm>
    </dsp:sp>
    <dsp:sp modelId="{B87DFC46-354A-4AA6-8F42-3D81E94897FC}">
      <dsp:nvSpPr>
        <dsp:cNvPr id="0" name=""/>
        <dsp:cNvSpPr/>
      </dsp:nvSpPr>
      <dsp:spPr>
        <a:xfrm>
          <a:off x="1170" y="3894731"/>
          <a:ext cx="1702674" cy="1816633"/>
        </a:xfrm>
        <a:prstGeom prst="roundRect">
          <a:avLst>
            <a:gd name="adj" fmla="val 10000"/>
          </a:avLst>
        </a:prstGeom>
        <a:solidFill>
          <a:srgbClr val="5469A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Tactics</a:t>
          </a:r>
        </a:p>
      </dsp:txBody>
      <dsp:txXfrm>
        <a:off x="51040" y="3944601"/>
        <a:ext cx="1602934" cy="1716893"/>
      </dsp:txXfrm>
    </dsp:sp>
    <dsp:sp modelId="{2F2C1D05-5B12-4C91-A433-7FEC96043598}">
      <dsp:nvSpPr>
        <dsp:cNvPr id="0" name=""/>
        <dsp:cNvSpPr/>
      </dsp:nvSpPr>
      <dsp:spPr>
        <a:xfrm>
          <a:off x="1989893" y="3634"/>
          <a:ext cx="5251046" cy="1816633"/>
        </a:xfrm>
        <a:prstGeom prst="roundRect">
          <a:avLst>
            <a:gd name="adj" fmla="val 10000"/>
          </a:avLst>
        </a:prstGeom>
        <a:solidFill>
          <a:srgbClr val="D3DFEE"/>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lumMod val="65000"/>
                  <a:lumOff val="35000"/>
                </a:schemeClr>
              </a:solidFill>
            </a:rPr>
            <a:t>Reduce Kiva’s financial risk</a:t>
          </a:r>
        </a:p>
      </dsp:txBody>
      <dsp:txXfrm>
        <a:off x="2043100" y="56841"/>
        <a:ext cx="5144632" cy="1710219"/>
      </dsp:txXfrm>
    </dsp:sp>
    <dsp:sp modelId="{911E1F71-FD43-43A3-85AF-F8BE0DE006E3}">
      <dsp:nvSpPr>
        <dsp:cNvPr id="0" name=""/>
        <dsp:cNvSpPr/>
      </dsp:nvSpPr>
      <dsp:spPr>
        <a:xfrm>
          <a:off x="1989893" y="1949183"/>
          <a:ext cx="5251046" cy="1816633"/>
        </a:xfrm>
        <a:prstGeom prst="roundRect">
          <a:avLst>
            <a:gd name="adj" fmla="val 10000"/>
          </a:avLst>
        </a:prstGeom>
        <a:solidFill>
          <a:srgbClr val="D3DFEE"/>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lumMod val="65000"/>
                  <a:lumOff val="35000"/>
                </a:schemeClr>
              </a:solidFill>
            </a:rPr>
            <a:t>Predict loans that will not fully fund</a:t>
          </a:r>
        </a:p>
      </dsp:txBody>
      <dsp:txXfrm>
        <a:off x="2043100" y="2002390"/>
        <a:ext cx="5144632" cy="1710219"/>
      </dsp:txXfrm>
    </dsp:sp>
    <dsp:sp modelId="{0D9A570A-EB44-44A8-B2A2-7730D88000DB}">
      <dsp:nvSpPr>
        <dsp:cNvPr id="0" name=""/>
        <dsp:cNvSpPr/>
      </dsp:nvSpPr>
      <dsp:spPr>
        <a:xfrm>
          <a:off x="1989893" y="3894731"/>
          <a:ext cx="1702674" cy="1816633"/>
        </a:xfrm>
        <a:prstGeom prst="roundRect">
          <a:avLst>
            <a:gd name="adj" fmla="val 10000"/>
          </a:avLst>
        </a:prstGeom>
        <a:solidFill>
          <a:srgbClr val="D3DFEE"/>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Proactively adjust loan terms</a:t>
          </a:r>
        </a:p>
      </dsp:txBody>
      <dsp:txXfrm>
        <a:off x="2039763" y="3944601"/>
        <a:ext cx="1602934" cy="1716893"/>
      </dsp:txXfrm>
    </dsp:sp>
    <dsp:sp modelId="{0EC576DD-1612-400F-B6DB-F3F86E7BDB91}">
      <dsp:nvSpPr>
        <dsp:cNvPr id="0" name=""/>
        <dsp:cNvSpPr/>
      </dsp:nvSpPr>
      <dsp:spPr>
        <a:xfrm>
          <a:off x="3764080" y="3894731"/>
          <a:ext cx="1702674" cy="1816633"/>
        </a:xfrm>
        <a:prstGeom prst="roundRect">
          <a:avLst>
            <a:gd name="adj" fmla="val 10000"/>
          </a:avLst>
        </a:prstGeom>
        <a:solidFill>
          <a:srgbClr val="D3DFEE"/>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Use targeted marketing </a:t>
          </a:r>
        </a:p>
      </dsp:txBody>
      <dsp:txXfrm>
        <a:off x="3813950" y="3944601"/>
        <a:ext cx="1602934" cy="1716893"/>
      </dsp:txXfrm>
    </dsp:sp>
    <dsp:sp modelId="{247E093B-D14E-4FE8-8A60-FBC5A014EC2E}">
      <dsp:nvSpPr>
        <dsp:cNvPr id="0" name=""/>
        <dsp:cNvSpPr/>
      </dsp:nvSpPr>
      <dsp:spPr>
        <a:xfrm>
          <a:off x="5538266" y="3894731"/>
          <a:ext cx="1702674" cy="1816633"/>
        </a:xfrm>
        <a:prstGeom prst="roundRect">
          <a:avLst>
            <a:gd name="adj" fmla="val 10000"/>
          </a:avLst>
        </a:prstGeom>
        <a:solidFill>
          <a:srgbClr val="D3DFEE"/>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Tag loans for better visibility</a:t>
          </a:r>
        </a:p>
      </dsp:txBody>
      <dsp:txXfrm>
        <a:off x="5588136" y="3944601"/>
        <a:ext cx="1602934" cy="17168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5/9/2021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Sandra.  She is a typical borrower for Kiva.  Kiva provides services to enable micro loans to borrowers around the world empowering them to improve their quality of life. </a:t>
            </a:r>
          </a:p>
          <a:p>
            <a:endParaRPr lang="en-US" dirty="0"/>
          </a:p>
          <a:p>
            <a:r>
              <a:rPr lang="en-US" dirty="0"/>
              <a:t>How it works: </a:t>
            </a:r>
          </a:p>
          <a:p>
            <a:pPr marL="171450" indent="-171450">
              <a:buFont typeface="Arial" panose="020B0604020202020204" pitchFamily="34" charset="0"/>
              <a:buChar char="•"/>
            </a:pPr>
            <a:r>
              <a:rPr lang="en-US" dirty="0"/>
              <a:t>Borrower works with a partner organization to outline the needs for their loan </a:t>
            </a:r>
          </a:p>
          <a:p>
            <a:pPr marL="171450" indent="-171450">
              <a:buFont typeface="Arial" panose="020B0604020202020204" pitchFamily="34" charset="0"/>
              <a:buChar char="•"/>
            </a:pPr>
            <a:r>
              <a:rPr lang="en-US" dirty="0"/>
              <a:t>Partner connects with Kiva to facilitate securing funding for the loan </a:t>
            </a:r>
          </a:p>
          <a:p>
            <a:pPr marL="171450" indent="-171450">
              <a:buFont typeface="Arial" panose="020B0604020202020204" pitchFamily="34" charset="0"/>
              <a:buChar char="•"/>
            </a:pPr>
            <a:r>
              <a:rPr lang="en-US" dirty="0"/>
              <a:t>Kiva posts the loan for 30 days on their online platform for lenders around the world to provide funds** </a:t>
            </a:r>
          </a:p>
          <a:p>
            <a:pPr marL="171450" indent="-171450">
              <a:buFont typeface="Arial" panose="020B0604020202020204" pitchFamily="34" charset="0"/>
              <a:buChar char="•"/>
            </a:pPr>
            <a:r>
              <a:rPr lang="en-US" dirty="0"/>
              <a:t>The borrower makes repayments to the Field partner who sends funds to Kiva to repay the lenders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**Loan is disbursed to the borrower prior to the loan going through the funding period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Sandra has been farming potatoes </a:t>
            </a:r>
          </a:p>
        </p:txBody>
      </p:sp>
      <p:sp>
        <p:nvSpPr>
          <p:cNvPr id="4" name="Slide Number Placeholder 3"/>
          <p:cNvSpPr>
            <a:spLocks noGrp="1"/>
          </p:cNvSpPr>
          <p:nvPr>
            <p:ph type="sldNum" sz="quarter" idx="5"/>
          </p:nvPr>
        </p:nvSpPr>
        <p:spPr/>
        <p:txBody>
          <a:bodyPr/>
          <a:lstStyle/>
          <a:p>
            <a:fld id="{FC8BD8E7-1312-41F3-99C4-6DA5AF891969}" type="slidenum">
              <a:rPr lang="en-US" smtClean="0"/>
              <a:t>3</a:t>
            </a:fld>
            <a:endParaRPr lang="en-US"/>
          </a:p>
        </p:txBody>
      </p:sp>
    </p:spTree>
    <p:extLst>
      <p:ext uri="{BB962C8B-B14F-4D97-AF65-F5344CB8AC3E}">
        <p14:creationId xmlns:p14="http://schemas.microsoft.com/office/powerpoint/2010/main" val="296970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proactively identify loans that will expire during the funding period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(majority to minority: 96/4) </a:t>
            </a:r>
          </a:p>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9</a:t>
            </a:fld>
            <a:endParaRPr lang="en-US"/>
          </a:p>
        </p:txBody>
      </p:sp>
    </p:spTree>
    <p:extLst>
      <p:ext uri="{BB962C8B-B14F-4D97-AF65-F5344CB8AC3E}">
        <p14:creationId xmlns:p14="http://schemas.microsoft.com/office/powerpoint/2010/main" val="239427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a:t>
            </a:r>
            <a:r>
              <a:rPr lang="en-US" sz="1200" dirty="0"/>
              <a:t>In Kiva’s current model they assume the financial risk for all underfunded or unfunded loans on their platform.  Since 2011 this has grown from $0 to almost $14M. Kiva needs to minimize their financial risk to expand micro loans to new populations of borrowers. </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intent of this project was to identify which loans would not be fully funded during the time that the loan was posted on the Kiva platform to allow for proactive interventions before posting the loan. The SMOTE model would allow for a little less than half of these loans to be identified while keeping the false positive rate relatively low. </a:t>
            </a:r>
          </a:p>
          <a:p>
            <a:endParaRPr lang="en-US" sz="1800" dirty="0">
              <a:effectLst/>
              <a:latin typeface="Calibri" panose="020F0502020204030204" pitchFamily="34" charset="0"/>
              <a:cs typeface="Times New Roman" panose="02020603050405020304" pitchFamily="18" charset="0"/>
            </a:endParaRPr>
          </a:p>
          <a:p>
            <a:pPr marL="342900" indent="-342900">
              <a:buAutoNum type="arabicPeriod"/>
            </a:pPr>
            <a:r>
              <a:rPr lang="en-US" sz="1800" b="1" dirty="0">
                <a:effectLst/>
                <a:latin typeface="Calibri" panose="020F0502020204030204" pitchFamily="34" charset="0"/>
                <a:cs typeface="Times New Roman" panose="02020603050405020304" pitchFamily="18" charset="0"/>
              </a:rPr>
              <a:t>Loans:</a:t>
            </a:r>
            <a:r>
              <a:rPr lang="en-US" sz="1800" dirty="0">
                <a:effectLst/>
                <a:latin typeface="Calibri" panose="020F0502020204030204" pitchFamily="34" charset="0"/>
                <a:cs typeface="Times New Roman" panose="02020603050405020304" pitchFamily="18" charset="0"/>
              </a:rPr>
              <a:t> Counsel borrowers or set standards to align the technical aspects of the loan to align better with loans that are successfully funded in each sector </a:t>
            </a:r>
          </a:p>
          <a:p>
            <a:pPr marL="342900" indent="-342900">
              <a:buAutoNum type="arabicPeriod"/>
            </a:pPr>
            <a:r>
              <a:rPr lang="en-US" sz="1800" b="1" dirty="0">
                <a:effectLst/>
                <a:latin typeface="Calibri" panose="020F0502020204030204" pitchFamily="34" charset="0"/>
                <a:cs typeface="Times New Roman" panose="02020603050405020304" pitchFamily="18" charset="0"/>
              </a:rPr>
              <a:t>Platform: </a:t>
            </a:r>
            <a:r>
              <a:rPr lang="en-US" sz="1800" b="0" dirty="0">
                <a:effectLst/>
                <a:latin typeface="Calibri" panose="020F0502020204030204" pitchFamily="34" charset="0"/>
                <a:cs typeface="Times New Roman" panose="02020603050405020304" pitchFamily="18" charset="0"/>
              </a:rPr>
              <a:t> Feature loans that are predicted to underfund to attract more lenders.  Encourage borrowers to write journal entries about their journeys.  Work with partners to understand which types of loans are successful and feature those stories with similar loans that might not fully fund. </a:t>
            </a:r>
          </a:p>
          <a:p>
            <a:pPr marL="342900" indent="-342900">
              <a:buAutoNum type="arabicPeriod"/>
            </a:pPr>
            <a:r>
              <a:rPr lang="en-US" sz="1800" b="1" dirty="0">
                <a:effectLst/>
                <a:latin typeface="Calibri" panose="020F0502020204030204" pitchFamily="34" charset="0"/>
                <a:cs typeface="Times New Roman" panose="02020603050405020304" pitchFamily="18" charset="0"/>
              </a:rPr>
              <a:t>Tags: </a:t>
            </a:r>
            <a:r>
              <a:rPr lang="en-US" sz="1800" b="0" dirty="0">
                <a:effectLst/>
                <a:latin typeface="Calibri" panose="020F0502020204030204" pitchFamily="34" charset="0"/>
                <a:cs typeface="Times New Roman" panose="02020603050405020304" pitchFamily="18" charset="0"/>
              </a:rPr>
              <a:t>Use tags to allow for underfunded loans to be searched </a:t>
            </a:r>
            <a:r>
              <a:rPr lang="en-US" sz="1800" b="0">
                <a:effectLst/>
                <a:latin typeface="Calibri" panose="020F0502020204030204" pitchFamily="34" charset="0"/>
                <a:cs typeface="Times New Roman" panose="02020603050405020304" pitchFamily="18" charset="0"/>
              </a:rPr>
              <a:t>more easily </a:t>
            </a:r>
            <a:endParaRPr lang="en-US" sz="1800" b="1" dirty="0">
              <a:effectLst/>
              <a:latin typeface="Calibri" panose="020F0502020204030204" pitchFamily="34" charset="0"/>
              <a:cs typeface="Times New Roman" panose="02020603050405020304" pitchFamily="18"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13</a:t>
            </a:fld>
            <a:endParaRPr lang="en-US"/>
          </a:p>
        </p:txBody>
      </p:sp>
    </p:spTree>
    <p:extLst>
      <p:ext uri="{BB962C8B-B14F-4D97-AF65-F5344CB8AC3E}">
        <p14:creationId xmlns:p14="http://schemas.microsoft.com/office/powerpoint/2010/main" val="186263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5/9/2021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5/9/2021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5/9/2021</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2.xml"/><Relationship Id="rId7"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4850318"/>
            <a:ext cx="11125200" cy="914400"/>
          </a:xfrm>
        </p:spPr>
        <p:txBody>
          <a:bodyPr/>
          <a:lstStyle/>
          <a:p>
            <a:r>
              <a:rPr lang="en-US" dirty="0"/>
              <a:t>Microfinance funding</a:t>
            </a:r>
          </a:p>
        </p:txBody>
      </p:sp>
      <p:sp>
        <p:nvSpPr>
          <p:cNvPr id="5" name="Picture Placeholder 4">
            <a:extLst>
              <a:ext uri="{FF2B5EF4-FFF2-40B4-BE49-F238E27FC236}">
                <a16:creationId xmlns:a16="http://schemas.microsoft.com/office/drawing/2014/main" id="{DC7D972E-EF27-411E-84C8-E23120779B01}"/>
              </a:ext>
            </a:extLst>
          </p:cNvPr>
          <p:cNvSpPr>
            <a:spLocks noGrp="1"/>
          </p:cNvSpPr>
          <p:nvPr>
            <p:ph type="pic" idx="10"/>
          </p:nvPr>
        </p:nvSpPr>
        <p:spPr/>
      </p:sp>
      <p:pic>
        <p:nvPicPr>
          <p:cNvPr id="1030" name="Picture 6" descr="ADB okays $100m more for microfinance programme">
            <a:extLst>
              <a:ext uri="{FF2B5EF4-FFF2-40B4-BE49-F238E27FC236}">
                <a16:creationId xmlns:a16="http://schemas.microsoft.com/office/drawing/2014/main" id="{D70BED77-6DAE-4C55-AB2B-155787825C9B}"/>
              </a:ext>
            </a:extLst>
          </p:cNvPr>
          <p:cNvPicPr>
            <a:picLocks noGrp="1" noChangeAspect="1" noChangeArrowheads="1"/>
          </p:cNvPicPr>
          <p:nvPr>
            <p:ph type="pic" idx="12"/>
          </p:nvPr>
        </p:nvPicPr>
        <p:blipFill>
          <a:blip r:embed="rId2">
            <a:extLst>
              <a:ext uri="{28A0092B-C50C-407E-A947-70E740481C1C}">
                <a14:useLocalDpi xmlns:a14="http://schemas.microsoft.com/office/drawing/2010/main" val="0"/>
              </a:ext>
            </a:extLst>
          </a:blip>
          <a:srcRect l="21741" r="21741"/>
          <a:stretch>
            <a:fillRect/>
          </a:stretch>
        </p:blipFill>
        <p:spPr bwMode="auto">
          <a:xfrm>
            <a:off x="8079977" y="-25050"/>
            <a:ext cx="4112022" cy="4850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khuwat – world's largest interest-free micro-finance organization -  Vatican News">
            <a:extLst>
              <a:ext uri="{FF2B5EF4-FFF2-40B4-BE49-F238E27FC236}">
                <a16:creationId xmlns:a16="http://schemas.microsoft.com/office/drawing/2014/main" id="{39DB9310-B433-46BF-8F2D-EE6F38417C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87"/>
          <a:stretch/>
        </p:blipFill>
        <p:spPr bwMode="auto">
          <a:xfrm>
            <a:off x="0" y="-25050"/>
            <a:ext cx="4455098" cy="48503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8DD3BECE-282B-47A7-889D-26FD26DC12CD}"/>
              </a:ext>
            </a:extLst>
          </p:cNvPr>
          <p:cNvPicPr>
            <a:picLocks noGrp="1" noChangeAspect="1" noChangeArrowheads="1"/>
          </p:cNvPicPr>
          <p:nvPr>
            <p:ph type="pic" idx="11"/>
          </p:nvPr>
        </p:nvPicPr>
        <p:blipFill rotWithShape="1">
          <a:blip r:embed="rId4">
            <a:extLst>
              <a:ext uri="{28A0092B-C50C-407E-A947-70E740481C1C}">
                <a14:useLocalDpi xmlns:a14="http://schemas.microsoft.com/office/drawing/2010/main" val="0"/>
              </a:ext>
            </a:extLst>
          </a:blip>
          <a:srcRect l="40455" r="10489"/>
          <a:stretch/>
        </p:blipFill>
        <p:spPr bwMode="auto">
          <a:xfrm>
            <a:off x="3940232" y="-25050"/>
            <a:ext cx="4228783" cy="48503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iva (organization) - Wikipedia">
            <a:extLst>
              <a:ext uri="{FF2B5EF4-FFF2-40B4-BE49-F238E27FC236}">
                <a16:creationId xmlns:a16="http://schemas.microsoft.com/office/drawing/2014/main" id="{0B35515B-6737-4A42-8DA2-5EFAD7E603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8450" y="5734826"/>
            <a:ext cx="2415099" cy="10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7B4-419B-4021-A0F0-8E13635CB3A3}"/>
              </a:ext>
            </a:extLst>
          </p:cNvPr>
          <p:cNvSpPr>
            <a:spLocks noGrp="1"/>
          </p:cNvSpPr>
          <p:nvPr>
            <p:ph type="title"/>
          </p:nvPr>
        </p:nvSpPr>
        <p:spPr>
          <a:xfrm>
            <a:off x="838200" y="477078"/>
            <a:ext cx="9144000" cy="1143000"/>
          </a:xfrm>
        </p:spPr>
        <p:txBody>
          <a:bodyPr anchor="b">
            <a:normAutofit/>
          </a:bodyPr>
          <a:lstStyle/>
          <a:p>
            <a:r>
              <a:rPr lang="en-US" dirty="0"/>
              <a:t>Model selection &amp; Comparison</a:t>
            </a:r>
          </a:p>
        </p:txBody>
      </p:sp>
      <p:graphicFrame>
        <p:nvGraphicFramePr>
          <p:cNvPr id="11" name="Content Placeholder 2">
            <a:extLst>
              <a:ext uri="{FF2B5EF4-FFF2-40B4-BE49-F238E27FC236}">
                <a16:creationId xmlns:a16="http://schemas.microsoft.com/office/drawing/2014/main" id="{3DFEF352-DA4B-4F4E-BD68-E309240A5671}"/>
              </a:ext>
            </a:extLst>
          </p:cNvPr>
          <p:cNvGraphicFramePr>
            <a:graphicFrameLocks noGrp="1"/>
          </p:cNvGraphicFramePr>
          <p:nvPr>
            <p:ph idx="1"/>
            <p:extLst>
              <p:ext uri="{D42A27DB-BD31-4B8C-83A1-F6EECF244321}">
                <p14:modId xmlns:p14="http://schemas.microsoft.com/office/powerpoint/2010/main" val="307406156"/>
              </p:ext>
            </p:extLst>
          </p:nvPr>
        </p:nvGraphicFramePr>
        <p:xfrm>
          <a:off x="536713" y="1908313"/>
          <a:ext cx="6420678" cy="1520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3C227C80-2C65-43CF-B29D-B75D8D473AC3}"/>
              </a:ext>
            </a:extLst>
          </p:cNvPr>
          <p:cNvPicPr/>
          <p:nvPr/>
        </p:nvPicPr>
        <p:blipFill>
          <a:blip r:embed="rId7"/>
          <a:stretch>
            <a:fillRect/>
          </a:stretch>
        </p:blipFill>
        <p:spPr>
          <a:xfrm>
            <a:off x="1013791" y="3717235"/>
            <a:ext cx="5943600" cy="2311400"/>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3FB409F9-7757-4BF6-B024-3232E56AFAA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820826" y="1908313"/>
            <a:ext cx="3507740" cy="4131310"/>
          </a:xfrm>
          <a:prstGeom prst="rect">
            <a:avLst/>
          </a:prstGeom>
          <a:noFill/>
          <a:ln>
            <a:noFill/>
          </a:ln>
        </p:spPr>
      </p:pic>
    </p:spTree>
    <p:extLst>
      <p:ext uri="{BB962C8B-B14F-4D97-AF65-F5344CB8AC3E}">
        <p14:creationId xmlns:p14="http://schemas.microsoft.com/office/powerpoint/2010/main" val="37370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A6A184-F561-4B16-883D-396CFF673253}"/>
              </a:ext>
            </a:extLst>
          </p:cNvPr>
          <p:cNvSpPr>
            <a:spLocks noGrp="1"/>
          </p:cNvSpPr>
          <p:nvPr>
            <p:ph type="title"/>
          </p:nvPr>
        </p:nvSpPr>
        <p:spPr/>
        <p:txBody>
          <a:bodyPr/>
          <a:lstStyle/>
          <a:p>
            <a:r>
              <a:rPr lang="en-US" dirty="0"/>
              <a:t>Solution &amp; next steps</a:t>
            </a:r>
          </a:p>
        </p:txBody>
      </p:sp>
      <p:sp>
        <p:nvSpPr>
          <p:cNvPr id="6" name="Text Placeholder 5">
            <a:extLst>
              <a:ext uri="{FF2B5EF4-FFF2-40B4-BE49-F238E27FC236}">
                <a16:creationId xmlns:a16="http://schemas.microsoft.com/office/drawing/2014/main" id="{6209B4A6-66C6-4B4C-A298-C70D18B663E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768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D8463F-8870-44BB-9254-7D130715B447}"/>
              </a:ext>
            </a:extLst>
          </p:cNvPr>
          <p:cNvSpPr>
            <a:spLocks noGrp="1"/>
          </p:cNvSpPr>
          <p:nvPr>
            <p:ph type="title"/>
          </p:nvPr>
        </p:nvSpPr>
        <p:spPr/>
        <p:txBody>
          <a:bodyPr anchor="b">
            <a:normAutofit/>
          </a:bodyPr>
          <a:lstStyle/>
          <a:p>
            <a:r>
              <a:rPr lang="en-US" dirty="0"/>
              <a:t>Best model: Random forest (SMOTE)</a:t>
            </a:r>
          </a:p>
        </p:txBody>
      </p:sp>
      <p:sp>
        <p:nvSpPr>
          <p:cNvPr id="9" name="Text Placeholder 8">
            <a:extLst>
              <a:ext uri="{FF2B5EF4-FFF2-40B4-BE49-F238E27FC236}">
                <a16:creationId xmlns:a16="http://schemas.microsoft.com/office/drawing/2014/main" id="{27463DE6-7CC6-4790-A3A6-1EF88C568D1A}"/>
              </a:ext>
            </a:extLst>
          </p:cNvPr>
          <p:cNvSpPr>
            <a:spLocks noGrp="1"/>
          </p:cNvSpPr>
          <p:nvPr>
            <p:ph type="body" idx="1"/>
          </p:nvPr>
        </p:nvSpPr>
        <p:spPr/>
        <p:txBody>
          <a:bodyPr>
            <a:normAutofit fontScale="92500"/>
          </a:bodyPr>
          <a:lstStyle/>
          <a:p>
            <a:pPr algn="ctr"/>
            <a:r>
              <a:rPr lang="en-US" b="0" cap="none" dirty="0"/>
              <a:t>Most balanced model for precision and recall of the minority (expired) class </a:t>
            </a:r>
          </a:p>
        </p:txBody>
      </p:sp>
      <p:sp>
        <p:nvSpPr>
          <p:cNvPr id="10" name="Text Placeholder 9">
            <a:extLst>
              <a:ext uri="{FF2B5EF4-FFF2-40B4-BE49-F238E27FC236}">
                <a16:creationId xmlns:a16="http://schemas.microsoft.com/office/drawing/2014/main" id="{0C47715F-6226-435C-8B9B-68FD8981354B}"/>
              </a:ext>
            </a:extLst>
          </p:cNvPr>
          <p:cNvSpPr>
            <a:spLocks noGrp="1"/>
          </p:cNvSpPr>
          <p:nvPr>
            <p:ph type="body" sz="quarter" idx="3"/>
          </p:nvPr>
        </p:nvSpPr>
        <p:spPr>
          <a:xfrm>
            <a:off x="6172200" y="1733162"/>
            <a:ext cx="4661452" cy="685800"/>
          </a:xfrm>
        </p:spPr>
        <p:txBody>
          <a:bodyPr>
            <a:normAutofit fontScale="92500"/>
          </a:bodyPr>
          <a:lstStyle/>
          <a:p>
            <a:pPr algn="ctr"/>
            <a:r>
              <a:rPr lang="en-US" sz="1700" b="0" cap="none" dirty="0"/>
              <a:t>Key features: Loan amount, bulk entries, journal entries, loan “tags”, lender terms and total borrowers</a:t>
            </a:r>
          </a:p>
        </p:txBody>
      </p:sp>
      <p:pic>
        <p:nvPicPr>
          <p:cNvPr id="14" name="Content Placeholder 13">
            <a:extLst>
              <a:ext uri="{FF2B5EF4-FFF2-40B4-BE49-F238E27FC236}">
                <a16:creationId xmlns:a16="http://schemas.microsoft.com/office/drawing/2014/main" id="{F43AF659-6F24-460E-A545-03EF6B5C871E}"/>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40593" r="94" b="-2"/>
          <a:stretch/>
        </p:blipFill>
        <p:spPr bwMode="auto">
          <a:xfrm>
            <a:off x="1520952" y="2481943"/>
            <a:ext cx="4259640" cy="3531911"/>
          </a:xfrm>
          <a:prstGeom prst="rect">
            <a:avLst/>
          </a:prstGeom>
          <a:noFill/>
          <a:ln>
            <a:noFill/>
          </a:ln>
        </p:spPr>
      </p:pic>
      <p:pic>
        <p:nvPicPr>
          <p:cNvPr id="15" name="Content Placeholder 14">
            <a:extLst>
              <a:ext uri="{FF2B5EF4-FFF2-40B4-BE49-F238E27FC236}">
                <a16:creationId xmlns:a16="http://schemas.microsoft.com/office/drawing/2014/main" id="{7B510B86-134E-4B7A-B38B-02F70FD06B56}"/>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657148"/>
            <a:ext cx="4498975" cy="3339167"/>
          </a:xfrm>
          <a:prstGeom prst="rect">
            <a:avLst/>
          </a:prstGeom>
          <a:noFill/>
          <a:ln>
            <a:noFill/>
          </a:ln>
        </p:spPr>
      </p:pic>
    </p:spTree>
    <p:extLst>
      <p:ext uri="{BB962C8B-B14F-4D97-AF65-F5344CB8AC3E}">
        <p14:creationId xmlns:p14="http://schemas.microsoft.com/office/powerpoint/2010/main" val="301300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B57EDC69-166F-4D4F-872B-65FEC9AE205D}"/>
              </a:ext>
            </a:extLst>
          </p:cNvPr>
          <p:cNvSpPr>
            <a:spLocks noGrp="1"/>
          </p:cNvSpPr>
          <p:nvPr>
            <p:ph type="title"/>
          </p:nvPr>
        </p:nvSpPr>
        <p:spPr>
          <a:xfrm>
            <a:off x="8154860" y="3291840"/>
            <a:ext cx="3506788" cy="2880360"/>
          </a:xfrm>
        </p:spPr>
        <p:txBody>
          <a:bodyPr>
            <a:normAutofit/>
          </a:bodyPr>
          <a:lstStyle/>
          <a:p>
            <a:r>
              <a:rPr lang="en-US" sz="8800" dirty="0"/>
              <a:t>Next steps</a:t>
            </a:r>
          </a:p>
        </p:txBody>
      </p:sp>
      <p:graphicFrame>
        <p:nvGraphicFramePr>
          <p:cNvPr id="8" name="Diagram 7">
            <a:extLst>
              <a:ext uri="{FF2B5EF4-FFF2-40B4-BE49-F238E27FC236}">
                <a16:creationId xmlns:a16="http://schemas.microsoft.com/office/drawing/2014/main" id="{7BDE49E0-7AA5-4B56-9D07-7F8CD386F8CC}"/>
              </a:ext>
            </a:extLst>
          </p:cNvPr>
          <p:cNvGraphicFramePr/>
          <p:nvPr>
            <p:extLst>
              <p:ext uri="{D42A27DB-BD31-4B8C-83A1-F6EECF244321}">
                <p14:modId xmlns:p14="http://schemas.microsoft.com/office/powerpoint/2010/main" val="165150531"/>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626" y="457200"/>
            <a:ext cx="9144000" cy="1143000"/>
          </a:xfrm>
        </p:spPr>
        <p:txBody>
          <a:bodyPr/>
          <a:lstStyle/>
          <a:p>
            <a:r>
              <a:rPr lang="en-US" dirty="0"/>
              <a:t>agenda</a:t>
            </a:r>
          </a:p>
        </p:txBody>
      </p:sp>
      <p:sp>
        <p:nvSpPr>
          <p:cNvPr id="3" name="Content Placeholder 2"/>
          <p:cNvSpPr>
            <a:spLocks noGrp="1"/>
          </p:cNvSpPr>
          <p:nvPr>
            <p:ph idx="1"/>
          </p:nvPr>
        </p:nvSpPr>
        <p:spPr>
          <a:xfrm>
            <a:off x="768626" y="1714500"/>
            <a:ext cx="9144000" cy="4457700"/>
          </a:xfrm>
        </p:spPr>
        <p:txBody>
          <a:bodyPr/>
          <a:lstStyle/>
          <a:p>
            <a:r>
              <a:rPr lang="en-US" dirty="0"/>
              <a:t>Background</a:t>
            </a:r>
          </a:p>
          <a:p>
            <a:r>
              <a:rPr lang="en-US" dirty="0"/>
              <a:t>The Problem </a:t>
            </a:r>
          </a:p>
          <a:p>
            <a:r>
              <a:rPr lang="en-US" dirty="0"/>
              <a:t>Methodology </a:t>
            </a:r>
          </a:p>
          <a:p>
            <a:r>
              <a:rPr lang="en-US" dirty="0"/>
              <a:t>Solution </a:t>
            </a:r>
          </a:p>
          <a:p>
            <a:r>
              <a:rPr lang="en-US" dirty="0"/>
              <a:t>Next Steps </a:t>
            </a:r>
          </a:p>
        </p:txBody>
      </p:sp>
      <p:pic>
        <p:nvPicPr>
          <p:cNvPr id="3074" name="Picture 2" descr="Loan Matching | Kiva Partnerships">
            <a:extLst>
              <a:ext uri="{FF2B5EF4-FFF2-40B4-BE49-F238E27FC236}">
                <a16:creationId xmlns:a16="http://schemas.microsoft.com/office/drawing/2014/main" id="{FD524585-F24A-41F5-B46A-E1D748F9AC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1143" y="685800"/>
            <a:ext cx="8490857"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E5A1-BCDD-4F97-A96F-730680B50186}"/>
              </a:ext>
            </a:extLst>
          </p:cNvPr>
          <p:cNvSpPr>
            <a:spLocks noGrp="1"/>
          </p:cNvSpPr>
          <p:nvPr>
            <p:ph type="ctrTitle"/>
          </p:nvPr>
        </p:nvSpPr>
        <p:spPr>
          <a:xfrm>
            <a:off x="838200" y="405245"/>
            <a:ext cx="10515600" cy="810642"/>
          </a:xfrm>
        </p:spPr>
        <p:txBody>
          <a:bodyPr/>
          <a:lstStyle/>
          <a:p>
            <a:r>
              <a:rPr lang="en-US" dirty="0"/>
              <a:t>Sandra’s Story</a:t>
            </a:r>
          </a:p>
        </p:txBody>
      </p:sp>
      <p:pic>
        <p:nvPicPr>
          <p:cNvPr id="2050" name="Picture 2" descr="Borrower image">
            <a:extLst>
              <a:ext uri="{FF2B5EF4-FFF2-40B4-BE49-F238E27FC236}">
                <a16:creationId xmlns:a16="http://schemas.microsoft.com/office/drawing/2014/main" id="{3B3407B0-A756-4727-BC47-C67E9B8A92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818"/>
          <a:stretch/>
        </p:blipFill>
        <p:spPr bwMode="auto">
          <a:xfrm>
            <a:off x="732182" y="1307400"/>
            <a:ext cx="4950350" cy="2921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C8159070-4CE2-46E1-A3AF-B62D19BD2D03}"/>
              </a:ext>
            </a:extLst>
          </p:cNvPr>
          <p:cNvGraphicFramePr>
            <a:graphicFrameLocks noGrp="1"/>
          </p:cNvGraphicFramePr>
          <p:nvPr>
            <p:extLst>
              <p:ext uri="{D42A27DB-BD31-4B8C-83A1-F6EECF244321}">
                <p14:modId xmlns:p14="http://schemas.microsoft.com/office/powerpoint/2010/main" val="2610725345"/>
              </p:ext>
            </p:extLst>
          </p:nvPr>
        </p:nvGraphicFramePr>
        <p:xfrm>
          <a:off x="848470" y="4445023"/>
          <a:ext cx="4717774" cy="1498024"/>
        </p:xfrm>
        <a:graphic>
          <a:graphicData uri="http://schemas.openxmlformats.org/drawingml/2006/table">
            <a:tbl>
              <a:tblPr firstRow="1" bandRow="1">
                <a:tableStyleId>{69CF1AB2-1976-4502-BF36-3FF5EA218861}</a:tableStyleId>
              </a:tblPr>
              <a:tblGrid>
                <a:gridCol w="1660871">
                  <a:extLst>
                    <a:ext uri="{9D8B030D-6E8A-4147-A177-3AD203B41FA5}">
                      <a16:colId xmlns:a16="http://schemas.microsoft.com/office/drawing/2014/main" val="2125225585"/>
                    </a:ext>
                  </a:extLst>
                </a:gridCol>
                <a:gridCol w="3056903">
                  <a:extLst>
                    <a:ext uri="{9D8B030D-6E8A-4147-A177-3AD203B41FA5}">
                      <a16:colId xmlns:a16="http://schemas.microsoft.com/office/drawing/2014/main" val="2621652020"/>
                    </a:ext>
                  </a:extLst>
                </a:gridCol>
              </a:tblGrid>
              <a:tr h="374506">
                <a:tc gridSpan="2">
                  <a:txBody>
                    <a:bodyPr/>
                    <a:lstStyle/>
                    <a:p>
                      <a:r>
                        <a:rPr lang="en-US" b="0" dirty="0"/>
                        <a:t>To purchase farm supplies for growing potatoes </a:t>
                      </a:r>
                    </a:p>
                  </a:txBody>
                  <a:tcPr/>
                </a:tc>
                <a:tc hMerge="1">
                  <a:txBody>
                    <a:bodyPr/>
                    <a:lstStyle/>
                    <a:p>
                      <a:r>
                        <a:rPr lang="en-US" b="0" dirty="0"/>
                        <a:t>Farm Supplies</a:t>
                      </a:r>
                    </a:p>
                  </a:txBody>
                  <a:tcPr/>
                </a:tc>
                <a:extLst>
                  <a:ext uri="{0D108BD9-81ED-4DB2-BD59-A6C34878D82A}">
                    <a16:rowId xmlns:a16="http://schemas.microsoft.com/office/drawing/2014/main" val="1658514990"/>
                  </a:ext>
                </a:extLst>
              </a:tr>
              <a:tr h="374506">
                <a:tc>
                  <a:txBody>
                    <a:bodyPr/>
                    <a:lstStyle/>
                    <a:p>
                      <a:r>
                        <a:rPr lang="en-US" dirty="0"/>
                        <a:t>Country: </a:t>
                      </a:r>
                    </a:p>
                  </a:txBody>
                  <a:tcPr/>
                </a:tc>
                <a:tc>
                  <a:txBody>
                    <a:bodyPr/>
                    <a:lstStyle/>
                    <a:p>
                      <a:r>
                        <a:rPr lang="en-US" dirty="0"/>
                        <a:t>San Gabriel, Ecuador</a:t>
                      </a:r>
                    </a:p>
                  </a:txBody>
                  <a:tcPr/>
                </a:tc>
                <a:extLst>
                  <a:ext uri="{0D108BD9-81ED-4DB2-BD59-A6C34878D82A}">
                    <a16:rowId xmlns:a16="http://schemas.microsoft.com/office/drawing/2014/main" val="1943567522"/>
                  </a:ext>
                </a:extLst>
              </a:tr>
              <a:tr h="374506">
                <a:tc>
                  <a:txBody>
                    <a:bodyPr/>
                    <a:lstStyle/>
                    <a:p>
                      <a:r>
                        <a:rPr lang="en-US" dirty="0"/>
                        <a:t>Total Loan: </a:t>
                      </a:r>
                    </a:p>
                  </a:txBody>
                  <a:tcPr/>
                </a:tc>
                <a:tc>
                  <a:txBody>
                    <a:bodyPr/>
                    <a:lstStyle/>
                    <a:p>
                      <a:r>
                        <a:rPr lang="en-US" dirty="0"/>
                        <a:t>$1500 for 17 months </a:t>
                      </a:r>
                    </a:p>
                  </a:txBody>
                  <a:tcPr/>
                </a:tc>
                <a:extLst>
                  <a:ext uri="{0D108BD9-81ED-4DB2-BD59-A6C34878D82A}">
                    <a16:rowId xmlns:a16="http://schemas.microsoft.com/office/drawing/2014/main" val="3091275179"/>
                  </a:ext>
                </a:extLst>
              </a:tr>
              <a:tr h="374506">
                <a:tc>
                  <a:txBody>
                    <a:bodyPr/>
                    <a:lstStyle/>
                    <a:p>
                      <a:r>
                        <a:rPr lang="en-US" dirty="0"/>
                        <a:t>Loan Partner:</a:t>
                      </a:r>
                    </a:p>
                  </a:txBody>
                  <a:tcPr/>
                </a:tc>
                <a:tc>
                  <a:txBody>
                    <a:bodyPr/>
                    <a:lstStyle/>
                    <a:p>
                      <a:r>
                        <a:rPr lang="en-US" dirty="0"/>
                        <a:t>VisionFund </a:t>
                      </a:r>
                    </a:p>
                  </a:txBody>
                  <a:tcPr/>
                </a:tc>
                <a:extLst>
                  <a:ext uri="{0D108BD9-81ED-4DB2-BD59-A6C34878D82A}">
                    <a16:rowId xmlns:a16="http://schemas.microsoft.com/office/drawing/2014/main" val="3500270241"/>
                  </a:ext>
                </a:extLst>
              </a:tr>
            </a:tbl>
          </a:graphicData>
        </a:graphic>
      </p:graphicFrame>
      <p:sp>
        <p:nvSpPr>
          <p:cNvPr id="9" name="TextBox 8">
            <a:extLst>
              <a:ext uri="{FF2B5EF4-FFF2-40B4-BE49-F238E27FC236}">
                <a16:creationId xmlns:a16="http://schemas.microsoft.com/office/drawing/2014/main" id="{F34F1275-AA9D-4273-A317-7EC3BD42991C}"/>
              </a:ext>
            </a:extLst>
          </p:cNvPr>
          <p:cNvSpPr txBox="1"/>
          <p:nvPr/>
        </p:nvSpPr>
        <p:spPr>
          <a:xfrm>
            <a:off x="5864773" y="1307400"/>
            <a:ext cx="5959365" cy="4801314"/>
          </a:xfrm>
          <a:prstGeom prst="rect">
            <a:avLst/>
          </a:prstGeom>
          <a:noFill/>
        </p:spPr>
        <p:txBody>
          <a:bodyPr wrap="square">
            <a:spAutoFit/>
          </a:bodyPr>
          <a:lstStyle/>
          <a:p>
            <a:r>
              <a:rPr lang="en-US" b="0" i="1" dirty="0">
                <a:solidFill>
                  <a:schemeClr val="bg1"/>
                </a:solidFill>
                <a:effectLst/>
                <a:latin typeface="+mj-lt"/>
              </a:rPr>
              <a:t>“Sandra is twenty years old. She and her family are Columbian. They have been living in Ecuador for over ten years.</a:t>
            </a:r>
            <a:br>
              <a:rPr lang="en-US" i="1" dirty="0">
                <a:solidFill>
                  <a:schemeClr val="bg1"/>
                </a:solidFill>
                <a:latin typeface="+mj-lt"/>
              </a:rPr>
            </a:br>
            <a:br>
              <a:rPr lang="en-US" i="1" dirty="0">
                <a:solidFill>
                  <a:schemeClr val="bg1"/>
                </a:solidFill>
                <a:latin typeface="+mj-lt"/>
              </a:rPr>
            </a:br>
            <a:r>
              <a:rPr lang="en-US" b="0" i="1" dirty="0">
                <a:solidFill>
                  <a:schemeClr val="bg1"/>
                </a:solidFill>
                <a:effectLst/>
                <a:latin typeface="+mj-lt"/>
              </a:rPr>
              <a:t>Sandra is an enthusiastic, hard-working and responsible woman. She has been farming for two years. The work has allowed her to be a big support for her family because she generates her own income. Sandra's dream is to make progress and to improve their standard of living.</a:t>
            </a:r>
            <a:br>
              <a:rPr lang="en-US" i="1" dirty="0">
                <a:solidFill>
                  <a:schemeClr val="bg1"/>
                </a:solidFill>
                <a:latin typeface="+mj-lt"/>
              </a:rPr>
            </a:br>
            <a:br>
              <a:rPr lang="en-US" i="1" dirty="0">
                <a:solidFill>
                  <a:schemeClr val="bg1"/>
                </a:solidFill>
                <a:latin typeface="+mj-lt"/>
              </a:rPr>
            </a:br>
            <a:r>
              <a:rPr lang="en-US" b="0" i="1" dirty="0">
                <a:solidFill>
                  <a:schemeClr val="bg1"/>
                </a:solidFill>
                <a:effectLst/>
                <a:latin typeface="+mj-lt"/>
              </a:rPr>
              <a:t>Sandra needs to purchase farm supplies for her potato crop so she can care for it and keep it productive. Doing so will give her the opportunity to earn a good income and allow her to meet her personal expenses as well as those of her household. She wants to continue increasing her working capital, to be able to keep planting more and to create stability in her farm work.”</a:t>
            </a:r>
          </a:p>
          <a:p>
            <a:endParaRPr lang="en-US" dirty="0">
              <a:solidFill>
                <a:schemeClr val="bg1"/>
              </a:solidFill>
              <a:latin typeface="+mj-lt"/>
            </a:endParaRPr>
          </a:p>
          <a:p>
            <a:r>
              <a:rPr lang="en-US" b="0" u="none" strike="noStrike" dirty="0">
                <a:solidFill>
                  <a:schemeClr val="bg1"/>
                </a:solidFill>
                <a:effectLst/>
                <a:latin typeface="PostGrotesk"/>
              </a:rPr>
              <a:t>#Refugee</a:t>
            </a:r>
            <a:r>
              <a:rPr lang="en-US" b="0" dirty="0">
                <a:solidFill>
                  <a:schemeClr val="bg1"/>
                </a:solidFill>
                <a:effectLst/>
                <a:latin typeface="PostGrotesk"/>
              </a:rPr>
              <a:t> | </a:t>
            </a:r>
            <a:r>
              <a:rPr lang="en-US" b="0" u="none" strike="noStrike" dirty="0">
                <a:solidFill>
                  <a:schemeClr val="bg1"/>
                </a:solidFill>
                <a:effectLst/>
                <a:latin typeface="PostGrotesk"/>
              </a:rPr>
              <a:t>#Vegan</a:t>
            </a:r>
            <a:r>
              <a:rPr lang="en-US" b="0" dirty="0">
                <a:solidFill>
                  <a:schemeClr val="bg1"/>
                </a:solidFill>
                <a:effectLst/>
                <a:latin typeface="PostGrotesk"/>
              </a:rPr>
              <a:t> | </a:t>
            </a:r>
            <a:r>
              <a:rPr lang="en-US" b="0" u="none" strike="noStrike" dirty="0">
                <a:solidFill>
                  <a:schemeClr val="bg1"/>
                </a:solidFill>
                <a:effectLst/>
                <a:latin typeface="PostGrotesk"/>
              </a:rPr>
              <a:t>#Woman-Owned Business</a:t>
            </a:r>
            <a:endParaRPr lang="en-US" dirty="0">
              <a:solidFill>
                <a:schemeClr val="bg1"/>
              </a:solidFill>
              <a:latin typeface="+mj-lt"/>
            </a:endParaRPr>
          </a:p>
        </p:txBody>
      </p:sp>
    </p:spTree>
    <p:extLst>
      <p:ext uri="{BB962C8B-B14F-4D97-AF65-F5344CB8AC3E}">
        <p14:creationId xmlns:p14="http://schemas.microsoft.com/office/powerpoint/2010/main" val="50970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6BF2-D948-4FD5-A3AB-9340875572E8}"/>
              </a:ext>
            </a:extLst>
          </p:cNvPr>
          <p:cNvSpPr>
            <a:spLocks noGrp="1"/>
          </p:cNvSpPr>
          <p:nvPr>
            <p:ph type="title"/>
          </p:nvPr>
        </p:nvSpPr>
        <p:spPr>
          <a:xfrm>
            <a:off x="8151812" y="685800"/>
            <a:ext cx="3506788" cy="594778"/>
          </a:xfrm>
        </p:spPr>
        <p:txBody>
          <a:bodyPr anchor="b">
            <a:normAutofit/>
          </a:bodyPr>
          <a:lstStyle/>
          <a:p>
            <a:r>
              <a:rPr lang="en-US" sz="3600" dirty="0"/>
              <a:t>The problem </a:t>
            </a:r>
          </a:p>
        </p:txBody>
      </p:sp>
      <p:pic>
        <p:nvPicPr>
          <p:cNvPr id="6" name="Content Placeholder 5">
            <a:extLst>
              <a:ext uri="{FF2B5EF4-FFF2-40B4-BE49-F238E27FC236}">
                <a16:creationId xmlns:a16="http://schemas.microsoft.com/office/drawing/2014/main" id="{0B70C701-8E26-44CB-9DDD-46AA3E1CAA4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352" y="716593"/>
            <a:ext cx="7242111" cy="5196214"/>
          </a:xfrm>
          <a:prstGeom prst="rect">
            <a:avLst/>
          </a:prstGeom>
          <a:noFill/>
          <a:ln>
            <a:noFill/>
          </a:ln>
        </p:spPr>
      </p:pic>
      <p:sp>
        <p:nvSpPr>
          <p:cNvPr id="11" name="Text Placeholder 3">
            <a:extLst>
              <a:ext uri="{FF2B5EF4-FFF2-40B4-BE49-F238E27FC236}">
                <a16:creationId xmlns:a16="http://schemas.microsoft.com/office/drawing/2014/main" id="{5ED632AE-EF28-47CA-9916-1A981189D5CF}"/>
              </a:ext>
            </a:extLst>
          </p:cNvPr>
          <p:cNvSpPr>
            <a:spLocks noGrp="1"/>
          </p:cNvSpPr>
          <p:nvPr>
            <p:ph type="body" sz="half" idx="2"/>
          </p:nvPr>
        </p:nvSpPr>
        <p:spPr>
          <a:xfrm>
            <a:off x="8151812" y="1378226"/>
            <a:ext cx="3514564" cy="3551583"/>
          </a:xfrm>
          <a:ln>
            <a:solidFill>
              <a:schemeClr val="accent1"/>
            </a:solidFill>
          </a:ln>
        </p:spPr>
        <p:txBody>
          <a:bodyPr>
            <a:normAutofit/>
          </a:bodyPr>
          <a:lstStyle/>
          <a:p>
            <a:pPr>
              <a:lnSpc>
                <a:spcPct val="150000"/>
              </a:lnSpc>
            </a:pPr>
            <a:r>
              <a:rPr lang="en-US" sz="1800" dirty="0"/>
              <a:t>In Kiva’s current model they assume the financial risk for all underfunded or unfunded loans on their platform.  Since 2011 this has grown from $0 to almost $14M. Kiva needs to minimize their financial risk to expand micro loans to new populations of borrowers. </a:t>
            </a:r>
          </a:p>
        </p:txBody>
      </p:sp>
    </p:spTree>
    <p:extLst>
      <p:ext uri="{BB962C8B-B14F-4D97-AF65-F5344CB8AC3E}">
        <p14:creationId xmlns:p14="http://schemas.microsoft.com/office/powerpoint/2010/main" val="207041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3672-DD79-410C-A596-D4007FE84449}"/>
              </a:ext>
            </a:extLst>
          </p:cNvPr>
          <p:cNvSpPr>
            <a:spLocks noGrp="1"/>
          </p:cNvSpPr>
          <p:nvPr>
            <p:ph type="title"/>
          </p:nvPr>
        </p:nvSpPr>
        <p:spPr/>
        <p:txBody>
          <a:bodyPr anchor="b">
            <a:normAutofit/>
          </a:bodyPr>
          <a:lstStyle/>
          <a:p>
            <a:r>
              <a:rPr lang="en-US" dirty="0"/>
              <a:t>What does the data say?</a:t>
            </a:r>
          </a:p>
        </p:txBody>
      </p:sp>
      <p:sp>
        <p:nvSpPr>
          <p:cNvPr id="3" name="Content Placeholder 2">
            <a:extLst>
              <a:ext uri="{FF2B5EF4-FFF2-40B4-BE49-F238E27FC236}">
                <a16:creationId xmlns:a16="http://schemas.microsoft.com/office/drawing/2014/main" id="{EAA11689-E566-4B49-B916-1F08253F3FD0}"/>
              </a:ext>
            </a:extLst>
          </p:cNvPr>
          <p:cNvSpPr>
            <a:spLocks noGrp="1"/>
          </p:cNvSpPr>
          <p:nvPr>
            <p:ph sz="half" idx="1"/>
          </p:nvPr>
        </p:nvSpPr>
        <p:spPr/>
        <p:txBody>
          <a:bodyPr>
            <a:normAutofit/>
          </a:bodyPr>
          <a:lstStyle/>
          <a:p>
            <a:r>
              <a:rPr lang="en-US" dirty="0"/>
              <a:t>A small amount of loans expire </a:t>
            </a:r>
          </a:p>
          <a:p>
            <a:pPr lvl="1"/>
            <a:r>
              <a:rPr lang="en-US" sz="2000" dirty="0"/>
              <a:t>3.8% in 2019 </a:t>
            </a:r>
          </a:p>
          <a:p>
            <a:r>
              <a:rPr lang="en-US" dirty="0"/>
              <a:t>Average expired loan is less than 30% funded when it expires </a:t>
            </a:r>
          </a:p>
          <a:p>
            <a:r>
              <a:rPr lang="en-US" dirty="0"/>
              <a:t>Average expired loan is underfunded by $932</a:t>
            </a:r>
          </a:p>
          <a:p>
            <a:endParaRPr lang="en-US" dirty="0"/>
          </a:p>
        </p:txBody>
      </p:sp>
      <p:pic>
        <p:nvPicPr>
          <p:cNvPr id="6148" name="Picture 4">
            <a:extLst>
              <a:ext uri="{FF2B5EF4-FFF2-40B4-BE49-F238E27FC236}">
                <a16:creationId xmlns:a16="http://schemas.microsoft.com/office/drawing/2014/main" id="{2250B5F6-BF5C-41BF-83BD-963C5D65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1411356"/>
            <a:ext cx="3163957" cy="21927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48C4B6F-63E7-4DB4-B2A2-A3C718F6C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821" y="3855697"/>
            <a:ext cx="3163958" cy="232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90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63D11C-7377-4716-863D-C8331EB3F22B}"/>
              </a:ext>
            </a:extLst>
          </p:cNvPr>
          <p:cNvSpPr>
            <a:spLocks noGrp="1"/>
          </p:cNvSpPr>
          <p:nvPr>
            <p:ph type="title"/>
          </p:nvPr>
        </p:nvSpPr>
        <p:spPr>
          <a:xfrm>
            <a:off x="8532813" y="1683327"/>
            <a:ext cx="3125787" cy="2877260"/>
          </a:xfrm>
        </p:spPr>
        <p:txBody>
          <a:bodyPr anchor="b">
            <a:normAutofit/>
          </a:bodyPr>
          <a:lstStyle/>
          <a:p>
            <a:r>
              <a:rPr lang="en-US" dirty="0"/>
              <a:t>What does the data say?</a:t>
            </a:r>
          </a:p>
        </p:txBody>
      </p:sp>
      <p:pic>
        <p:nvPicPr>
          <p:cNvPr id="6" name="Picture 2">
            <a:extLst>
              <a:ext uri="{FF2B5EF4-FFF2-40B4-BE49-F238E27FC236}">
                <a16:creationId xmlns:a16="http://schemas.microsoft.com/office/drawing/2014/main" id="{A155670A-D763-4505-A086-C5DCF15A95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636524"/>
            <a:ext cx="8101584" cy="35849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1" name="Text Placeholder 3">
            <a:extLst>
              <a:ext uri="{FF2B5EF4-FFF2-40B4-BE49-F238E27FC236}">
                <a16:creationId xmlns:a16="http://schemas.microsoft.com/office/drawing/2014/main" id="{F3459B78-865B-4A18-A430-67217A8D40ED}"/>
              </a:ext>
            </a:extLst>
          </p:cNvPr>
          <p:cNvSpPr>
            <a:spLocks noGrp="1"/>
          </p:cNvSpPr>
          <p:nvPr>
            <p:ph type="body" sz="half" idx="2"/>
          </p:nvPr>
        </p:nvSpPr>
        <p:spPr>
          <a:xfrm>
            <a:off x="8532813" y="4591761"/>
            <a:ext cx="3125787" cy="1580440"/>
          </a:xfrm>
        </p:spPr>
        <p:txBody>
          <a:bodyPr/>
          <a:lstStyle/>
          <a:p>
            <a:r>
              <a:rPr lang="en-US" sz="1600" dirty="0"/>
              <a:t>Expired loans tend to be for larger amounts with longer terms </a:t>
            </a:r>
          </a:p>
          <a:p>
            <a:endParaRPr lang="en-US" dirty="0"/>
          </a:p>
        </p:txBody>
      </p:sp>
    </p:spTree>
    <p:extLst>
      <p:ext uri="{BB962C8B-B14F-4D97-AF65-F5344CB8AC3E}">
        <p14:creationId xmlns:p14="http://schemas.microsoft.com/office/powerpoint/2010/main" val="406133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3672-DD79-410C-A596-D4007FE84449}"/>
              </a:ext>
            </a:extLst>
          </p:cNvPr>
          <p:cNvSpPr>
            <a:spLocks noGrp="1"/>
          </p:cNvSpPr>
          <p:nvPr>
            <p:ph type="title"/>
          </p:nvPr>
        </p:nvSpPr>
        <p:spPr>
          <a:xfrm>
            <a:off x="493643" y="3671"/>
            <a:ext cx="9144000" cy="1143000"/>
          </a:xfrm>
        </p:spPr>
        <p:txBody>
          <a:bodyPr anchor="b">
            <a:normAutofit/>
          </a:bodyPr>
          <a:lstStyle/>
          <a:p>
            <a:r>
              <a:rPr lang="en-US" dirty="0"/>
              <a:t>What does the data say?</a:t>
            </a:r>
          </a:p>
        </p:txBody>
      </p:sp>
      <p:sp>
        <p:nvSpPr>
          <p:cNvPr id="3" name="Content Placeholder 2">
            <a:extLst>
              <a:ext uri="{FF2B5EF4-FFF2-40B4-BE49-F238E27FC236}">
                <a16:creationId xmlns:a16="http://schemas.microsoft.com/office/drawing/2014/main" id="{EAA11689-E566-4B49-B916-1F08253F3FD0}"/>
              </a:ext>
            </a:extLst>
          </p:cNvPr>
          <p:cNvSpPr>
            <a:spLocks noGrp="1"/>
          </p:cNvSpPr>
          <p:nvPr>
            <p:ph sz="half" idx="1"/>
          </p:nvPr>
        </p:nvSpPr>
        <p:spPr>
          <a:xfrm>
            <a:off x="493643" y="1260971"/>
            <a:ext cx="4495800" cy="4462272"/>
          </a:xfrm>
        </p:spPr>
        <p:txBody>
          <a:bodyPr>
            <a:normAutofit/>
          </a:bodyPr>
          <a:lstStyle/>
          <a:p>
            <a:pPr marL="45720" indent="0">
              <a:buNone/>
            </a:pPr>
            <a:r>
              <a:rPr lang="en-US" dirty="0">
                <a:solidFill>
                  <a:schemeClr val="accent5"/>
                </a:solidFill>
              </a:rPr>
              <a:t>Borrowers &amp; their Stories Matter </a:t>
            </a:r>
          </a:p>
          <a:p>
            <a:pPr lvl="1"/>
            <a:r>
              <a:rPr lang="en-US" dirty="0"/>
              <a:t>Profiles with more updates had a lower rate of expired loans</a:t>
            </a:r>
          </a:p>
          <a:p>
            <a:pPr lvl="1"/>
            <a:r>
              <a:rPr lang="en-US" dirty="0"/>
              <a:t>Female loans expired 5% less often than male or mixed loans</a:t>
            </a:r>
          </a:p>
        </p:txBody>
      </p:sp>
      <p:sp>
        <p:nvSpPr>
          <p:cNvPr id="4" name="Content Placeholder 3">
            <a:extLst>
              <a:ext uri="{FF2B5EF4-FFF2-40B4-BE49-F238E27FC236}">
                <a16:creationId xmlns:a16="http://schemas.microsoft.com/office/drawing/2014/main" id="{FF27F676-C4BA-42F8-B455-0A53A5334112}"/>
              </a:ext>
            </a:extLst>
          </p:cNvPr>
          <p:cNvSpPr>
            <a:spLocks noGrp="1"/>
          </p:cNvSpPr>
          <p:nvPr>
            <p:ph sz="half" idx="2"/>
          </p:nvPr>
        </p:nvSpPr>
        <p:spPr>
          <a:xfrm>
            <a:off x="5649152" y="1330545"/>
            <a:ext cx="4495800" cy="4462272"/>
          </a:xfrm>
        </p:spPr>
        <p:txBody>
          <a:bodyPr/>
          <a:lstStyle/>
          <a:p>
            <a:pPr marL="45720" indent="0">
              <a:buNone/>
            </a:pPr>
            <a:r>
              <a:rPr lang="en-US" dirty="0">
                <a:solidFill>
                  <a:schemeClr val="accent5"/>
                </a:solidFill>
              </a:rPr>
              <a:t>Loan Purpose Matter</a:t>
            </a:r>
          </a:p>
          <a:p>
            <a:pPr lvl="1"/>
            <a:r>
              <a:rPr lang="en-US" dirty="0"/>
              <a:t>Percentage of Loans Funded by activity varied from 60% - 100%</a:t>
            </a:r>
          </a:p>
        </p:txBody>
      </p:sp>
      <p:pic>
        <p:nvPicPr>
          <p:cNvPr id="5122" name="Picture 2">
            <a:extLst>
              <a:ext uri="{FF2B5EF4-FFF2-40B4-BE49-F238E27FC236}">
                <a16:creationId xmlns:a16="http://schemas.microsoft.com/office/drawing/2014/main" id="{4F784D88-0DE3-43D8-B6DB-088AD8490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24" y="3023272"/>
            <a:ext cx="3806273" cy="27695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1F16AC-E5A7-4F57-8653-E1C1E9B0B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406" y="2515237"/>
            <a:ext cx="6387404" cy="366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9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A6A184-F561-4B16-883D-396CFF673253}"/>
              </a:ext>
            </a:extLst>
          </p:cNvPr>
          <p:cNvSpPr>
            <a:spLocks noGrp="1"/>
          </p:cNvSpPr>
          <p:nvPr>
            <p:ph type="title"/>
          </p:nvPr>
        </p:nvSpPr>
        <p:spPr/>
        <p:txBody>
          <a:bodyPr/>
          <a:lstStyle/>
          <a:p>
            <a:r>
              <a:rPr lang="en-US" dirty="0"/>
              <a:t>Methodology</a:t>
            </a:r>
          </a:p>
        </p:txBody>
      </p:sp>
      <p:sp>
        <p:nvSpPr>
          <p:cNvPr id="6" name="Text Placeholder 5">
            <a:extLst>
              <a:ext uri="{FF2B5EF4-FFF2-40B4-BE49-F238E27FC236}">
                <a16:creationId xmlns:a16="http://schemas.microsoft.com/office/drawing/2014/main" id="{6209B4A6-66C6-4B4C-A298-C70D18B663E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509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67114-8216-45CA-8066-03AE03CEBDD7}"/>
              </a:ext>
            </a:extLst>
          </p:cNvPr>
          <p:cNvSpPr>
            <a:spLocks noGrp="1"/>
          </p:cNvSpPr>
          <p:nvPr>
            <p:ph type="title"/>
          </p:nvPr>
        </p:nvSpPr>
        <p:spPr>
          <a:xfrm>
            <a:off x="1524000" y="457200"/>
            <a:ext cx="9144000" cy="1143000"/>
          </a:xfrm>
        </p:spPr>
        <p:txBody>
          <a:bodyPr anchor="b">
            <a:normAutofit/>
          </a:bodyPr>
          <a:lstStyle/>
          <a:p>
            <a:r>
              <a:rPr lang="en-US" dirty="0"/>
              <a:t>Approach</a:t>
            </a:r>
          </a:p>
        </p:txBody>
      </p:sp>
      <p:graphicFrame>
        <p:nvGraphicFramePr>
          <p:cNvPr id="7" name="Content Placeholder 4">
            <a:extLst>
              <a:ext uri="{FF2B5EF4-FFF2-40B4-BE49-F238E27FC236}">
                <a16:creationId xmlns:a16="http://schemas.microsoft.com/office/drawing/2014/main" id="{47EAF461-CB9A-4739-A4EC-A5EFAE042F13}"/>
              </a:ext>
            </a:extLst>
          </p:cNvPr>
          <p:cNvGraphicFramePr>
            <a:graphicFrameLocks noGrp="1"/>
          </p:cNvGraphicFramePr>
          <p:nvPr>
            <p:ph idx="1"/>
            <p:extLst>
              <p:ext uri="{D42A27DB-BD31-4B8C-83A1-F6EECF244321}">
                <p14:modId xmlns:p14="http://schemas.microsoft.com/office/powerpoint/2010/main" val="4074710010"/>
              </p:ext>
            </p:extLst>
          </p:nvPr>
        </p:nvGraphicFramePr>
        <p:xfrm>
          <a:off x="1524000" y="1714500"/>
          <a:ext cx="91440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26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361</TotalTime>
  <Words>809</Words>
  <Application>Microsoft Office PowerPoint</Application>
  <PresentationFormat>Widescreen</PresentationFormat>
  <Paragraphs>83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PostGrotesk</vt:lpstr>
      <vt:lpstr>Health Fitness 16x9</vt:lpstr>
      <vt:lpstr>Microfinance funding</vt:lpstr>
      <vt:lpstr>agenda</vt:lpstr>
      <vt:lpstr>Sandra’s Story</vt:lpstr>
      <vt:lpstr>The problem </vt:lpstr>
      <vt:lpstr>What does the data say?</vt:lpstr>
      <vt:lpstr>What does the data say?</vt:lpstr>
      <vt:lpstr>What does the data say?</vt:lpstr>
      <vt:lpstr>Methodology</vt:lpstr>
      <vt:lpstr>Approach</vt:lpstr>
      <vt:lpstr>Model selection &amp; Comparison</vt:lpstr>
      <vt:lpstr>Solution &amp; next steps</vt:lpstr>
      <vt:lpstr>Best model: Random forest (SMOTE)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Maureen Walz</dc:creator>
  <cp:lastModifiedBy>Maureen Walz</cp:lastModifiedBy>
  <cp:revision>27</cp:revision>
  <dcterms:created xsi:type="dcterms:W3CDTF">2021-05-09T23:02:23Z</dcterms:created>
  <dcterms:modified xsi:type="dcterms:W3CDTF">2021-05-10T05:03:56Z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