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263" r:id="rId11"/>
  </p:sldIdLst>
  <p:sldSz cx="7556500" cy="10693400"/>
  <p:notesSz cx="6858000" cy="9144000"/>
  <p:embeddedFontLst>
    <p:embeddedFont>
      <p:font typeface="Bebas Neue Bold" panose="020B0604020202020204" charset="0"/>
      <p:regular r:id="rId13"/>
    </p:embeddedFont>
    <p:embeddedFont>
      <p:font typeface="Calibri" panose="020F0502020204030204" pitchFamily="34" charset="0"/>
      <p:regular r:id="rId14"/>
      <p:bold r:id="rId15"/>
      <p:italic r:id="rId16"/>
      <p:boldItalic r:id="rId17"/>
    </p:embeddedFont>
    <p:embeddedFont>
      <p:font typeface="PT Sans" panose="020B0604020202020204" charset="0"/>
      <p:regular r:id="rId18"/>
    </p:embeddedFont>
    <p:embeddedFont>
      <p:font typeface="PT Sans Bold" panose="020B0604020202020204" charset="0"/>
      <p:regular r:id="rId19"/>
    </p:embeddedFont>
    <p:embeddedFont>
      <p:font typeface="PT Sans Italics" panose="020B0604020202020204" charset="0"/>
      <p:regular r:id="rId20"/>
    </p:embeddedFont>
    <p:embeddedFont>
      <p:font typeface="Raleway" panose="020B0604020202020204" charset="0"/>
      <p:regular r:id="rId21"/>
      <p:bold r:id="rId22"/>
    </p:embeddedFont>
    <p:embeddedFont>
      <p:font typeface="Raleway Bold" panose="020B0604020202020204" charset="0"/>
      <p:regular r:id="rId23"/>
    </p:embeddedFont>
    <p:embeddedFont>
      <p:font typeface="Raleway Heavy" panose="020B0604020202020204" charset="0"/>
      <p:regular r:id="rId24"/>
      <p:bold r:id="rId25"/>
    </p:embeddedFont>
    <p:embeddedFont>
      <p:font typeface="TH SarabunPSK" panose="020B0500040200020003" pitchFamily="34" charset="-34"/>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1EA46-E206-1C1C-A8A2-DA82B4DE6D57}" v="147" dt="2020-12-18T05:40:13.546"/>
    <p1510:client id="{2793E8EB-8C7C-49E2-93EC-555220A2B671}" v="27" dt="2020-12-18T05:37:25.069"/>
    <p1510:client id="{473D89F6-1BF9-D6CA-1476-A6EF2DF67841}" v="912" dt="2020-12-18T18:20:33.619"/>
    <p1510:client id="{6235FDED-33DD-7924-5AC9-D9107567C3F6}" v="167" dt="2020-12-18T09:43:02.791"/>
    <p1510:client id="{68ECA34B-4546-41F8-B915-BEE5916F7A5E}" v="260" dt="2020-12-18T12:32:03.391"/>
    <p1510:client id="{7920CD75-3E57-9D91-7A1E-5770800F24DA}" v="24" dt="2020-12-18T16:01:16.047"/>
    <p1510:client id="{80A05EAA-E721-EEFB-8F21-89783689F947}" v="269" dt="2020-12-18T15:14:49.685"/>
    <p1510:client id="{A15D8FF2-AF4F-CB98-E97A-220883371C17}" v="16" dt="2020-12-18T04:32:50.829"/>
    <p1510:client id="{B426CB33-6DDB-1213-A9BD-866AB029F332}" v="38" dt="2020-12-18T05:17:23.820"/>
    <p1510:client id="{D7220BD4-B31F-6EDB-B40B-682E06B32FB5}" v="142" dt="2020-12-18T06:39:17.693"/>
    <p1510:client id="{E18D9D23-210B-3B96-651C-58F450C05CF3}" v="768" dt="2020-12-18T09:36:10.973"/>
    <p1510:client id="{F9A92A1D-85E4-97B2-9488-7461D20E6F9B}" v="1264" dt="2020-12-18T14:27:11.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font" Target="fonts/font9.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4CE5E-BE62-4169-9774-38BE7CE13B18}" type="datetimeFigureOut">
              <a:rPr lang="en-US" smtClean="0"/>
              <a:t>12/18/2020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19EBF-6CAB-4F51-A880-07C29E86AFED}" type="slidenum">
              <a:rPr lang="en-US" smtClean="0"/>
              <a:t>‹#›</a:t>
            </a:fld>
            <a:endParaRPr lang="en-US"/>
          </a:p>
        </p:txBody>
      </p:sp>
    </p:spTree>
    <p:extLst>
      <p:ext uri="{BB962C8B-B14F-4D97-AF65-F5344CB8AC3E}">
        <p14:creationId xmlns:p14="http://schemas.microsoft.com/office/powerpoint/2010/main" val="232898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519EBF-6CAB-4F51-A880-07C29E86AFED}" type="slidenum">
              <a:rPr lang="en-US" smtClean="0"/>
              <a:t>6</a:t>
            </a:fld>
            <a:endParaRPr lang="en-US"/>
          </a:p>
        </p:txBody>
      </p:sp>
    </p:spTree>
    <p:extLst>
      <p:ext uri="{BB962C8B-B14F-4D97-AF65-F5344CB8AC3E}">
        <p14:creationId xmlns:p14="http://schemas.microsoft.com/office/powerpoint/2010/main" val="201617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519EBF-6CAB-4F51-A880-07C29E86AFED}" type="slidenum">
              <a:rPr lang="en-US" smtClean="0"/>
              <a:t>7</a:t>
            </a:fld>
            <a:endParaRPr lang="en-US"/>
          </a:p>
        </p:txBody>
      </p:sp>
    </p:spTree>
    <p:extLst>
      <p:ext uri="{BB962C8B-B14F-4D97-AF65-F5344CB8AC3E}">
        <p14:creationId xmlns:p14="http://schemas.microsoft.com/office/powerpoint/2010/main" val="388585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l="26909" t="1046" r="26950" b="1004"/>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55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235" t="43933" r="25379" b="43835"/>
          <a:stretch>
            <a:fillRect/>
          </a:stretch>
        </p:blipFill>
        <p:spPr>
          <a:xfrm>
            <a:off x="200490" y="6318356"/>
            <a:ext cx="4006102" cy="658690"/>
          </a:xfrm>
          <a:prstGeom prst="rect">
            <a:avLst/>
          </a:prstGeom>
        </p:spPr>
      </p:pic>
      <p:pic>
        <p:nvPicPr>
          <p:cNvPr id="3" name="Picture 3"/>
          <p:cNvPicPr>
            <a:picLocks noChangeAspect="1"/>
          </p:cNvPicPr>
          <p:nvPr/>
        </p:nvPicPr>
        <p:blipFill>
          <a:blip r:embed="rId5"/>
          <a:srcRect l="907" r="907" b="3628"/>
          <a:stretch>
            <a:fillRect/>
          </a:stretch>
        </p:blipFill>
        <p:spPr>
          <a:xfrm>
            <a:off x="200490" y="9732022"/>
            <a:ext cx="1653306" cy="674661"/>
          </a:xfrm>
          <a:prstGeom prst="rect">
            <a:avLst/>
          </a:prstGeom>
        </p:spPr>
      </p:pic>
      <p:grpSp>
        <p:nvGrpSpPr>
          <p:cNvPr id="4" name="Group 4"/>
          <p:cNvGrpSpPr/>
          <p:nvPr/>
        </p:nvGrpSpPr>
        <p:grpSpPr>
          <a:xfrm>
            <a:off x="353091" y="2632898"/>
            <a:ext cx="3926640" cy="2314865"/>
            <a:chOff x="0" y="0"/>
            <a:chExt cx="1807397" cy="1065512"/>
          </a:xfrm>
        </p:grpSpPr>
        <p:sp>
          <p:nvSpPr>
            <p:cNvPr id="5" name="Freeform 5"/>
            <p:cNvSpPr/>
            <p:nvPr/>
          </p:nvSpPr>
          <p:spPr>
            <a:xfrm>
              <a:off x="0" y="0"/>
              <a:ext cx="1807397" cy="1065512"/>
            </a:xfrm>
            <a:custGeom>
              <a:avLst/>
              <a:gdLst/>
              <a:ahLst/>
              <a:cxnLst/>
              <a:rect l="l" t="t" r="r" b="b"/>
              <a:pathLst>
                <a:path w="1807397" h="1065512">
                  <a:moveTo>
                    <a:pt x="0" y="0"/>
                  </a:moveTo>
                  <a:lnTo>
                    <a:pt x="1807397" y="0"/>
                  </a:lnTo>
                  <a:lnTo>
                    <a:pt x="1807397" y="1065512"/>
                  </a:lnTo>
                  <a:lnTo>
                    <a:pt x="0" y="1065512"/>
                  </a:lnTo>
                  <a:close/>
                </a:path>
              </a:pathLst>
            </a:custGeom>
            <a:solidFill>
              <a:srgbClr val="222222">
                <a:alpha val="78823"/>
              </a:srgbClr>
            </a:solidFill>
          </p:spPr>
        </p:sp>
      </p:grpSp>
      <p:grpSp>
        <p:nvGrpSpPr>
          <p:cNvPr id="6" name="Group 6"/>
          <p:cNvGrpSpPr/>
          <p:nvPr/>
        </p:nvGrpSpPr>
        <p:grpSpPr>
          <a:xfrm>
            <a:off x="80829" y="2883272"/>
            <a:ext cx="3926640" cy="2314865"/>
            <a:chOff x="0" y="0"/>
            <a:chExt cx="1807397" cy="1065512"/>
          </a:xfrm>
        </p:grpSpPr>
        <p:sp>
          <p:nvSpPr>
            <p:cNvPr id="7" name="Freeform 7"/>
            <p:cNvSpPr/>
            <p:nvPr/>
          </p:nvSpPr>
          <p:spPr>
            <a:xfrm>
              <a:off x="0" y="0"/>
              <a:ext cx="1807397" cy="1065512"/>
            </a:xfrm>
            <a:custGeom>
              <a:avLst/>
              <a:gdLst/>
              <a:ahLst/>
              <a:cxnLst/>
              <a:rect l="l" t="t" r="r" b="b"/>
              <a:pathLst>
                <a:path w="1807397" h="1065512">
                  <a:moveTo>
                    <a:pt x="0" y="0"/>
                  </a:moveTo>
                  <a:lnTo>
                    <a:pt x="1807397" y="0"/>
                  </a:lnTo>
                  <a:lnTo>
                    <a:pt x="1807397" y="1065512"/>
                  </a:lnTo>
                  <a:lnTo>
                    <a:pt x="0" y="1065512"/>
                  </a:lnTo>
                  <a:close/>
                </a:path>
              </a:pathLst>
            </a:custGeom>
            <a:solidFill>
              <a:srgbClr val="222222">
                <a:alpha val="52941"/>
              </a:srgbClr>
            </a:solidFill>
          </p:spPr>
        </p:sp>
      </p:grpSp>
      <p:pic>
        <p:nvPicPr>
          <p:cNvPr id="8" name="Picture 8"/>
          <p:cNvPicPr>
            <a:picLocks noChangeAspect="1"/>
          </p:cNvPicPr>
          <p:nvPr/>
        </p:nvPicPr>
        <p:blipFill>
          <a:blip r:embed="rId3">
            <a:alphaModFix amt="55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235" t="44185" r="52572" b="43835"/>
          <a:stretch>
            <a:fillRect/>
          </a:stretch>
        </p:blipFill>
        <p:spPr>
          <a:xfrm>
            <a:off x="200490" y="7215977"/>
            <a:ext cx="2853557" cy="724350"/>
          </a:xfrm>
          <a:prstGeom prst="rect">
            <a:avLst/>
          </a:prstGeom>
        </p:spPr>
      </p:pic>
      <p:sp>
        <p:nvSpPr>
          <p:cNvPr id="9" name="TextBox 9"/>
          <p:cNvSpPr txBox="1"/>
          <p:nvPr/>
        </p:nvSpPr>
        <p:spPr>
          <a:xfrm>
            <a:off x="353091" y="2978522"/>
            <a:ext cx="3747183" cy="2053773"/>
          </a:xfrm>
          <a:prstGeom prst="rect">
            <a:avLst/>
          </a:prstGeom>
        </p:spPr>
        <p:txBody>
          <a:bodyPr lIns="0" tIns="0" rIns="0" bIns="0" rtlCol="0" anchor="t">
            <a:spAutoFit/>
          </a:bodyPr>
          <a:lstStyle/>
          <a:p>
            <a:pPr algn="just">
              <a:lnSpc>
                <a:spcPts val="5294"/>
              </a:lnSpc>
            </a:pPr>
            <a:r>
              <a:rPr lang="en-US" sz="5294" spc="370">
                <a:solidFill>
                  <a:srgbClr val="FFFFFF"/>
                </a:solidFill>
                <a:latin typeface="Raleway Heavy"/>
              </a:rPr>
              <a:t>CYBER SECURITY INDEX</a:t>
            </a:r>
          </a:p>
        </p:txBody>
      </p:sp>
      <p:sp>
        <p:nvSpPr>
          <p:cNvPr id="10" name="TextBox 10"/>
          <p:cNvSpPr txBox="1"/>
          <p:nvPr/>
        </p:nvSpPr>
        <p:spPr>
          <a:xfrm>
            <a:off x="319013" y="6486053"/>
            <a:ext cx="3883981" cy="329001"/>
          </a:xfrm>
          <a:prstGeom prst="rect">
            <a:avLst/>
          </a:prstGeom>
        </p:spPr>
        <p:txBody>
          <a:bodyPr wrap="square" lIns="0" tIns="0" rIns="0" bIns="0" rtlCol="0" anchor="t">
            <a:spAutoFit/>
          </a:bodyPr>
          <a:lstStyle/>
          <a:p>
            <a:pPr algn="just">
              <a:lnSpc>
                <a:spcPts val="2806"/>
              </a:lnSpc>
            </a:pPr>
            <a:r>
              <a:rPr lang="en-US">
                <a:solidFill>
                  <a:schemeClr val="bg1"/>
                </a:solidFill>
                <a:latin typeface="Raleway Bold"/>
              </a:rPr>
              <a:t>COMPANY SEC</a:t>
            </a:r>
            <a:r>
              <a:rPr lang="en-US" err="1">
                <a:solidFill>
                  <a:schemeClr val="bg1"/>
                </a:solidFill>
                <a:latin typeface="Raleway Bold"/>
              </a:rPr>
              <a:t/>
            </a:r>
            <a:r>
              <a:rPr lang="en-US">
                <a:solidFill>
                  <a:schemeClr val="bg1"/>
                </a:solidFill>
                <a:latin typeface="Raleway Bold"/>
              </a:rPr>
              <a:t/>
            </a:r>
            <a:endParaRPr lang="en-US">
              <a:solidFill>
                <a:schemeClr val="bg1"/>
              </a:solidFill>
            </a:endParaRPr>
          </a:p>
        </p:txBody>
      </p:sp>
      <p:sp>
        <p:nvSpPr>
          <p:cNvPr id="11" name="TextBox 11"/>
          <p:cNvSpPr txBox="1"/>
          <p:nvPr/>
        </p:nvSpPr>
        <p:spPr>
          <a:xfrm>
            <a:off x="200490" y="9311390"/>
            <a:ext cx="2010881" cy="179620"/>
          </a:xfrm>
          <a:prstGeom prst="rect">
            <a:avLst/>
          </a:prstGeom>
        </p:spPr>
        <p:txBody>
          <a:bodyPr lIns="0" tIns="0" rIns="0" bIns="0" rtlCol="0" anchor="t">
            <a:spAutoFit/>
          </a:bodyPr>
          <a:lstStyle/>
          <a:p>
            <a:pPr algn="just">
              <a:lnSpc>
                <a:spcPts val="1382"/>
              </a:lnSpc>
            </a:pPr>
            <a:r>
              <a:rPr lang="en-US" sz="1304" spc="78">
                <a:solidFill>
                  <a:srgbClr val="FFFFFF"/>
                </a:solidFill>
                <a:latin typeface="Raleway"/>
              </a:rPr>
              <a:t>POWERED BY</a:t>
            </a:r>
          </a:p>
        </p:txBody>
      </p:sp>
      <p:sp>
        <p:nvSpPr>
          <p:cNvPr id="13" name="TextBox 13"/>
          <p:cNvSpPr txBox="1"/>
          <p:nvPr/>
        </p:nvSpPr>
        <p:spPr>
          <a:xfrm>
            <a:off x="315374" y="7488488"/>
            <a:ext cx="2640608" cy="223203"/>
          </a:xfrm>
          <a:prstGeom prst="rect">
            <a:avLst/>
          </a:prstGeom>
        </p:spPr>
        <p:txBody>
          <a:bodyPr wrap="square" lIns="0" tIns="0" rIns="0" bIns="0" rtlCol="0" anchor="t">
            <a:spAutoFit/>
          </a:bodyPr>
          <a:lstStyle/>
          <a:p>
            <a:pPr>
              <a:lnSpc>
                <a:spcPts val="1696"/>
              </a:lnSpc>
            </a:pPr>
            <a:r>
              <a:rPr lang="en-US" spc="48">
                <a:solidFill>
                  <a:srgbClr val="FFFFFF"/>
                </a:solidFill>
                <a:latin typeface="Raleway Bold"/>
              </a:rPr>
              <a:t>Date: Wed Dec 09 </a:t>
            </a:r>
            <a:r>
              <a:rPr lang="en-US" spc="48" err="1">
                <a:solidFill>
                  <a:srgbClr val="FFFFFF"/>
                </a:solidFill>
                <a:latin typeface="Raleway Bold"/>
              </a:rPr>
              <a:t/>
            </a:r>
            <a:r>
              <a:rPr lang="en-US" spc="48">
                <a:solidFill>
                  <a:srgbClr val="FFFFFF"/>
                </a:solidFill>
                <a:latin typeface="Raleway Bold"/>
              </a:rPr>
              <a:t/>
            </a:r>
            <a:endParaRPr lang="en-US">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700" y="531161"/>
            <a:ext cx="6248784" cy="194979"/>
            <a:chOff x="0" y="0"/>
            <a:chExt cx="8331712" cy="259972"/>
          </a:xfrm>
        </p:grpSpPr>
        <p:sp>
          <p:nvSpPr>
            <p:cNvPr id="3" name="TextBox 3"/>
            <p:cNvSpPr txBox="1"/>
            <p:nvPr/>
          </p:nvSpPr>
          <p:spPr>
            <a:xfrm>
              <a:off x="5127000" y="-28575"/>
              <a:ext cx="3204712" cy="288547"/>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4" name="TextBox 4"/>
            <p:cNvSpPr txBox="1"/>
            <p:nvPr/>
          </p:nvSpPr>
          <p:spPr>
            <a:xfrm>
              <a:off x="0" y="-28575"/>
              <a:ext cx="3680698"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05"/>
          <a:stretch>
            <a:fillRect/>
          </a:stretch>
        </p:blipFill>
        <p:spPr>
          <a:xfrm rot="16200000">
            <a:off x="-3281" y="3160290"/>
            <a:ext cx="7607719" cy="7599693"/>
          </a:xfrm>
          <a:prstGeom prst="rect">
            <a:avLst/>
          </a:prstGeom>
        </p:spPr>
      </p:pic>
      <p:sp>
        <p:nvSpPr>
          <p:cNvPr id="6" name="TextBox 6"/>
          <p:cNvSpPr txBox="1"/>
          <p:nvPr/>
        </p:nvSpPr>
        <p:spPr>
          <a:xfrm>
            <a:off x="647700" y="918327"/>
            <a:ext cx="2171700" cy="514372"/>
          </a:xfrm>
          <a:prstGeom prst="rect">
            <a:avLst/>
          </a:prstGeom>
        </p:spPr>
        <p:txBody>
          <a:bodyPr lIns="0" tIns="0" rIns="0" bIns="0" rtlCol="0" anchor="t">
            <a:spAutoFit/>
          </a:bodyPr>
          <a:lstStyle/>
          <a:p>
            <a:pPr>
              <a:lnSpc>
                <a:spcPts val="4632"/>
              </a:lnSpc>
            </a:pPr>
            <a:r>
              <a:rPr lang="en-US" sz="3309" spc="661" err="1">
                <a:solidFill>
                  <a:srgbClr val="222222"/>
                </a:solidFill>
                <a:latin typeface="Bebas Neue Bold"/>
              </a:rPr>
              <a:t>i</a:t>
            </a:r>
            <a:endParaRPr lang="en-US" sz="3309" spc="661">
              <a:solidFill>
                <a:srgbClr val="222222"/>
              </a:solidFill>
              <a:latin typeface="Bebas Neue Bold"/>
            </a:endParaRPr>
          </a:p>
        </p:txBody>
      </p:sp>
      <p:grpSp>
        <p:nvGrpSpPr>
          <p:cNvPr id="7" name="Group 7"/>
          <p:cNvGrpSpPr/>
          <p:nvPr/>
        </p:nvGrpSpPr>
        <p:grpSpPr>
          <a:xfrm>
            <a:off x="-4345" y="1947241"/>
            <a:ext cx="2083695" cy="8599665"/>
            <a:chOff x="0" y="0"/>
            <a:chExt cx="2778260" cy="11466220"/>
          </a:xfrm>
        </p:grpSpPr>
        <p:pic>
          <p:nvPicPr>
            <p:cNvPr id="8" name="Picture 8"/>
            <p:cNvPicPr>
              <a:picLocks noChangeAspect="1"/>
            </p:cNvPicPr>
            <p:nvPr/>
          </p:nvPicPr>
          <p:blipFill>
            <a:blip r:embed="rId4"/>
            <a:srcRect l="41934" r="41934"/>
            <a:stretch>
              <a:fillRect/>
            </a:stretch>
          </p:blipFill>
          <p:spPr>
            <a:xfrm>
              <a:off x="0" y="0"/>
              <a:ext cx="2778260" cy="11466220"/>
            </a:xfrm>
            <a:prstGeom prst="rect">
              <a:avLst/>
            </a:prstGeom>
          </p:spPr>
        </p:pic>
      </p:grpSp>
      <p:grpSp>
        <p:nvGrpSpPr>
          <p:cNvPr id="9" name="Group 9"/>
          <p:cNvGrpSpPr/>
          <p:nvPr/>
        </p:nvGrpSpPr>
        <p:grpSpPr>
          <a:xfrm>
            <a:off x="2819400" y="2118816"/>
            <a:ext cx="4486193" cy="4154790"/>
            <a:chOff x="0" y="0"/>
            <a:chExt cx="5981590" cy="5539715"/>
          </a:xfrm>
        </p:grpSpPr>
        <p:sp>
          <p:nvSpPr>
            <p:cNvPr id="10" name="TextBox 10"/>
            <p:cNvSpPr txBox="1"/>
            <p:nvPr/>
          </p:nvSpPr>
          <p:spPr>
            <a:xfrm>
              <a:off x="0" y="0"/>
              <a:ext cx="5435600" cy="688418"/>
            </a:xfrm>
            <a:prstGeom prst="rect">
              <a:avLst/>
            </a:prstGeom>
          </p:spPr>
          <p:txBody>
            <a:bodyPr lIns="0" tIns="0" rIns="0" bIns="0" rtlCol="0" anchor="t">
              <a:spAutoFit/>
            </a:bodyPr>
            <a:lstStyle/>
            <a:p>
              <a:pPr>
                <a:lnSpc>
                  <a:spcPts val="3805"/>
                </a:lnSpc>
              </a:pPr>
              <a:r>
                <a:rPr lang="en-US" sz="3309" spc="297">
                  <a:solidFill>
                    <a:srgbClr val="495052"/>
                  </a:solidFill>
                  <a:latin typeface="Bebas Neue Bold"/>
                </a:rPr>
                <a:t>TABLE OF CONTENTS</a:t>
              </a:r>
            </a:p>
          </p:txBody>
        </p:sp>
        <p:sp>
          <p:nvSpPr>
            <p:cNvPr id="11" name="TextBox 11"/>
            <p:cNvSpPr txBox="1"/>
            <p:nvPr/>
          </p:nvSpPr>
          <p:spPr>
            <a:xfrm>
              <a:off x="3351" y="2314302"/>
              <a:ext cx="5435601" cy="3225413"/>
            </a:xfrm>
            <a:prstGeom prst="rect">
              <a:avLst/>
            </a:prstGeom>
          </p:spPr>
          <p:txBody>
            <a:bodyPr lIns="0" tIns="0" rIns="0" bIns="0" rtlCol="0" anchor="t">
              <a:spAutoFit/>
            </a:bodyPr>
            <a:lstStyle/>
            <a:p>
              <a:pPr marL="285750" lvl="1" indent="-142875">
                <a:lnSpc>
                  <a:spcPts val="1853"/>
                </a:lnSpc>
                <a:buFont typeface="Arial"/>
                <a:buChar char="•"/>
              </a:pPr>
              <a:r>
                <a:rPr lang="en-US" sz="1300">
                  <a:solidFill>
                    <a:srgbClr val="495052"/>
                  </a:solidFill>
                  <a:latin typeface="PT Sans Bold"/>
                </a:rPr>
                <a:t>Executive Summary</a:t>
              </a:r>
              <a:endParaRPr lang="en-US" sz="1300"/>
            </a:p>
            <a:p>
              <a:pPr marL="285750" lvl="1" indent="-142875">
                <a:lnSpc>
                  <a:spcPts val="1853"/>
                </a:lnSpc>
                <a:buFont typeface="Arial"/>
                <a:buChar char="•"/>
              </a:pPr>
              <a:r>
                <a:rPr lang="en-US" sz="1300">
                  <a:solidFill>
                    <a:srgbClr val="495052"/>
                  </a:solidFill>
                  <a:latin typeface="PT Sans Bold"/>
                </a:rPr>
                <a:t>Scope</a:t>
              </a:r>
            </a:p>
            <a:p>
              <a:pPr marL="285750" lvl="1" indent="-142875">
                <a:lnSpc>
                  <a:spcPts val="1853"/>
                </a:lnSpc>
                <a:buFont typeface="Arial"/>
                <a:buChar char="•"/>
              </a:pPr>
              <a:r>
                <a:rPr lang="en-US" sz="1300">
                  <a:solidFill>
                    <a:srgbClr val="495052"/>
                  </a:solidFill>
                  <a:latin typeface="PT Sans Bold"/>
                </a:rPr>
                <a:t>Results</a:t>
              </a:r>
            </a:p>
            <a:p>
              <a:pPr marL="285750" lvl="1" indent="-142875">
                <a:lnSpc>
                  <a:spcPts val="1853"/>
                </a:lnSpc>
                <a:buFont typeface="Arial"/>
                <a:buChar char="•"/>
              </a:pPr>
              <a:r>
                <a:rPr lang="en-US" sz="1300">
                  <a:solidFill>
                    <a:srgbClr val="495052"/>
                  </a:solidFill>
                  <a:latin typeface="PT Sans Bold"/>
                </a:rPr>
                <a:t>Methodology</a:t>
              </a:r>
            </a:p>
            <a:p>
              <a:pPr marL="285750" lvl="1" indent="-142875">
                <a:lnSpc>
                  <a:spcPts val="1853"/>
                </a:lnSpc>
                <a:buFont typeface="Arial"/>
                <a:buChar char="•"/>
              </a:pPr>
              <a:r>
                <a:rPr lang="en-US" sz="1300">
                  <a:solidFill>
                    <a:srgbClr val="495052"/>
                  </a:solidFill>
                  <a:latin typeface="PT Sans Bold"/>
                </a:rPr>
                <a:t>Findings</a:t>
              </a:r>
            </a:p>
            <a:p>
              <a:pPr marL="571500" lvl="2" indent="-190500">
                <a:lnSpc>
                  <a:spcPts val="1853"/>
                </a:lnSpc>
                <a:buFont typeface="Arial"/>
                <a:buChar char="⚬"/>
              </a:pPr>
              <a:r>
                <a:rPr lang="en-US" sz="1300">
                  <a:solidFill>
                    <a:srgbClr val="495052"/>
                  </a:solidFill>
                  <a:latin typeface="PT Sans"/>
                </a:rPr>
                <a:t>Severity assessments summary</a:t>
              </a:r>
            </a:p>
            <a:p>
              <a:pPr marL="571500" lvl="2" indent="-190500">
                <a:lnSpc>
                  <a:spcPts val="1853"/>
                </a:lnSpc>
                <a:buFont typeface="Arial"/>
                <a:buChar char="⚬"/>
              </a:pPr>
              <a:r>
                <a:rPr lang="en-US" sz="1300">
                  <a:solidFill>
                    <a:schemeClr val="tx1">
                      <a:lumMod val="75000"/>
                      <a:lumOff val="25000"/>
                    </a:schemeClr>
                  </a:solidFill>
                  <a:latin typeface="PT Sans"/>
                  <a:cs typeface="Calibri"/>
                </a:rPr>
                <a:t>Reconnaissance</a:t>
              </a:r>
              <a:endParaRPr lang="en-US" sz="1300">
                <a:solidFill>
                  <a:schemeClr val="tx1">
                    <a:lumMod val="75000"/>
                    <a:lumOff val="25000"/>
                  </a:schemeClr>
                </a:solidFill>
                <a:latin typeface="PT Sans"/>
                <a:ea typeface="+mn-lt"/>
                <a:cs typeface="+mn-lt"/>
              </a:endParaRPr>
            </a:p>
            <a:p>
              <a:pPr marL="571500" lvl="2" indent="-190500">
                <a:lnSpc>
                  <a:spcPts val="1853"/>
                </a:lnSpc>
                <a:buFont typeface="Arial"/>
                <a:buChar char="⚬"/>
              </a:pPr>
              <a:r>
                <a:rPr lang="en-US" sz="1300">
                  <a:solidFill>
                    <a:schemeClr val="tx1">
                      <a:lumMod val="75000"/>
                      <a:lumOff val="25000"/>
                    </a:schemeClr>
                  </a:solidFill>
                  <a:latin typeface="PT Sans"/>
                  <a:ea typeface="+mn-lt"/>
                  <a:cs typeface="+mn-lt"/>
                </a:rPr>
                <a:t>Exploitation</a:t>
              </a:r>
              <a:endParaRPr lang="en-US" sz="1300">
                <a:solidFill>
                  <a:schemeClr val="tx1">
                    <a:lumMod val="75000"/>
                    <a:lumOff val="25000"/>
                  </a:schemeClr>
                </a:solidFill>
                <a:latin typeface="PT Sans"/>
                <a:cs typeface="Calibri"/>
              </a:endParaRPr>
            </a:p>
            <a:p>
              <a:pPr marL="142875" lvl="1">
                <a:lnSpc>
                  <a:spcPts val="1853"/>
                </a:lnSpc>
              </a:pPr>
              <a:endParaRPr lang="en-US" sz="1300">
                <a:solidFill>
                  <a:srgbClr val="495052"/>
                </a:solidFill>
                <a:latin typeface="PT Sans Bold"/>
              </a:endParaRPr>
            </a:p>
            <a:p>
              <a:pPr>
                <a:lnSpc>
                  <a:spcPts val="1853"/>
                </a:lnSpc>
              </a:pPr>
              <a:endParaRPr lang="en-US" sz="1323">
                <a:solidFill>
                  <a:srgbClr val="495052"/>
                </a:solidFill>
                <a:latin typeface="PT Sans Bold"/>
              </a:endParaRPr>
            </a:p>
          </p:txBody>
        </p:sp>
        <p:sp>
          <p:nvSpPr>
            <p:cNvPr id="12" name="TextBox 12"/>
            <p:cNvSpPr txBox="1"/>
            <p:nvPr/>
          </p:nvSpPr>
          <p:spPr>
            <a:xfrm>
              <a:off x="545989" y="2314304"/>
              <a:ext cx="5435601" cy="2900965"/>
            </a:xfrm>
            <a:prstGeom prst="rect">
              <a:avLst/>
            </a:prstGeom>
          </p:spPr>
          <p:txBody>
            <a:bodyPr lIns="0" tIns="0" rIns="0" bIns="0" rtlCol="0" anchor="t">
              <a:spAutoFit/>
            </a:bodyPr>
            <a:lstStyle/>
            <a:p>
              <a:pPr algn="r">
                <a:lnSpc>
                  <a:spcPts val="1853"/>
                </a:lnSpc>
              </a:pPr>
              <a:r>
                <a:rPr lang="en-US" sz="1300">
                  <a:solidFill>
                    <a:srgbClr val="495052"/>
                  </a:solidFill>
                  <a:latin typeface="PT Sans"/>
                </a:rPr>
                <a:t>01</a:t>
              </a:r>
            </a:p>
            <a:p>
              <a:pPr algn="r">
                <a:lnSpc>
                  <a:spcPts val="1853"/>
                </a:lnSpc>
              </a:pPr>
              <a:r>
                <a:rPr lang="en-US" sz="1300">
                  <a:solidFill>
                    <a:srgbClr val="495052"/>
                  </a:solidFill>
                  <a:latin typeface="PT Sans"/>
                </a:rPr>
                <a:t>01</a:t>
              </a:r>
            </a:p>
            <a:p>
              <a:pPr algn="r">
                <a:lnSpc>
                  <a:spcPts val="1853"/>
                </a:lnSpc>
              </a:pPr>
              <a:r>
                <a:rPr lang="en-US" sz="1300">
                  <a:solidFill>
                    <a:srgbClr val="495052"/>
                  </a:solidFill>
                  <a:latin typeface="PT Sans"/>
                </a:rPr>
                <a:t>02</a:t>
              </a:r>
            </a:p>
            <a:p>
              <a:pPr algn="r">
                <a:lnSpc>
                  <a:spcPts val="1853"/>
                </a:lnSpc>
              </a:pPr>
              <a:r>
                <a:rPr lang="en-US" sz="1300">
                  <a:solidFill>
                    <a:srgbClr val="495052"/>
                  </a:solidFill>
                  <a:latin typeface="PT Sans"/>
                </a:rPr>
                <a:t>03</a:t>
              </a:r>
            </a:p>
            <a:p>
              <a:pPr algn="r">
                <a:lnSpc>
                  <a:spcPts val="1853"/>
                </a:lnSpc>
              </a:pPr>
              <a:r>
                <a:rPr lang="en-US" sz="1300">
                  <a:solidFill>
                    <a:srgbClr val="495052"/>
                  </a:solidFill>
                  <a:latin typeface="PT Sans"/>
                </a:rPr>
                <a:t>04</a:t>
              </a:r>
            </a:p>
            <a:p>
              <a:pPr algn="r">
                <a:lnSpc>
                  <a:spcPts val="1853"/>
                </a:lnSpc>
              </a:pPr>
              <a:r>
                <a:rPr lang="en-US" sz="1300">
                  <a:solidFill>
                    <a:srgbClr val="495052"/>
                  </a:solidFill>
                  <a:latin typeface="PT Sans"/>
                </a:rPr>
                <a:t>04</a:t>
              </a:r>
            </a:p>
            <a:p>
              <a:pPr algn="r">
                <a:lnSpc>
                  <a:spcPts val="1853"/>
                </a:lnSpc>
              </a:pPr>
              <a:r>
                <a:rPr lang="en-US" sz="1300">
                  <a:solidFill>
                    <a:srgbClr val="495052"/>
                  </a:solidFill>
                  <a:latin typeface="PT Sans"/>
                </a:rPr>
                <a:t>05</a:t>
              </a:r>
            </a:p>
            <a:p>
              <a:pPr algn="r">
                <a:lnSpc>
                  <a:spcPts val="1853"/>
                </a:lnSpc>
              </a:pPr>
              <a:r>
                <a:rPr lang="en-US" sz="1300">
                  <a:solidFill>
                    <a:srgbClr val="495052"/>
                  </a:solidFill>
                  <a:latin typeface="PT Sans"/>
                </a:rPr>
                <a:t>06</a:t>
              </a:r>
            </a:p>
            <a:p>
              <a:pPr algn="r">
                <a:lnSpc>
                  <a:spcPts val="1853"/>
                </a:lnSpc>
              </a:pPr>
              <a:endParaRPr lang="en-US" sz="1300">
                <a:solidFill>
                  <a:srgbClr val="495052"/>
                </a:solidFill>
                <a:latin typeface="PT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4688" y="1988556"/>
            <a:ext cx="4634200" cy="250900"/>
          </a:xfrm>
          <a:prstGeom prst="rect">
            <a:avLst/>
          </a:prstGeom>
        </p:spPr>
      </p:pic>
      <p:sp>
        <p:nvSpPr>
          <p:cNvPr id="3" name="TextBox 3"/>
          <p:cNvSpPr txBox="1"/>
          <p:nvPr/>
        </p:nvSpPr>
        <p:spPr>
          <a:xfrm>
            <a:off x="647700" y="2317864"/>
            <a:ext cx="6248016" cy="2905667"/>
          </a:xfrm>
          <a:prstGeom prst="rect">
            <a:avLst/>
          </a:prstGeom>
        </p:spPr>
        <p:txBody>
          <a:bodyPr wrap="square" lIns="0" tIns="0" rIns="0" bIns="0" rtlCol="0" anchor="t">
            <a:spAutoFit/>
          </a:bodyPr>
          <a:lstStyle/>
          <a:p>
            <a:pPr>
              <a:lnSpc>
                <a:spcPts val="1853"/>
              </a:lnSpc>
            </a:pPr>
            <a:r>
              <a:rPr lang="en-US" sz="1300" spc="79">
                <a:solidFill>
                  <a:srgbClr val="495052"/>
                </a:solidFill>
                <a:latin typeface="PT Sans"/>
              </a:rPr>
              <a:t>Cyber Security Index powered by CMKL is a conducted service where a black-box perspective security assessment, to detect the current vulnerabilities found in the given endpoints and show the level of the current vulnerability severity levels. Our project’s purposes are for the company to be able to continuously access our service for continuous improvement for the company’s security system and gain reputation. </a:t>
            </a:r>
            <a:endParaRPr lang="en-US" sz="1323" spc="79">
              <a:solidFill>
                <a:srgbClr val="495052"/>
              </a:solidFill>
              <a:latin typeface="PT Sans"/>
            </a:endParaRPr>
          </a:p>
          <a:p>
            <a:pPr>
              <a:lnSpc>
                <a:spcPts val="1853"/>
              </a:lnSpc>
            </a:pPr>
            <a:endParaRPr lang="en-US" sz="1323" spc="79">
              <a:solidFill>
                <a:srgbClr val="495052"/>
              </a:solidFill>
              <a:latin typeface="PT Sans"/>
            </a:endParaRPr>
          </a:p>
          <a:p>
            <a:pPr>
              <a:lnSpc>
                <a:spcPts val="1853"/>
              </a:lnSpc>
            </a:pPr>
            <a:r>
              <a:rPr lang="en-US" sz="1300" spc="79">
                <a:solidFill>
                  <a:srgbClr val="495052"/>
                </a:solidFill>
                <a:latin typeface="PT Sans"/>
              </a:rPr>
              <a:t>To achieve our goal, we must investigate the vulnerability of our client system’s company. Of the 0 sub-domains identified. A total of 0</a:t>
            </a:r>
            <a:r>
              <a:rPr lang="en-US" sz="1300" spc="79" err="1">
                <a:solidFill>
                  <a:srgbClr val="495052"/>
                </a:solidFill>
                <a:latin typeface="PT Sans"/>
              </a:rPr>
              <a:t/>
            </a:r>
            <a:r>
              <a:rPr lang="en-US" sz="1300" spc="79">
                <a:solidFill>
                  <a:srgbClr val="495052"/>
                </a:solidFill>
                <a:latin typeface="PT Sans"/>
              </a:rPr>
              <a:t> unique vulnerabilities were found.</a:t>
            </a:r>
            <a:r>
              <a:rPr lang="en-US" sz="1300" spc="79">
                <a:solidFill>
                  <a:srgbClr val="495052"/>
                </a:solidFill>
                <a:latin typeface="PT Sans"/>
                <a:ea typeface="+mn-lt"/>
                <a:cs typeface="+mn-lt"/>
              </a:rPr>
              <a:t> The scan inspected the opened 2</a:t>
            </a:r>
            <a:r>
              <a:rPr lang="en-US" sz="1300" spc="79" err="1">
                <a:solidFill>
                  <a:srgbClr val="495052"/>
                </a:solidFill>
                <a:latin typeface="PT Sans"/>
                <a:ea typeface="+mn-lt"/>
                <a:cs typeface="+mn-lt"/>
              </a:rPr>
              <a:t/>
            </a:r>
            <a:r>
              <a:rPr lang="en-US" sz="1300" spc="79">
                <a:solidFill>
                  <a:srgbClr val="495052"/>
                </a:solidFill>
                <a:latin typeface="PT Sans"/>
                <a:ea typeface="+mn-lt"/>
                <a:cs typeface="+mn-lt"/>
              </a:rPr>
              <a:t> TCP ports and 0</a:t>
            </a:r>
            <a:r>
              <a:rPr lang="en-US" sz="1300" spc="79" err="1">
                <a:solidFill>
                  <a:srgbClr val="495052"/>
                </a:solidFill>
                <a:latin typeface="PT Sans"/>
                <a:ea typeface="+mn-lt"/>
                <a:cs typeface="+mn-lt"/>
              </a:rPr>
              <a:t/>
            </a:r>
            <a:r>
              <a:rPr lang="en-US" sz="1300" spc="79">
                <a:solidFill>
                  <a:srgbClr val="495052"/>
                </a:solidFill>
                <a:latin typeface="PT Sans"/>
                <a:ea typeface="+mn-lt"/>
                <a:cs typeface="+mn-lt"/>
              </a:rPr>
              <a:t> UDP ports.</a:t>
            </a:r>
          </a:p>
        </p:txBody>
      </p:sp>
      <p:sp>
        <p:nvSpPr>
          <p:cNvPr id="5" name="TextBox 5"/>
          <p:cNvSpPr txBox="1"/>
          <p:nvPr/>
        </p:nvSpPr>
        <p:spPr>
          <a:xfrm>
            <a:off x="662556" y="1625983"/>
            <a:ext cx="4076700" cy="522663"/>
          </a:xfrm>
          <a:prstGeom prst="rect">
            <a:avLst/>
          </a:prstGeom>
        </p:spPr>
        <p:txBody>
          <a:bodyPr lIns="0" tIns="0" rIns="0" bIns="0" rtlCol="0" anchor="t">
            <a:spAutoFit/>
          </a:bodyPr>
          <a:lstStyle/>
          <a:p>
            <a:pPr>
              <a:lnSpc>
                <a:spcPts val="3805"/>
              </a:lnSpc>
            </a:pPr>
            <a:r>
              <a:rPr lang="en-US" sz="3309" spc="297">
                <a:solidFill>
                  <a:srgbClr val="495052"/>
                </a:solidFill>
                <a:latin typeface="Bebas Neue Bold"/>
              </a:rPr>
              <a:t>EXECUTIVE SUMMARY</a:t>
            </a:r>
          </a:p>
        </p:txBody>
      </p:sp>
      <p:grpSp>
        <p:nvGrpSpPr>
          <p:cNvPr id="8" name="Group 8"/>
          <p:cNvGrpSpPr/>
          <p:nvPr/>
        </p:nvGrpSpPr>
        <p:grpSpPr>
          <a:xfrm>
            <a:off x="647700" y="531161"/>
            <a:ext cx="6248784" cy="201329"/>
            <a:chOff x="0" y="0"/>
            <a:chExt cx="8331712" cy="268438"/>
          </a:xfrm>
        </p:grpSpPr>
        <p:sp>
          <p:nvSpPr>
            <p:cNvPr id="9" name="TextBox 9"/>
            <p:cNvSpPr txBox="1"/>
            <p:nvPr/>
          </p:nvSpPr>
          <p:spPr>
            <a:xfrm>
              <a:off x="5127000" y="-28575"/>
              <a:ext cx="3204712" cy="297013"/>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10" name="TextBox 10"/>
            <p:cNvSpPr txBox="1"/>
            <p:nvPr/>
          </p:nvSpPr>
          <p:spPr>
            <a:xfrm>
              <a:off x="0" y="-28575"/>
              <a:ext cx="3634993"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sp>
        <p:nvSpPr>
          <p:cNvPr id="11" name="TextBox 11"/>
          <p:cNvSpPr txBox="1"/>
          <p:nvPr/>
        </p:nvSpPr>
        <p:spPr>
          <a:xfrm>
            <a:off x="647700" y="918327"/>
            <a:ext cx="2171700" cy="592222"/>
          </a:xfrm>
          <a:prstGeom prst="rect">
            <a:avLst/>
          </a:prstGeom>
        </p:spPr>
        <p:txBody>
          <a:bodyPr lIns="0" tIns="0" rIns="0" bIns="0" rtlCol="0" anchor="t">
            <a:spAutoFit/>
          </a:bodyPr>
          <a:lstStyle/>
          <a:p>
            <a:pPr>
              <a:lnSpc>
                <a:spcPts val="4632"/>
              </a:lnSpc>
            </a:pPr>
            <a:r>
              <a:rPr lang="en-US" sz="3309" spc="661">
                <a:solidFill>
                  <a:srgbClr val="222222"/>
                </a:solidFill>
                <a:latin typeface="Bebas Neue Bold"/>
              </a:rPr>
              <a:t>01</a:t>
            </a:r>
          </a:p>
        </p:txBody>
      </p:sp>
      <p:sp>
        <p:nvSpPr>
          <p:cNvPr id="12" name="TextBox 12"/>
          <p:cNvSpPr txBox="1"/>
          <p:nvPr/>
        </p:nvSpPr>
        <p:spPr>
          <a:xfrm>
            <a:off x="1162050" y="1128061"/>
            <a:ext cx="2710310" cy="167482"/>
          </a:xfrm>
          <a:prstGeom prst="rect">
            <a:avLst/>
          </a:prstGeom>
        </p:spPr>
        <p:txBody>
          <a:bodyPr lIns="0" tIns="0" rIns="0" bIns="0" rtlCol="0" anchor="t">
            <a:spAutoFit/>
          </a:bodyPr>
          <a:lstStyle/>
          <a:p>
            <a:pPr>
              <a:lnSpc>
                <a:spcPts val="1400"/>
              </a:lnSpc>
            </a:pPr>
            <a:r>
              <a:rPr lang="en-US" sz="1000" spc="60">
                <a:solidFill>
                  <a:srgbClr val="222222"/>
                </a:solidFill>
                <a:latin typeface="PT Sans"/>
              </a:rPr>
              <a:t>/EXECUTTIVE SUMMARY</a:t>
            </a:r>
          </a:p>
        </p:txBody>
      </p:sp>
      <p:sp>
        <p:nvSpPr>
          <p:cNvPr id="88" name="TextBox 4">
            <a:extLst>
              <a:ext uri="{FF2B5EF4-FFF2-40B4-BE49-F238E27FC236}">
                <a16:creationId xmlns:a16="http://schemas.microsoft.com/office/drawing/2014/main" id="{CCEAB1DD-661D-401D-A960-4145EC006810}"/>
              </a:ext>
            </a:extLst>
          </p:cNvPr>
          <p:cNvSpPr txBox="1"/>
          <p:nvPr/>
        </p:nvSpPr>
        <p:spPr>
          <a:xfrm>
            <a:off x="1162050" y="5341528"/>
            <a:ext cx="2368550" cy="1681038"/>
          </a:xfrm>
          <a:prstGeom prst="rect">
            <a:avLst/>
          </a:prstGeom>
        </p:spPr>
        <p:txBody>
          <a:bodyPr wrap="square" lIns="0" tIns="0" rIns="0" bIns="0" rtlCol="0" anchor="t">
            <a:spAutoFit/>
          </a:bodyPr>
          <a:lstStyle/>
          <a:p>
            <a:pPr>
              <a:lnSpc>
                <a:spcPts val="3397"/>
              </a:lnSpc>
            </a:pPr>
            <a:r>
              <a:rPr lang="en-US" sz="1400">
                <a:solidFill>
                  <a:srgbClr val="495052"/>
                </a:solidFill>
                <a:latin typeface="PT Sans Italics"/>
              </a:rPr>
              <a:t>The following table is the summary of the overall severity test performed on the given endpoints.</a:t>
            </a:r>
          </a:p>
        </p:txBody>
      </p:sp>
      <p:grpSp>
        <p:nvGrpSpPr>
          <p:cNvPr id="4" name="Group 3">
            <a:extLst>
              <a:ext uri="{FF2B5EF4-FFF2-40B4-BE49-F238E27FC236}">
                <a16:creationId xmlns:a16="http://schemas.microsoft.com/office/drawing/2014/main" id="{75376BE0-A1F0-48B1-9A6F-57505B0BAE21}"/>
              </a:ext>
            </a:extLst>
          </p:cNvPr>
          <p:cNvGrpSpPr/>
          <p:nvPr/>
        </p:nvGrpSpPr>
        <p:grpSpPr>
          <a:xfrm>
            <a:off x="4025902" y="5157880"/>
            <a:ext cx="2727847" cy="4501357"/>
            <a:chOff x="3760147" y="5819938"/>
            <a:chExt cx="2727847" cy="4501357"/>
          </a:xfrm>
        </p:grpSpPr>
        <p:grpSp>
          <p:nvGrpSpPr>
            <p:cNvPr id="89" name="Group 6">
              <a:extLst>
                <a:ext uri="{FF2B5EF4-FFF2-40B4-BE49-F238E27FC236}">
                  <a16:creationId xmlns:a16="http://schemas.microsoft.com/office/drawing/2014/main" id="{393B1CFF-A3CE-4C41-B322-E939BFDCE624}"/>
                </a:ext>
              </a:extLst>
            </p:cNvPr>
            <p:cNvGrpSpPr/>
            <p:nvPr/>
          </p:nvGrpSpPr>
          <p:grpSpPr>
            <a:xfrm>
              <a:off x="3760147" y="5819938"/>
              <a:ext cx="1609751" cy="382307"/>
              <a:chOff x="0" y="0"/>
              <a:chExt cx="3323874" cy="733098"/>
            </a:xfrm>
          </p:grpSpPr>
          <p:sp>
            <p:nvSpPr>
              <p:cNvPr id="160" name="Freeform 7">
                <a:extLst>
                  <a:ext uri="{FF2B5EF4-FFF2-40B4-BE49-F238E27FC236}">
                    <a16:creationId xmlns:a16="http://schemas.microsoft.com/office/drawing/2014/main" id="{B710374F-4659-46D4-BAFF-BEC62FB49601}"/>
                  </a:ext>
                </a:extLst>
              </p:cNvPr>
              <p:cNvSpPr/>
              <p:nvPr/>
            </p:nvSpPr>
            <p:spPr>
              <a:xfrm>
                <a:off x="0" y="0"/>
                <a:ext cx="3323874" cy="733098"/>
              </a:xfrm>
              <a:custGeom>
                <a:avLst/>
                <a:gdLst/>
                <a:ahLst/>
                <a:cxnLst/>
                <a:rect l="l" t="t" r="r" b="b"/>
                <a:pathLst>
                  <a:path w="3323874" h="733098">
                    <a:moveTo>
                      <a:pt x="0" y="0"/>
                    </a:moveTo>
                    <a:lnTo>
                      <a:pt x="3323874" y="0"/>
                    </a:lnTo>
                    <a:lnTo>
                      <a:pt x="3323874" y="733098"/>
                    </a:lnTo>
                    <a:lnTo>
                      <a:pt x="0" y="733098"/>
                    </a:lnTo>
                    <a:close/>
                  </a:path>
                </a:pathLst>
              </a:custGeom>
              <a:solidFill>
                <a:srgbClr val="222222"/>
              </a:solidFill>
            </p:spPr>
          </p:sp>
        </p:grpSp>
        <p:grpSp>
          <p:nvGrpSpPr>
            <p:cNvPr id="90" name="Group 8">
              <a:extLst>
                <a:ext uri="{FF2B5EF4-FFF2-40B4-BE49-F238E27FC236}">
                  <a16:creationId xmlns:a16="http://schemas.microsoft.com/office/drawing/2014/main" id="{65DE0174-9ADF-4355-ADCA-8251130261A4}"/>
                </a:ext>
              </a:extLst>
            </p:cNvPr>
            <p:cNvGrpSpPr/>
            <p:nvPr/>
          </p:nvGrpSpPr>
          <p:grpSpPr>
            <a:xfrm>
              <a:off x="5392513" y="5819938"/>
              <a:ext cx="1088178" cy="382307"/>
              <a:chOff x="0" y="0"/>
              <a:chExt cx="2246909" cy="733098"/>
            </a:xfrm>
          </p:grpSpPr>
          <p:sp>
            <p:nvSpPr>
              <p:cNvPr id="159" name="Freeform 9">
                <a:extLst>
                  <a:ext uri="{FF2B5EF4-FFF2-40B4-BE49-F238E27FC236}">
                    <a16:creationId xmlns:a16="http://schemas.microsoft.com/office/drawing/2014/main" id="{C866234F-43A8-4E2F-84DC-0B92D8472C4E}"/>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222222"/>
              </a:solidFill>
            </p:spPr>
          </p:sp>
        </p:grpSp>
        <p:grpSp>
          <p:nvGrpSpPr>
            <p:cNvPr id="91" name="Group 10">
              <a:extLst>
                <a:ext uri="{FF2B5EF4-FFF2-40B4-BE49-F238E27FC236}">
                  <a16:creationId xmlns:a16="http://schemas.microsoft.com/office/drawing/2014/main" id="{B56E0348-68FF-422B-9F22-B1F2E9D029A5}"/>
                </a:ext>
              </a:extLst>
            </p:cNvPr>
            <p:cNvGrpSpPr/>
            <p:nvPr/>
          </p:nvGrpSpPr>
          <p:grpSpPr>
            <a:xfrm>
              <a:off x="3760147" y="6232914"/>
              <a:ext cx="1609751" cy="382307"/>
              <a:chOff x="0" y="0"/>
              <a:chExt cx="3323874" cy="733098"/>
            </a:xfrm>
          </p:grpSpPr>
          <p:sp>
            <p:nvSpPr>
              <p:cNvPr id="158" name="Freeform 11">
                <a:extLst>
                  <a:ext uri="{FF2B5EF4-FFF2-40B4-BE49-F238E27FC236}">
                    <a16:creationId xmlns:a16="http://schemas.microsoft.com/office/drawing/2014/main" id="{47A4D6BB-B1BC-4093-8B01-1052952F4187}"/>
                  </a:ext>
                </a:extLst>
              </p:cNvPr>
              <p:cNvSpPr/>
              <p:nvPr/>
            </p:nvSpPr>
            <p:spPr>
              <a:xfrm>
                <a:off x="0" y="0"/>
                <a:ext cx="3323874" cy="733098"/>
              </a:xfrm>
              <a:custGeom>
                <a:avLst/>
                <a:gdLst/>
                <a:ahLst/>
                <a:cxnLst/>
                <a:rect l="l" t="t" r="r" b="b"/>
                <a:pathLst>
                  <a:path w="3323874" h="733098">
                    <a:moveTo>
                      <a:pt x="0" y="0"/>
                    </a:moveTo>
                    <a:lnTo>
                      <a:pt x="3323874" y="0"/>
                    </a:lnTo>
                    <a:lnTo>
                      <a:pt x="3323874" y="733098"/>
                    </a:lnTo>
                    <a:lnTo>
                      <a:pt x="0" y="733098"/>
                    </a:lnTo>
                    <a:close/>
                  </a:path>
                </a:pathLst>
              </a:custGeom>
              <a:solidFill>
                <a:srgbClr val="5E17EB"/>
              </a:solidFill>
            </p:spPr>
          </p:sp>
        </p:grpSp>
        <p:grpSp>
          <p:nvGrpSpPr>
            <p:cNvPr id="92" name="Group 12">
              <a:extLst>
                <a:ext uri="{FF2B5EF4-FFF2-40B4-BE49-F238E27FC236}">
                  <a16:creationId xmlns:a16="http://schemas.microsoft.com/office/drawing/2014/main" id="{BEEC5CDE-8138-4B47-B4EE-A815BB9A5068}"/>
                </a:ext>
              </a:extLst>
            </p:cNvPr>
            <p:cNvGrpSpPr/>
            <p:nvPr/>
          </p:nvGrpSpPr>
          <p:grpSpPr>
            <a:xfrm>
              <a:off x="3760147" y="6641966"/>
              <a:ext cx="1609751" cy="382307"/>
              <a:chOff x="0" y="0"/>
              <a:chExt cx="3323874" cy="733098"/>
            </a:xfrm>
          </p:grpSpPr>
          <p:sp>
            <p:nvSpPr>
              <p:cNvPr id="157" name="Freeform 13">
                <a:extLst>
                  <a:ext uri="{FF2B5EF4-FFF2-40B4-BE49-F238E27FC236}">
                    <a16:creationId xmlns:a16="http://schemas.microsoft.com/office/drawing/2014/main" id="{8B1CA88F-EA51-42DE-BB43-2D17F2092EDA}"/>
                  </a:ext>
                </a:extLst>
              </p:cNvPr>
              <p:cNvSpPr/>
              <p:nvPr/>
            </p:nvSpPr>
            <p:spPr>
              <a:xfrm>
                <a:off x="0" y="0"/>
                <a:ext cx="3323874" cy="733098"/>
              </a:xfrm>
              <a:custGeom>
                <a:avLst/>
                <a:gdLst/>
                <a:ahLst/>
                <a:cxnLst/>
                <a:rect l="l" t="t" r="r" b="b"/>
                <a:pathLst>
                  <a:path w="3323874" h="733098">
                    <a:moveTo>
                      <a:pt x="0" y="0"/>
                    </a:moveTo>
                    <a:lnTo>
                      <a:pt x="3323874" y="0"/>
                    </a:lnTo>
                    <a:lnTo>
                      <a:pt x="3323874" y="733098"/>
                    </a:lnTo>
                    <a:lnTo>
                      <a:pt x="0" y="733098"/>
                    </a:lnTo>
                    <a:close/>
                  </a:path>
                </a:pathLst>
              </a:custGeom>
              <a:solidFill>
                <a:srgbClr val="FF1616"/>
              </a:solidFill>
            </p:spPr>
          </p:sp>
        </p:grpSp>
        <p:grpSp>
          <p:nvGrpSpPr>
            <p:cNvPr id="93" name="Group 14">
              <a:extLst>
                <a:ext uri="{FF2B5EF4-FFF2-40B4-BE49-F238E27FC236}">
                  <a16:creationId xmlns:a16="http://schemas.microsoft.com/office/drawing/2014/main" id="{F5119D4F-8DE6-46CD-9C44-9BE62DE1075A}"/>
                </a:ext>
              </a:extLst>
            </p:cNvPr>
            <p:cNvGrpSpPr/>
            <p:nvPr/>
          </p:nvGrpSpPr>
          <p:grpSpPr>
            <a:xfrm>
              <a:off x="5392513" y="6641966"/>
              <a:ext cx="1088178" cy="382307"/>
              <a:chOff x="0" y="0"/>
              <a:chExt cx="2246909" cy="733098"/>
            </a:xfrm>
          </p:grpSpPr>
          <p:sp>
            <p:nvSpPr>
              <p:cNvPr id="156" name="Freeform 15">
                <a:extLst>
                  <a:ext uri="{FF2B5EF4-FFF2-40B4-BE49-F238E27FC236}">
                    <a16:creationId xmlns:a16="http://schemas.microsoft.com/office/drawing/2014/main" id="{8A5E6A9B-3022-414A-A7DF-6363E50BB2EC}"/>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94" name="Group 16">
              <a:extLst>
                <a:ext uri="{FF2B5EF4-FFF2-40B4-BE49-F238E27FC236}">
                  <a16:creationId xmlns:a16="http://schemas.microsoft.com/office/drawing/2014/main" id="{9A2ED9E6-D4F7-4FF6-8C33-7030C035DC19}"/>
                </a:ext>
              </a:extLst>
            </p:cNvPr>
            <p:cNvGrpSpPr/>
            <p:nvPr/>
          </p:nvGrpSpPr>
          <p:grpSpPr>
            <a:xfrm>
              <a:off x="3760147" y="7060049"/>
              <a:ext cx="1609751" cy="382307"/>
              <a:chOff x="0" y="0"/>
              <a:chExt cx="3323874" cy="733098"/>
            </a:xfrm>
          </p:grpSpPr>
          <p:sp>
            <p:nvSpPr>
              <p:cNvPr id="155" name="Freeform 17">
                <a:extLst>
                  <a:ext uri="{FF2B5EF4-FFF2-40B4-BE49-F238E27FC236}">
                    <a16:creationId xmlns:a16="http://schemas.microsoft.com/office/drawing/2014/main" id="{CA81F1ED-EC1C-45B9-B4A0-DAAE132081C7}"/>
                  </a:ext>
                </a:extLst>
              </p:cNvPr>
              <p:cNvSpPr/>
              <p:nvPr/>
            </p:nvSpPr>
            <p:spPr>
              <a:xfrm>
                <a:off x="0" y="0"/>
                <a:ext cx="3323874" cy="733098"/>
              </a:xfrm>
              <a:custGeom>
                <a:avLst/>
                <a:gdLst/>
                <a:ahLst/>
                <a:cxnLst/>
                <a:rect l="l" t="t" r="r" b="b"/>
                <a:pathLst>
                  <a:path w="3323874" h="733098">
                    <a:moveTo>
                      <a:pt x="0" y="0"/>
                    </a:moveTo>
                    <a:lnTo>
                      <a:pt x="3323874" y="0"/>
                    </a:lnTo>
                    <a:lnTo>
                      <a:pt x="3323874" y="733098"/>
                    </a:lnTo>
                    <a:lnTo>
                      <a:pt x="0" y="733098"/>
                    </a:lnTo>
                    <a:close/>
                  </a:path>
                </a:pathLst>
              </a:custGeom>
              <a:solidFill>
                <a:srgbClr val="E1B810"/>
              </a:solidFill>
            </p:spPr>
          </p:sp>
        </p:grpSp>
        <p:grpSp>
          <p:nvGrpSpPr>
            <p:cNvPr id="95" name="Group 18">
              <a:extLst>
                <a:ext uri="{FF2B5EF4-FFF2-40B4-BE49-F238E27FC236}">
                  <a16:creationId xmlns:a16="http://schemas.microsoft.com/office/drawing/2014/main" id="{21DEDC63-8BB5-433E-A3F7-5BF2CA52A2B8}"/>
                </a:ext>
              </a:extLst>
            </p:cNvPr>
            <p:cNvGrpSpPr/>
            <p:nvPr/>
          </p:nvGrpSpPr>
          <p:grpSpPr>
            <a:xfrm>
              <a:off x="5396158" y="7060049"/>
              <a:ext cx="1088178" cy="382307"/>
              <a:chOff x="0" y="0"/>
              <a:chExt cx="2246909" cy="733098"/>
            </a:xfrm>
          </p:grpSpPr>
          <p:sp>
            <p:nvSpPr>
              <p:cNvPr id="154" name="Freeform 19">
                <a:extLst>
                  <a:ext uri="{FF2B5EF4-FFF2-40B4-BE49-F238E27FC236}">
                    <a16:creationId xmlns:a16="http://schemas.microsoft.com/office/drawing/2014/main" id="{C25C0D85-377C-4992-B849-8E4AF7F2A235}"/>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96" name="Group 20">
              <a:extLst>
                <a:ext uri="{FF2B5EF4-FFF2-40B4-BE49-F238E27FC236}">
                  <a16:creationId xmlns:a16="http://schemas.microsoft.com/office/drawing/2014/main" id="{E6281920-B4A8-46CF-AF43-ED7B1F5672E5}"/>
                </a:ext>
              </a:extLst>
            </p:cNvPr>
            <p:cNvGrpSpPr/>
            <p:nvPr/>
          </p:nvGrpSpPr>
          <p:grpSpPr>
            <a:xfrm>
              <a:off x="3760147" y="7469100"/>
              <a:ext cx="1609751" cy="382307"/>
              <a:chOff x="0" y="0"/>
              <a:chExt cx="3323874" cy="733098"/>
            </a:xfrm>
          </p:grpSpPr>
          <p:sp>
            <p:nvSpPr>
              <p:cNvPr id="153" name="Freeform 21">
                <a:extLst>
                  <a:ext uri="{FF2B5EF4-FFF2-40B4-BE49-F238E27FC236}">
                    <a16:creationId xmlns:a16="http://schemas.microsoft.com/office/drawing/2014/main" id="{ECA1AC0D-5897-4DA7-83B3-8F6958EBCC95}"/>
                  </a:ext>
                </a:extLst>
              </p:cNvPr>
              <p:cNvSpPr/>
              <p:nvPr/>
            </p:nvSpPr>
            <p:spPr>
              <a:xfrm>
                <a:off x="0" y="0"/>
                <a:ext cx="3323874" cy="733098"/>
              </a:xfrm>
              <a:custGeom>
                <a:avLst/>
                <a:gdLst/>
                <a:ahLst/>
                <a:cxnLst/>
                <a:rect l="l" t="t" r="r" b="b"/>
                <a:pathLst>
                  <a:path w="3323874" h="733098">
                    <a:moveTo>
                      <a:pt x="0" y="0"/>
                    </a:moveTo>
                    <a:lnTo>
                      <a:pt x="3323874" y="0"/>
                    </a:lnTo>
                    <a:lnTo>
                      <a:pt x="3323874" y="733098"/>
                    </a:lnTo>
                    <a:lnTo>
                      <a:pt x="0" y="733098"/>
                    </a:lnTo>
                    <a:close/>
                  </a:path>
                </a:pathLst>
              </a:custGeom>
              <a:solidFill>
                <a:srgbClr val="7ED957"/>
              </a:solidFill>
            </p:spPr>
          </p:sp>
        </p:grpSp>
        <p:grpSp>
          <p:nvGrpSpPr>
            <p:cNvPr id="97" name="Group 22">
              <a:extLst>
                <a:ext uri="{FF2B5EF4-FFF2-40B4-BE49-F238E27FC236}">
                  <a16:creationId xmlns:a16="http://schemas.microsoft.com/office/drawing/2014/main" id="{67ADCAC8-71B0-4B48-BC2A-53815F84B709}"/>
                </a:ext>
              </a:extLst>
            </p:cNvPr>
            <p:cNvGrpSpPr/>
            <p:nvPr/>
          </p:nvGrpSpPr>
          <p:grpSpPr>
            <a:xfrm>
              <a:off x="5396158" y="7469100"/>
              <a:ext cx="1088178" cy="382307"/>
              <a:chOff x="0" y="0"/>
              <a:chExt cx="2246909" cy="733098"/>
            </a:xfrm>
          </p:grpSpPr>
          <p:sp>
            <p:nvSpPr>
              <p:cNvPr id="152" name="Freeform 23">
                <a:extLst>
                  <a:ext uri="{FF2B5EF4-FFF2-40B4-BE49-F238E27FC236}">
                    <a16:creationId xmlns:a16="http://schemas.microsoft.com/office/drawing/2014/main" id="{799DA77F-FE51-4288-9C5E-F77A33E3BFFE}"/>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98" name="Group 24">
              <a:extLst>
                <a:ext uri="{FF2B5EF4-FFF2-40B4-BE49-F238E27FC236}">
                  <a16:creationId xmlns:a16="http://schemas.microsoft.com/office/drawing/2014/main" id="{1110610C-7EEE-4095-8B43-9FD24390D6F1}"/>
                </a:ext>
              </a:extLst>
            </p:cNvPr>
            <p:cNvGrpSpPr/>
            <p:nvPr/>
          </p:nvGrpSpPr>
          <p:grpSpPr>
            <a:xfrm>
              <a:off x="5389433" y="6629985"/>
              <a:ext cx="1094913" cy="400098"/>
              <a:chOff x="36304" y="12278"/>
              <a:chExt cx="2382872" cy="808662"/>
            </a:xfrm>
          </p:grpSpPr>
          <p:grpSp>
            <p:nvGrpSpPr>
              <p:cNvPr id="142" name="Group 25">
                <a:extLst>
                  <a:ext uri="{FF2B5EF4-FFF2-40B4-BE49-F238E27FC236}">
                    <a16:creationId xmlns:a16="http://schemas.microsoft.com/office/drawing/2014/main" id="{72C841E1-CB5D-4C1C-8CBE-BF931CC8657A}"/>
                  </a:ext>
                </a:extLst>
              </p:cNvPr>
              <p:cNvGrpSpPr/>
              <p:nvPr/>
            </p:nvGrpSpPr>
            <p:grpSpPr>
              <a:xfrm>
                <a:off x="40640" y="811006"/>
                <a:ext cx="2372938" cy="9934"/>
                <a:chOff x="0" y="255270"/>
                <a:chExt cx="16684723" cy="69850"/>
              </a:xfrm>
            </p:grpSpPr>
            <p:sp>
              <p:nvSpPr>
                <p:cNvPr id="151" name="Freeform 26">
                  <a:extLst>
                    <a:ext uri="{FF2B5EF4-FFF2-40B4-BE49-F238E27FC236}">
                      <a16:creationId xmlns:a16="http://schemas.microsoft.com/office/drawing/2014/main" id="{957C4133-9BF9-4613-83C7-5A62F46AC1C6}"/>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43" name="Group 27">
                <a:extLst>
                  <a:ext uri="{FF2B5EF4-FFF2-40B4-BE49-F238E27FC236}">
                    <a16:creationId xmlns:a16="http://schemas.microsoft.com/office/drawing/2014/main" id="{0382D500-C72C-4B28-9C47-F723E7E3961B}"/>
                  </a:ext>
                </a:extLst>
              </p:cNvPr>
              <p:cNvGrpSpPr/>
              <p:nvPr/>
            </p:nvGrpSpPr>
            <p:grpSpPr>
              <a:xfrm>
                <a:off x="37441" y="12278"/>
                <a:ext cx="2368205" cy="772673"/>
                <a:chOff x="0" y="0"/>
                <a:chExt cx="2246909" cy="733098"/>
              </a:xfrm>
            </p:grpSpPr>
            <p:sp>
              <p:nvSpPr>
                <p:cNvPr id="150" name="Freeform 28">
                  <a:extLst>
                    <a:ext uri="{FF2B5EF4-FFF2-40B4-BE49-F238E27FC236}">
                      <a16:creationId xmlns:a16="http://schemas.microsoft.com/office/drawing/2014/main" id="{5D27AD87-2140-4C9D-A9EC-F4FB5241E4B7}"/>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144" name="Group 29">
                <a:extLst>
                  <a:ext uri="{FF2B5EF4-FFF2-40B4-BE49-F238E27FC236}">
                    <a16:creationId xmlns:a16="http://schemas.microsoft.com/office/drawing/2014/main" id="{65332B84-2E47-49C1-9A29-D6C5A450071C}"/>
                  </a:ext>
                </a:extLst>
              </p:cNvPr>
              <p:cNvGrpSpPr/>
              <p:nvPr/>
            </p:nvGrpSpPr>
            <p:grpSpPr>
              <a:xfrm>
                <a:off x="40640" y="36304"/>
                <a:ext cx="2372938" cy="9934"/>
                <a:chOff x="0" y="255270"/>
                <a:chExt cx="16684723" cy="69850"/>
              </a:xfrm>
            </p:grpSpPr>
            <p:sp>
              <p:nvSpPr>
                <p:cNvPr id="149" name="Freeform 30">
                  <a:extLst>
                    <a:ext uri="{FF2B5EF4-FFF2-40B4-BE49-F238E27FC236}">
                      <a16:creationId xmlns:a16="http://schemas.microsoft.com/office/drawing/2014/main" id="{5FAF4F4F-8A8D-473E-AD0A-66332B79592A}"/>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45" name="Group 31">
                <a:extLst>
                  <a:ext uri="{FF2B5EF4-FFF2-40B4-BE49-F238E27FC236}">
                    <a16:creationId xmlns:a16="http://schemas.microsoft.com/office/drawing/2014/main" id="{5A1F10CB-3EFA-4277-BE73-D0F9A6907892}"/>
                  </a:ext>
                </a:extLst>
              </p:cNvPr>
              <p:cNvGrpSpPr/>
              <p:nvPr/>
            </p:nvGrpSpPr>
            <p:grpSpPr>
              <a:xfrm rot="-5400000">
                <a:off x="2026858" y="423024"/>
                <a:ext cx="774702" cy="9934"/>
                <a:chOff x="0" y="255270"/>
                <a:chExt cx="5447124" cy="69850"/>
              </a:xfrm>
            </p:grpSpPr>
            <p:sp>
              <p:nvSpPr>
                <p:cNvPr id="148" name="Freeform 32">
                  <a:extLst>
                    <a:ext uri="{FF2B5EF4-FFF2-40B4-BE49-F238E27FC236}">
                      <a16:creationId xmlns:a16="http://schemas.microsoft.com/office/drawing/2014/main" id="{B803B1A4-4BE8-4219-9FEE-B96A964E94AD}"/>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nvGrpSpPr>
              <p:cNvPr id="146" name="Group 33">
                <a:extLst>
                  <a:ext uri="{FF2B5EF4-FFF2-40B4-BE49-F238E27FC236}">
                    <a16:creationId xmlns:a16="http://schemas.microsoft.com/office/drawing/2014/main" id="{6BEA2E5F-E9C8-4B8B-9AAE-D3F14BEAF72D}"/>
                  </a:ext>
                </a:extLst>
              </p:cNvPr>
              <p:cNvGrpSpPr/>
              <p:nvPr/>
            </p:nvGrpSpPr>
            <p:grpSpPr>
              <a:xfrm rot="-5400000">
                <a:off x="-346080" y="423024"/>
                <a:ext cx="774702" cy="9934"/>
                <a:chOff x="0" y="255270"/>
                <a:chExt cx="5447124" cy="69850"/>
              </a:xfrm>
            </p:grpSpPr>
            <p:sp>
              <p:nvSpPr>
                <p:cNvPr id="147" name="Freeform 34">
                  <a:extLst>
                    <a:ext uri="{FF2B5EF4-FFF2-40B4-BE49-F238E27FC236}">
                      <a16:creationId xmlns:a16="http://schemas.microsoft.com/office/drawing/2014/main" id="{49366B81-5673-4B10-86E4-FB7D54533D17}"/>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sp>
          <p:nvSpPr>
            <p:cNvPr id="99" name="TextBox 35">
              <a:extLst>
                <a:ext uri="{FF2B5EF4-FFF2-40B4-BE49-F238E27FC236}">
                  <a16:creationId xmlns:a16="http://schemas.microsoft.com/office/drawing/2014/main" id="{4806297A-F552-4182-9937-B39032446617}"/>
                </a:ext>
              </a:extLst>
            </p:cNvPr>
            <p:cNvSpPr txBox="1"/>
            <p:nvPr/>
          </p:nvSpPr>
          <p:spPr>
            <a:xfrm>
              <a:off x="5365888" y="6571807"/>
              <a:ext cx="1090354" cy="2883290"/>
            </a:xfrm>
            <a:prstGeom prst="rect">
              <a:avLst/>
            </a:prstGeom>
          </p:spPr>
          <p:txBody>
            <a:bodyPr wrap="square" lIns="0" tIns="0" rIns="0" bIns="0" rtlCol="0" anchor="t">
              <a:spAutoFit/>
            </a:bodyPr>
            <a:lstStyle/>
            <a:p>
              <a:pPr algn="ctr">
                <a:lnSpc>
                  <a:spcPts val="3783"/>
                </a:lnSpc>
              </a:pPr>
              <a:r>
                <a:rPr lang="en-US" sz="2400">
                  <a:ea typeface="+mn-lt"/>
                  <a:cs typeface="+mn-lt"/>
                </a:rPr>
                <a:t>0</a:t>
              </a:r>
              <a:r>
                <a:rPr lang="en-US" sz="2400" err="1">
                  <a:ea typeface="+mn-lt"/>
                  <a:cs typeface="+mn-lt"/>
                </a:rPr>
                <a:t/>
              </a:r>
              <a:r>
                <a:rPr lang="en-US" sz="2400">
                  <a:ea typeface="+mn-lt"/>
                  <a:cs typeface="+mn-lt"/>
                </a:rPr>
                <a:t/>
              </a:r>
              <a:endParaRPr lang="en-US"/>
            </a:p>
          </p:txBody>
        </p:sp>
        <p:sp>
          <p:nvSpPr>
            <p:cNvPr id="100" name="TextBox 39">
              <a:extLst>
                <a:ext uri="{FF2B5EF4-FFF2-40B4-BE49-F238E27FC236}">
                  <a16:creationId xmlns:a16="http://schemas.microsoft.com/office/drawing/2014/main" id="{BDA26860-890C-479B-8AAB-08A049FF90D3}"/>
                </a:ext>
              </a:extLst>
            </p:cNvPr>
            <p:cNvSpPr txBox="1"/>
            <p:nvPr/>
          </p:nvSpPr>
          <p:spPr>
            <a:xfrm>
              <a:off x="3828104" y="5914314"/>
              <a:ext cx="1455728" cy="196336"/>
            </a:xfrm>
            <a:prstGeom prst="rect">
              <a:avLst/>
            </a:prstGeom>
          </p:spPr>
          <p:txBody>
            <a:bodyPr wrap="square" lIns="0" tIns="0" rIns="0" bIns="0" rtlCol="0" anchor="t">
              <a:spAutoFit/>
            </a:bodyPr>
            <a:lstStyle/>
            <a:p>
              <a:pPr>
                <a:lnSpc>
                  <a:spcPts val="1679"/>
                </a:lnSpc>
              </a:pPr>
              <a:r>
                <a:rPr lang="en-US" sz="1000">
                  <a:solidFill>
                    <a:srgbClr val="FFFFFF"/>
                  </a:solidFill>
                  <a:latin typeface="PT Sans Bold"/>
                </a:rPr>
                <a:t>Vulnerabilities severity</a:t>
              </a:r>
            </a:p>
          </p:txBody>
        </p:sp>
        <p:sp>
          <p:nvSpPr>
            <p:cNvPr id="101" name="TextBox 40">
              <a:extLst>
                <a:ext uri="{FF2B5EF4-FFF2-40B4-BE49-F238E27FC236}">
                  <a16:creationId xmlns:a16="http://schemas.microsoft.com/office/drawing/2014/main" id="{BA511F3E-592F-459C-B827-D187AE1057AC}"/>
                </a:ext>
              </a:extLst>
            </p:cNvPr>
            <p:cNvSpPr txBox="1"/>
            <p:nvPr/>
          </p:nvSpPr>
          <p:spPr>
            <a:xfrm>
              <a:off x="5471013" y="5914314"/>
              <a:ext cx="936293" cy="196336"/>
            </a:xfrm>
            <a:prstGeom prst="rect">
              <a:avLst/>
            </a:prstGeom>
          </p:spPr>
          <p:txBody>
            <a:bodyPr wrap="square" lIns="0" tIns="0" rIns="0" bIns="0" rtlCol="0" anchor="t">
              <a:spAutoFit/>
            </a:bodyPr>
            <a:lstStyle/>
            <a:p>
              <a:pPr>
                <a:lnSpc>
                  <a:spcPts val="1679"/>
                </a:lnSpc>
              </a:pPr>
              <a:r>
                <a:rPr lang="en-US" sz="1000">
                  <a:solidFill>
                    <a:srgbClr val="FFFFFF"/>
                  </a:solidFill>
                  <a:latin typeface="PT Sans Bold"/>
                </a:rPr>
                <a:t>Unique Count</a:t>
              </a:r>
            </a:p>
          </p:txBody>
        </p:sp>
        <p:grpSp>
          <p:nvGrpSpPr>
            <p:cNvPr id="102" name="Group 41">
              <a:extLst>
                <a:ext uri="{FF2B5EF4-FFF2-40B4-BE49-F238E27FC236}">
                  <a16:creationId xmlns:a16="http://schemas.microsoft.com/office/drawing/2014/main" id="{126EC69C-EB1A-40B8-9C2F-022907D4AD64}"/>
                </a:ext>
              </a:extLst>
            </p:cNvPr>
            <p:cNvGrpSpPr/>
            <p:nvPr/>
          </p:nvGrpSpPr>
          <p:grpSpPr>
            <a:xfrm>
              <a:off x="5393078" y="6999829"/>
              <a:ext cx="1094916" cy="445782"/>
              <a:chOff x="36304" y="-80056"/>
              <a:chExt cx="2382872" cy="900996"/>
            </a:xfrm>
          </p:grpSpPr>
          <p:grpSp>
            <p:nvGrpSpPr>
              <p:cNvPr id="132" name="Group 42">
                <a:extLst>
                  <a:ext uri="{FF2B5EF4-FFF2-40B4-BE49-F238E27FC236}">
                    <a16:creationId xmlns:a16="http://schemas.microsoft.com/office/drawing/2014/main" id="{D8B1B439-7EB7-401E-9E58-1C0E95931A73}"/>
                  </a:ext>
                </a:extLst>
              </p:cNvPr>
              <p:cNvGrpSpPr/>
              <p:nvPr/>
            </p:nvGrpSpPr>
            <p:grpSpPr>
              <a:xfrm>
                <a:off x="40640" y="811006"/>
                <a:ext cx="2372938" cy="9934"/>
                <a:chOff x="0" y="255270"/>
                <a:chExt cx="16684723" cy="69850"/>
              </a:xfrm>
            </p:grpSpPr>
            <p:sp>
              <p:nvSpPr>
                <p:cNvPr id="141" name="Freeform 43">
                  <a:extLst>
                    <a:ext uri="{FF2B5EF4-FFF2-40B4-BE49-F238E27FC236}">
                      <a16:creationId xmlns:a16="http://schemas.microsoft.com/office/drawing/2014/main" id="{AC428949-DEB6-4B30-979F-F10B6BADE620}"/>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33" name="Group 44">
                <a:extLst>
                  <a:ext uri="{FF2B5EF4-FFF2-40B4-BE49-F238E27FC236}">
                    <a16:creationId xmlns:a16="http://schemas.microsoft.com/office/drawing/2014/main" id="{57AD6D24-E0DC-4C0E-9B5A-36D6DC2350EF}"/>
                  </a:ext>
                </a:extLst>
              </p:cNvPr>
              <p:cNvGrpSpPr/>
              <p:nvPr/>
            </p:nvGrpSpPr>
            <p:grpSpPr>
              <a:xfrm>
                <a:off x="37441" y="12278"/>
                <a:ext cx="2368205" cy="772673"/>
                <a:chOff x="0" y="0"/>
                <a:chExt cx="2246909" cy="733098"/>
              </a:xfrm>
            </p:grpSpPr>
            <p:sp>
              <p:nvSpPr>
                <p:cNvPr id="140" name="Freeform 45">
                  <a:extLst>
                    <a:ext uri="{FF2B5EF4-FFF2-40B4-BE49-F238E27FC236}">
                      <a16:creationId xmlns:a16="http://schemas.microsoft.com/office/drawing/2014/main" id="{F8976E9E-340E-42DD-BAE1-396F3FCEC0B9}"/>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134" name="Group 46">
                <a:extLst>
                  <a:ext uri="{FF2B5EF4-FFF2-40B4-BE49-F238E27FC236}">
                    <a16:creationId xmlns:a16="http://schemas.microsoft.com/office/drawing/2014/main" id="{ADFFF34D-5EE5-4C46-9203-D3A5B57756F7}"/>
                  </a:ext>
                </a:extLst>
              </p:cNvPr>
              <p:cNvGrpSpPr/>
              <p:nvPr/>
            </p:nvGrpSpPr>
            <p:grpSpPr>
              <a:xfrm>
                <a:off x="40640" y="-80056"/>
                <a:ext cx="2372938" cy="9934"/>
                <a:chOff x="0" y="-562874"/>
                <a:chExt cx="16684723" cy="69846"/>
              </a:xfrm>
            </p:grpSpPr>
            <p:sp>
              <p:nvSpPr>
                <p:cNvPr id="139" name="Freeform 47">
                  <a:extLst>
                    <a:ext uri="{FF2B5EF4-FFF2-40B4-BE49-F238E27FC236}">
                      <a16:creationId xmlns:a16="http://schemas.microsoft.com/office/drawing/2014/main" id="{CC58092B-6642-409E-80D3-9603DB6558B3}"/>
                    </a:ext>
                  </a:extLst>
                </p:cNvPr>
                <p:cNvSpPr/>
                <p:nvPr/>
              </p:nvSpPr>
              <p:spPr>
                <a:xfrm>
                  <a:off x="0" y="-562874"/>
                  <a:ext cx="16684723" cy="69846"/>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35" name="Group 48">
                <a:extLst>
                  <a:ext uri="{FF2B5EF4-FFF2-40B4-BE49-F238E27FC236}">
                    <a16:creationId xmlns:a16="http://schemas.microsoft.com/office/drawing/2014/main" id="{C6A83802-7357-407C-B2F8-4723F8EBDC50}"/>
                  </a:ext>
                </a:extLst>
              </p:cNvPr>
              <p:cNvGrpSpPr/>
              <p:nvPr/>
            </p:nvGrpSpPr>
            <p:grpSpPr>
              <a:xfrm rot="-5400000">
                <a:off x="2026858" y="423024"/>
                <a:ext cx="774702" cy="9934"/>
                <a:chOff x="0" y="255270"/>
                <a:chExt cx="5447124" cy="69850"/>
              </a:xfrm>
            </p:grpSpPr>
            <p:sp>
              <p:nvSpPr>
                <p:cNvPr id="138" name="Freeform 49">
                  <a:extLst>
                    <a:ext uri="{FF2B5EF4-FFF2-40B4-BE49-F238E27FC236}">
                      <a16:creationId xmlns:a16="http://schemas.microsoft.com/office/drawing/2014/main" id="{698F6649-F838-471C-A460-1E118686E009}"/>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nvGrpSpPr>
              <p:cNvPr id="136" name="Group 50">
                <a:extLst>
                  <a:ext uri="{FF2B5EF4-FFF2-40B4-BE49-F238E27FC236}">
                    <a16:creationId xmlns:a16="http://schemas.microsoft.com/office/drawing/2014/main" id="{F8F3CBDA-3637-4D75-9008-D0469D9C3071}"/>
                  </a:ext>
                </a:extLst>
              </p:cNvPr>
              <p:cNvGrpSpPr/>
              <p:nvPr/>
            </p:nvGrpSpPr>
            <p:grpSpPr>
              <a:xfrm rot="-5400000">
                <a:off x="-346080" y="423024"/>
                <a:ext cx="774702" cy="9934"/>
                <a:chOff x="0" y="255270"/>
                <a:chExt cx="5447124" cy="69850"/>
              </a:xfrm>
            </p:grpSpPr>
            <p:sp>
              <p:nvSpPr>
                <p:cNvPr id="137" name="Freeform 51">
                  <a:extLst>
                    <a:ext uri="{FF2B5EF4-FFF2-40B4-BE49-F238E27FC236}">
                      <a16:creationId xmlns:a16="http://schemas.microsoft.com/office/drawing/2014/main" id="{DBC45A17-B138-4E02-8F1D-131B8932F8A7}"/>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sp>
          <p:nvSpPr>
            <p:cNvPr id="103" name="TextBox 52">
              <a:extLst>
                <a:ext uri="{FF2B5EF4-FFF2-40B4-BE49-F238E27FC236}">
                  <a16:creationId xmlns:a16="http://schemas.microsoft.com/office/drawing/2014/main" id="{4A779201-C65C-4CFE-B38D-6C4055D2ACDF}"/>
                </a:ext>
              </a:extLst>
            </p:cNvPr>
            <p:cNvSpPr txBox="1"/>
            <p:nvPr/>
          </p:nvSpPr>
          <p:spPr>
            <a:xfrm>
              <a:off x="5375417" y="7022716"/>
              <a:ext cx="1090353" cy="2883290"/>
            </a:xfrm>
            <a:prstGeom prst="rect">
              <a:avLst/>
            </a:prstGeom>
          </p:spPr>
          <p:txBody>
            <a:bodyPr wrap="square" lIns="0" tIns="0" rIns="0" bIns="0" rtlCol="0" anchor="t">
              <a:spAutoFit/>
            </a:bodyPr>
            <a:lstStyle/>
            <a:p>
              <a:pPr algn="ctr">
                <a:lnSpc>
                  <a:spcPts val="3783"/>
                </a:lnSpc>
              </a:pPr>
              <a:r>
                <a:rPr lang="en-US" sz="2400">
                  <a:ea typeface="+mn-lt"/>
                  <a:cs typeface="+mn-lt"/>
                </a:rPr>
                <a:t>0</a:t>
              </a:r>
              <a:r>
                <a:rPr lang="en-US" sz="2400" err="1">
                  <a:ea typeface="+mn-lt"/>
                  <a:cs typeface="+mn-lt"/>
                </a:rPr>
                <a:t/>
              </a:r>
              <a:r>
                <a:rPr lang="en-US" sz="2400">
                  <a:ea typeface="+mn-lt"/>
                  <a:cs typeface="+mn-lt"/>
                </a:rPr>
                <a:t/>
              </a:r>
              <a:endParaRPr lang="en-US"/>
            </a:p>
          </p:txBody>
        </p:sp>
        <p:grpSp>
          <p:nvGrpSpPr>
            <p:cNvPr id="104" name="Group 53">
              <a:extLst>
                <a:ext uri="{FF2B5EF4-FFF2-40B4-BE49-F238E27FC236}">
                  <a16:creationId xmlns:a16="http://schemas.microsoft.com/office/drawing/2014/main" id="{C98514F5-B6E4-43E9-976C-CBC07C10E248}"/>
                </a:ext>
              </a:extLst>
            </p:cNvPr>
            <p:cNvGrpSpPr/>
            <p:nvPr/>
          </p:nvGrpSpPr>
          <p:grpSpPr>
            <a:xfrm>
              <a:off x="5393078" y="7454566"/>
              <a:ext cx="1094916" cy="400098"/>
              <a:chOff x="36304" y="12278"/>
              <a:chExt cx="2382872" cy="808662"/>
            </a:xfrm>
          </p:grpSpPr>
          <p:grpSp>
            <p:nvGrpSpPr>
              <p:cNvPr id="122" name="Group 54">
                <a:extLst>
                  <a:ext uri="{FF2B5EF4-FFF2-40B4-BE49-F238E27FC236}">
                    <a16:creationId xmlns:a16="http://schemas.microsoft.com/office/drawing/2014/main" id="{B601BE97-FD4B-468B-AD12-5DDDE70F2736}"/>
                  </a:ext>
                </a:extLst>
              </p:cNvPr>
              <p:cNvGrpSpPr/>
              <p:nvPr/>
            </p:nvGrpSpPr>
            <p:grpSpPr>
              <a:xfrm>
                <a:off x="40640" y="811006"/>
                <a:ext cx="2372938" cy="9934"/>
                <a:chOff x="0" y="255270"/>
                <a:chExt cx="16684723" cy="69850"/>
              </a:xfrm>
            </p:grpSpPr>
            <p:sp>
              <p:nvSpPr>
                <p:cNvPr id="131" name="Freeform 55">
                  <a:extLst>
                    <a:ext uri="{FF2B5EF4-FFF2-40B4-BE49-F238E27FC236}">
                      <a16:creationId xmlns:a16="http://schemas.microsoft.com/office/drawing/2014/main" id="{715D0B82-F04C-43F2-B113-165B35109F77}"/>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23" name="Group 56">
                <a:extLst>
                  <a:ext uri="{FF2B5EF4-FFF2-40B4-BE49-F238E27FC236}">
                    <a16:creationId xmlns:a16="http://schemas.microsoft.com/office/drawing/2014/main" id="{F2A80668-36C5-44F6-B0EB-136A4D651AC0}"/>
                  </a:ext>
                </a:extLst>
              </p:cNvPr>
              <p:cNvGrpSpPr/>
              <p:nvPr/>
            </p:nvGrpSpPr>
            <p:grpSpPr>
              <a:xfrm>
                <a:off x="37441" y="12278"/>
                <a:ext cx="2368205" cy="772673"/>
                <a:chOff x="0" y="0"/>
                <a:chExt cx="2246909" cy="733098"/>
              </a:xfrm>
            </p:grpSpPr>
            <p:sp>
              <p:nvSpPr>
                <p:cNvPr id="130" name="Freeform 57">
                  <a:extLst>
                    <a:ext uri="{FF2B5EF4-FFF2-40B4-BE49-F238E27FC236}">
                      <a16:creationId xmlns:a16="http://schemas.microsoft.com/office/drawing/2014/main" id="{F774C664-B01B-4832-B636-C743ECCAFC41}"/>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124" name="Group 58">
                <a:extLst>
                  <a:ext uri="{FF2B5EF4-FFF2-40B4-BE49-F238E27FC236}">
                    <a16:creationId xmlns:a16="http://schemas.microsoft.com/office/drawing/2014/main" id="{2DAE5E16-6AA0-4425-9A50-A58815B51F01}"/>
                  </a:ext>
                </a:extLst>
              </p:cNvPr>
              <p:cNvGrpSpPr/>
              <p:nvPr/>
            </p:nvGrpSpPr>
            <p:grpSpPr>
              <a:xfrm>
                <a:off x="40640" y="36304"/>
                <a:ext cx="2372938" cy="9934"/>
                <a:chOff x="0" y="255270"/>
                <a:chExt cx="16684723" cy="69850"/>
              </a:xfrm>
            </p:grpSpPr>
            <p:sp>
              <p:nvSpPr>
                <p:cNvPr id="129" name="Freeform 59">
                  <a:extLst>
                    <a:ext uri="{FF2B5EF4-FFF2-40B4-BE49-F238E27FC236}">
                      <a16:creationId xmlns:a16="http://schemas.microsoft.com/office/drawing/2014/main" id="{7524360D-1879-4C39-B809-D23F768D4B47}"/>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25" name="Group 60">
                <a:extLst>
                  <a:ext uri="{FF2B5EF4-FFF2-40B4-BE49-F238E27FC236}">
                    <a16:creationId xmlns:a16="http://schemas.microsoft.com/office/drawing/2014/main" id="{F995345F-5BCF-4453-B2DD-EC1D676285B3}"/>
                  </a:ext>
                </a:extLst>
              </p:cNvPr>
              <p:cNvGrpSpPr/>
              <p:nvPr/>
            </p:nvGrpSpPr>
            <p:grpSpPr>
              <a:xfrm rot="-5400000">
                <a:off x="2026858" y="423024"/>
                <a:ext cx="774702" cy="9934"/>
                <a:chOff x="0" y="255270"/>
                <a:chExt cx="5447124" cy="69850"/>
              </a:xfrm>
            </p:grpSpPr>
            <p:sp>
              <p:nvSpPr>
                <p:cNvPr id="128" name="Freeform 61">
                  <a:extLst>
                    <a:ext uri="{FF2B5EF4-FFF2-40B4-BE49-F238E27FC236}">
                      <a16:creationId xmlns:a16="http://schemas.microsoft.com/office/drawing/2014/main" id="{C7B57991-486A-4FE5-97FF-AC5BB85349F6}"/>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nvGrpSpPr>
              <p:cNvPr id="126" name="Group 62">
                <a:extLst>
                  <a:ext uri="{FF2B5EF4-FFF2-40B4-BE49-F238E27FC236}">
                    <a16:creationId xmlns:a16="http://schemas.microsoft.com/office/drawing/2014/main" id="{F4600842-F2E6-4E2A-8EFB-DBBE37C69FD0}"/>
                  </a:ext>
                </a:extLst>
              </p:cNvPr>
              <p:cNvGrpSpPr/>
              <p:nvPr/>
            </p:nvGrpSpPr>
            <p:grpSpPr>
              <a:xfrm rot="-5400000">
                <a:off x="-346080" y="423024"/>
                <a:ext cx="774702" cy="9934"/>
                <a:chOff x="0" y="255270"/>
                <a:chExt cx="5447124" cy="69850"/>
              </a:xfrm>
            </p:grpSpPr>
            <p:sp>
              <p:nvSpPr>
                <p:cNvPr id="127" name="Freeform 63">
                  <a:extLst>
                    <a:ext uri="{FF2B5EF4-FFF2-40B4-BE49-F238E27FC236}">
                      <a16:creationId xmlns:a16="http://schemas.microsoft.com/office/drawing/2014/main" id="{11007A99-33EC-47C3-BADD-C441AA51E30C}"/>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sp>
          <p:nvSpPr>
            <p:cNvPr id="105" name="TextBox 64">
              <a:extLst>
                <a:ext uri="{FF2B5EF4-FFF2-40B4-BE49-F238E27FC236}">
                  <a16:creationId xmlns:a16="http://schemas.microsoft.com/office/drawing/2014/main" id="{9C92BBB0-CB04-4A0F-850B-92FECFF85C08}"/>
                </a:ext>
              </a:extLst>
            </p:cNvPr>
            <p:cNvSpPr txBox="1"/>
            <p:nvPr/>
          </p:nvSpPr>
          <p:spPr>
            <a:xfrm>
              <a:off x="5382426" y="7438005"/>
              <a:ext cx="1090353" cy="2883290"/>
            </a:xfrm>
            <a:prstGeom prst="rect">
              <a:avLst/>
            </a:prstGeom>
          </p:spPr>
          <p:txBody>
            <a:bodyPr wrap="square" lIns="0" tIns="0" rIns="0" bIns="0" rtlCol="0" anchor="t">
              <a:spAutoFit/>
            </a:bodyPr>
            <a:lstStyle/>
            <a:p>
              <a:pPr algn="ctr">
                <a:lnSpc>
                  <a:spcPts val="3783"/>
                </a:lnSpc>
              </a:pPr>
              <a:r>
                <a:rPr lang="en-US" sz="2400">
                  <a:ea typeface="+mn-lt"/>
                  <a:cs typeface="+mn-lt"/>
                </a:rPr>
                <a:t>0</a:t>
              </a:r>
              <a:r>
                <a:rPr lang="en-US" sz="2400" err="1">
                  <a:ea typeface="+mn-lt"/>
                  <a:cs typeface="+mn-lt"/>
                </a:rPr>
                <a:t/>
              </a:r>
              <a:r>
                <a:rPr lang="en-US" sz="2400">
                  <a:ea typeface="+mn-lt"/>
                  <a:cs typeface="+mn-lt"/>
                </a:rPr>
                <a:t/>
              </a:r>
              <a:endParaRPr lang="en-US"/>
            </a:p>
          </p:txBody>
        </p:sp>
        <p:sp>
          <p:nvSpPr>
            <p:cNvPr id="106" name="TextBox 65">
              <a:extLst>
                <a:ext uri="{FF2B5EF4-FFF2-40B4-BE49-F238E27FC236}">
                  <a16:creationId xmlns:a16="http://schemas.microsoft.com/office/drawing/2014/main" id="{4C58B240-D9FF-4B02-A55C-B26A2CA87367}"/>
                </a:ext>
              </a:extLst>
            </p:cNvPr>
            <p:cNvSpPr txBox="1"/>
            <p:nvPr/>
          </p:nvSpPr>
          <p:spPr>
            <a:xfrm>
              <a:off x="3769466" y="6265973"/>
              <a:ext cx="1591113" cy="305662"/>
            </a:xfrm>
            <a:prstGeom prst="rect">
              <a:avLst/>
            </a:prstGeom>
          </p:spPr>
          <p:txBody>
            <a:bodyPr wrap="square" lIns="0" tIns="0" rIns="0" bIns="0" rtlCol="0" anchor="t">
              <a:spAutoFit/>
            </a:bodyPr>
            <a:lstStyle/>
            <a:p>
              <a:pPr algn="ctr">
                <a:lnSpc>
                  <a:spcPts val="2680"/>
                </a:lnSpc>
              </a:pPr>
              <a:r>
                <a:rPr lang="en-US" sz="1200">
                  <a:solidFill>
                    <a:srgbClr val="FFFFFF"/>
                  </a:solidFill>
                  <a:latin typeface="PT Sans"/>
                </a:rPr>
                <a:t>Critical severity</a:t>
              </a:r>
            </a:p>
          </p:txBody>
        </p:sp>
        <p:sp>
          <p:nvSpPr>
            <p:cNvPr id="107" name="TextBox 66">
              <a:extLst>
                <a:ext uri="{FF2B5EF4-FFF2-40B4-BE49-F238E27FC236}">
                  <a16:creationId xmlns:a16="http://schemas.microsoft.com/office/drawing/2014/main" id="{1060D249-D39B-47A4-AE3A-6F79950C7416}"/>
                </a:ext>
              </a:extLst>
            </p:cNvPr>
            <p:cNvSpPr txBox="1"/>
            <p:nvPr/>
          </p:nvSpPr>
          <p:spPr>
            <a:xfrm>
              <a:off x="3760412" y="6683350"/>
              <a:ext cx="1591113" cy="305662"/>
            </a:xfrm>
            <a:prstGeom prst="rect">
              <a:avLst/>
            </a:prstGeom>
          </p:spPr>
          <p:txBody>
            <a:bodyPr wrap="square" lIns="0" tIns="0" rIns="0" bIns="0" rtlCol="0" anchor="t">
              <a:spAutoFit/>
            </a:bodyPr>
            <a:lstStyle/>
            <a:p>
              <a:pPr algn="ctr">
                <a:lnSpc>
                  <a:spcPts val="2680"/>
                </a:lnSpc>
              </a:pPr>
              <a:r>
                <a:rPr lang="en-US" sz="1200">
                  <a:solidFill>
                    <a:srgbClr val="FFFFFF"/>
                  </a:solidFill>
                  <a:latin typeface="PT Sans"/>
                </a:rPr>
                <a:t>High severity</a:t>
              </a:r>
            </a:p>
          </p:txBody>
        </p:sp>
        <p:sp>
          <p:nvSpPr>
            <p:cNvPr id="108" name="TextBox 67">
              <a:extLst>
                <a:ext uri="{FF2B5EF4-FFF2-40B4-BE49-F238E27FC236}">
                  <a16:creationId xmlns:a16="http://schemas.microsoft.com/office/drawing/2014/main" id="{D7F8685D-BDF8-44E1-9368-B5D0B828C1B3}"/>
                </a:ext>
              </a:extLst>
            </p:cNvPr>
            <p:cNvSpPr txBox="1"/>
            <p:nvPr/>
          </p:nvSpPr>
          <p:spPr>
            <a:xfrm>
              <a:off x="3769466" y="7098372"/>
              <a:ext cx="1591113" cy="305662"/>
            </a:xfrm>
            <a:prstGeom prst="rect">
              <a:avLst/>
            </a:prstGeom>
          </p:spPr>
          <p:txBody>
            <a:bodyPr wrap="square" lIns="0" tIns="0" rIns="0" bIns="0" rtlCol="0" anchor="t">
              <a:spAutoFit/>
            </a:bodyPr>
            <a:lstStyle/>
            <a:p>
              <a:pPr algn="ctr">
                <a:lnSpc>
                  <a:spcPts val="2680"/>
                </a:lnSpc>
              </a:pPr>
              <a:r>
                <a:rPr lang="en-US" sz="1200">
                  <a:solidFill>
                    <a:srgbClr val="FFFFFF"/>
                  </a:solidFill>
                  <a:latin typeface="PT Sans"/>
                </a:rPr>
                <a:t>Medium severity</a:t>
              </a:r>
            </a:p>
          </p:txBody>
        </p:sp>
        <p:sp>
          <p:nvSpPr>
            <p:cNvPr id="109" name="TextBox 68">
              <a:extLst>
                <a:ext uri="{FF2B5EF4-FFF2-40B4-BE49-F238E27FC236}">
                  <a16:creationId xmlns:a16="http://schemas.microsoft.com/office/drawing/2014/main" id="{9504C920-8486-474E-A1A0-D653BC734510}"/>
                </a:ext>
              </a:extLst>
            </p:cNvPr>
            <p:cNvSpPr txBox="1"/>
            <p:nvPr/>
          </p:nvSpPr>
          <p:spPr>
            <a:xfrm>
              <a:off x="3760412" y="7517408"/>
              <a:ext cx="1591113" cy="305662"/>
            </a:xfrm>
            <a:prstGeom prst="rect">
              <a:avLst/>
            </a:prstGeom>
          </p:spPr>
          <p:txBody>
            <a:bodyPr wrap="square" lIns="0" tIns="0" rIns="0" bIns="0" rtlCol="0" anchor="t">
              <a:spAutoFit/>
            </a:bodyPr>
            <a:lstStyle/>
            <a:p>
              <a:pPr algn="ctr">
                <a:lnSpc>
                  <a:spcPts val="2680"/>
                </a:lnSpc>
              </a:pPr>
              <a:r>
                <a:rPr lang="en-US" sz="1200">
                  <a:solidFill>
                    <a:srgbClr val="FFFFFF"/>
                  </a:solidFill>
                  <a:latin typeface="PT Sans"/>
                </a:rPr>
                <a:t>Low severity</a:t>
              </a:r>
            </a:p>
          </p:txBody>
        </p:sp>
        <p:grpSp>
          <p:nvGrpSpPr>
            <p:cNvPr id="110" name="Group 72">
              <a:extLst>
                <a:ext uri="{FF2B5EF4-FFF2-40B4-BE49-F238E27FC236}">
                  <a16:creationId xmlns:a16="http://schemas.microsoft.com/office/drawing/2014/main" id="{0937E71E-A35B-4751-A76A-275BEF22BD6D}"/>
                </a:ext>
              </a:extLst>
            </p:cNvPr>
            <p:cNvGrpSpPr/>
            <p:nvPr/>
          </p:nvGrpSpPr>
          <p:grpSpPr>
            <a:xfrm>
              <a:off x="5391990" y="6232915"/>
              <a:ext cx="1094916" cy="400098"/>
              <a:chOff x="36304" y="12278"/>
              <a:chExt cx="2382872" cy="808662"/>
            </a:xfrm>
          </p:grpSpPr>
          <p:grpSp>
            <p:nvGrpSpPr>
              <p:cNvPr id="112" name="Group 73">
                <a:extLst>
                  <a:ext uri="{FF2B5EF4-FFF2-40B4-BE49-F238E27FC236}">
                    <a16:creationId xmlns:a16="http://schemas.microsoft.com/office/drawing/2014/main" id="{8842D7A2-404A-46DC-9412-7B632901CE46}"/>
                  </a:ext>
                </a:extLst>
              </p:cNvPr>
              <p:cNvGrpSpPr/>
              <p:nvPr/>
            </p:nvGrpSpPr>
            <p:grpSpPr>
              <a:xfrm>
                <a:off x="40640" y="811006"/>
                <a:ext cx="2372938" cy="9934"/>
                <a:chOff x="0" y="255270"/>
                <a:chExt cx="16684723" cy="69850"/>
              </a:xfrm>
            </p:grpSpPr>
            <p:sp>
              <p:nvSpPr>
                <p:cNvPr id="121" name="Freeform 74">
                  <a:extLst>
                    <a:ext uri="{FF2B5EF4-FFF2-40B4-BE49-F238E27FC236}">
                      <a16:creationId xmlns:a16="http://schemas.microsoft.com/office/drawing/2014/main" id="{53653120-D762-4CA5-9B36-C88E5AEA4F75}"/>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13" name="Group 75">
                <a:extLst>
                  <a:ext uri="{FF2B5EF4-FFF2-40B4-BE49-F238E27FC236}">
                    <a16:creationId xmlns:a16="http://schemas.microsoft.com/office/drawing/2014/main" id="{F8A8CFAF-96E0-4BAF-BDE3-DA82023AE0C8}"/>
                  </a:ext>
                </a:extLst>
              </p:cNvPr>
              <p:cNvGrpSpPr/>
              <p:nvPr/>
            </p:nvGrpSpPr>
            <p:grpSpPr>
              <a:xfrm>
                <a:off x="37441" y="12278"/>
                <a:ext cx="2368205" cy="772673"/>
                <a:chOff x="0" y="0"/>
                <a:chExt cx="2246909" cy="733098"/>
              </a:xfrm>
            </p:grpSpPr>
            <p:sp>
              <p:nvSpPr>
                <p:cNvPr id="120" name="Freeform 76">
                  <a:extLst>
                    <a:ext uri="{FF2B5EF4-FFF2-40B4-BE49-F238E27FC236}">
                      <a16:creationId xmlns:a16="http://schemas.microsoft.com/office/drawing/2014/main" id="{53CCEEC5-F67D-4B84-82D5-35D3E1B6C121}"/>
                    </a:ext>
                  </a:extLst>
                </p:cNvPr>
                <p:cNvSpPr/>
                <p:nvPr/>
              </p:nvSpPr>
              <p:spPr>
                <a:xfrm>
                  <a:off x="0" y="0"/>
                  <a:ext cx="2246909" cy="733098"/>
                </a:xfrm>
                <a:custGeom>
                  <a:avLst/>
                  <a:gdLst/>
                  <a:ahLst/>
                  <a:cxnLst/>
                  <a:rect l="l" t="t" r="r" b="b"/>
                  <a:pathLst>
                    <a:path w="2246909" h="733098">
                      <a:moveTo>
                        <a:pt x="0" y="0"/>
                      </a:moveTo>
                      <a:lnTo>
                        <a:pt x="2246909" y="0"/>
                      </a:lnTo>
                      <a:lnTo>
                        <a:pt x="2246909" y="733098"/>
                      </a:lnTo>
                      <a:lnTo>
                        <a:pt x="0" y="733098"/>
                      </a:lnTo>
                      <a:close/>
                    </a:path>
                  </a:pathLst>
                </a:custGeom>
                <a:solidFill>
                  <a:srgbClr val="FFFFFF"/>
                </a:solidFill>
              </p:spPr>
            </p:sp>
          </p:grpSp>
          <p:grpSp>
            <p:nvGrpSpPr>
              <p:cNvPr id="114" name="Group 77">
                <a:extLst>
                  <a:ext uri="{FF2B5EF4-FFF2-40B4-BE49-F238E27FC236}">
                    <a16:creationId xmlns:a16="http://schemas.microsoft.com/office/drawing/2014/main" id="{58F830E9-88FC-46AE-A225-BBBDB505E7AA}"/>
                  </a:ext>
                </a:extLst>
              </p:cNvPr>
              <p:cNvGrpSpPr/>
              <p:nvPr/>
            </p:nvGrpSpPr>
            <p:grpSpPr>
              <a:xfrm>
                <a:off x="40640" y="36304"/>
                <a:ext cx="2372938" cy="9934"/>
                <a:chOff x="0" y="255270"/>
                <a:chExt cx="16684723" cy="69850"/>
              </a:xfrm>
            </p:grpSpPr>
            <p:sp>
              <p:nvSpPr>
                <p:cNvPr id="119" name="Freeform 78">
                  <a:extLst>
                    <a:ext uri="{FF2B5EF4-FFF2-40B4-BE49-F238E27FC236}">
                      <a16:creationId xmlns:a16="http://schemas.microsoft.com/office/drawing/2014/main" id="{84B56453-0807-4184-A13D-952542ED3B88}"/>
                    </a:ext>
                  </a:extLst>
                </p:cNvPr>
                <p:cNvSpPr/>
                <p:nvPr/>
              </p:nvSpPr>
              <p:spPr>
                <a:xfrm>
                  <a:off x="0" y="255270"/>
                  <a:ext cx="16684723" cy="69850"/>
                </a:xfrm>
                <a:custGeom>
                  <a:avLst/>
                  <a:gdLst/>
                  <a:ahLst/>
                  <a:cxnLst/>
                  <a:rect l="l" t="t" r="r" b="b"/>
                  <a:pathLst>
                    <a:path w="16684723" h="69850">
                      <a:moveTo>
                        <a:pt x="16393894" y="0"/>
                      </a:moveTo>
                      <a:lnTo>
                        <a:pt x="0" y="0"/>
                      </a:lnTo>
                      <a:lnTo>
                        <a:pt x="0" y="69850"/>
                      </a:lnTo>
                      <a:lnTo>
                        <a:pt x="16684723" y="69850"/>
                      </a:lnTo>
                      <a:lnTo>
                        <a:pt x="16684723" y="0"/>
                      </a:lnTo>
                      <a:close/>
                    </a:path>
                  </a:pathLst>
                </a:custGeom>
                <a:solidFill>
                  <a:srgbClr val="222222"/>
                </a:solidFill>
              </p:spPr>
            </p:sp>
          </p:grpSp>
          <p:grpSp>
            <p:nvGrpSpPr>
              <p:cNvPr id="115" name="Group 79">
                <a:extLst>
                  <a:ext uri="{FF2B5EF4-FFF2-40B4-BE49-F238E27FC236}">
                    <a16:creationId xmlns:a16="http://schemas.microsoft.com/office/drawing/2014/main" id="{7F9AFD7A-1783-4373-9876-00D7D52F32AF}"/>
                  </a:ext>
                </a:extLst>
              </p:cNvPr>
              <p:cNvGrpSpPr/>
              <p:nvPr/>
            </p:nvGrpSpPr>
            <p:grpSpPr>
              <a:xfrm rot="-5400000">
                <a:off x="2026858" y="423024"/>
                <a:ext cx="774702" cy="9934"/>
                <a:chOff x="0" y="255270"/>
                <a:chExt cx="5447124" cy="69850"/>
              </a:xfrm>
            </p:grpSpPr>
            <p:sp>
              <p:nvSpPr>
                <p:cNvPr id="118" name="Freeform 80">
                  <a:extLst>
                    <a:ext uri="{FF2B5EF4-FFF2-40B4-BE49-F238E27FC236}">
                      <a16:creationId xmlns:a16="http://schemas.microsoft.com/office/drawing/2014/main" id="{F60E4829-655E-4B7D-A438-7995F0C957BF}"/>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nvGrpSpPr>
              <p:cNvPr id="116" name="Group 81">
                <a:extLst>
                  <a:ext uri="{FF2B5EF4-FFF2-40B4-BE49-F238E27FC236}">
                    <a16:creationId xmlns:a16="http://schemas.microsoft.com/office/drawing/2014/main" id="{0BE8B872-CD07-445E-8719-AECFB67F2F35}"/>
                  </a:ext>
                </a:extLst>
              </p:cNvPr>
              <p:cNvGrpSpPr/>
              <p:nvPr/>
            </p:nvGrpSpPr>
            <p:grpSpPr>
              <a:xfrm rot="-5400000">
                <a:off x="-346080" y="423024"/>
                <a:ext cx="774702" cy="9934"/>
                <a:chOff x="0" y="255270"/>
                <a:chExt cx="5447124" cy="69850"/>
              </a:xfrm>
            </p:grpSpPr>
            <p:sp>
              <p:nvSpPr>
                <p:cNvPr id="117" name="Freeform 82">
                  <a:extLst>
                    <a:ext uri="{FF2B5EF4-FFF2-40B4-BE49-F238E27FC236}">
                      <a16:creationId xmlns:a16="http://schemas.microsoft.com/office/drawing/2014/main" id="{675F5CD4-9A27-4456-BD8C-94E96C819DB6}"/>
                    </a:ext>
                  </a:extLst>
                </p:cNvPr>
                <p:cNvSpPr/>
                <p:nvPr/>
              </p:nvSpPr>
              <p:spPr>
                <a:xfrm>
                  <a:off x="0" y="255270"/>
                  <a:ext cx="5447124" cy="69850"/>
                </a:xfrm>
                <a:custGeom>
                  <a:avLst/>
                  <a:gdLst/>
                  <a:ahLst/>
                  <a:cxnLst/>
                  <a:rect l="l" t="t" r="r" b="b"/>
                  <a:pathLst>
                    <a:path w="5447124" h="69850">
                      <a:moveTo>
                        <a:pt x="5156294" y="0"/>
                      </a:moveTo>
                      <a:lnTo>
                        <a:pt x="0" y="0"/>
                      </a:lnTo>
                      <a:lnTo>
                        <a:pt x="0" y="69850"/>
                      </a:lnTo>
                      <a:lnTo>
                        <a:pt x="5447124" y="69850"/>
                      </a:lnTo>
                      <a:lnTo>
                        <a:pt x="5447124" y="0"/>
                      </a:lnTo>
                      <a:close/>
                    </a:path>
                  </a:pathLst>
                </a:custGeom>
                <a:solidFill>
                  <a:srgbClr val="222222"/>
                </a:solidFill>
              </p:spPr>
            </p:sp>
          </p:grpSp>
        </p:grpSp>
        <p:sp>
          <p:nvSpPr>
            <p:cNvPr id="111" name="TextBox 35">
              <a:extLst>
                <a:ext uri="{FF2B5EF4-FFF2-40B4-BE49-F238E27FC236}">
                  <a16:creationId xmlns:a16="http://schemas.microsoft.com/office/drawing/2014/main" id="{1BB79CF6-6577-45DE-8DA7-4F0035B85175}"/>
                </a:ext>
              </a:extLst>
            </p:cNvPr>
            <p:cNvSpPr txBox="1"/>
            <p:nvPr/>
          </p:nvSpPr>
          <p:spPr>
            <a:xfrm>
              <a:off x="5366774" y="6200331"/>
              <a:ext cx="1090354" cy="2883290"/>
            </a:xfrm>
            <a:prstGeom prst="rect">
              <a:avLst/>
            </a:prstGeom>
          </p:spPr>
          <p:txBody>
            <a:bodyPr wrap="square" lIns="0" tIns="0" rIns="0" bIns="0" rtlCol="0" anchor="t">
              <a:spAutoFit/>
            </a:bodyPr>
            <a:lstStyle/>
            <a:p>
              <a:pPr algn="ctr">
                <a:lnSpc>
                  <a:spcPts val="3783"/>
                </a:lnSpc>
              </a:pPr>
              <a:r>
                <a:rPr lang="en-US" sz="2400">
                  <a:ea typeface="+mn-lt"/>
                  <a:cs typeface="+mn-lt"/>
                </a:rPr>
                <a:t>0</a:t>
              </a:r>
              <a:r>
                <a:rPr lang="en-US" sz="2400" err="1">
                  <a:ea typeface="+mn-lt"/>
                  <a:cs typeface="+mn-lt"/>
                </a:rPr>
                <a:t/>
              </a:r>
              <a:r>
                <a:rPr lang="en-US" sz="2400">
                  <a:ea typeface="+mn-lt"/>
                  <a:cs typeface="+mn-lt"/>
                </a:rPr>
                <a:t/>
              </a:r>
              <a:endParaRPr lang="en-US"/>
            </a:p>
          </p:txBody>
        </p:sp>
      </p:grpSp>
      <p:sp>
        <p:nvSpPr>
          <p:cNvPr id="161" name="TextBox 3">
            <a:extLst>
              <a:ext uri="{FF2B5EF4-FFF2-40B4-BE49-F238E27FC236}">
                <a16:creationId xmlns:a16="http://schemas.microsoft.com/office/drawing/2014/main" id="{35202B0D-0A1A-4C2E-8C47-8C4CB1C55D41}"/>
              </a:ext>
            </a:extLst>
          </p:cNvPr>
          <p:cNvSpPr txBox="1"/>
          <p:nvPr/>
        </p:nvSpPr>
        <p:spPr>
          <a:xfrm>
            <a:off x="2819023" y="9549790"/>
            <a:ext cx="4076700" cy="452688"/>
          </a:xfrm>
          <a:prstGeom prst="rect">
            <a:avLst/>
          </a:prstGeom>
        </p:spPr>
        <p:txBody>
          <a:bodyPr wrap="square" lIns="0" tIns="0" rIns="0" bIns="0" rtlCol="0" anchor="t">
            <a:spAutoFit/>
          </a:bodyPr>
          <a:lstStyle/>
          <a:p>
            <a:pPr>
              <a:lnSpc>
                <a:spcPts val="1853"/>
              </a:lnSpc>
            </a:pPr>
            <a:r>
              <a:rPr lang="en-US" sz="800" spc="79">
                <a:solidFill>
                  <a:srgbClr val="495052"/>
                </a:solidFill>
                <a:latin typeface="PT Sans"/>
              </a:rPr>
              <a:t>The furthermore details are included on the “finding pages” and in-depth details on the “details pages”</a:t>
            </a:r>
          </a:p>
        </p:txBody>
      </p:sp>
      <p:sp>
        <p:nvSpPr>
          <p:cNvPr id="162" name="TextBox 4">
            <a:extLst>
              <a:ext uri="{FF2B5EF4-FFF2-40B4-BE49-F238E27FC236}">
                <a16:creationId xmlns:a16="http://schemas.microsoft.com/office/drawing/2014/main" id="{ABB44739-BACF-4114-8B23-475647C0639A}"/>
              </a:ext>
            </a:extLst>
          </p:cNvPr>
          <p:cNvSpPr txBox="1"/>
          <p:nvPr/>
        </p:nvSpPr>
        <p:spPr>
          <a:xfrm>
            <a:off x="486118" y="7808502"/>
            <a:ext cx="3683552" cy="1245021"/>
          </a:xfrm>
          <a:prstGeom prst="rect">
            <a:avLst/>
          </a:prstGeom>
        </p:spPr>
        <p:txBody>
          <a:bodyPr wrap="square" lIns="0" tIns="0" rIns="0" bIns="0" rtlCol="0" anchor="t">
            <a:spAutoFit/>
          </a:bodyPr>
          <a:lstStyle/>
          <a:p>
            <a:pPr>
              <a:lnSpc>
                <a:spcPts val="3397"/>
              </a:lnSpc>
            </a:pPr>
            <a:r>
              <a:rPr lang="en-US" sz="1400" b="1">
                <a:solidFill>
                  <a:srgbClr val="495052"/>
                </a:solidFill>
                <a:latin typeface="PT Sans Italics"/>
              </a:rPr>
              <a:t>Start Time:</a:t>
            </a:r>
            <a:r>
              <a:rPr lang="en-US" sz="1400">
                <a:solidFill>
                  <a:srgbClr val="495052"/>
                </a:solidFill>
                <a:latin typeface="PT Sans Italics"/>
              </a:rPr>
              <a:t> Wed Dec 09 14:47:52 +0700</a:t>
            </a:r>
            <a:r>
              <a:rPr lang="en-US" sz="1400" err="1">
                <a:solidFill>
                  <a:srgbClr val="495052"/>
                </a:solidFill>
                <a:latin typeface="PT Sans Italics"/>
              </a:rPr>
              <a:t/>
            </a:r>
            <a:r>
              <a:rPr lang="en-US" sz="1400">
                <a:solidFill>
                  <a:srgbClr val="495052"/>
                </a:solidFill>
                <a:latin typeface="PT Sans Italics"/>
              </a:rPr>
              <a:t/>
            </a:r>
          </a:p>
          <a:p>
            <a:pPr>
              <a:lnSpc>
                <a:spcPts val="3397"/>
              </a:lnSpc>
            </a:pPr>
            <a:r>
              <a:rPr lang="en-US" sz="1400" b="1">
                <a:solidFill>
                  <a:srgbClr val="495052"/>
                </a:solidFill>
                <a:latin typeface="PT Sans Italics"/>
              </a:rPr>
              <a:t>Finish Time: </a:t>
            </a:r>
            <a:r>
              <a:rPr lang="en-US" sz="1400">
                <a:solidFill>
                  <a:srgbClr val="495052"/>
                </a:solidFill>
                <a:latin typeface="PT Sans Italics"/>
              </a:rPr>
              <a:t>Wed Dec 09 15:01:08 +0700</a:t>
            </a:r>
            <a:r>
              <a:rPr lang="en-US" sz="1400" err="1">
                <a:solidFill>
                  <a:srgbClr val="495052"/>
                </a:solidFill>
                <a:latin typeface="PT Sans Italics"/>
              </a:rPr>
              <a:t/>
            </a:r>
            <a:r>
              <a:rPr lang="en-US" sz="1400">
                <a:solidFill>
                  <a:srgbClr val="495052"/>
                </a:solidFill>
                <a:latin typeface="PT Sans Italics"/>
              </a:rPr>
              <a:t/>
            </a:r>
          </a:p>
          <a:p>
            <a:pPr>
              <a:lnSpc>
                <a:spcPts val="3397"/>
              </a:lnSpc>
            </a:pPr>
            <a:r>
              <a:rPr lang="en-US" sz="1400" b="1">
                <a:solidFill>
                  <a:srgbClr val="495052"/>
                </a:solidFill>
                <a:latin typeface="PT Sans Italics"/>
              </a:rPr>
              <a:t>Scan Duration: </a:t>
            </a:r>
            <a:r>
              <a:rPr lang="en-US" sz="1400">
                <a:solidFill>
                  <a:srgbClr val="495052"/>
                </a:solidFill>
                <a:latin typeface="PT Sans Italics"/>
              </a:rPr>
              <a:t>13 minutes 16 seconds</a:t>
            </a:r>
            <a:r>
              <a:rPr lang="en-US" sz="1400" err="1">
                <a:solidFill>
                  <a:srgbClr val="495052"/>
                </a:solidFill>
                <a:latin typeface="PT Sans Italics"/>
              </a:rPr>
              <a:t/>
            </a:r>
            <a:r>
              <a:rPr lang="en-US" sz="1400">
                <a:solidFill>
                  <a:srgbClr val="495052"/>
                </a:solidFill>
                <a:latin typeface="PT Sans Italics"/>
              </a:rPr>
              <a:t/>
            </a:r>
          </a:p>
        </p:txBody>
      </p:sp>
      <p:sp>
        <p:nvSpPr>
          <p:cNvPr id="163" name="TextBox 5">
            <a:extLst>
              <a:ext uri="{FF2B5EF4-FFF2-40B4-BE49-F238E27FC236}">
                <a16:creationId xmlns:a16="http://schemas.microsoft.com/office/drawing/2014/main" id="{ABA8DA03-E7D7-4656-8BED-6BA86E75513F}"/>
              </a:ext>
            </a:extLst>
          </p:cNvPr>
          <p:cNvSpPr txBox="1"/>
          <p:nvPr/>
        </p:nvSpPr>
        <p:spPr>
          <a:xfrm>
            <a:off x="481752" y="7283833"/>
            <a:ext cx="4076700" cy="487313"/>
          </a:xfrm>
          <a:prstGeom prst="rect">
            <a:avLst/>
          </a:prstGeom>
        </p:spPr>
        <p:txBody>
          <a:bodyPr lIns="0" tIns="0" rIns="0" bIns="0" rtlCol="0" anchor="t">
            <a:spAutoFit/>
          </a:bodyPr>
          <a:lstStyle/>
          <a:p>
            <a:pPr>
              <a:lnSpc>
                <a:spcPts val="3804"/>
              </a:lnSpc>
            </a:pPr>
            <a:r>
              <a:rPr lang="en-US" sz="3300" spc="297">
                <a:solidFill>
                  <a:srgbClr val="495052"/>
                </a:solidFill>
                <a:latin typeface="Bebas Neue Bold"/>
              </a:rPr>
              <a:t>Scan Information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47700" y="1608175"/>
            <a:ext cx="3291840" cy="487313"/>
          </a:xfrm>
          <a:prstGeom prst="rect">
            <a:avLst/>
          </a:prstGeom>
        </p:spPr>
        <p:txBody>
          <a:bodyPr wrap="square" lIns="0" tIns="0" rIns="0" bIns="0" rtlCol="0" anchor="t">
            <a:spAutoFit/>
          </a:bodyPr>
          <a:lstStyle/>
          <a:p>
            <a:pPr>
              <a:lnSpc>
                <a:spcPts val="3805"/>
              </a:lnSpc>
            </a:pPr>
            <a:r>
              <a:rPr lang="en-US" sz="3309" spc="297">
                <a:solidFill>
                  <a:srgbClr val="495052"/>
                </a:solidFill>
                <a:latin typeface="Bebas Neue Bold"/>
              </a:rPr>
              <a:t>Scope</a:t>
            </a:r>
          </a:p>
        </p:txBody>
      </p:sp>
      <p:grpSp>
        <p:nvGrpSpPr>
          <p:cNvPr id="36" name="Group 36"/>
          <p:cNvGrpSpPr/>
          <p:nvPr/>
        </p:nvGrpSpPr>
        <p:grpSpPr>
          <a:xfrm>
            <a:off x="647700" y="531161"/>
            <a:ext cx="6248784" cy="201329"/>
            <a:chOff x="0" y="0"/>
            <a:chExt cx="8331712" cy="268438"/>
          </a:xfrm>
        </p:grpSpPr>
        <p:sp>
          <p:nvSpPr>
            <p:cNvPr id="37" name="TextBox 37"/>
            <p:cNvSpPr txBox="1"/>
            <p:nvPr/>
          </p:nvSpPr>
          <p:spPr>
            <a:xfrm>
              <a:off x="5127000" y="-28575"/>
              <a:ext cx="3204712" cy="297013"/>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38" name="TextBox 38"/>
            <p:cNvSpPr txBox="1"/>
            <p:nvPr/>
          </p:nvSpPr>
          <p:spPr>
            <a:xfrm>
              <a:off x="0" y="-28575"/>
              <a:ext cx="3634993"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grpSp>
        <p:nvGrpSpPr>
          <p:cNvPr id="69" name="Group 69"/>
          <p:cNvGrpSpPr/>
          <p:nvPr/>
        </p:nvGrpSpPr>
        <p:grpSpPr>
          <a:xfrm>
            <a:off x="647700" y="994527"/>
            <a:ext cx="2171700" cy="516022"/>
            <a:chOff x="0" y="0"/>
            <a:chExt cx="2895600" cy="688029"/>
          </a:xfrm>
        </p:grpSpPr>
        <p:sp>
          <p:nvSpPr>
            <p:cNvPr id="70" name="TextBox 70"/>
            <p:cNvSpPr txBox="1"/>
            <p:nvPr/>
          </p:nvSpPr>
          <p:spPr>
            <a:xfrm>
              <a:off x="0" y="-76200"/>
              <a:ext cx="2895600" cy="764229"/>
            </a:xfrm>
            <a:prstGeom prst="rect">
              <a:avLst/>
            </a:prstGeom>
          </p:spPr>
          <p:txBody>
            <a:bodyPr lIns="0" tIns="0" rIns="0" bIns="0" rtlCol="0" anchor="t">
              <a:spAutoFit/>
            </a:bodyPr>
            <a:lstStyle/>
            <a:p>
              <a:pPr>
                <a:lnSpc>
                  <a:spcPts val="4632"/>
                </a:lnSpc>
              </a:pPr>
              <a:r>
                <a:rPr lang="en-US" sz="3309" spc="661">
                  <a:solidFill>
                    <a:srgbClr val="222222"/>
                  </a:solidFill>
                  <a:latin typeface="Bebas Neue Bold"/>
                </a:rPr>
                <a:t>02</a:t>
              </a:r>
            </a:p>
          </p:txBody>
        </p:sp>
        <p:sp>
          <p:nvSpPr>
            <p:cNvPr id="71" name="TextBox 71"/>
            <p:cNvSpPr txBox="1"/>
            <p:nvPr/>
          </p:nvSpPr>
          <p:spPr>
            <a:xfrm>
              <a:off x="685800" y="184395"/>
              <a:ext cx="1524000" cy="222250"/>
            </a:xfrm>
            <a:prstGeom prst="rect">
              <a:avLst/>
            </a:prstGeom>
          </p:spPr>
          <p:txBody>
            <a:bodyPr lIns="0" tIns="0" rIns="0" bIns="0" rtlCol="0" anchor="t">
              <a:spAutoFit/>
            </a:bodyPr>
            <a:lstStyle/>
            <a:p>
              <a:pPr>
                <a:lnSpc>
                  <a:spcPts val="1400"/>
                </a:lnSpc>
              </a:pPr>
              <a:r>
                <a:rPr lang="en-US" sz="1000" spc="60">
                  <a:solidFill>
                    <a:srgbClr val="222222"/>
                  </a:solidFill>
                  <a:latin typeface="PT Sans"/>
                </a:rPr>
                <a:t>/SCOPE</a:t>
              </a:r>
            </a:p>
          </p:txBody>
        </p:sp>
      </p:grpSp>
      <p:sp>
        <p:nvSpPr>
          <p:cNvPr id="91" name="TextBox 7">
            <a:extLst>
              <a:ext uri="{FF2B5EF4-FFF2-40B4-BE49-F238E27FC236}">
                <a16:creationId xmlns:a16="http://schemas.microsoft.com/office/drawing/2014/main" id="{4B70AD1B-DB46-41B7-B1A9-50E98F06793C}"/>
              </a:ext>
            </a:extLst>
          </p:cNvPr>
          <p:cNvSpPr txBox="1"/>
          <p:nvPr/>
        </p:nvSpPr>
        <p:spPr>
          <a:xfrm>
            <a:off x="662556" y="2505453"/>
            <a:ext cx="2964564" cy="2174698"/>
          </a:xfrm>
          <a:prstGeom prst="rect">
            <a:avLst/>
          </a:prstGeom>
        </p:spPr>
        <p:txBody>
          <a:bodyPr wrap="square" lIns="0" tIns="0" rIns="0" bIns="0" rtlCol="0" anchor="t">
            <a:spAutoFit/>
          </a:bodyPr>
          <a:lstStyle/>
          <a:p>
            <a:pPr>
              <a:lnSpc>
                <a:spcPts val="1853"/>
              </a:lnSpc>
            </a:pPr>
            <a:r>
              <a:rPr lang="en-US" sz="1300" spc="79">
                <a:solidFill>
                  <a:srgbClr val="495052"/>
                </a:solidFill>
                <a:latin typeface="PT Sans"/>
              </a:rPr>
              <a:t>This test scope is engaged on only a black-box perspective(zero-knowledge) with a blind security assessment test on the network area. Testing was performed on Wed Dec 09 </a:t>
            </a:r>
            <a:r>
              <a:rPr lang="en-US" sz="1300" spc="79" err="1">
                <a:solidFill>
                  <a:srgbClr val="495052"/>
                </a:solidFill>
                <a:latin typeface="PT Sans"/>
              </a:rPr>
              <a:t/>
            </a:r>
            <a:r>
              <a:rPr lang="en-US" sz="1300" spc="79">
                <a:solidFill>
                  <a:srgbClr val="495052"/>
                </a:solidFill>
                <a:latin typeface="PT Sans"/>
              </a:rPr>
              <a:t> with industry-standard tools and frameworks, including </a:t>
            </a:r>
            <a:r>
              <a:rPr lang="en-US" sz="1300" spc="79" err="1">
                <a:solidFill>
                  <a:srgbClr val="495052"/>
                </a:solidFill>
                <a:latin typeface="PT Sans"/>
              </a:rPr>
              <a:t>DNSmap</a:t>
            </a:r>
            <a:r>
              <a:rPr lang="en-US" sz="1300" spc="79">
                <a:solidFill>
                  <a:srgbClr val="495052"/>
                </a:solidFill>
                <a:latin typeface="PT Sans"/>
              </a:rPr>
              <a:t>, Nmap, Drib, and Argo.</a:t>
            </a:r>
          </a:p>
        </p:txBody>
      </p:sp>
      <p:graphicFrame>
        <p:nvGraphicFramePr>
          <p:cNvPr id="92" name="Table 14">
            <a:extLst>
              <a:ext uri="{FF2B5EF4-FFF2-40B4-BE49-F238E27FC236}">
                <a16:creationId xmlns:a16="http://schemas.microsoft.com/office/drawing/2014/main" id="{ACAE4EEC-A377-466D-9680-96758AC86E39}"/>
              </a:ext>
            </a:extLst>
          </p:cNvPr>
          <p:cNvGraphicFramePr>
            <a:graphicFrameLocks noGrp="1"/>
          </p:cNvGraphicFramePr>
          <p:nvPr>
            <p:extLst>
              <p:ext uri="{D42A27DB-BD31-4B8C-83A1-F6EECF244321}">
                <p14:modId xmlns:p14="http://schemas.microsoft.com/office/powerpoint/2010/main" val="212746712"/>
              </p:ext>
            </p:extLst>
          </p:nvPr>
        </p:nvGraphicFramePr>
        <p:xfrm>
          <a:off x="4192761" y="1410537"/>
          <a:ext cx="2416963" cy="1112517"/>
        </p:xfrm>
        <a:graphic>
          <a:graphicData uri="http://schemas.openxmlformats.org/drawingml/2006/table">
            <a:tbl>
              <a:tblPr firstRow="1" bandRow="1">
                <a:tableStyleId>{5C22544A-7EE6-4342-B048-85BDC9FD1C3A}</a:tableStyleId>
              </a:tblPr>
              <a:tblGrid>
                <a:gridCol w="2416963">
                  <a:extLst>
                    <a:ext uri="{9D8B030D-6E8A-4147-A177-3AD203B41FA5}">
                      <a16:colId xmlns:a16="http://schemas.microsoft.com/office/drawing/2014/main" val="1183064176"/>
                    </a:ext>
                  </a:extLst>
                </a:gridCol>
              </a:tblGrid>
              <a:tr h="370839">
                <a:tc>
                  <a:txBody>
                    <a:bodyPr/>
                    <a:lstStyle/>
                    <a:p>
                      <a:pPr algn="ctr"/>
                      <a:r>
                        <a:rPr lang="en-US"/>
                        <a:t>END POINTS</a:t>
                      </a:r>
                    </a:p>
                  </a:txBody>
                  <a:tcPr/>
                </a:tc>
                <a:extLst>
                  <a:ext uri="{0D108BD9-81ED-4DB2-BD59-A6C34878D82A}">
                    <a16:rowId xmlns:a16="http://schemas.microsoft.com/office/drawing/2014/main" val="3979222308"/>
                  </a:ext>
                </a:extLst>
              </a:tr>
              <a:tr h="370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cswww-qa.zcomsec.com</a:t>
                      </a:r>
                      <a:r>
                        <a:rPr lang="en-US" sz="1200" err="1"/>
                        <a:t/>
                      </a:r>
                      <a:r>
                        <a:rPr lang="en-US" sz="1200"/>
                        <a:t/>
                      </a:r>
                      <a:r>
                        <a:rPr lang="en-US" sz="1200" err="1"/>
                        <a:t/>
                      </a:r>
                      <a:r>
                        <a:rPr lang="en-US" sz="1200"/>
                        <a:t/>
                      </a:r>
                    </a:p>
                  </a:txBody>
                  <a:tcPr/>
                </a:tc>
                <a:extLst>
                  <a:ext uri="{0D108BD9-81ED-4DB2-BD59-A6C34878D82A}">
                    <a16:rowId xmlns:a16="http://schemas.microsoft.com/office/drawing/2014/main" val="3622179728"/>
                  </a:ext>
                </a:extLst>
              </a:tr>
              <a:tr h="370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csapi-qa.zcomsec.com</a:t>
                      </a:r>
                      <a:r>
                        <a:rPr lang="en-US" sz="1200" err="1"/>
                        <a:t/>
                      </a:r>
                      <a:r>
                        <a:rPr lang="en-US" sz="1200"/>
                        <a:t/>
                      </a:r>
                      <a:r>
                        <a:rPr lang="en-US" sz="1200" err="1"/>
                        <a:t/>
                      </a:r>
                      <a:r>
                        <a:rPr lang="en-US" sz="1200"/>
                        <a:t/>
                      </a:r>
                    </a:p>
                  </a:txBody>
                  <a:tcPr/>
                </a:tc>
                <a:extLst>
                  <a:ext uri="{0D108BD9-81ED-4DB2-BD59-A6C34878D82A}">
                    <a16:rowId xmlns:a16="http://schemas.microsoft.com/office/drawing/2014/main" val="362217972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47700" y="1721785"/>
            <a:ext cx="4076700" cy="516313"/>
          </a:xfrm>
          <a:prstGeom prst="rect">
            <a:avLst/>
          </a:prstGeom>
        </p:spPr>
        <p:txBody>
          <a:bodyPr lIns="0" tIns="0" rIns="0" bIns="0" rtlCol="0" anchor="t">
            <a:spAutoFit/>
          </a:bodyPr>
          <a:lstStyle/>
          <a:p>
            <a:pPr>
              <a:lnSpc>
                <a:spcPts val="3805"/>
              </a:lnSpc>
            </a:pPr>
            <a:r>
              <a:rPr lang="en-US" sz="3309" spc="297">
                <a:solidFill>
                  <a:srgbClr val="495052"/>
                </a:solidFill>
                <a:latin typeface="Bebas Neue Bold"/>
              </a:rPr>
              <a:t>METHODOLOGY</a:t>
            </a:r>
          </a:p>
        </p:txBody>
      </p:sp>
      <p:sp>
        <p:nvSpPr>
          <p:cNvPr id="4" name="TextBox 4"/>
          <p:cNvSpPr txBox="1"/>
          <p:nvPr/>
        </p:nvSpPr>
        <p:spPr>
          <a:xfrm>
            <a:off x="647701" y="2499844"/>
            <a:ext cx="6248784" cy="2932213"/>
          </a:xfrm>
          <a:prstGeom prst="rect">
            <a:avLst/>
          </a:prstGeom>
        </p:spPr>
        <p:txBody>
          <a:bodyPr wrap="square" lIns="0" tIns="0" rIns="0" bIns="0" rtlCol="0" anchor="t">
            <a:spAutoFit/>
          </a:bodyPr>
          <a:lstStyle/>
          <a:p>
            <a:pPr>
              <a:lnSpc>
                <a:spcPts val="1853"/>
              </a:lnSpc>
            </a:pPr>
            <a:r>
              <a:rPr lang="en-US" sz="1300" spc="79">
                <a:solidFill>
                  <a:schemeClr val="tx1">
                    <a:lumMod val="65000"/>
                    <a:lumOff val="35000"/>
                  </a:schemeClr>
                </a:solidFill>
                <a:latin typeface="PT Sans"/>
              </a:rPr>
              <a:t>As the starting point, the black-box or blinded scan was performed on the provided target server with following these steps:</a:t>
            </a:r>
            <a:endParaRPr lang="en-US">
              <a:solidFill>
                <a:schemeClr val="tx1">
                  <a:lumMod val="65000"/>
                  <a:lumOff val="35000"/>
                </a:schemeClr>
              </a:solidFill>
              <a:latin typeface="Calibri"/>
              <a:cs typeface="Calibri"/>
            </a:endParaRPr>
          </a:p>
          <a:p>
            <a:pPr>
              <a:lnSpc>
                <a:spcPts val="1853"/>
              </a:lnSpc>
            </a:pPr>
            <a:endParaRPr lang="en-US" sz="1300" spc="79">
              <a:solidFill>
                <a:schemeClr val="tx1">
                  <a:lumMod val="65000"/>
                  <a:lumOff val="35000"/>
                </a:schemeClr>
              </a:solidFill>
              <a:latin typeface="PT Sans"/>
            </a:endParaRPr>
          </a:p>
          <a:p>
            <a:pPr marL="800100" lvl="1" indent="-342900" algn="just">
              <a:lnSpc>
                <a:spcPts val="1853"/>
              </a:lnSpc>
              <a:buAutoNum type="arabicParenR"/>
            </a:pPr>
            <a:r>
              <a:rPr lang="en-US" sz="1300" spc="79">
                <a:solidFill>
                  <a:schemeClr val="tx1">
                    <a:lumMod val="65000"/>
                    <a:lumOff val="35000"/>
                  </a:schemeClr>
                </a:solidFill>
                <a:latin typeface="PT Sans"/>
              </a:rPr>
              <a:t>Reconnaissance </a:t>
            </a:r>
          </a:p>
          <a:p>
            <a:pPr marL="800100" lvl="1" indent="-342900" algn="just">
              <a:lnSpc>
                <a:spcPts val="1853"/>
              </a:lnSpc>
              <a:buAutoNum type="arabicParenR"/>
            </a:pPr>
            <a:r>
              <a:rPr lang="en-US" sz="1300" spc="79">
                <a:solidFill>
                  <a:schemeClr val="tx1">
                    <a:lumMod val="65000"/>
                    <a:lumOff val="35000"/>
                  </a:schemeClr>
                </a:solidFill>
                <a:latin typeface="PT Sans"/>
              </a:rPr>
              <a:t>Exploitation</a:t>
            </a:r>
          </a:p>
          <a:p>
            <a:pPr marL="800100" lvl="1" indent="-342900" algn="just">
              <a:lnSpc>
                <a:spcPts val="1853"/>
              </a:lnSpc>
              <a:buAutoNum type="arabicParenR"/>
            </a:pPr>
            <a:r>
              <a:rPr lang="en-US" sz="1300" spc="79">
                <a:solidFill>
                  <a:schemeClr val="tx1">
                    <a:lumMod val="65000"/>
                    <a:lumOff val="35000"/>
                  </a:schemeClr>
                </a:solidFill>
                <a:latin typeface="PT Sans"/>
                <a:cs typeface="TH SarabunPSK"/>
              </a:rPr>
              <a:t>Report</a:t>
            </a:r>
          </a:p>
          <a:p>
            <a:pPr marL="800100" lvl="1" indent="-342900" algn="just">
              <a:lnSpc>
                <a:spcPts val="1853"/>
              </a:lnSpc>
              <a:buAutoNum type="arabicParenR"/>
            </a:pPr>
            <a:endParaRPr lang="en-US" sz="1300" spc="79">
              <a:solidFill>
                <a:schemeClr val="tx1">
                  <a:lumMod val="65000"/>
                  <a:lumOff val="35000"/>
                </a:schemeClr>
              </a:solidFill>
              <a:latin typeface="PT Sans"/>
              <a:ea typeface="+mn-lt"/>
              <a:cs typeface="TH SarabunPSK"/>
            </a:endParaRPr>
          </a:p>
          <a:p>
            <a:pPr algn="just">
              <a:lnSpc>
                <a:spcPts val="1853"/>
              </a:lnSpc>
            </a:pPr>
            <a:r>
              <a:rPr lang="en-US" sz="1300">
                <a:solidFill>
                  <a:schemeClr val="tx1">
                    <a:lumMod val="65000"/>
                    <a:lumOff val="35000"/>
                  </a:schemeClr>
                </a:solidFill>
                <a:latin typeface="PT Sans"/>
                <a:ea typeface="+mn-lt"/>
                <a:cs typeface="TH SarabunPSK"/>
              </a:rPr>
              <a:t>Retrieve information from it by using Nmap, for protocols, and </a:t>
            </a:r>
            <a:r>
              <a:rPr lang="en-US" sz="1300" err="1">
                <a:solidFill>
                  <a:schemeClr val="tx1">
                    <a:lumMod val="65000"/>
                    <a:lumOff val="35000"/>
                  </a:schemeClr>
                </a:solidFill>
                <a:latin typeface="PT Sans"/>
                <a:ea typeface="+mn-lt"/>
                <a:cs typeface="TH SarabunPSK"/>
              </a:rPr>
              <a:t>DNSMap</a:t>
            </a:r>
            <a:r>
              <a:rPr lang="en-US" sz="1300">
                <a:solidFill>
                  <a:schemeClr val="tx1">
                    <a:lumMod val="65000"/>
                    <a:lumOff val="35000"/>
                  </a:schemeClr>
                </a:solidFill>
                <a:latin typeface="PT Sans"/>
                <a:ea typeface="+mn-lt"/>
                <a:cs typeface="TH SarabunPSK"/>
              </a:rPr>
              <a:t>, for the subdomain. Exploitation or search vulnerabilities in the system including find directory, brute force list of usernames and passwords. </a:t>
            </a:r>
          </a:p>
          <a:p>
            <a:pPr>
              <a:lnSpc>
                <a:spcPts val="1853"/>
              </a:lnSpc>
            </a:pPr>
            <a:r>
              <a:rPr lang="en-US" sz="1300" spc="79">
                <a:solidFill>
                  <a:srgbClr val="495052"/>
                </a:solidFill>
                <a:latin typeface="PT Sans"/>
              </a:rPr>
              <a:t> .</a:t>
            </a:r>
            <a:endParaRPr lang="en-US" sz="1300" spc="79">
              <a:solidFill>
                <a:srgbClr val="495052"/>
              </a:solidFill>
              <a:latin typeface="PT Sans"/>
              <a:cs typeface="Calibri"/>
            </a:endParaRPr>
          </a:p>
          <a:p>
            <a:pPr>
              <a:lnSpc>
                <a:spcPts val="1853"/>
              </a:lnSpc>
            </a:pPr>
            <a:endParaRPr lang="en-US">
              <a:latin typeface="TH SarabunPSK"/>
              <a:cs typeface="TH SarabunPSK"/>
            </a:endParaRPr>
          </a:p>
        </p:txBody>
      </p:sp>
      <p:grpSp>
        <p:nvGrpSpPr>
          <p:cNvPr id="5" name="Group 5"/>
          <p:cNvGrpSpPr/>
          <p:nvPr/>
        </p:nvGrpSpPr>
        <p:grpSpPr>
          <a:xfrm>
            <a:off x="647700" y="531161"/>
            <a:ext cx="6248784" cy="201329"/>
            <a:chOff x="0" y="0"/>
            <a:chExt cx="8331712" cy="268438"/>
          </a:xfrm>
        </p:grpSpPr>
        <p:sp>
          <p:nvSpPr>
            <p:cNvPr id="6" name="TextBox 6"/>
            <p:cNvSpPr txBox="1"/>
            <p:nvPr/>
          </p:nvSpPr>
          <p:spPr>
            <a:xfrm>
              <a:off x="5127000" y="-28575"/>
              <a:ext cx="3204712" cy="297013"/>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7" name="TextBox 7"/>
            <p:cNvSpPr txBox="1"/>
            <p:nvPr/>
          </p:nvSpPr>
          <p:spPr>
            <a:xfrm>
              <a:off x="0" y="-28575"/>
              <a:ext cx="3634993"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grpSp>
        <p:nvGrpSpPr>
          <p:cNvPr id="10" name="Group 10"/>
          <p:cNvGrpSpPr/>
          <p:nvPr/>
        </p:nvGrpSpPr>
        <p:grpSpPr>
          <a:xfrm>
            <a:off x="647700" y="994527"/>
            <a:ext cx="2171700" cy="516022"/>
            <a:chOff x="0" y="0"/>
            <a:chExt cx="2895600" cy="688029"/>
          </a:xfrm>
        </p:grpSpPr>
        <p:sp>
          <p:nvSpPr>
            <p:cNvPr id="11" name="TextBox 11"/>
            <p:cNvSpPr txBox="1"/>
            <p:nvPr/>
          </p:nvSpPr>
          <p:spPr>
            <a:xfrm>
              <a:off x="0" y="-76200"/>
              <a:ext cx="2895600" cy="764229"/>
            </a:xfrm>
            <a:prstGeom prst="rect">
              <a:avLst/>
            </a:prstGeom>
          </p:spPr>
          <p:txBody>
            <a:bodyPr lIns="0" tIns="0" rIns="0" bIns="0" rtlCol="0" anchor="t">
              <a:spAutoFit/>
            </a:bodyPr>
            <a:lstStyle/>
            <a:p>
              <a:pPr>
                <a:lnSpc>
                  <a:spcPts val="4632"/>
                </a:lnSpc>
              </a:pPr>
              <a:r>
                <a:rPr lang="en-US" sz="3309" spc="661">
                  <a:solidFill>
                    <a:srgbClr val="222222"/>
                  </a:solidFill>
                  <a:latin typeface="Bebas Neue Bold"/>
                </a:rPr>
                <a:t>03</a:t>
              </a:r>
            </a:p>
          </p:txBody>
        </p:sp>
        <p:sp>
          <p:nvSpPr>
            <p:cNvPr id="12" name="TextBox 12"/>
            <p:cNvSpPr txBox="1"/>
            <p:nvPr/>
          </p:nvSpPr>
          <p:spPr>
            <a:xfrm>
              <a:off x="685800" y="184395"/>
              <a:ext cx="1524000" cy="213783"/>
            </a:xfrm>
            <a:prstGeom prst="rect">
              <a:avLst/>
            </a:prstGeom>
          </p:spPr>
          <p:txBody>
            <a:bodyPr lIns="0" tIns="0" rIns="0" bIns="0" rtlCol="0" anchor="t">
              <a:spAutoFit/>
            </a:bodyPr>
            <a:lstStyle/>
            <a:p>
              <a:pPr>
                <a:lnSpc>
                  <a:spcPts val="1400"/>
                </a:lnSpc>
              </a:pPr>
              <a:r>
                <a:rPr lang="en-US" sz="1000" spc="60">
                  <a:solidFill>
                    <a:srgbClr val="222222"/>
                  </a:solidFill>
                  <a:latin typeface="PT Sans"/>
                </a:rPr>
                <a:t>/METHLOGY</a:t>
              </a:r>
            </a:p>
          </p:txBody>
        </p:sp>
      </p:grpSp>
      <p:pic>
        <p:nvPicPr>
          <p:cNvPr id="13" name="image28.png">
            <a:extLst>
              <a:ext uri="{FF2B5EF4-FFF2-40B4-BE49-F238E27FC236}">
                <a16:creationId xmlns:a16="http://schemas.microsoft.com/office/drawing/2014/main" id="{1D36AE5D-28B3-4BE4-AE40-C29AF6B375A6}"/>
              </a:ext>
            </a:extLst>
          </p:cNvPr>
          <p:cNvPicPr/>
          <p:nvPr/>
        </p:nvPicPr>
        <p:blipFill>
          <a:blip r:embed="rId2"/>
          <a:srcRect/>
          <a:stretch>
            <a:fillRect/>
          </a:stretch>
        </p:blipFill>
        <p:spPr>
          <a:xfrm>
            <a:off x="709603" y="6058308"/>
            <a:ext cx="6124980" cy="2755900"/>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47700" y="1646445"/>
            <a:ext cx="4076700" cy="516313"/>
          </a:xfrm>
          <a:prstGeom prst="rect">
            <a:avLst/>
          </a:prstGeom>
        </p:spPr>
        <p:txBody>
          <a:bodyPr lIns="0" tIns="0" rIns="0" bIns="0" rtlCol="0" anchor="t">
            <a:spAutoFit/>
          </a:bodyPr>
          <a:lstStyle/>
          <a:p>
            <a:pPr>
              <a:lnSpc>
                <a:spcPts val="3805"/>
              </a:lnSpc>
            </a:pPr>
            <a:r>
              <a:rPr lang="en-US" sz="3309" spc="297">
                <a:solidFill>
                  <a:srgbClr val="495052"/>
                </a:solidFill>
                <a:latin typeface="Bebas Neue Bold"/>
              </a:rPr>
              <a:t>FINDINGS</a:t>
            </a:r>
          </a:p>
        </p:txBody>
      </p:sp>
      <p:grpSp>
        <p:nvGrpSpPr>
          <p:cNvPr id="6" name="Group 6"/>
          <p:cNvGrpSpPr/>
          <p:nvPr/>
        </p:nvGrpSpPr>
        <p:grpSpPr>
          <a:xfrm>
            <a:off x="647700" y="531161"/>
            <a:ext cx="6248784" cy="201329"/>
            <a:chOff x="0" y="0"/>
            <a:chExt cx="8331712" cy="268438"/>
          </a:xfrm>
        </p:grpSpPr>
        <p:sp>
          <p:nvSpPr>
            <p:cNvPr id="7" name="TextBox 7"/>
            <p:cNvSpPr txBox="1"/>
            <p:nvPr/>
          </p:nvSpPr>
          <p:spPr>
            <a:xfrm>
              <a:off x="5127000" y="-28575"/>
              <a:ext cx="3204712" cy="297013"/>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8" name="TextBox 8"/>
            <p:cNvSpPr txBox="1"/>
            <p:nvPr/>
          </p:nvSpPr>
          <p:spPr>
            <a:xfrm>
              <a:off x="0" y="-28575"/>
              <a:ext cx="3634993"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grpSp>
        <p:nvGrpSpPr>
          <p:cNvPr id="84" name="Group 84"/>
          <p:cNvGrpSpPr/>
          <p:nvPr/>
        </p:nvGrpSpPr>
        <p:grpSpPr>
          <a:xfrm>
            <a:off x="647700" y="937377"/>
            <a:ext cx="2171700" cy="514115"/>
            <a:chOff x="0" y="-76200"/>
            <a:chExt cx="2895600" cy="685486"/>
          </a:xfrm>
        </p:grpSpPr>
        <p:sp>
          <p:nvSpPr>
            <p:cNvPr id="85" name="TextBox 85"/>
            <p:cNvSpPr txBox="1"/>
            <p:nvPr/>
          </p:nvSpPr>
          <p:spPr>
            <a:xfrm>
              <a:off x="0" y="-76200"/>
              <a:ext cx="2895600" cy="685486"/>
            </a:xfrm>
            <a:prstGeom prst="rect">
              <a:avLst/>
            </a:prstGeom>
          </p:spPr>
          <p:txBody>
            <a:bodyPr lIns="0" tIns="0" rIns="0" bIns="0" rtlCol="0" anchor="t">
              <a:spAutoFit/>
            </a:bodyPr>
            <a:lstStyle/>
            <a:p>
              <a:pPr>
                <a:lnSpc>
                  <a:spcPts val="4632"/>
                </a:lnSpc>
              </a:pPr>
              <a:r>
                <a:rPr lang="en-US" sz="3300" spc="661">
                  <a:solidFill>
                    <a:srgbClr val="222222"/>
                  </a:solidFill>
                  <a:latin typeface="Bebas Neue Bold"/>
                </a:rPr>
                <a:t>04</a:t>
              </a:r>
            </a:p>
          </p:txBody>
        </p:sp>
        <p:sp>
          <p:nvSpPr>
            <p:cNvPr id="86" name="TextBox 86"/>
            <p:cNvSpPr txBox="1"/>
            <p:nvPr/>
          </p:nvSpPr>
          <p:spPr>
            <a:xfrm>
              <a:off x="685800" y="184395"/>
              <a:ext cx="1524000" cy="222250"/>
            </a:xfrm>
            <a:prstGeom prst="rect">
              <a:avLst/>
            </a:prstGeom>
          </p:spPr>
          <p:txBody>
            <a:bodyPr lIns="0" tIns="0" rIns="0" bIns="0" rtlCol="0" anchor="t">
              <a:spAutoFit/>
            </a:bodyPr>
            <a:lstStyle/>
            <a:p>
              <a:pPr>
                <a:lnSpc>
                  <a:spcPts val="1400"/>
                </a:lnSpc>
              </a:pPr>
              <a:r>
                <a:rPr lang="en-US" sz="1000" spc="60">
                  <a:solidFill>
                    <a:srgbClr val="222222"/>
                  </a:solidFill>
                  <a:latin typeface="PT Sans"/>
                </a:rPr>
                <a:t>/FINDINGS</a:t>
              </a:r>
            </a:p>
          </p:txBody>
        </p:sp>
      </p:grpSp>
      <p:graphicFrame>
        <p:nvGraphicFramePr>
          <p:cNvPr id="12" name="Table 87">
            <a:extLst>
              <a:ext uri="{FF2B5EF4-FFF2-40B4-BE49-F238E27FC236}">
                <a16:creationId xmlns:a16="http://schemas.microsoft.com/office/drawing/2014/main" id="{45B80775-4508-4D9B-8FDA-372C82CA216B}"/>
              </a:ext>
            </a:extLst>
          </p:cNvPr>
          <p:cNvGraphicFramePr>
            <a:graphicFrameLocks noGrp="1"/>
          </p:cNvGraphicFramePr>
          <p:nvPr>
            <p:extLst>
              <p:ext uri="{D42A27DB-BD31-4B8C-83A1-F6EECF244321}">
                <p14:modId xmlns:p14="http://schemas.microsoft.com/office/powerpoint/2010/main" val="13680090"/>
              </p:ext>
            </p:extLst>
          </p:nvPr>
        </p:nvGraphicFramePr>
        <p:xfrm>
          <a:off x="730573" y="2615941"/>
          <a:ext cx="5999246" cy="1508758"/>
        </p:xfrm>
        <a:graphic>
          <a:graphicData uri="http://schemas.openxmlformats.org/drawingml/2006/table">
            <a:tbl>
              <a:tblPr firstRow="1" bandRow="1">
                <a:tableStyleId>{5C22544A-7EE6-4342-B048-85BDC9FD1C3A}</a:tableStyleId>
              </a:tblPr>
              <a:tblGrid>
                <a:gridCol w="1652484">
                  <a:extLst>
                    <a:ext uri="{9D8B030D-6E8A-4147-A177-3AD203B41FA5}">
                      <a16:colId xmlns:a16="http://schemas.microsoft.com/office/drawing/2014/main" val="265312126"/>
                    </a:ext>
                  </a:extLst>
                </a:gridCol>
                <a:gridCol w="2664073">
                  <a:extLst>
                    <a:ext uri="{9D8B030D-6E8A-4147-A177-3AD203B41FA5}">
                      <a16:colId xmlns:a16="http://schemas.microsoft.com/office/drawing/2014/main" val="1446582098"/>
                    </a:ext>
                  </a:extLst>
                </a:gridCol>
                <a:gridCol w="1682689">
                  <a:extLst>
                    <a:ext uri="{9D8B030D-6E8A-4147-A177-3AD203B41FA5}">
                      <a16:colId xmlns:a16="http://schemas.microsoft.com/office/drawing/2014/main" val="89277106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t>IP Address</a:t>
                      </a:r>
                    </a:p>
                    <a:p>
                      <a:endParaRPr lang="en-US" sz="1000" dirty="0"/>
                    </a:p>
                  </a:txBody>
                  <a:tcPr/>
                </a:tc>
                <a:tc>
                  <a:txBody>
                    <a:bodyPr/>
                    <a:lstStyle/>
                    <a:p>
                      <a:pPr algn="ctr"/>
                      <a:r>
                        <a:rPr lang="en-US" sz="1000"/>
                        <a:t>Hostname</a:t>
                      </a:r>
                    </a:p>
                  </a:txBody>
                  <a:tcPr/>
                </a:tc>
                <a:tc>
                  <a:txBody>
                    <a:bodyPr/>
                    <a:lstStyle/>
                    <a:p>
                      <a:pPr algn="ctr"/>
                      <a:r>
                        <a:rPr lang="en-US" sz="1000"/>
                        <a:t>Protocol / Port</a:t>
                      </a:r>
                    </a:p>
                  </a:txBody>
                  <a:tcPr/>
                </a:tc>
                <a:extLst>
                  <a:ext uri="{0D108BD9-81ED-4DB2-BD59-A6C34878D82A}">
                    <a16:rowId xmlns:a16="http://schemas.microsoft.com/office/drawing/2014/main" val="35338374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150.95.79.133</a:t>
                      </a:r>
                      <a:r>
                        <a:rPr lang="en-US" sz="800" err="1"/>
                        <a:t/>
                      </a:r>
                      <a:r>
                        <a:rPr lang="en-US" sz="800"/>
                        <a:t/>
                      </a:r>
                      <a:r>
                        <a:rPr lang="en-US" sz="800" err="1"/>
                        <a:t/>
                      </a:r>
                      <a:r>
                        <a:rPr lang="en-US" sz="800"/>
                        <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cswww-qa.zcomsec.com</a:t>
                      </a:r>
                      <a:r>
                        <a:rPr lang="en-US" sz="800" err="1"/>
                        <a:t/>
                      </a:r>
                      <a:r>
                        <a:rPr lang="en-US" sz="800"/>
                        <a:t/>
                      </a:r>
                      <a:r>
                        <a:rPr lang="en-US" sz="800" err="1"/>
                        <a:t/>
                      </a:r>
                      <a:r>
                        <a:rPr lang="en-US" sz="800"/>
                        <a:t/>
                      </a:r>
                    </a:p>
                  </a:txBody>
                  <a:tcPr/>
                </a:tc>
                <a:tc>
                  <a:txBody>
                    <a:bodyPr/>
                    <a:lstStyle/>
                    <a:p>
                      <a:pPr algn="ctr"/>
                      <a:r>
                        <a:rPr lang="en-US" sz="800"/>
                        <a:t>TCP//SSL/HTTP/22</a:t>
                      </a:r>
                      <a:r>
                        <a:rPr lang="en-US" sz="800" err="1"/>
                        <a:t/>
                      </a:r>
                      <a:r>
                        <a:rPr lang="en-US" sz="800"/>
                        <a:t/>
                      </a:r>
                      <a:r>
                        <a:rPr lang="en-US" sz="800" err="1"/>
                        <a:t/>
                      </a:r>
                      <a:r>
                        <a:rPr lang="en-US" sz="800"/>
                        <a:t/>
                      </a:r>
                      <a:r>
                        <a:rPr lang="en-US" sz="800" err="1"/>
                        <a:t/>
                      </a:r>
                      <a:r>
                        <a:rPr lang="en-US" sz="800"/>
                        <a:t/>
                      </a:r>
                    </a:p>
                  </a:txBody>
                  <a:tcPr/>
                </a:tc>
                <a:extLst>
                  <a:ext uri="{0D108BD9-81ED-4DB2-BD59-A6C34878D82A}">
                    <a16:rowId xmlns:a16="http://schemas.microsoft.com/office/drawing/2014/main" val="11400369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150.95.79.134</a:t>
                      </a:r>
                      <a:r>
                        <a:rPr lang="en-US" sz="800" err="1"/>
                        <a:t/>
                      </a:r>
                      <a:r>
                        <a:rPr lang="en-US" sz="800"/>
                        <a:t/>
                      </a:r>
                      <a:r>
                        <a:rPr lang="en-US" sz="800" err="1"/>
                        <a:t/>
                      </a:r>
                      <a:r>
                        <a:rPr lang="en-US" sz="800"/>
                        <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csapi-qa.zcomsec.com</a:t>
                      </a:r>
                      <a:r>
                        <a:rPr lang="en-US" sz="800" err="1"/>
                        <a:t/>
                      </a:r>
                      <a:r>
                        <a:rPr lang="en-US" sz="800"/>
                        <a:t/>
                      </a:r>
                      <a:r>
                        <a:rPr lang="en-US" sz="800" err="1"/>
                        <a:t/>
                      </a:r>
                      <a:r>
                        <a:rPr lang="en-US" sz="800"/>
                        <a:t/>
                      </a:r>
                    </a:p>
                  </a:txBody>
                  <a:tcPr/>
                </a:tc>
                <a:tc>
                  <a:txBody>
                    <a:bodyPr/>
                    <a:lstStyle/>
                    <a:p>
                      <a:pPr algn="ctr"/>
                      <a:r>
                        <a:rPr lang="en-US" sz="800"/>
                        <a:t>TCP//SSL/HTTP/22</a:t>
                      </a:r>
                      <a:r>
                        <a:rPr lang="en-US" sz="800" err="1"/>
                        <a:t/>
                      </a:r>
                      <a:r>
                        <a:rPr lang="en-US" sz="800"/>
                        <a:t/>
                      </a:r>
                      <a:r>
                        <a:rPr lang="en-US" sz="800" err="1"/>
                        <a:t/>
                      </a:r>
                      <a:r>
                        <a:rPr lang="en-US" sz="800"/>
                        <a:t/>
                      </a:r>
                      <a:r>
                        <a:rPr lang="en-US" sz="800" err="1"/>
                        <a:t/>
                      </a:r>
                      <a:r>
                        <a:rPr lang="en-US" sz="800"/>
                        <a:t/>
                      </a:r>
                    </a:p>
                  </a:txBody>
                  <a:tcPr/>
                </a:tc>
                <a:extLst>
                  <a:ext uri="{0D108BD9-81ED-4DB2-BD59-A6C34878D82A}">
                    <a16:rowId xmlns:a16="http://schemas.microsoft.com/office/drawing/2014/main" val="1140036903"/>
                  </a:ext>
                </a:extLst>
              </a:tr>
            </a:tbl>
          </a:graphicData>
        </a:graphic>
      </p:graphicFrame>
      <p:sp>
        <p:nvSpPr>
          <p:cNvPr id="13" name="TextBox 4">
            <a:extLst>
              <a:ext uri="{FF2B5EF4-FFF2-40B4-BE49-F238E27FC236}">
                <a16:creationId xmlns:a16="http://schemas.microsoft.com/office/drawing/2014/main" id="{B74D3D1E-D64F-41EA-B6DF-8547B7D79E84}"/>
              </a:ext>
            </a:extLst>
          </p:cNvPr>
          <p:cNvSpPr txBox="1"/>
          <p:nvPr/>
        </p:nvSpPr>
        <p:spPr>
          <a:xfrm>
            <a:off x="659648" y="4465388"/>
            <a:ext cx="4076700" cy="223554"/>
          </a:xfrm>
          <a:prstGeom prst="rect">
            <a:avLst/>
          </a:prstGeom>
        </p:spPr>
        <p:txBody>
          <a:bodyPr lIns="0" tIns="0" rIns="0" bIns="0" rtlCol="0" anchor="t">
            <a:spAutoFit/>
          </a:bodyPr>
          <a:lstStyle/>
          <a:p>
            <a:pPr>
              <a:lnSpc>
                <a:spcPts val="1853"/>
              </a:lnSpc>
            </a:pPr>
            <a:r>
              <a:rPr lang="en-US" sz="1323" spc="79">
                <a:solidFill>
                  <a:srgbClr val="495052"/>
                </a:solidFill>
                <a:latin typeface="PT Sans Bold"/>
              </a:rPr>
              <a:t>Severity assessments summary</a:t>
            </a:r>
          </a:p>
        </p:txBody>
      </p:sp>
      <p:sp>
        <p:nvSpPr>
          <p:cNvPr id="14" name="TextBox 5">
            <a:extLst>
              <a:ext uri="{FF2B5EF4-FFF2-40B4-BE49-F238E27FC236}">
                <a16:creationId xmlns:a16="http://schemas.microsoft.com/office/drawing/2014/main" id="{0E78D462-DD5C-42B4-8514-DCBEC1A991A9}"/>
              </a:ext>
            </a:extLst>
          </p:cNvPr>
          <p:cNvSpPr txBox="1"/>
          <p:nvPr/>
        </p:nvSpPr>
        <p:spPr>
          <a:xfrm>
            <a:off x="650014" y="4900905"/>
            <a:ext cx="6248785" cy="713465"/>
          </a:xfrm>
          <a:prstGeom prst="rect">
            <a:avLst/>
          </a:prstGeom>
        </p:spPr>
        <p:txBody>
          <a:bodyPr wrap="square" lIns="0" tIns="0" rIns="0" bIns="0" rtlCol="0" anchor="t">
            <a:spAutoFit/>
          </a:bodyPr>
          <a:lstStyle/>
          <a:p>
            <a:pPr>
              <a:lnSpc>
                <a:spcPts val="1853"/>
              </a:lnSpc>
            </a:pPr>
            <a:r>
              <a:rPr lang="en-US" sz="1323" spc="79">
                <a:solidFill>
                  <a:srgbClr val="495052"/>
                </a:solidFill>
                <a:latin typeface="PT Sans"/>
              </a:rPr>
              <a:t>This table below expresses every sub-domains and IPs that were scanned and defined along with founding severity in each of them, classified as critical, high, medium, and low severity.</a:t>
            </a:r>
          </a:p>
        </p:txBody>
      </p:sp>
      <p:graphicFrame>
        <p:nvGraphicFramePr>
          <p:cNvPr id="15" name="Table 87">
            <a:extLst>
              <a:ext uri="{FF2B5EF4-FFF2-40B4-BE49-F238E27FC236}">
                <a16:creationId xmlns:a16="http://schemas.microsoft.com/office/drawing/2014/main" id="{BAD3015E-B26F-407F-9DBC-63E1605DCADB}"/>
              </a:ext>
            </a:extLst>
          </p:cNvPr>
          <p:cNvGraphicFramePr>
            <a:graphicFrameLocks noGrp="1"/>
          </p:cNvGraphicFramePr>
          <p:nvPr>
            <p:extLst>
              <p:ext uri="{D42A27DB-BD31-4B8C-83A1-F6EECF244321}">
                <p14:modId xmlns:p14="http://schemas.microsoft.com/office/powerpoint/2010/main" val="671926772"/>
              </p:ext>
            </p:extLst>
          </p:nvPr>
        </p:nvGraphicFramePr>
        <p:xfrm>
          <a:off x="460804" y="5778808"/>
          <a:ext cx="6577096" cy="1137919"/>
        </p:xfrm>
        <a:graphic>
          <a:graphicData uri="http://schemas.openxmlformats.org/drawingml/2006/table">
            <a:tbl>
              <a:tblPr firstRow="1" bandRow="1">
                <a:tableStyleId>{5C22544A-7EE6-4342-B048-85BDC9FD1C3A}</a:tableStyleId>
              </a:tblPr>
              <a:tblGrid>
                <a:gridCol w="992964">
                  <a:extLst>
                    <a:ext uri="{9D8B030D-6E8A-4147-A177-3AD203B41FA5}">
                      <a16:colId xmlns:a16="http://schemas.microsoft.com/office/drawing/2014/main" val="265312126"/>
                    </a:ext>
                  </a:extLst>
                </a:gridCol>
                <a:gridCol w="1600819">
                  <a:extLst>
                    <a:ext uri="{9D8B030D-6E8A-4147-A177-3AD203B41FA5}">
                      <a16:colId xmlns:a16="http://schemas.microsoft.com/office/drawing/2014/main" val="1446582098"/>
                    </a:ext>
                  </a:extLst>
                </a:gridCol>
                <a:gridCol w="1035318">
                  <a:extLst>
                    <a:ext uri="{9D8B030D-6E8A-4147-A177-3AD203B41FA5}">
                      <a16:colId xmlns:a16="http://schemas.microsoft.com/office/drawing/2014/main" val="1415828300"/>
                    </a:ext>
                  </a:extLst>
                </a:gridCol>
                <a:gridCol w="990733">
                  <a:extLst>
                    <a:ext uri="{9D8B030D-6E8A-4147-A177-3AD203B41FA5}">
                      <a16:colId xmlns:a16="http://schemas.microsoft.com/office/drawing/2014/main" val="384283950"/>
                    </a:ext>
                  </a:extLst>
                </a:gridCol>
                <a:gridCol w="946148">
                  <a:extLst>
                    <a:ext uri="{9D8B030D-6E8A-4147-A177-3AD203B41FA5}">
                      <a16:colId xmlns:a16="http://schemas.microsoft.com/office/drawing/2014/main" val="3779405199"/>
                    </a:ext>
                  </a:extLst>
                </a:gridCol>
                <a:gridCol w="1011114">
                  <a:extLst>
                    <a:ext uri="{9D8B030D-6E8A-4147-A177-3AD203B41FA5}">
                      <a16:colId xmlns:a16="http://schemas.microsoft.com/office/drawing/2014/main" val="89277106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t>IP Address</a:t>
                      </a:r>
                    </a:p>
                    <a:p>
                      <a:endParaRPr lang="en-US" sz="1000" dirty="0"/>
                    </a:p>
                  </a:txBody>
                  <a:tcPr/>
                </a:tc>
                <a:tc>
                  <a:txBody>
                    <a:bodyPr/>
                    <a:lstStyle/>
                    <a:p>
                      <a:pPr algn="ctr"/>
                      <a:r>
                        <a:rPr lang="en-US" sz="1000"/>
                        <a:t>Hostname</a:t>
                      </a:r>
                    </a:p>
                  </a:txBody>
                  <a:tcPr/>
                </a:tc>
                <a:tc>
                  <a:txBody>
                    <a:bodyPr/>
                    <a:lstStyle/>
                    <a:p>
                      <a:pPr algn="ctr"/>
                      <a:r>
                        <a:rPr lang="en-US" sz="1000"/>
                        <a:t>Critical</a:t>
                      </a:r>
                    </a:p>
                    <a:p>
                      <a:pPr algn="ctr"/>
                      <a:r>
                        <a:rPr lang="en-US" sz="1000"/>
                        <a:t>Severity</a:t>
                      </a:r>
                    </a:p>
                  </a:txBody>
                  <a:tcPr/>
                </a:tc>
                <a:tc>
                  <a:txBody>
                    <a:bodyPr/>
                    <a:lstStyle/>
                    <a:p>
                      <a:pPr algn="ctr"/>
                      <a:r>
                        <a:rPr lang="en-US" sz="1000"/>
                        <a:t>High Severity</a:t>
                      </a:r>
                    </a:p>
                  </a:txBody>
                  <a:tcPr/>
                </a:tc>
                <a:tc>
                  <a:txBody>
                    <a:bodyPr/>
                    <a:lstStyle/>
                    <a:p>
                      <a:pPr algn="ctr"/>
                      <a:r>
                        <a:rPr lang="en-US" sz="1000"/>
                        <a:t>Medium Severity</a:t>
                      </a:r>
                    </a:p>
                  </a:txBody>
                  <a:tcPr/>
                </a:tc>
                <a:tc>
                  <a:txBody>
                    <a:bodyPr/>
                    <a:lstStyle/>
                    <a:p>
                      <a:pPr algn="ctr"/>
                      <a:r>
                        <a:rPr lang="en-US" sz="1000"/>
                        <a:t>Low Severity</a:t>
                      </a:r>
                    </a:p>
                  </a:txBody>
                  <a:tcPr/>
                </a:tc>
                <a:extLst>
                  <a:ext uri="{0D108BD9-81ED-4DB2-BD59-A6C34878D82A}">
                    <a16:rowId xmlns:a16="http://schemas.microsoft.com/office/drawing/2014/main" val="35338374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150.95.79.133</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cswww-qa.zcomsec.com</a:t>
                      </a:r>
                      <a:r>
                        <a:rPr lang="en-US" sz="800" err="1"/>
                        <a:t/>
                      </a:r>
                      <a:r>
                        <a:rPr lang="en-US" sz="800"/>
                        <a:t/>
                      </a:r>
                      <a:r>
                        <a:rPr lang="en-US" sz="800" err="1"/>
                        <a:t/>
                      </a:r>
                      <a:r>
                        <a:rPr lang="en-US" sz="800"/>
                        <a:t/>
                      </a:r>
                    </a:p>
                  </a:txBody>
                  <a:tcPr/>
                </a:tc>
                <a:tc>
                  <a:txBody>
                    <a:bodyPr/>
                    <a:lstStyle/>
                    <a:p>
                      <a:pPr algn="ctr"/>
                      <a:r>
                        <a:rPr lang="en-US" sz="800"/>
                        <a:t>-</a:t>
                      </a:r>
                    </a:p>
                  </a:txBody>
                  <a:tcPr/>
                </a:tc>
                <a:tc>
                  <a:txBody>
                    <a:bodyPr/>
                    <a:lstStyle/>
                    <a:p>
                      <a:pPr algn="ctr"/>
                      <a:r>
                        <a:rPr lang="en-US" sz="800"/>
                        <a:t>-</a:t>
                      </a:r>
                    </a:p>
                  </a:txBody>
                  <a:tcPr/>
                </a:tc>
                <a:tc>
                  <a:txBody>
                    <a:bodyPr/>
                    <a:lstStyle/>
                    <a:p>
                      <a:pPr algn="ctr"/>
                      <a:r>
                        <a:rPr lang="en-US" sz="800"/>
                        <a:t>-</a:t>
                      </a:r>
                    </a:p>
                  </a:txBody>
                  <a:tcPr/>
                </a:tc>
                <a:tc>
                  <a:txBody>
                    <a:bodyPr/>
                    <a:lstStyle/>
                    <a:p>
                      <a:pPr algn="ctr"/>
                      <a:r>
                        <a:rPr lang="en-US" sz="800"/>
                        <a:t>-</a:t>
                      </a:r>
                    </a:p>
                  </a:txBody>
                  <a:tcPr/>
                </a:tc>
                <a:extLst>
                  <a:ext uri="{0D108BD9-81ED-4DB2-BD59-A6C34878D82A}">
                    <a16:rowId xmlns:a16="http://schemas.microsoft.com/office/drawing/2014/main" val="11400369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150.95.79.134</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csapi-qa.zcomsec.com</a:t>
                      </a:r>
                      <a:r>
                        <a:rPr lang="en-US" sz="800" err="1"/>
                        <a:t/>
                      </a:r>
                      <a:r>
                        <a:rPr lang="en-US" sz="800"/>
                        <a:t/>
                      </a:r>
                      <a:r>
                        <a:rPr lang="en-US" sz="800" err="1"/>
                        <a:t/>
                      </a:r>
                      <a:r>
                        <a:rPr lang="en-US" sz="800"/>
                        <a:t/>
                      </a:r>
                    </a:p>
                  </a:txBody>
                  <a:tcPr/>
                </a:tc>
                <a:tc>
                  <a:txBody>
                    <a:bodyPr/>
                    <a:lstStyle/>
                    <a:p>
                      <a:pPr algn="ctr"/>
                      <a:r>
                        <a:rPr lang="en-US" sz="800"/>
                        <a:t>-</a:t>
                      </a:r>
                    </a:p>
                  </a:txBody>
                  <a:tcPr/>
                </a:tc>
                <a:tc>
                  <a:txBody>
                    <a:bodyPr/>
                    <a:lstStyle/>
                    <a:p>
                      <a:pPr algn="ctr"/>
                      <a:r>
                        <a:rPr lang="en-US" sz="800"/>
                        <a:t>-</a:t>
                      </a:r>
                    </a:p>
                  </a:txBody>
                  <a:tcPr/>
                </a:tc>
                <a:tc>
                  <a:txBody>
                    <a:bodyPr/>
                    <a:lstStyle/>
                    <a:p>
                      <a:pPr algn="ctr"/>
                      <a:r>
                        <a:rPr lang="en-US" sz="800"/>
                        <a:t>-</a:t>
                      </a:r>
                    </a:p>
                  </a:txBody>
                  <a:tcPr/>
                </a:tc>
                <a:tc>
                  <a:txBody>
                    <a:bodyPr/>
                    <a:lstStyle/>
                    <a:p>
                      <a:pPr algn="ctr"/>
                      <a:r>
                        <a:rPr lang="en-US" sz="800"/>
                        <a:t>-</a:t>
                      </a:r>
                    </a:p>
                  </a:txBody>
                  <a:tcPr/>
                </a:tc>
                <a:extLst>
                  <a:ext uri="{0D108BD9-81ED-4DB2-BD59-A6C34878D82A}">
                    <a16:rowId xmlns:a16="http://schemas.microsoft.com/office/drawing/2014/main" val="1140036903"/>
                  </a:ext>
                </a:extLst>
              </a:tr>
            </a:tbl>
          </a:graphicData>
        </a:graphic>
      </p:graphicFrame>
      <p:sp>
        <p:nvSpPr>
          <p:cNvPr id="4" name="TextBox 4">
            <a:extLst>
              <a:ext uri="{FF2B5EF4-FFF2-40B4-BE49-F238E27FC236}">
                <a16:creationId xmlns:a16="http://schemas.microsoft.com/office/drawing/2014/main" id="{F160CD25-549E-48F2-B1E0-A7D7687081AF}"/>
              </a:ext>
            </a:extLst>
          </p:cNvPr>
          <p:cNvSpPr txBox="1"/>
          <p:nvPr/>
        </p:nvSpPr>
        <p:spPr>
          <a:xfrm>
            <a:off x="650015" y="2222070"/>
            <a:ext cx="4076700" cy="226472"/>
          </a:xfrm>
          <a:prstGeom prst="rect">
            <a:avLst/>
          </a:prstGeom>
        </p:spPr>
        <p:txBody>
          <a:bodyPr lIns="0" tIns="0" rIns="0" bIns="0" rtlCol="0" anchor="t">
            <a:spAutoFit/>
          </a:bodyPr>
          <a:lstStyle/>
          <a:p>
            <a:pPr>
              <a:lnSpc>
                <a:spcPts val="1853"/>
              </a:lnSpc>
            </a:pPr>
            <a:r>
              <a:rPr lang="en-US" sz="1300" spc="79">
                <a:solidFill>
                  <a:srgbClr val="495052"/>
                </a:solidFill>
                <a:latin typeface="PT Sans Bold"/>
              </a:rPr>
              <a:t>Port and Protocol Found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47700" y="1646445"/>
            <a:ext cx="4076700" cy="516313"/>
          </a:xfrm>
          <a:prstGeom prst="rect">
            <a:avLst/>
          </a:prstGeom>
        </p:spPr>
        <p:txBody>
          <a:bodyPr lIns="0" tIns="0" rIns="0" bIns="0" rtlCol="0" anchor="t">
            <a:spAutoFit/>
          </a:bodyPr>
          <a:lstStyle/>
          <a:p>
            <a:pPr>
              <a:lnSpc>
                <a:spcPts val="3805"/>
              </a:lnSpc>
            </a:pPr>
            <a:r>
              <a:rPr lang="en-US" sz="3309" spc="297">
                <a:solidFill>
                  <a:srgbClr val="495052"/>
                </a:solidFill>
                <a:latin typeface="Bebas Neue Bold"/>
              </a:rPr>
              <a:t>FINDINGS</a:t>
            </a:r>
          </a:p>
        </p:txBody>
      </p:sp>
      <p:grpSp>
        <p:nvGrpSpPr>
          <p:cNvPr id="6" name="Group 6"/>
          <p:cNvGrpSpPr/>
          <p:nvPr/>
        </p:nvGrpSpPr>
        <p:grpSpPr>
          <a:xfrm>
            <a:off x="647700" y="531161"/>
            <a:ext cx="6248784" cy="201329"/>
            <a:chOff x="0" y="0"/>
            <a:chExt cx="8331712" cy="268438"/>
          </a:xfrm>
        </p:grpSpPr>
        <p:sp>
          <p:nvSpPr>
            <p:cNvPr id="7" name="TextBox 7"/>
            <p:cNvSpPr txBox="1"/>
            <p:nvPr/>
          </p:nvSpPr>
          <p:spPr>
            <a:xfrm>
              <a:off x="5127000" y="-28575"/>
              <a:ext cx="3204712" cy="297013"/>
            </a:xfrm>
            <a:prstGeom prst="rect">
              <a:avLst/>
            </a:prstGeom>
          </p:spPr>
          <p:txBody>
            <a:bodyPr lIns="0" tIns="0" rIns="0" bIns="0" rtlCol="0" anchor="t">
              <a:spAutoFit/>
            </a:bodyPr>
            <a:lstStyle/>
            <a:p>
              <a:pPr algn="r">
                <a:lnSpc>
                  <a:spcPts val="1853"/>
                </a:lnSpc>
              </a:pPr>
              <a:r>
                <a:rPr lang="en-US" sz="1323" spc="79">
                  <a:solidFill>
                    <a:srgbClr val="222222"/>
                  </a:solidFill>
                  <a:latin typeface="PT Sans"/>
                </a:rPr>
                <a:t>DECEMBER 2020</a:t>
              </a:r>
            </a:p>
          </p:txBody>
        </p:sp>
        <p:sp>
          <p:nvSpPr>
            <p:cNvPr id="8" name="TextBox 8"/>
            <p:cNvSpPr txBox="1"/>
            <p:nvPr/>
          </p:nvSpPr>
          <p:spPr>
            <a:xfrm>
              <a:off x="0" y="-28575"/>
              <a:ext cx="3634993" cy="288547"/>
            </a:xfrm>
            <a:prstGeom prst="rect">
              <a:avLst/>
            </a:prstGeom>
          </p:spPr>
          <p:txBody>
            <a:bodyPr lIns="0" tIns="0" rIns="0" bIns="0" rtlCol="0" anchor="t">
              <a:spAutoFit/>
            </a:bodyPr>
            <a:lstStyle/>
            <a:p>
              <a:pPr>
                <a:lnSpc>
                  <a:spcPts val="1853"/>
                </a:lnSpc>
              </a:pPr>
              <a:r>
                <a:rPr lang="en-US" sz="1323" spc="79">
                  <a:solidFill>
                    <a:srgbClr val="222222"/>
                  </a:solidFill>
                  <a:latin typeface="PT Sans"/>
                </a:rPr>
                <a:t>CYBER SECURITY INDEX REPORT</a:t>
              </a:r>
            </a:p>
          </p:txBody>
        </p:sp>
      </p:grpSp>
      <p:grpSp>
        <p:nvGrpSpPr>
          <p:cNvPr id="84" name="Group 84"/>
          <p:cNvGrpSpPr/>
          <p:nvPr/>
        </p:nvGrpSpPr>
        <p:grpSpPr>
          <a:xfrm>
            <a:off x="647700" y="937377"/>
            <a:ext cx="2171700" cy="514115"/>
            <a:chOff x="0" y="-76200"/>
            <a:chExt cx="2895600" cy="685486"/>
          </a:xfrm>
        </p:grpSpPr>
        <p:sp>
          <p:nvSpPr>
            <p:cNvPr id="85" name="TextBox 85"/>
            <p:cNvSpPr txBox="1"/>
            <p:nvPr/>
          </p:nvSpPr>
          <p:spPr>
            <a:xfrm>
              <a:off x="0" y="-76200"/>
              <a:ext cx="2895600" cy="685486"/>
            </a:xfrm>
            <a:prstGeom prst="rect">
              <a:avLst/>
            </a:prstGeom>
          </p:spPr>
          <p:txBody>
            <a:bodyPr lIns="0" tIns="0" rIns="0" bIns="0" rtlCol="0" anchor="t">
              <a:spAutoFit/>
            </a:bodyPr>
            <a:lstStyle/>
            <a:p>
              <a:pPr>
                <a:lnSpc>
                  <a:spcPts val="4632"/>
                </a:lnSpc>
              </a:pPr>
              <a:r>
                <a:rPr lang="en-US" sz="3300" spc="661">
                  <a:solidFill>
                    <a:srgbClr val="222222"/>
                  </a:solidFill>
                  <a:latin typeface="Bebas Neue Bold"/>
                </a:rPr>
                <a:t>05</a:t>
              </a:r>
            </a:p>
          </p:txBody>
        </p:sp>
        <p:sp>
          <p:nvSpPr>
            <p:cNvPr id="86" name="TextBox 86"/>
            <p:cNvSpPr txBox="1"/>
            <p:nvPr/>
          </p:nvSpPr>
          <p:spPr>
            <a:xfrm>
              <a:off x="685800" y="184395"/>
              <a:ext cx="1524000" cy="222250"/>
            </a:xfrm>
            <a:prstGeom prst="rect">
              <a:avLst/>
            </a:prstGeom>
          </p:spPr>
          <p:txBody>
            <a:bodyPr lIns="0" tIns="0" rIns="0" bIns="0" rtlCol="0" anchor="t">
              <a:spAutoFit/>
            </a:bodyPr>
            <a:lstStyle/>
            <a:p>
              <a:pPr>
                <a:lnSpc>
                  <a:spcPts val="1400"/>
                </a:lnSpc>
              </a:pPr>
              <a:r>
                <a:rPr lang="en-US" sz="1000" spc="60">
                  <a:solidFill>
                    <a:srgbClr val="222222"/>
                  </a:solidFill>
                  <a:latin typeface="PT Sans"/>
                </a:rPr>
                <a:t>/FINDINGS</a:t>
              </a:r>
            </a:p>
          </p:txBody>
        </p:sp>
      </p:grpSp>
      <p:graphicFrame>
        <p:nvGraphicFramePr>
          <p:cNvPr id="12" name="Table 87">
            <a:extLst>
              <a:ext uri="{FF2B5EF4-FFF2-40B4-BE49-F238E27FC236}">
                <a16:creationId xmlns:a16="http://schemas.microsoft.com/office/drawing/2014/main" id="{45B80775-4508-4D9B-8FDA-372C82CA216B}"/>
              </a:ext>
            </a:extLst>
          </p:cNvPr>
          <p:cNvGraphicFramePr>
            <a:graphicFrameLocks noGrp="1"/>
          </p:cNvGraphicFramePr>
          <p:nvPr>
            <p:extLst>
              <p:ext uri="{D42A27DB-BD31-4B8C-83A1-F6EECF244321}">
                <p14:modId xmlns:p14="http://schemas.microsoft.com/office/powerpoint/2010/main" val="945999529"/>
              </p:ext>
            </p:extLst>
          </p:nvPr>
        </p:nvGraphicFramePr>
        <p:xfrm>
          <a:off x="769104" y="3395807"/>
          <a:ext cx="5999246" cy="1137919"/>
        </p:xfrm>
        <a:graphic>
          <a:graphicData uri="http://schemas.openxmlformats.org/drawingml/2006/table">
            <a:tbl>
              <a:tblPr firstRow="1" bandRow="1">
                <a:tableStyleId>{5C22544A-7EE6-4342-B048-85BDC9FD1C3A}</a:tableStyleId>
              </a:tblPr>
              <a:tblGrid>
                <a:gridCol w="1652484">
                  <a:extLst>
                    <a:ext uri="{9D8B030D-6E8A-4147-A177-3AD203B41FA5}">
                      <a16:colId xmlns:a16="http://schemas.microsoft.com/office/drawing/2014/main" val="265312126"/>
                    </a:ext>
                  </a:extLst>
                </a:gridCol>
                <a:gridCol w="2664073">
                  <a:extLst>
                    <a:ext uri="{9D8B030D-6E8A-4147-A177-3AD203B41FA5}">
                      <a16:colId xmlns:a16="http://schemas.microsoft.com/office/drawing/2014/main" val="1446582098"/>
                    </a:ext>
                  </a:extLst>
                </a:gridCol>
                <a:gridCol w="1682689">
                  <a:extLst>
                    <a:ext uri="{9D8B030D-6E8A-4147-A177-3AD203B41FA5}">
                      <a16:colId xmlns:a16="http://schemas.microsoft.com/office/drawing/2014/main" val="89277106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t>PATH</a:t>
                      </a:r>
                      <a:endParaRPr lang="en-US" sz="1000" dirty="0"/>
                    </a:p>
                    <a:p>
                      <a:endParaRPr lang="en-US" sz="1000" dirty="0"/>
                    </a:p>
                  </a:txBody>
                  <a:tcPr/>
                </a:tc>
                <a:tc>
                  <a:txBody>
                    <a:bodyPr/>
                    <a:lstStyle/>
                    <a:p>
                      <a:pPr algn="ctr"/>
                      <a:r>
                        <a:rPr lang="en-US" sz="1000"/>
                        <a:t>HTTP RESPONSE</a:t>
                      </a:r>
                    </a:p>
                  </a:txBody>
                  <a:tcPr/>
                </a:tc>
                <a:tc>
                  <a:txBody>
                    <a:bodyPr/>
                    <a:lstStyle/>
                    <a:p>
                      <a:pPr algn="ctr"/>
                      <a:r>
                        <a:rPr lang="en-US" sz="1000"/>
                        <a:t>RESPONSE DEFINITION</a:t>
                      </a:r>
                      <a:endParaRPr lang="en-US" sz="1000" dirty="0"/>
                    </a:p>
                  </a:txBody>
                  <a:tcPr/>
                </a:tc>
                <a:extLst>
                  <a:ext uri="{0D108BD9-81ED-4DB2-BD59-A6C34878D82A}">
                    <a16:rowId xmlns:a16="http://schemas.microsoft.com/office/drawing/2014/main" val="3533837481"/>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https://csapi-qa.zcomsec.com/.git/HEAD</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https://csapi-qa.zcomsec.com/.svn/entries</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https://csapi-qa.zcomsec.com/auth</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https://csapi-qa.zcomsec.com/aux</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https://csapi-qa.zcomsec.com/com1</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https://csapi-qa.zcomsec.com/com2</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https://csapi-qa.zcomsec.com/com3</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https://csapi-qa.zcomsec.com/con</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https://csapi-qa.zcomsec.com/CVS/Entries</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https://csapi-qa.zcomsec.com/CVS/Repository</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https://csapi-qa.zcomsec.com/CVS/Root</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400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https://csapi-qa.zcomsec.com/index.html </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200</a:t>
                      </a:r>
                      <a:endParaRPr lang="en-US"/>
                    </a:p>
                  </a:txBody>
                  <a:tcPr/>
                </a:tc>
                <a:tc>
                  <a:txBody>
                    <a:bodyPr/>
                    <a:lstStyle/>
                    <a:p>
                      <a:pPr lvl="0" algn="ctr">
                        <a:buNone/>
                      </a:pPr>
                      <a:r>
                        <a:rPr lang="en-US" sz="800" u="none" strike="noStrike" noProof="0"/>
                        <a:t>Bad Request</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https://csapi-qa.zcomsec.com/lpt1</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https://csapi-qa.zcomsec.com/lpt2</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https://csapi-qa.zcomsec.com/nul</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r h="370840">
                <a:tc>
                  <a:txBody>
                    <a:bodyPr/>
                    <a:lstStyle/>
                    <a:p>
                      <a:pPr marL="0" marR="0" lvl="0" indent="0" algn="ctr" defTabSz="914400">
                        <a:lnSpc>
                          <a:spcPct val="100000"/>
                        </a:lnSpc>
                        <a:spcBef>
                          <a:spcPts val="0"/>
                        </a:spcBef>
                        <a:spcAft>
                          <a:spcPts val="0"/>
                        </a:spcAft>
                        <a:buNone/>
                        <a:tabLst/>
                        <a:defRPr/>
                      </a:pPr>
                      <a:r>
                        <a:rPr lang="en-US" sz="800" u="none" strike="noStrike" noProof="0"/>
                        <a:t>https://csapi-qa.zcomsec.com/prn</a:t>
                      </a:r>
                      <a:endParaRPr lang="en-US"/>
                    </a:p>
                  </a:txBody>
                  <a:tcPr/>
                </a:tc>
                <a:tc>
                  <a:txBody>
                    <a:bodyPr/>
                    <a:lstStyle/>
                    <a:p>
                      <a:pPr marL="0" marR="0" lvl="0" indent="0" algn="ctr" defTabSz="914400">
                        <a:lnSpc>
                          <a:spcPct val="100000"/>
                        </a:lnSpc>
                        <a:spcBef>
                          <a:spcPts val="0"/>
                        </a:spcBef>
                        <a:spcAft>
                          <a:spcPts val="0"/>
                        </a:spcAft>
                        <a:buNone/>
                        <a:tabLst/>
                        <a:defRPr/>
                      </a:pPr>
                      <a:r>
                        <a:rPr lang="en-US" sz="800" u="none" strike="noStrike" noProof="0"/>
                        <a:t>302</a:t>
                      </a:r>
                      <a:endParaRPr lang="en-US"/>
                    </a:p>
                  </a:txBody>
                  <a:tcPr/>
                </a:tc>
                <a:tc>
                  <a:txBody>
                    <a:bodyPr/>
                    <a:lstStyle/>
                    <a:p>
                      <a:pPr lvl="0" algn="ctr">
                        <a:buNone/>
                      </a:pPr>
                      <a:r>
                        <a:rPr lang="en-US" sz="800" u="none" strike="noStrike" noProof="0"/>
                        <a:t>Found</a:t>
                      </a:r>
                      <a:endParaRPr lang="en-US"/>
                    </a:p>
                  </a:txBody>
                  <a:tcPr/>
                </a:tc>
                <a:extLst>
                  <a:ext uri="{0D108BD9-81ED-4DB2-BD59-A6C34878D82A}">
                    <a16:rowId xmlns:a16="http://schemas.microsoft.com/office/drawing/2014/main" val="1140036903"/>
                  </a:ext>
                </a:extLst>
              </a:tr>
            </a:tbl>
          </a:graphicData>
        </a:graphic>
      </p:graphicFrame>
      <p:sp>
        <p:nvSpPr>
          <p:cNvPr id="9" name="TextBox 4">
            <a:extLst>
              <a:ext uri="{FF2B5EF4-FFF2-40B4-BE49-F238E27FC236}">
                <a16:creationId xmlns:a16="http://schemas.microsoft.com/office/drawing/2014/main" id="{BF568AA9-8991-47FF-B473-69A731E516EB}"/>
              </a:ext>
            </a:extLst>
          </p:cNvPr>
          <p:cNvSpPr txBox="1"/>
          <p:nvPr/>
        </p:nvSpPr>
        <p:spPr>
          <a:xfrm>
            <a:off x="650015" y="2222070"/>
            <a:ext cx="4076700" cy="226472"/>
          </a:xfrm>
          <a:prstGeom prst="rect">
            <a:avLst/>
          </a:prstGeom>
        </p:spPr>
        <p:txBody>
          <a:bodyPr lIns="0" tIns="0" rIns="0" bIns="0" rtlCol="0" anchor="t">
            <a:spAutoFit/>
          </a:bodyPr>
          <a:lstStyle/>
          <a:p>
            <a:pPr>
              <a:lnSpc>
                <a:spcPts val="1853"/>
              </a:lnSpc>
            </a:pPr>
            <a:r>
              <a:rPr lang="en-US" sz="1300" spc="79">
                <a:solidFill>
                  <a:srgbClr val="495052"/>
                </a:solidFill>
                <a:latin typeface="PT Sans Bold"/>
              </a:rPr>
              <a:t>Path Found</a:t>
            </a:r>
            <a:endParaRPr lang="en-US"/>
          </a:p>
        </p:txBody>
      </p:sp>
      <p:sp>
        <p:nvSpPr>
          <p:cNvPr id="20" name="TextBox 4">
            <a:extLst>
              <a:ext uri="{FF2B5EF4-FFF2-40B4-BE49-F238E27FC236}">
                <a16:creationId xmlns:a16="http://schemas.microsoft.com/office/drawing/2014/main" id="{5E37C5FF-AA13-40FE-8B77-A82FB4E99F5A}"/>
              </a:ext>
            </a:extLst>
          </p:cNvPr>
          <p:cNvSpPr txBox="1"/>
          <p:nvPr/>
        </p:nvSpPr>
        <p:spPr>
          <a:xfrm>
            <a:off x="784484" y="2626444"/>
            <a:ext cx="5753780" cy="470129"/>
          </a:xfrm>
          <a:prstGeom prst="rect">
            <a:avLst/>
          </a:prstGeom>
        </p:spPr>
        <p:txBody>
          <a:bodyPr wrap="square" lIns="0" tIns="0" rIns="0" bIns="0" rtlCol="0" anchor="t">
            <a:spAutoFit/>
          </a:bodyPr>
          <a:lstStyle/>
          <a:p>
            <a:pPr>
              <a:lnSpc>
                <a:spcPts val="1853"/>
              </a:lnSpc>
            </a:pPr>
            <a:r>
              <a:rPr lang="en-US" sz="1300" spc="79" dirty="0">
                <a:solidFill>
                  <a:srgbClr val="495052"/>
                </a:solidFill>
                <a:latin typeface="PT Sans Bold"/>
              </a:rPr>
              <a:t>URL BASE: </a:t>
            </a:r>
            <a:r>
              <a:rPr lang="en-US" sz="1300" spc="79" dirty="0">
                <a:solidFill>
                  <a:srgbClr val="495052"/>
                </a:solidFill>
                <a:latin typeface="PT Sans "/>
              </a:rPr>
              <a:t>https://csapi-qa.zcomsec.com/</a:t>
            </a:r>
            <a:br>
              <a:rPr lang="en-US" sz="1300" spc="79" dirty="0">
                <a:latin typeface="PT Sans "/>
              </a:rPr>
            </a:br>
            <a:r>
              <a:rPr lang="en-US" sz="1300" spc="79">
                <a:solidFill>
                  <a:srgbClr val="495052"/>
                </a:solidFill>
                <a:latin typeface="PT Sans Bold"/>
              </a:rPr>
              <a:t>TOTAL NUMBER OF PATHS: </a:t>
            </a:r>
            <a:r>
              <a:rPr lang="en-US" sz="1300" spc="79" dirty="0">
                <a:solidFill>
                  <a:srgbClr val="495052"/>
                </a:solidFill>
                <a:latin typeface="PT Sans "/>
              </a:rPr>
              <a:t>16</a:t>
            </a:r>
            <a:endParaRPr lang="en-US" dirty="0">
              <a:solidFill>
                <a:srgbClr val="000000"/>
              </a:solidFill>
              <a:latin typeface="PT Sans "/>
              <a:cs typeface="Calibri"/>
            </a:endParaRPr>
          </a:p>
        </p:txBody>
      </p:sp>
    </p:spTree>
    <p:extLst>
      <p:ext uri="{BB962C8B-B14F-4D97-AF65-F5344CB8AC3E}">
        <p14:creationId xmlns:p14="http://schemas.microsoft.com/office/powerpoint/2010/main" val="70869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C886D97DC2CA43A3C320BBEBDF10BC" ma:contentTypeVersion="7" ma:contentTypeDescription="Create a new document." ma:contentTypeScope="" ma:versionID="8d25fbe1ac39f81b7c72c1b0f5742271">
  <xsd:schema xmlns:xsd="http://www.w3.org/2001/XMLSchema" xmlns:xs="http://www.w3.org/2001/XMLSchema" xmlns:p="http://schemas.microsoft.com/office/2006/metadata/properties" xmlns:ns3="a18590ec-63de-4bfb-82c4-ae33370569f5" xmlns:ns4="44578a0e-d2a4-4569-89a6-913d1072a7e5" targetNamespace="http://schemas.microsoft.com/office/2006/metadata/properties" ma:root="true" ma:fieldsID="b9f9a1b29d1928753849344a87484f4d" ns3:_="" ns4:_="">
    <xsd:import namespace="a18590ec-63de-4bfb-82c4-ae33370569f5"/>
    <xsd:import namespace="44578a0e-d2a4-4569-89a6-913d1072a7e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8590ec-63de-4bfb-82c4-ae3337056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8a0e-d2a4-4569-89a6-913d1072a7e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5A00E7-BFA5-4E50-9980-4232B583A5CD}">
  <ds:schemaRefs>
    <ds:schemaRef ds:uri="44578a0e-d2a4-4569-89a6-913d1072a7e5"/>
    <ds:schemaRef ds:uri="a18590ec-63de-4bfb-82c4-ae33370569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B1F146-F1A5-4C01-AA06-8209BAC311B0}">
  <ds:schemaRefs>
    <ds:schemaRef ds:uri="44578a0e-d2a4-4569-89a6-913d1072a7e5"/>
    <ds:schemaRef ds:uri="a18590ec-63de-4bfb-82c4-ae33370569f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7D02E8-E14B-48A7-924D-36AD3E8412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dc:title>
  <cp:revision>407</cp:revision>
  <dcterms:created xsi:type="dcterms:W3CDTF">2006-08-16T00:00:00Z</dcterms:created>
  <dcterms:modified xsi:type="dcterms:W3CDTF">2020-12-18T18:21:00Z</dcterms:modified>
  <dc:identifier>DAEOVpe10io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0x01010074C886D97DC2CA43A3C320BBEBDF10BC</vt:lpwstr>
  </property>
</Properties>
</file>