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Roboto Slab" panose="020B0604020202020204" charset="0"/>
      <p:regular r:id="rId15"/>
      <p:bold r:id="rId16"/>
    </p:embeddedFont>
    <p:embeddedFont>
      <p:font typeface="Oxygen" panose="020B0604020202020204" charset="0"/>
      <p:regular r:id="rId17"/>
      <p:bold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907527-23BA-4CFE-A140-705352F2B3E5}">
  <a:tblStyle styleId="{9A907527-23BA-4CFE-A140-705352F2B3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dacf0133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dacf0133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ef89d4a3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ef89d4a3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ef89d4a3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ef89d4a3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acf0133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dacf0133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dacf0133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fdacf0133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dacf0133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fdacf0133c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acf0133c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fdacf0133c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acf0133c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fdacf0133c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dacf0133c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fdacf0133c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dacf0133c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fdacf0133c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ef89d4a3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ef89d4a3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ef89d4a3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ef89d4a3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93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650" y="2626031"/>
            <a:ext cx="9144000" cy="1886700"/>
          </a:xfrm>
          <a:prstGeom prst="rect">
            <a:avLst/>
          </a:prstGeom>
          <a:solidFill>
            <a:srgbClr val="004430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9175" y="2963363"/>
            <a:ext cx="659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265975"/>
            <a:ext cx="9197400" cy="883431"/>
            <a:chOff x="0" y="5687967"/>
            <a:chExt cx="9197400" cy="1177908"/>
          </a:xfrm>
        </p:grpSpPr>
        <p:sp>
          <p:nvSpPr>
            <p:cNvPr id="13" name="Google Shape;13;p2"/>
            <p:cNvSpPr/>
            <p:nvPr/>
          </p:nvSpPr>
          <p:spPr>
            <a:xfrm>
              <a:off x="0" y="5948175"/>
              <a:ext cx="9197400" cy="91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800" y="5687967"/>
              <a:ext cx="457800" cy="33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APTION_ONLY_1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4345650" y="47498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200" y="282184"/>
            <a:ext cx="8229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4345650" y="47498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leaf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8EC641">
              <a:alpha val="8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(leaf)">
  <p:cSld name="TITLE_AND_TWO_COLUMNS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 l="5767" t="29553" b="29557"/>
          <a:stretch/>
        </p:blipFill>
        <p:spPr>
          <a:xfrm rot="10800000" flipH="1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345650" y="47498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(sea)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◍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86" name="Google Shape;86;p16" descr="Sea, Ocean, Infinity, Wide,"/>
          <p:cNvPicPr preferRelativeResize="0"/>
          <p:nvPr/>
        </p:nvPicPr>
        <p:blipFill rotWithShape="1">
          <a:blip r:embed="rId2">
            <a:alphaModFix/>
          </a:blip>
          <a:srcRect l="14499" t="41827" r="47082" b="28535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(sky)">
  <p:cSld name="TITLE_AND_BODY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◍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92" name="Google Shape;92;p17" descr="Flat land, big sky, Wicken Fen"/>
          <p:cNvPicPr preferRelativeResize="0"/>
          <p:nvPr/>
        </p:nvPicPr>
        <p:blipFill rotWithShape="1">
          <a:blip r:embed="rId2">
            <a:alphaModFix/>
          </a:blip>
          <a:srcRect l="20349" t="27743" r="33752" b="32458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(sea)">
  <p:cSld name="TITLE_AND_TWO_COLUMNS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◍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◍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8" descr="Sea, Ocean, Infinity, Wide,"/>
          <p:cNvPicPr preferRelativeResize="0"/>
          <p:nvPr/>
        </p:nvPicPr>
        <p:blipFill rotWithShape="1">
          <a:blip r:embed="rId2">
            <a:alphaModFix/>
          </a:blip>
          <a:srcRect l="14499" t="41827" r="47082" b="28535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(sky)">
  <p:cSld name="TITLE_AND_TWO_COLUMNS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3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9" descr="Flat land, big sky, Wicken Fen"/>
          <p:cNvPicPr preferRelativeResize="0"/>
          <p:nvPr/>
        </p:nvPicPr>
        <p:blipFill rotWithShape="1">
          <a:blip r:embed="rId2">
            <a:alphaModFix/>
          </a:blip>
          <a:srcRect l="20349" t="27743" r="33752" b="32458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(leaf)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l="5767" t="29553" b="29557"/>
          <a:stretch/>
        </p:blipFill>
        <p:spPr>
          <a:xfrm rot="10800000" flipH="1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ky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689EE1">
              <a:alpha val="8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650" y="1742525"/>
            <a:ext cx="9159300" cy="3400975"/>
          </a:xfrm>
          <a:custGeom>
            <a:avLst/>
            <a:gdLst/>
            <a:ahLst/>
            <a:cxnLst/>
            <a:rect l="l" t="t" r="r" b="b"/>
            <a:pathLst>
              <a:path w="366372" h="136039" extrusionOk="0">
                <a:moveTo>
                  <a:pt x="0" y="255"/>
                </a:moveTo>
                <a:lnTo>
                  <a:pt x="0" y="136039"/>
                </a:lnTo>
                <a:lnTo>
                  <a:pt x="366372" y="136039"/>
                </a:lnTo>
                <a:lnTo>
                  <a:pt x="366372" y="255"/>
                </a:lnTo>
                <a:lnTo>
                  <a:pt x="54110" y="0"/>
                </a:lnTo>
                <a:lnTo>
                  <a:pt x="45720" y="10462"/>
                </a:lnTo>
                <a:lnTo>
                  <a:pt x="36991" y="6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884073" y="2166312"/>
            <a:ext cx="5660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884073" y="3411563"/>
            <a:ext cx="5660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t="8313" b="8303"/>
          <a:stretch/>
        </p:blipFill>
        <p:spPr>
          <a:xfrm rot="-5400000">
            <a:off x="3554205" y="454046"/>
            <a:ext cx="2035624" cy="112753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4008250" y="1152569"/>
            <a:ext cx="1127700" cy="883200"/>
          </a:xfrm>
          <a:prstGeom prst="rect">
            <a:avLst/>
          </a:prstGeom>
          <a:solidFill>
            <a:srgbClr val="004430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624650" y="2161800"/>
            <a:ext cx="5894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◍"/>
              <a:defRPr i="1">
                <a:solidFill>
                  <a:schemeClr val="dk2"/>
                </a:solidFill>
              </a:defRPr>
            </a:lvl1pPr>
            <a:lvl2pPr marL="914400" lvl="1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i="1">
                <a:solidFill>
                  <a:schemeClr val="dk2"/>
                </a:solidFill>
              </a:defRPr>
            </a:lvl2pPr>
            <a:lvl3pPr marL="1371600" lvl="2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i="1">
                <a:solidFill>
                  <a:schemeClr val="dk2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i="1">
                <a:solidFill>
                  <a:schemeClr val="dk2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i="1">
                <a:solidFill>
                  <a:schemeClr val="dk2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i="1">
                <a:solidFill>
                  <a:schemeClr val="dk2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i="1">
                <a:solidFill>
                  <a:schemeClr val="dk2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i="1">
                <a:solidFill>
                  <a:schemeClr val="dk2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3593400" y="107464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 sz="96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345650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(leaf)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◍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l="5767" t="29553" b="29557"/>
          <a:stretch/>
        </p:blipFill>
        <p:spPr>
          <a:xfrm rot="10800000" flipH="1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ea)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539EB9">
              <a:alpha val="8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(sky)">
  <p:cSld name="TITLE_AND_TWO_COLUMNS_2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◍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◍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9" descr="Flat land, big sky, Wicken Fen"/>
          <p:cNvPicPr preferRelativeResize="0"/>
          <p:nvPr/>
        </p:nvPicPr>
        <p:blipFill rotWithShape="1">
          <a:blip r:embed="rId2">
            <a:alphaModFix/>
          </a:blip>
          <a:srcRect l="20349" t="27743" r="33752" b="32458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(sea)">
  <p:cSld name="TITLE_AND_TWO_COLUMNS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◍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◍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3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◍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 descr="Sea, Ocean, Infinity, Wide,"/>
          <p:cNvPicPr preferRelativeResize="0"/>
          <p:nvPr/>
        </p:nvPicPr>
        <p:blipFill rotWithShape="1">
          <a:blip r:embed="rId2">
            <a:alphaModFix/>
          </a:blip>
          <a:srcRect l="14499" t="41827" r="47082" b="28535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 i="0" u="none" strike="noStrike" cap="none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 i="0" u="none" strike="noStrike" cap="none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 i="0" u="none" strike="noStrike" cap="none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 i="0" u="none" strike="noStrike" cap="none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 i="0" u="none" strike="noStrike" cap="none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 i="0" u="none" strike="noStrike" cap="none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 i="0" u="none" strike="noStrike" cap="none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 i="0" u="none" strike="noStrike" cap="none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◍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14300" y="69575"/>
            <a:ext cx="875895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Development of Web-Based Piggery Management System for Sparkling Agro Farm</a:t>
            </a:r>
            <a:r>
              <a:rPr lang="en" sz="4800" b="1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 </a:t>
            </a:r>
            <a:endParaRPr sz="4800" b="1" dirty="0"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graphicFrame>
        <p:nvGraphicFramePr>
          <p:cNvPr id="118" name="Google Shape;118;p21"/>
          <p:cNvGraphicFramePr/>
          <p:nvPr>
            <p:extLst>
              <p:ext uri="{D42A27DB-BD31-4B8C-83A1-F6EECF244321}">
                <p14:modId xmlns:p14="http://schemas.microsoft.com/office/powerpoint/2010/main" val="2657381070"/>
              </p:ext>
            </p:extLst>
          </p:nvPr>
        </p:nvGraphicFramePr>
        <p:xfrm>
          <a:off x="1327300" y="2805750"/>
          <a:ext cx="6288875" cy="1419200"/>
        </p:xfrm>
        <a:graphic>
          <a:graphicData uri="http://schemas.openxmlformats.org/drawingml/2006/table">
            <a:tbl>
              <a:tblPr>
                <a:noFill/>
                <a:tableStyleId>{9A907527-23BA-4CFE-A140-705352F2B3E5}</a:tableStyleId>
              </a:tblPr>
              <a:tblGrid>
                <a:gridCol w="315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440"/>
                        <a:buFont typeface="Arial"/>
                        <a:buNone/>
                      </a:pPr>
                      <a:r>
                        <a:rPr lang="en" sz="1800" b="0" u="none" strike="noStrike" cap="none" dirty="0">
                          <a:solidFill>
                            <a:srgbClr val="FFFFFF"/>
                          </a:solidFill>
                        </a:rPr>
                        <a:t>Nomer D. Sunga</a:t>
                      </a:r>
                      <a:endParaRPr sz="1800" b="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800" b="0" u="none" strike="noStrike" cap="none">
                          <a:solidFill>
                            <a:srgbClr val="FFFFFF"/>
                          </a:solidFill>
                        </a:rPr>
                        <a:t>Nathaniel DC. Teria</a:t>
                      </a:r>
                      <a:endParaRPr sz="1800" b="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440"/>
                        <a:buFont typeface="Arial"/>
                        <a:buNone/>
                      </a:pPr>
                      <a:r>
                        <a:rPr lang="en" sz="1800" b="0" u="none" strike="noStrike" cap="none" dirty="0">
                          <a:solidFill>
                            <a:srgbClr val="FFFFFF"/>
                          </a:solidFill>
                        </a:rPr>
                        <a:t>Jo-mar A. Macaraeg</a:t>
                      </a:r>
                      <a:endParaRPr sz="1800" b="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440"/>
                        <a:buFont typeface="Arial"/>
                        <a:buNone/>
                      </a:pPr>
                      <a:r>
                        <a:rPr lang="en" sz="1800" b="0" u="none" strike="noStrike" cap="none" dirty="0">
                          <a:solidFill>
                            <a:srgbClr val="FFFFFF"/>
                          </a:solidFill>
                        </a:rPr>
                        <a:t>Meco P. De Mayo</a:t>
                      </a:r>
                      <a:endParaRPr sz="1800" b="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800" b="0" u="none" strike="noStrike" cap="none" dirty="0">
                          <a:solidFill>
                            <a:srgbClr val="FFFFFF"/>
                          </a:solidFill>
                        </a:rPr>
                        <a:t>Mr. Renel F. Dumlao</a:t>
                      </a:r>
                      <a:endParaRPr sz="1800" b="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800" b="0" u="none" strike="noStrike" cap="none">
                          <a:solidFill>
                            <a:srgbClr val="FFFFFF"/>
                          </a:solidFill>
                        </a:rPr>
                        <a:t>Ms. Maria Regina M. Pablo</a:t>
                      </a:r>
                      <a:endParaRPr sz="1800" b="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800" b="0" u="none" strike="noStrike" cap="none" dirty="0">
                          <a:solidFill>
                            <a:srgbClr val="FFFFFF"/>
                          </a:solidFill>
                        </a:rPr>
                        <a:t>Mr. Bryan Paul D. Danganan</a:t>
                      </a:r>
                      <a:endParaRPr sz="1800" b="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2115572" y="360188"/>
            <a:ext cx="4464913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System Architecture </a:t>
            </a:r>
            <a:endParaRPr sz="3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72" y="1271588"/>
            <a:ext cx="6661036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2137691" y="370033"/>
            <a:ext cx="4163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Video Presentation</a:t>
            </a:r>
            <a:endParaRPr sz="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71;p30"/>
          <p:cNvSpPr txBox="1"/>
          <p:nvPr/>
        </p:nvSpPr>
        <p:spPr>
          <a:xfrm>
            <a:off x="1668583" y="2486964"/>
            <a:ext cx="4163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The video will be presented…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ctrTitle"/>
          </p:nvPr>
        </p:nvSpPr>
        <p:spPr>
          <a:xfrm>
            <a:off x="719175" y="2963363"/>
            <a:ext cx="659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2167821" y="261717"/>
            <a:ext cx="3386700" cy="678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1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sz="31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914700" y="1815200"/>
            <a:ext cx="7162200" cy="2934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⬥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Decision Making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⬥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Lack of data analysis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⬥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Slow transaction for Customer Service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⬥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Editing problems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⬥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Data Safety and Security Issues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2248303" y="414339"/>
            <a:ext cx="3824700" cy="80724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1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sz="31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1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1105950" y="1815550"/>
            <a:ext cx="7099500" cy="2490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⬥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Web-Based system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⬥"/>
            </a:pPr>
            <a:r>
              <a:rPr lang="en" sz="1900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CRUD (Create, Read, Update, and Delete) 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⬥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Data Representation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⬥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Reports Production</a:t>
            </a:r>
            <a:endParaRPr sz="1900" dirty="0">
              <a:solidFill>
                <a:srgbClr val="000000"/>
              </a:solidFill>
              <a:highlight>
                <a:schemeClr val="lt1"/>
              </a:highligh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⬥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Data Management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⬥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Decision Support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2142233" y="319412"/>
            <a:ext cx="3183000" cy="718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1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sz="31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688600" y="1601700"/>
            <a:ext cx="7470000" cy="1940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⬥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main objective of the study is to develop a “Web-Based Piggery Management System for Sparkling Agro Farm”.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434343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2097773" y="281044"/>
            <a:ext cx="3394200" cy="658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1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sz="31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151252" y="1389030"/>
            <a:ext cx="9006496" cy="372696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Specifically, the study aims to achieve the following objectives: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arenR"/>
            </a:pP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To develop a web-based piggery management system </a:t>
            </a:r>
            <a:r>
              <a:rPr lang="en" sz="1900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with </a:t>
            </a:r>
            <a:r>
              <a:rPr lang="en" sz="19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following components:  </a:t>
            </a: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85725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" sz="1700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Auto-generated ID for the User.</a:t>
            </a:r>
            <a:endParaRPr sz="17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85725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" sz="17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" sz="1700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Interface for login, signup, and logout. </a:t>
            </a:r>
            <a:endParaRPr sz="17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85725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" sz="1700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Interface to reset password with OTP verification code.</a:t>
            </a:r>
          </a:p>
          <a:p>
            <a:pPr marL="85725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700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d) Data Representation on a pie graph of the total number of pigs in different pens</a:t>
            </a:r>
            <a:endParaRPr sz="1700" dirty="0" smtClean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9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121315" y="311433"/>
            <a:ext cx="3314100" cy="658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1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sz="31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136996" y="1670925"/>
            <a:ext cx="8600204" cy="3253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996" y="1498844"/>
            <a:ext cx="900700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>
              <a:lnSpc>
                <a:spcPct val="150000"/>
              </a:lnSpc>
              <a:buSzPts val="1800"/>
            </a:pPr>
            <a:r>
              <a:rPr lang="en-US" sz="1700" dirty="0"/>
              <a:t>e</a:t>
            </a:r>
            <a:r>
              <a:rPr lang="en-US" sz="1700" dirty="0" smtClean="0"/>
              <a:t>) Interface to Create, Read, Update, and Delete (CRUD) for the following:</a:t>
            </a:r>
          </a:p>
          <a:p>
            <a:pPr marL="628650" lvl="1">
              <a:lnSpc>
                <a:spcPct val="150000"/>
              </a:lnSpc>
              <a:buSzPts val="1800"/>
            </a:pPr>
            <a:r>
              <a:rPr lang="en-US" sz="1700" dirty="0"/>
              <a:t>	</a:t>
            </a:r>
            <a:r>
              <a:rPr lang="en-US" sz="1700" dirty="0" err="1" smtClean="0"/>
              <a:t>e.a</a:t>
            </a:r>
            <a:r>
              <a:rPr lang="en-US" sz="1700" dirty="0" smtClean="0"/>
              <a:t>. Fattener, Farrowing, Breeding, Piglet, Quarantine, Mortality, Feeds,</a:t>
            </a:r>
          </a:p>
          <a:p>
            <a:pPr marL="628650" lvl="1">
              <a:lnSpc>
                <a:spcPct val="150000"/>
              </a:lnSpc>
              <a:buSzPts val="1800"/>
            </a:pPr>
            <a:r>
              <a:rPr lang="en-US" sz="1700" dirty="0" smtClean="0"/>
              <a:t>	Expenses, and Income Records.</a:t>
            </a:r>
          </a:p>
          <a:p>
            <a:pPr marL="628650" lvl="1">
              <a:lnSpc>
                <a:spcPct val="150000"/>
              </a:lnSpc>
              <a:buSzPts val="1800"/>
            </a:pPr>
            <a:r>
              <a:rPr lang="en-US" sz="1700" dirty="0" smtClean="0"/>
              <a:t>f) Interface to forecast the price of pig and export it to a pdf file,</a:t>
            </a:r>
          </a:p>
          <a:p>
            <a:pPr marL="628650" lvl="1">
              <a:lnSpc>
                <a:spcPct val="150000"/>
              </a:lnSpc>
              <a:buSzPts val="1800"/>
            </a:pPr>
            <a:r>
              <a:rPr lang="en-US" sz="1700" dirty="0" smtClean="0"/>
              <a:t>g) Interface to update their photo and username.</a:t>
            </a:r>
          </a:p>
          <a:p>
            <a:pPr marL="628650" lvl="1">
              <a:lnSpc>
                <a:spcPct val="150000"/>
              </a:lnSpc>
              <a:buSzPts val="1800"/>
            </a:pPr>
            <a:r>
              <a:rPr lang="en-US" sz="1700" dirty="0" smtClean="0"/>
              <a:t>h) Cross-Device Compatibility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141298" y="347265"/>
            <a:ext cx="3314100" cy="622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1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sz="31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1157725" y="1550473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392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 </a:t>
            </a:r>
            <a:r>
              <a:rPr lang="en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1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the proposed IT Solution based on ISO 9126 through end-users in terms of</a:t>
            </a:r>
            <a:r>
              <a:rPr lang="en" sz="1900" dirty="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	</a:t>
            </a:r>
            <a:r>
              <a:rPr lang="en" sz="1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7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sability</a:t>
            </a:r>
            <a:endParaRPr sz="1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	</a:t>
            </a:r>
            <a:r>
              <a:rPr lang="en" sz="17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endParaRPr sz="1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SzPts val="1800"/>
              <a:buNone/>
            </a:pPr>
            <a:endParaRPr sz="20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2171634" y="374476"/>
            <a:ext cx="2824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IPO of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090" y="1643061"/>
            <a:ext cx="4104000" cy="330755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0" y="1703307"/>
            <a:ext cx="3924000" cy="3187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09" y="1703307"/>
            <a:ext cx="4000722" cy="31870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5814" y="1643061"/>
            <a:ext cx="4104000" cy="330755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Oval 3"/>
          <p:cNvSpPr/>
          <p:nvPr/>
        </p:nvSpPr>
        <p:spPr>
          <a:xfrm>
            <a:off x="2275754" y="1314450"/>
            <a:ext cx="278671" cy="261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1</a:t>
            </a:r>
            <a:endParaRPr lang="en-PH" sz="1600" b="1" dirty="0">
              <a:solidFill>
                <a:schemeClr val="bg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58478" y="1323142"/>
            <a:ext cx="278671" cy="261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2</a:t>
            </a:r>
            <a:endParaRPr lang="en-PH" sz="1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2071621" y="395907"/>
            <a:ext cx="419344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IPO of Administrator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71" y="1728787"/>
            <a:ext cx="6616327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iel template">
  <a:themeElements>
    <a:clrScheme name="Custom 347">
      <a:dk1>
        <a:srgbClr val="666666"/>
      </a:dk1>
      <a:lt1>
        <a:srgbClr val="FFFFFF"/>
      </a:lt1>
      <a:dk2>
        <a:srgbClr val="004430"/>
      </a:dk2>
      <a:lt2>
        <a:srgbClr val="DAE2E6"/>
      </a:lt2>
      <a:accent1>
        <a:srgbClr val="8EC641"/>
      </a:accent1>
      <a:accent2>
        <a:srgbClr val="004430"/>
      </a:accent2>
      <a:accent3>
        <a:srgbClr val="539EB9"/>
      </a:accent3>
      <a:accent4>
        <a:srgbClr val="689EE1"/>
      </a:accent4>
      <a:accent5>
        <a:srgbClr val="999999"/>
      </a:accent5>
      <a:accent6>
        <a:srgbClr val="779B91"/>
      </a:accent6>
      <a:hlink>
        <a:srgbClr val="689EE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237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 Slab</vt:lpstr>
      <vt:lpstr>Oxygen</vt:lpstr>
      <vt:lpstr>Georgia</vt:lpstr>
      <vt:lpstr>Arial</vt:lpstr>
      <vt:lpstr>Roboto</vt:lpstr>
      <vt:lpstr>Ariel template</vt:lpstr>
      <vt:lpstr>PowerPoint Presentation</vt:lpstr>
      <vt:lpstr>Motivation</vt:lpstr>
      <vt:lpstr>Background </vt:lpstr>
      <vt:lpstr>Objectives</vt:lpstr>
      <vt:lpstr>Objectives</vt:lpstr>
      <vt:lpstr>Objectives</vt:lpstr>
      <vt:lpstr>Objectives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Nathaniel</cp:lastModifiedBy>
  <cp:revision>21</cp:revision>
  <dcterms:modified xsi:type="dcterms:W3CDTF">2022-11-21T12:44:09Z</dcterms:modified>
</cp:coreProperties>
</file>