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24"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15161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5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74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498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1d52dc416bb74c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71d52dc416bb74c9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90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1d52dc416bb74c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71d52dc416bb74c9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6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60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174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182960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5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129475" y="1683325"/>
            <a:ext cx="6885000" cy="210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61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1129475" y="3885325"/>
            <a:ext cx="6885000" cy="46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2"/>
          </p:nvPr>
        </p:nvSpPr>
        <p:spPr>
          <a:xfrm>
            <a:off x="6081586" y="414357"/>
            <a:ext cx="2476200" cy="46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37475" y="-37475"/>
            <a:ext cx="9254100" cy="5223900"/>
            <a:chOff x="-37475" y="-37475"/>
            <a:chExt cx="9254100" cy="5223900"/>
          </a:xfrm>
        </p:grpSpPr>
        <p:cxnSp>
          <p:nvCxnSpPr>
            <p:cNvPr id="14" name="Google Shape;14;p2"/>
            <p:cNvCxnSpPr/>
            <p:nvPr/>
          </p:nvCxnSpPr>
          <p:spPr>
            <a:xfrm>
              <a:off x="187475" y="-37475"/>
              <a:ext cx="0" cy="52239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37475" y="4955400"/>
              <a:ext cx="92541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37475" y="186175"/>
              <a:ext cx="9254100"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a:off x="8956475" y="-37475"/>
              <a:ext cx="0" cy="5223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mt="45000"/>
          </a:blip>
          <a:stretch>
            <a:fillRect/>
          </a:stretch>
        </p:blipFill>
        <p:spPr>
          <a:xfrm>
            <a:off x="0" y="0"/>
            <a:ext cx="9144003" cy="5143501"/>
          </a:xfrm>
          <a:prstGeom prst="rect">
            <a:avLst/>
          </a:prstGeom>
          <a:noFill/>
          <a:ln>
            <a:noFill/>
          </a:ln>
        </p:spPr>
      </p:pic>
      <p:grpSp>
        <p:nvGrpSpPr>
          <p:cNvPr id="52" name="Google Shape;52;p6"/>
          <p:cNvGrpSpPr/>
          <p:nvPr/>
        </p:nvGrpSpPr>
        <p:grpSpPr>
          <a:xfrm>
            <a:off x="-37475" y="-37475"/>
            <a:ext cx="9254100" cy="5223900"/>
            <a:chOff x="-37475" y="-37475"/>
            <a:chExt cx="9254100" cy="5223900"/>
          </a:xfrm>
        </p:grpSpPr>
        <p:cxnSp>
          <p:nvCxnSpPr>
            <p:cNvPr id="53" name="Google Shape;53;p6"/>
            <p:cNvCxnSpPr/>
            <p:nvPr/>
          </p:nvCxnSpPr>
          <p:spPr>
            <a:xfrm>
              <a:off x="187475" y="-37475"/>
              <a:ext cx="0" cy="522390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6"/>
            <p:cNvCxnSpPr/>
            <p:nvPr/>
          </p:nvCxnSpPr>
          <p:spPr>
            <a:xfrm>
              <a:off x="-37475" y="4955400"/>
              <a:ext cx="92541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6"/>
            <p:cNvCxnSpPr/>
            <p:nvPr/>
          </p:nvCxnSpPr>
          <p:spPr>
            <a:xfrm>
              <a:off x="-37475" y="186175"/>
              <a:ext cx="92541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6"/>
            <p:cNvCxnSpPr/>
            <p:nvPr/>
          </p:nvCxnSpPr>
          <p:spPr>
            <a:xfrm>
              <a:off x="8956475" y="-37475"/>
              <a:ext cx="0" cy="5223900"/>
            </a:xfrm>
            <a:prstGeom prst="straightConnector1">
              <a:avLst/>
            </a:prstGeom>
            <a:noFill/>
            <a:ln w="9525" cap="flat" cmpd="sng">
              <a:solidFill>
                <a:schemeClr val="dk1"/>
              </a:solidFill>
              <a:prstDash val="solid"/>
              <a:round/>
              <a:headEnd type="none" w="med" len="med"/>
              <a:tailEnd type="none" w="med" len="med"/>
            </a:ln>
          </p:spPr>
        </p:cxnSp>
      </p:grp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97"/>
        <p:cNvGrpSpPr/>
        <p:nvPr/>
      </p:nvGrpSpPr>
      <p:grpSpPr>
        <a:xfrm>
          <a:off x="0" y="0"/>
          <a:ext cx="0" cy="0"/>
          <a:chOff x="0" y="0"/>
          <a:chExt cx="0" cy="0"/>
        </a:xfrm>
      </p:grpSpPr>
      <p:pic>
        <p:nvPicPr>
          <p:cNvPr id="298" name="Google Shape;298;p28"/>
          <p:cNvPicPr preferRelativeResize="0"/>
          <p:nvPr/>
        </p:nvPicPr>
        <p:blipFill>
          <a:blip r:embed="rId2">
            <a:alphaModFix amt="45000"/>
          </a:blip>
          <a:stretch>
            <a:fillRect/>
          </a:stretch>
        </p:blipFill>
        <p:spPr>
          <a:xfrm>
            <a:off x="0" y="0"/>
            <a:ext cx="9144003" cy="5143501"/>
          </a:xfrm>
          <a:prstGeom prst="rect">
            <a:avLst/>
          </a:prstGeom>
          <a:noFill/>
          <a:ln>
            <a:noFill/>
          </a:ln>
        </p:spPr>
      </p:pic>
      <p:grpSp>
        <p:nvGrpSpPr>
          <p:cNvPr id="299" name="Google Shape;299;p28"/>
          <p:cNvGrpSpPr/>
          <p:nvPr/>
        </p:nvGrpSpPr>
        <p:grpSpPr>
          <a:xfrm>
            <a:off x="187475" y="-37475"/>
            <a:ext cx="8769000" cy="5223900"/>
            <a:chOff x="187475" y="-37475"/>
            <a:chExt cx="8769000" cy="5223900"/>
          </a:xfrm>
        </p:grpSpPr>
        <p:cxnSp>
          <p:nvCxnSpPr>
            <p:cNvPr id="300" name="Google Shape;300;p28"/>
            <p:cNvCxnSpPr/>
            <p:nvPr/>
          </p:nvCxnSpPr>
          <p:spPr>
            <a:xfrm>
              <a:off x="187475" y="-37475"/>
              <a:ext cx="0" cy="522390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8"/>
            <p:cNvCxnSpPr/>
            <p:nvPr/>
          </p:nvCxnSpPr>
          <p:spPr>
            <a:xfrm>
              <a:off x="8956475" y="-37475"/>
              <a:ext cx="0" cy="5223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02"/>
        <p:cNvGrpSpPr/>
        <p:nvPr/>
      </p:nvGrpSpPr>
      <p:grpSpPr>
        <a:xfrm>
          <a:off x="0" y="0"/>
          <a:ext cx="0" cy="0"/>
          <a:chOff x="0" y="0"/>
          <a:chExt cx="0" cy="0"/>
        </a:xfrm>
      </p:grpSpPr>
      <p:pic>
        <p:nvPicPr>
          <p:cNvPr id="303" name="Google Shape;303;p29"/>
          <p:cNvPicPr preferRelativeResize="0"/>
          <p:nvPr/>
        </p:nvPicPr>
        <p:blipFill>
          <a:blip r:embed="rId2">
            <a:alphaModFix amt="45000"/>
          </a:blip>
          <a:stretch>
            <a:fillRect/>
          </a:stretch>
        </p:blipFill>
        <p:spPr>
          <a:xfrm>
            <a:off x="0" y="0"/>
            <a:ext cx="9144003" cy="5143501"/>
          </a:xfrm>
          <a:prstGeom prst="rect">
            <a:avLst/>
          </a:prstGeom>
          <a:noFill/>
          <a:ln>
            <a:noFill/>
          </a:ln>
        </p:spPr>
      </p:pic>
      <p:grpSp>
        <p:nvGrpSpPr>
          <p:cNvPr id="304" name="Google Shape;304;p29"/>
          <p:cNvGrpSpPr/>
          <p:nvPr/>
        </p:nvGrpSpPr>
        <p:grpSpPr>
          <a:xfrm>
            <a:off x="-37475" y="186175"/>
            <a:ext cx="9254100" cy="4769225"/>
            <a:chOff x="-37475" y="186175"/>
            <a:chExt cx="9254100" cy="4769225"/>
          </a:xfrm>
        </p:grpSpPr>
        <p:cxnSp>
          <p:nvCxnSpPr>
            <p:cNvPr id="305" name="Google Shape;305;p29"/>
            <p:cNvCxnSpPr/>
            <p:nvPr/>
          </p:nvCxnSpPr>
          <p:spPr>
            <a:xfrm>
              <a:off x="-37475" y="4955400"/>
              <a:ext cx="92541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37475" y="186175"/>
              <a:ext cx="9254100" cy="0"/>
            </a:xfrm>
            <a:prstGeom prst="straightConnector1">
              <a:avLst/>
            </a:prstGeom>
            <a:noFill/>
            <a:ln w="9525" cap="flat" cmpd="sng">
              <a:solidFill>
                <a:schemeClr val="dk1"/>
              </a:solidFill>
              <a:prstDash val="solid"/>
              <a:round/>
              <a:headEnd type="none" w="med" len="med"/>
              <a:tailEnd type="none" w="med" len="med"/>
            </a:ln>
          </p:spPr>
        </p:cxnSp>
      </p:grpSp>
      <p:grpSp>
        <p:nvGrpSpPr>
          <p:cNvPr id="307" name="Google Shape;307;p29"/>
          <p:cNvGrpSpPr/>
          <p:nvPr/>
        </p:nvGrpSpPr>
        <p:grpSpPr>
          <a:xfrm>
            <a:off x="-37475" y="186175"/>
            <a:ext cx="9254100" cy="4769225"/>
            <a:chOff x="-37475" y="186175"/>
            <a:chExt cx="9254100" cy="4769225"/>
          </a:xfrm>
        </p:grpSpPr>
        <p:cxnSp>
          <p:nvCxnSpPr>
            <p:cNvPr id="308" name="Google Shape;308;p29"/>
            <p:cNvCxnSpPr/>
            <p:nvPr/>
          </p:nvCxnSpPr>
          <p:spPr>
            <a:xfrm>
              <a:off x="-37475" y="4955400"/>
              <a:ext cx="92541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29"/>
            <p:cNvCxnSpPr/>
            <p:nvPr/>
          </p:nvCxnSpPr>
          <p:spPr>
            <a:xfrm>
              <a:off x="-37475" y="186175"/>
              <a:ext cx="9254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4" name="Google Shape;324;p33"/>
          <p:cNvGrpSpPr/>
          <p:nvPr/>
        </p:nvGrpSpPr>
        <p:grpSpPr>
          <a:xfrm rot="5400000">
            <a:off x="518095" y="279766"/>
            <a:ext cx="524448" cy="497418"/>
            <a:chOff x="7112550" y="586950"/>
            <a:chExt cx="1124700" cy="422400"/>
          </a:xfrm>
        </p:grpSpPr>
        <p:sp>
          <p:nvSpPr>
            <p:cNvPr id="325"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7"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29" name="Google Shape;329;p33"/>
          <p:cNvGrpSpPr/>
          <p:nvPr/>
        </p:nvGrpSpPr>
        <p:grpSpPr>
          <a:xfrm>
            <a:off x="8274200" y="281107"/>
            <a:ext cx="524448" cy="497418"/>
            <a:chOff x="7112550" y="586950"/>
            <a:chExt cx="1124700" cy="422400"/>
          </a:xfrm>
        </p:grpSpPr>
        <p:sp>
          <p:nvSpPr>
            <p:cNvPr id="330" name="Google Shape;330;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34" name="Google Shape;334;p33"/>
          <p:cNvGrpSpPr/>
          <p:nvPr/>
        </p:nvGrpSpPr>
        <p:grpSpPr>
          <a:xfrm>
            <a:off x="7913076" y="4092566"/>
            <a:ext cx="524448" cy="497418"/>
            <a:chOff x="7112550" y="586950"/>
            <a:chExt cx="1124700" cy="422400"/>
          </a:xfrm>
        </p:grpSpPr>
        <p:sp>
          <p:nvSpPr>
            <p:cNvPr id="335" name="Google Shape;33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5" name="Google Shape;324;p33"/>
          <p:cNvGrpSpPr/>
          <p:nvPr/>
        </p:nvGrpSpPr>
        <p:grpSpPr>
          <a:xfrm rot="5400000">
            <a:off x="631651" y="4244966"/>
            <a:ext cx="524448" cy="497418"/>
            <a:chOff x="7112550" y="586950"/>
            <a:chExt cx="1124700" cy="422400"/>
          </a:xfrm>
        </p:grpSpPr>
        <p:sp>
          <p:nvSpPr>
            <p:cNvPr id="26"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 name="TextBox 4"/>
          <p:cNvSpPr txBox="1"/>
          <p:nvPr/>
        </p:nvSpPr>
        <p:spPr>
          <a:xfrm>
            <a:off x="719217" y="474971"/>
            <a:ext cx="7788426" cy="4001095"/>
          </a:xfrm>
          <a:prstGeom prst="rect">
            <a:avLst/>
          </a:prstGeom>
          <a:noFill/>
        </p:spPr>
        <p:txBody>
          <a:bodyPr wrap="square" rtlCol="0">
            <a:spAutoFit/>
          </a:bodyPr>
          <a:lstStyle/>
          <a:p>
            <a:pPr algn="ctr"/>
            <a:r>
              <a:rPr lang="en-US" sz="4800" b="1" dirty="0" err="1">
                <a:solidFill>
                  <a:schemeClr val="accent2">
                    <a:lumMod val="75000"/>
                  </a:schemeClr>
                </a:solidFill>
                <a:latin typeface="Times New Roman" panose="02020603050405020304" pitchFamily="18" charset="0"/>
                <a:cs typeface="Times New Roman" panose="02020603050405020304" pitchFamily="18" charset="0"/>
              </a:rPr>
              <a:t>Batayang</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err="1">
                <a:solidFill>
                  <a:schemeClr val="accent2">
                    <a:lumMod val="75000"/>
                  </a:schemeClr>
                </a:solidFill>
                <a:latin typeface="Times New Roman" panose="02020603050405020304" pitchFamily="18" charset="0"/>
                <a:cs typeface="Times New Roman" panose="02020603050405020304" pitchFamily="18" charset="0"/>
              </a:rPr>
              <a:t>Kaalaman</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2">
                    <a:lumMod val="75000"/>
                  </a:schemeClr>
                </a:solidFill>
                <a:latin typeface="Times New Roman" panose="02020603050405020304" pitchFamily="18" charset="0"/>
                <a:cs typeface="Times New Roman" panose="02020603050405020304" pitchFamily="18" charset="0"/>
              </a:rPr>
              <a:t>sa</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2">
                    <a:lumMod val="75000"/>
                  </a:schemeClr>
                </a:solidFill>
                <a:latin typeface="Times New Roman" panose="02020603050405020304" pitchFamily="18" charset="0"/>
                <a:cs typeface="Times New Roman" panose="02020603050405020304" pitchFamily="18" charset="0"/>
              </a:rPr>
              <a:t>Metodolohiya</a:t>
            </a:r>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latin typeface="Times New Roman" panose="02020603050405020304" pitchFamily="18" charset="0"/>
                <a:cs typeface="Times New Roman" panose="02020603050405020304" pitchFamily="18" charset="0"/>
              </a:rPr>
              <a:t>(</a:t>
            </a:r>
            <a:r>
              <a:rPr lang="en-US" sz="4800" b="1" dirty="0" err="1">
                <a:solidFill>
                  <a:schemeClr val="accent2">
                    <a:lumMod val="75000"/>
                  </a:schemeClr>
                </a:solidFill>
                <a:latin typeface="Times New Roman" panose="02020603050405020304" pitchFamily="18" charset="0"/>
                <a:cs typeface="Times New Roman" panose="02020603050405020304" pitchFamily="18" charset="0"/>
              </a:rPr>
              <a:t>Pagtitipon</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err="1">
                <a:solidFill>
                  <a:schemeClr val="accent2">
                    <a:lumMod val="75000"/>
                  </a:schemeClr>
                </a:solidFill>
                <a:latin typeface="Times New Roman" panose="02020603050405020304" pitchFamily="18" charset="0"/>
                <a:cs typeface="Times New Roman" panose="02020603050405020304" pitchFamily="18" charset="0"/>
              </a:rPr>
              <a:t>Pagpoproseso</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t>
            </a:r>
            <a:r>
              <a:rPr lang="en-US" sz="4800" b="1" dirty="0" err="1" smtClean="0">
                <a:solidFill>
                  <a:schemeClr val="accent2">
                    <a:lumMod val="75000"/>
                  </a:schemeClr>
                </a:solidFill>
                <a:latin typeface="Times New Roman" panose="02020603050405020304" pitchFamily="18" charset="0"/>
                <a:cs typeface="Times New Roman" panose="02020603050405020304" pitchFamily="18" charset="0"/>
              </a:rPr>
              <a:t>Pagsusuri</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smtClean="0">
                <a:solidFill>
                  <a:schemeClr val="accent2">
                    <a:lumMod val="75000"/>
                  </a:schemeClr>
                </a:solidFill>
                <a:latin typeface="Times New Roman" panose="02020603050405020304" pitchFamily="18" charset="0"/>
                <a:cs typeface="Times New Roman" panose="02020603050405020304" pitchFamily="18" charset="0"/>
              </a:rPr>
              <a:t>ng </a:t>
            </a:r>
            <a:r>
              <a:rPr lang="en-US" sz="4800" b="1" dirty="0" err="1">
                <a:solidFill>
                  <a:schemeClr val="accent2">
                    <a:lumMod val="75000"/>
                  </a:schemeClr>
                </a:solidFill>
                <a:latin typeface="Times New Roman" panose="02020603050405020304" pitchFamily="18" charset="0"/>
                <a:cs typeface="Times New Roman" panose="02020603050405020304" pitchFamily="18" charset="0"/>
              </a:rPr>
              <a:t>Datos</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err="1">
                <a:solidFill>
                  <a:schemeClr val="accent2">
                    <a:lumMod val="75000"/>
                  </a:schemeClr>
                </a:solidFill>
                <a:latin typeface="Times New Roman" panose="02020603050405020304" pitchFamily="18" charset="0"/>
                <a:cs typeface="Times New Roman" panose="02020603050405020304" pitchFamily="18" charset="0"/>
              </a:rPr>
              <a:t>sa</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err="1">
                <a:solidFill>
                  <a:schemeClr val="accent2">
                    <a:lumMod val="75000"/>
                  </a:schemeClr>
                </a:solidFill>
                <a:latin typeface="Times New Roman" panose="02020603050405020304" pitchFamily="18" charset="0"/>
                <a:cs typeface="Times New Roman" panose="02020603050405020304" pitchFamily="18" charset="0"/>
              </a:rPr>
              <a:t>Pananaliksik</a:t>
            </a:r>
            <a:r>
              <a:rPr lang="en-US" sz="4800" b="1" dirty="0">
                <a:solidFill>
                  <a:schemeClr val="accent2">
                    <a:lumMod val="75000"/>
                  </a:schemeClr>
                </a:solidFill>
                <a:latin typeface="Times New Roman" panose="02020603050405020304" pitchFamily="18" charset="0"/>
                <a:cs typeface="Times New Roman" panose="02020603050405020304" pitchFamily="18" charset="0"/>
              </a:rPr>
              <a:t> </a:t>
            </a:r>
            <a:r>
              <a:rPr lang="en-US" sz="4800" b="1" dirty="0" err="1">
                <a:solidFill>
                  <a:schemeClr val="accent2">
                    <a:lumMod val="75000"/>
                  </a:schemeClr>
                </a:solidFill>
                <a:latin typeface="Times New Roman" panose="02020603050405020304" pitchFamily="18" charset="0"/>
                <a:cs typeface="Times New Roman" panose="02020603050405020304" pitchFamily="18" charset="0"/>
              </a:rPr>
              <a:t>Panlipunan</a:t>
            </a:r>
            <a:endParaRPr lang="en-PH" sz="4800" dirty="0">
              <a:solidFill>
                <a:schemeClr val="accent2">
                  <a:lumMod val="75000"/>
                </a:schemeClr>
              </a:solidFill>
              <a:latin typeface="Times New Roman" panose="02020603050405020304" pitchFamily="18" charset="0"/>
              <a:cs typeface="Times New Roman" panose="02020603050405020304" pitchFamily="18" charset="0"/>
            </a:endParaRPr>
          </a:p>
          <a:p>
            <a:pPr algn="ctr"/>
            <a:endParaRPr lang="en-P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50" y="-65603"/>
            <a:ext cx="8389620" cy="4247317"/>
          </a:xfrm>
          <a:prstGeom prst="rect">
            <a:avLst/>
          </a:prstGeom>
          <a:noFill/>
        </p:spPr>
        <p:txBody>
          <a:bodyPr wrap="square" rtlCol="0">
            <a:spAutoFit/>
          </a:bodyPr>
          <a:lstStyle/>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7.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Palalahad</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Pagbibigay</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ng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Prediksyon</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a:t>
            </a:r>
          </a:p>
          <a:p>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Pagalalarawan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posibleng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mangyari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bagay</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8.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Pagtatakda</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ng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kontrol</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a:t>
            </a:r>
          </a:p>
          <a:p>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Paglalahad</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paraan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higit</a:t>
            </a:r>
            <a:r>
              <a:rPr lang="en-US" sz="2400" b="1" dirty="0">
                <a:solidFill>
                  <a:schemeClr val="dk1"/>
                </a:solidFill>
                <a:latin typeface="Times New Roman" panose="02020603050405020304" pitchFamily="18" charset="0"/>
                <a:ea typeface="Playfair Display"/>
                <a:cs typeface="Times New Roman" panose="02020603050405020304" pitchFamily="18" charset="0"/>
              </a:rPr>
              <a:t> pang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bagay</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maisailalim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kontrol</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tungo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epektibo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mas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ligtas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paggamit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nito</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t> </a:t>
            </a:r>
            <a:endParaRPr lang="en-PH" sz="2400" b="1" dirty="0"/>
          </a:p>
          <a:p>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b="1" dirty="0"/>
          </a:p>
        </p:txBody>
      </p:sp>
    </p:spTree>
    <p:extLst>
      <p:ext uri="{BB962C8B-B14F-4D97-AF65-F5344CB8AC3E}">
        <p14:creationId xmlns:p14="http://schemas.microsoft.com/office/powerpoint/2010/main" val="128095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50" y="-271343"/>
            <a:ext cx="8875350" cy="8309967"/>
          </a:xfrm>
          <a:prstGeom prst="rect">
            <a:avLst/>
          </a:prstGeom>
          <a:noFill/>
        </p:spPr>
        <p:txBody>
          <a:bodyPr wrap="square" rtlCol="0">
            <a:spAutoFit/>
          </a:bodyPr>
          <a:lstStyle/>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p>
          <a:p>
            <a:pPr algn="ct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PAGSUSURI</a:t>
            </a:r>
            <a:endParaRPr lang="en-PH" sz="3200" b="1" dirty="0">
              <a:solidFill>
                <a:schemeClr val="accent2">
                  <a:lumMod val="75000"/>
                </a:schemeClr>
              </a:solidFill>
              <a:latin typeface="Times New Roman" panose="02020603050405020304" pitchFamily="18" charset="0"/>
              <a:ea typeface="Playfair Display"/>
              <a:cs typeface="Times New Roman" panose="02020603050405020304" pitchFamily="18" charset="0"/>
            </a:endParaRPr>
          </a:p>
          <a:p>
            <a:r>
              <a:rPr lang="en-US" sz="2400" b="1" dirty="0" err="1">
                <a:solidFill>
                  <a:schemeClr val="dk1"/>
                </a:solidFill>
                <a:latin typeface="Times New Roman" panose="02020603050405020304" pitchFamily="18" charset="0"/>
                <a:ea typeface="Playfair Display"/>
                <a:cs typeface="Times New Roman" panose="02020603050405020304" pitchFamily="18" charset="0"/>
              </a:rPr>
              <a:t>Mahalaga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rin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pagsusuri</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maging</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mabisa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katanggap</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tanggap</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ang</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gagawing</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pananaliksik</a:t>
            </a:r>
            <a:r>
              <a:rPr lang="en-US" sz="2400" b="1" dirty="0" smtClean="0">
                <a:solidFill>
                  <a:schemeClr val="bg1">
                    <a:lumMod val="50000"/>
                  </a:schemeClr>
                </a:solidFill>
                <a:latin typeface="Times New Roman" panose="02020603050405020304" pitchFamily="18" charset="0"/>
                <a:ea typeface="Playfair Display"/>
                <a:cs typeface="Times New Roman" panose="02020603050405020304" pitchFamily="18" charset="0"/>
              </a:rPr>
              <a:t>.</a:t>
            </a:r>
          </a:p>
          <a:p>
            <a:pPr algn="ctr"/>
            <a:endParaRPr lang="en-US" sz="1200" b="1" dirty="0" smtClean="0">
              <a:solidFill>
                <a:schemeClr val="bg1">
                  <a:lumMod val="25000"/>
                </a:schemeClr>
              </a:solidFill>
              <a:latin typeface="Times New Roman" panose="02020603050405020304" pitchFamily="18" charset="0"/>
              <a:ea typeface="Playfair Display"/>
              <a:cs typeface="Times New Roman" panose="02020603050405020304" pitchFamily="18" charset="0"/>
            </a:endParaRPr>
          </a:p>
          <a:p>
            <a:pPr algn="ctr"/>
            <a:r>
              <a:rPr lang="en-US" sz="3200" b="1" dirty="0" smtClean="0">
                <a:solidFill>
                  <a:schemeClr val="bg1">
                    <a:lumMod val="25000"/>
                  </a:schemeClr>
                </a:solidFill>
                <a:latin typeface="Times New Roman" panose="02020603050405020304" pitchFamily="18" charset="0"/>
                <a:ea typeface="Playfair Display"/>
                <a:cs typeface="Times New Roman" panose="02020603050405020304" pitchFamily="18" charset="0"/>
              </a:rPr>
              <a:t>TALONG </a:t>
            </a:r>
            <a:r>
              <a:rPr lang="en-US" sz="3200" b="1" dirty="0">
                <a:solidFill>
                  <a:schemeClr val="bg1">
                    <a:lumMod val="25000"/>
                  </a:schemeClr>
                </a:solidFill>
                <a:latin typeface="Times New Roman" panose="02020603050405020304" pitchFamily="18" charset="0"/>
                <a:ea typeface="Playfair Display"/>
                <a:cs typeface="Times New Roman" panose="02020603050405020304" pitchFamily="18" charset="0"/>
              </a:rPr>
              <a:t>PARAAN NG </a:t>
            </a:r>
            <a:r>
              <a:rPr lang="en-US" sz="3200" b="1" dirty="0" smtClean="0">
                <a:solidFill>
                  <a:schemeClr val="bg1">
                    <a:lumMod val="25000"/>
                  </a:schemeClr>
                </a:solidFill>
                <a:latin typeface="Times New Roman" panose="02020603050405020304" pitchFamily="18" charset="0"/>
                <a:ea typeface="Playfair Display"/>
                <a:cs typeface="Times New Roman" panose="02020603050405020304" pitchFamily="18" charset="0"/>
              </a:rPr>
              <a:t>PANANALIKSIK</a:t>
            </a:r>
            <a:endParaRPr lang="en-PH" sz="2400" b="1" dirty="0">
              <a:solidFill>
                <a:schemeClr val="bg1">
                  <a:lumMod val="25000"/>
                </a:schemeClr>
              </a:solidFill>
            </a:endParaRPr>
          </a:p>
          <a:p>
            <a:pPr marL="457200" indent="-457200">
              <a:buAutoNum type="arabicPeriod"/>
            </a:pP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PAGLALARAWAN O DESKRIPTIBO </a:t>
            </a:r>
          </a:p>
          <a:p>
            <a:pPr algn="ct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Pamamaraang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paglaganap</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naglalarawan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makukuha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natin</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dito</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ang</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kahulugan</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tungkol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bagay</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1600" b="1" dirty="0">
              <a:solidFill>
                <a:schemeClr val="dk1"/>
              </a:solidFill>
              <a:latin typeface="Times New Roman" panose="02020603050405020304" pitchFamily="18" charset="0"/>
              <a:ea typeface="Playfair Display"/>
              <a:cs typeface="Times New Roman" panose="02020603050405020304" pitchFamily="18" charset="0"/>
            </a:endParaRPr>
          </a:p>
          <a:p>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2. HISTORIKAL </a:t>
            </a:r>
          </a:p>
          <a:p>
            <a:pPr algn="ct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Tinatalakay</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chemeClr val="dk1"/>
                </a:solidFill>
                <a:latin typeface="Times New Roman" panose="02020603050405020304" pitchFamily="18" charset="0"/>
                <a:ea typeface="Playfair Display"/>
                <a:cs typeface="Times New Roman" panose="02020603050405020304" pitchFamily="18" charset="0"/>
              </a:rPr>
              <a:t>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tagasaliksik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kung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kalagayan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kasalukuyan</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laban</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sa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historikal</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na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mg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t/>
            </a:r>
            <a:br>
              <a:rPr lang="en-US" sz="2400" b="1" dirty="0"/>
            </a:b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t> </a:t>
            </a:r>
            <a:endParaRPr lang="en-US" sz="2400" b="1" dirty="0" smtClean="0"/>
          </a:p>
          <a:p>
            <a:endParaRPr lang="en-PH" sz="2400" b="1" dirty="0"/>
          </a:p>
          <a:p>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b="1" dirty="0"/>
          </a:p>
        </p:txBody>
      </p:sp>
    </p:spTree>
    <p:extLst>
      <p:ext uri="{BB962C8B-B14F-4D97-AF65-F5344CB8AC3E}">
        <p14:creationId xmlns:p14="http://schemas.microsoft.com/office/powerpoint/2010/main" val="324827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850" y="-132348"/>
            <a:ext cx="8896150" cy="5170646"/>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p>
          <a:p>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3. EXPERIMENTAL </a:t>
            </a:r>
          </a:p>
          <a:p>
            <a:pPr algn="ct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sumusubok</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sa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hypothesis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tungkol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ugnayang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sanhi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bunga</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p>
          <a:p>
            <a:pPr algn="ctr"/>
            <a:endParaRPr lang="en-PH" sz="20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3200" b="1" dirty="0">
                <a:solidFill>
                  <a:schemeClr val="bg1">
                    <a:lumMod val="25000"/>
                  </a:schemeClr>
                </a:solidFill>
                <a:latin typeface="Times New Roman" panose="02020603050405020304" pitchFamily="18" charset="0"/>
                <a:ea typeface="Playfair Display"/>
                <a:cs typeface="Times New Roman" panose="02020603050405020304" pitchFamily="18" charset="0"/>
              </a:rPr>
              <a:t>Dalawang </a:t>
            </a:r>
            <a:r>
              <a:rPr lang="en-US" sz="3200" b="1" dirty="0" smtClean="0">
                <a:solidFill>
                  <a:schemeClr val="bg1">
                    <a:lumMod val="25000"/>
                  </a:schemeClr>
                </a:solidFill>
                <a:latin typeface="Times New Roman" panose="02020603050405020304" pitchFamily="18" charset="0"/>
                <a:ea typeface="Playfair Display"/>
                <a:cs typeface="Times New Roman" panose="02020603050405020304" pitchFamily="18" charset="0"/>
              </a:rPr>
              <a:t>Uri</a:t>
            </a:r>
            <a:r>
              <a:rPr lang="id-ID" sz="3200" b="1" dirty="0" smtClean="0">
                <a:solidFill>
                  <a:schemeClr val="bg1">
                    <a:lumMod val="25000"/>
                  </a:schemeClr>
                </a:solidFill>
                <a:latin typeface="Times New Roman" panose="02020603050405020304" pitchFamily="18" charset="0"/>
                <a:ea typeface="Playfair Display"/>
                <a:cs typeface="Times New Roman" panose="02020603050405020304" pitchFamily="18" charset="0"/>
              </a:rPr>
              <a:t> </a:t>
            </a:r>
            <a:r>
              <a:rPr lang="id-ID" sz="3200" b="1" dirty="0">
                <a:solidFill>
                  <a:schemeClr val="bg1">
                    <a:lumMod val="25000"/>
                  </a:schemeClr>
                </a:solidFill>
                <a:latin typeface="Times New Roman" panose="02020603050405020304" pitchFamily="18" charset="0"/>
                <a:ea typeface="Playfair Display"/>
                <a:cs typeface="Times New Roman" panose="02020603050405020304" pitchFamily="18" charset="0"/>
              </a:rPr>
              <a:t>sa paraan ng Pagsusuri ng datos</a:t>
            </a:r>
            <a:endParaRPr lang="en-PH" sz="3200" b="1" dirty="0">
              <a:solidFill>
                <a:schemeClr val="bg1">
                  <a:lumMod val="25000"/>
                </a:schemeClr>
              </a:solidFill>
              <a:latin typeface="Times New Roman" panose="02020603050405020304" pitchFamily="18" charset="0"/>
              <a:ea typeface="Playfair Display"/>
              <a:cs typeface="Times New Roman" panose="02020603050405020304" pitchFamily="18" charset="0"/>
            </a:endParaRPr>
          </a:p>
          <a:p>
            <a:pPr lvl="0"/>
            <a:r>
              <a:rPr lang="id-ID"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rPr>
              <a:t>S</a:t>
            </a:r>
            <a:r>
              <a:rPr lang="en-US"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rPr>
              <a:t>ARBEY</a:t>
            </a:r>
            <a:endPar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endParaRPr>
          </a:p>
          <a:p>
            <a:pPr lvl="0" algn="ct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id-ID" sz="2400" b="1" dirty="0">
                <a:solidFill>
                  <a:schemeClr val="dk1"/>
                </a:solidFill>
                <a:latin typeface="Times New Roman" panose="02020603050405020304" pitchFamily="18" charset="0"/>
                <a:ea typeface="Playfair Display"/>
                <a:cs typeface="Times New Roman" panose="02020603050405020304" pitchFamily="18" charset="0"/>
              </a:rPr>
              <a:t>Ito ay ang pagsukat sa kasalukuyang pangyayari ng hindi nagtatanong Kung bakit ganito o ganoon ang isang bagay, paksa o pangyayari</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rPr>
              <a:t>C</a:t>
            </a:r>
            <a:r>
              <a:rPr lang="en-US"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rPr>
              <a:t>ENCUS</a:t>
            </a:r>
            <a:endParaRPr lang="en-PH" sz="3200" b="1" dirty="0">
              <a:solidFill>
                <a:schemeClr val="accent2">
                  <a:lumMod val="75000"/>
                </a:schemeClr>
              </a:solidFill>
              <a:latin typeface="Times New Roman" panose="02020603050405020304" pitchFamily="18" charset="0"/>
              <a:ea typeface="Playfair Display"/>
              <a:cs typeface="Times New Roman" panose="02020603050405020304" pitchFamily="18" charset="0"/>
            </a:endParaRPr>
          </a:p>
          <a:p>
            <a:pPr algn="ctr"/>
            <a:r>
              <a:rPr lang="id-ID" sz="2400" b="1" dirty="0">
                <a:solidFill>
                  <a:schemeClr val="dk1"/>
                </a:solidFill>
                <a:latin typeface="Times New Roman" panose="02020603050405020304" pitchFamily="18" charset="0"/>
                <a:ea typeface="Playfair Display"/>
                <a:cs typeface="Times New Roman" panose="02020603050405020304" pitchFamily="18" charset="0"/>
              </a:rPr>
              <a:t>Nilalaman dito ang taong kabilang lamang sa isang populasyon </a:t>
            </a:r>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33166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4" name="Google Shape;324;p33"/>
          <p:cNvGrpSpPr/>
          <p:nvPr/>
        </p:nvGrpSpPr>
        <p:grpSpPr>
          <a:xfrm rot="5400000">
            <a:off x="518095" y="279766"/>
            <a:ext cx="524448" cy="497418"/>
            <a:chOff x="7112550" y="586950"/>
            <a:chExt cx="1124700" cy="422400"/>
          </a:xfrm>
        </p:grpSpPr>
        <p:sp>
          <p:nvSpPr>
            <p:cNvPr id="325"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7"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29" name="Google Shape;329;p33"/>
          <p:cNvGrpSpPr/>
          <p:nvPr/>
        </p:nvGrpSpPr>
        <p:grpSpPr>
          <a:xfrm>
            <a:off x="8274200" y="281107"/>
            <a:ext cx="524448" cy="497418"/>
            <a:chOff x="7112550" y="586950"/>
            <a:chExt cx="1124700" cy="422400"/>
          </a:xfrm>
        </p:grpSpPr>
        <p:sp>
          <p:nvSpPr>
            <p:cNvPr id="330" name="Google Shape;330;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34" name="Google Shape;334;p33"/>
          <p:cNvGrpSpPr/>
          <p:nvPr/>
        </p:nvGrpSpPr>
        <p:grpSpPr>
          <a:xfrm>
            <a:off x="7913076" y="4092566"/>
            <a:ext cx="524448" cy="497418"/>
            <a:chOff x="7112550" y="586950"/>
            <a:chExt cx="1124700" cy="422400"/>
          </a:xfrm>
        </p:grpSpPr>
        <p:sp>
          <p:nvSpPr>
            <p:cNvPr id="335" name="Google Shape;33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5" name="Google Shape;324;p33"/>
          <p:cNvGrpSpPr/>
          <p:nvPr/>
        </p:nvGrpSpPr>
        <p:grpSpPr>
          <a:xfrm rot="5400000">
            <a:off x="527147" y="4244966"/>
            <a:ext cx="524448" cy="497418"/>
            <a:chOff x="7112550" y="586950"/>
            <a:chExt cx="1124700" cy="422400"/>
          </a:xfrm>
        </p:grpSpPr>
        <p:sp>
          <p:nvSpPr>
            <p:cNvPr id="26"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 name="TextBox 4"/>
          <p:cNvSpPr txBox="1"/>
          <p:nvPr/>
        </p:nvSpPr>
        <p:spPr>
          <a:xfrm>
            <a:off x="896666" y="841130"/>
            <a:ext cx="7554983" cy="4524315"/>
          </a:xfrm>
          <a:prstGeom prst="rect">
            <a:avLst/>
          </a:prstGeom>
          <a:noFill/>
        </p:spPr>
        <p:txBody>
          <a:bodyPr wrap="square" rtlCol="0">
            <a:spAutoFit/>
          </a:bodyPr>
          <a:lstStyle/>
          <a:p>
            <a:pPr algn="ctr"/>
            <a:r>
              <a:rPr lang="en-US" sz="3600" b="1" dirty="0" smtClean="0">
                <a:solidFill>
                  <a:srgbClr val="FF0066"/>
                </a:solidFill>
                <a:latin typeface="Times New Roman" panose="02020603050405020304" pitchFamily="18" charset="0"/>
                <a:cs typeface="Times New Roman" panose="02020603050405020304" pitchFamily="18" charset="0"/>
              </a:rPr>
              <a:t>PAGMAMAPANG </a:t>
            </a:r>
            <a:r>
              <a:rPr lang="en-US" sz="3600" b="1" dirty="0">
                <a:solidFill>
                  <a:srgbClr val="FF0066"/>
                </a:solidFill>
                <a:latin typeface="Times New Roman" panose="02020603050405020304" pitchFamily="18" charset="0"/>
                <a:cs typeface="Times New Roman" panose="02020603050405020304" pitchFamily="18" charset="0"/>
              </a:rPr>
              <a:t>KULTURAL, ETNOGRAPIYA, PANANALIKSIK NA LEKSIKOGROPIKO AT VIDEO DOCUMENTATION</a:t>
            </a:r>
            <a:endParaRPr lang="en-PH" sz="3600" b="1" dirty="0">
              <a:solidFill>
                <a:srgbClr val="FF0066"/>
              </a:solidFill>
              <a:latin typeface="Times New Roman" panose="02020603050405020304" pitchFamily="18" charset="0"/>
              <a:cs typeface="Times New Roman" panose="02020603050405020304" pitchFamily="18" charset="0"/>
            </a:endParaRPr>
          </a:p>
          <a:p>
            <a:pPr algn="ctr"/>
            <a:endParaRPr lang="en-US" sz="3600" b="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Hazel Samantha Delos Reyes</a:t>
            </a:r>
          </a:p>
          <a:p>
            <a:r>
              <a:rPr lang="en-US" sz="2400" b="1" dirty="0" err="1" smtClean="0">
                <a:latin typeface="Times New Roman" panose="02020603050405020304" pitchFamily="18" charset="0"/>
                <a:cs typeface="Times New Roman" panose="02020603050405020304" pitchFamily="18" charset="0"/>
              </a:rPr>
              <a:t>Cris</a:t>
            </a:r>
            <a:r>
              <a:rPr lang="en-US" sz="2400" b="1" dirty="0" smtClean="0">
                <a:latin typeface="Times New Roman" panose="02020603050405020304" pitchFamily="18" charset="0"/>
                <a:cs typeface="Times New Roman" panose="02020603050405020304" pitchFamily="18" charset="0"/>
              </a:rPr>
              <a:t> Joy </a:t>
            </a:r>
            <a:r>
              <a:rPr lang="en-US" sz="2400" b="1" dirty="0" err="1" smtClean="0">
                <a:latin typeface="Times New Roman" panose="02020603050405020304" pitchFamily="18" charset="0"/>
                <a:cs typeface="Times New Roman" panose="02020603050405020304" pitchFamily="18" charset="0"/>
              </a:rPr>
              <a:t>Miong</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Ed Viernes</a:t>
            </a:r>
          </a:p>
          <a:p>
            <a:pPr algn="ctr"/>
            <a:endParaRPr lang="en-PH"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91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8827" y="407100"/>
            <a:ext cx="8795173" cy="4616648"/>
          </a:xfrm>
          <a:prstGeom prst="rect">
            <a:avLst/>
          </a:prstGeom>
          <a:noFill/>
        </p:spPr>
        <p:txBody>
          <a:bodyPr wrap="square" rtlCol="0">
            <a:spAutoFit/>
          </a:bodyPr>
          <a:lstStyle/>
          <a:p>
            <a:pPr lvl="0" algn="ctr"/>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PAGMAMAPANG </a:t>
            </a:r>
            <a:r>
              <a:rPr lang="id-ID" sz="3200" b="1" dirty="0">
                <a:solidFill>
                  <a:srgbClr val="FF0066"/>
                </a:solidFill>
                <a:latin typeface="Times New Roman" panose="02020603050405020304" pitchFamily="18" charset="0"/>
                <a:ea typeface="Playfair Display"/>
                <a:cs typeface="Times New Roman" panose="02020603050405020304" pitchFamily="18" charset="0"/>
              </a:rPr>
              <a:t>KULTURAL(CULTURAL MAPPING) </a:t>
            </a:r>
            <a:endParaRPr lang="en-US" sz="3200" b="1" dirty="0" smtClean="0">
              <a:solidFill>
                <a:srgbClr val="FF0066"/>
              </a:solidFill>
              <a:latin typeface="Times New Roman" panose="02020603050405020304" pitchFamily="18" charset="0"/>
              <a:ea typeface="Playfair Display"/>
              <a:cs typeface="Times New Roman" panose="02020603050405020304" pitchFamily="18" charset="0"/>
            </a:endParaRPr>
          </a:p>
          <a:p>
            <a:pPr lvl="0"/>
            <a:r>
              <a:rPr lang="id-ID" sz="2400" b="1" dirty="0" smtClean="0">
                <a:solidFill>
                  <a:srgbClr val="00B050"/>
                </a:solidFill>
                <a:latin typeface="Times New Roman" panose="02020603050405020304" pitchFamily="18" charset="0"/>
                <a:ea typeface="Playfair Display"/>
                <a:cs typeface="Times New Roman" panose="02020603050405020304" pitchFamily="18" charset="0"/>
              </a:rPr>
              <a:t>Cultural </a:t>
            </a:r>
            <a:r>
              <a:rPr lang="id-ID" sz="2400" b="1" dirty="0">
                <a:solidFill>
                  <a:srgbClr val="00B050"/>
                </a:solidFill>
                <a:latin typeface="Times New Roman" panose="02020603050405020304" pitchFamily="18" charset="0"/>
                <a:ea typeface="Playfair Display"/>
                <a:cs typeface="Times New Roman" panose="02020603050405020304" pitchFamily="18" charset="0"/>
              </a:rPr>
              <a:t>Resource Mapping o Cultural Landscape</a:t>
            </a:r>
            <a:endParaRPr lang="en-PH" sz="2400" b="1" dirty="0">
              <a:solidFill>
                <a:srgbClr val="00B050"/>
              </a:solidFill>
              <a:latin typeface="Times New Roman" panose="02020603050405020304" pitchFamily="18" charset="0"/>
              <a:ea typeface="Playfair Display"/>
              <a:cs typeface="Times New Roman" panose="02020603050405020304" pitchFamily="18" charset="0"/>
            </a:endParaRPr>
          </a:p>
          <a:p>
            <a:pPr algn="ctr"/>
            <a:r>
              <a:rPr lang="id-ID" sz="2400" b="1" dirty="0">
                <a:solidFill>
                  <a:schemeClr val="dk1"/>
                </a:solidFill>
                <a:latin typeface="Times New Roman" panose="02020603050405020304" pitchFamily="18" charset="0"/>
                <a:ea typeface="Playfair Display"/>
                <a:cs typeface="Times New Roman" panose="02020603050405020304" pitchFamily="18" charset="0"/>
              </a:rPr>
              <a:t>Ang pagmamapang Kultural ay isang uri ng deskriptibong pananaliksik na nagmula sa salitang </a:t>
            </a:r>
            <a:r>
              <a:rPr lang="id-ID" sz="2400" b="1" dirty="0">
                <a:solidFill>
                  <a:srgbClr val="00B050"/>
                </a:solidFill>
                <a:latin typeface="Times New Roman" panose="02020603050405020304" pitchFamily="18" charset="0"/>
                <a:ea typeface="Playfair Display"/>
                <a:cs typeface="Times New Roman" panose="02020603050405020304" pitchFamily="18" charset="0"/>
              </a:rPr>
              <a:t>"pagmamapa" </a:t>
            </a:r>
            <a:r>
              <a:rPr lang="id-ID" sz="2400" b="1" dirty="0">
                <a:solidFill>
                  <a:schemeClr val="dk1"/>
                </a:solidFill>
                <a:latin typeface="Times New Roman" panose="02020603050405020304" pitchFamily="18" charset="0"/>
                <a:ea typeface="Playfair Display"/>
                <a:cs typeface="Times New Roman" panose="02020603050405020304" pitchFamily="18" charset="0"/>
              </a:rPr>
              <a:t>na tumutukoy sa </a:t>
            </a:r>
            <a:r>
              <a:rPr lang="id-ID" sz="2400" b="1" dirty="0">
                <a:solidFill>
                  <a:srgbClr val="00B050"/>
                </a:solidFill>
                <a:latin typeface="Times New Roman" panose="02020603050405020304" pitchFamily="18" charset="0"/>
                <a:ea typeface="Playfair Display"/>
                <a:cs typeface="Times New Roman" panose="02020603050405020304" pitchFamily="18" charset="0"/>
              </a:rPr>
              <a:t>"pag-uugat" </a:t>
            </a:r>
            <a:r>
              <a:rPr lang="id-ID" sz="2400" b="1" dirty="0">
                <a:solidFill>
                  <a:schemeClr val="dk1"/>
                </a:solidFill>
                <a:latin typeface="Times New Roman" panose="02020603050405020304" pitchFamily="18" charset="0"/>
                <a:ea typeface="Playfair Display"/>
                <a:cs typeface="Times New Roman" panose="02020603050405020304" pitchFamily="18" charset="0"/>
              </a:rPr>
              <a:t>o </a:t>
            </a:r>
            <a:r>
              <a:rPr lang="id-ID" sz="2400" b="1" dirty="0">
                <a:solidFill>
                  <a:srgbClr val="00B050"/>
                </a:solidFill>
                <a:latin typeface="Times New Roman" panose="02020603050405020304" pitchFamily="18" charset="0"/>
                <a:ea typeface="Playfair Display"/>
                <a:cs typeface="Times New Roman" panose="02020603050405020304" pitchFamily="18" charset="0"/>
              </a:rPr>
              <a:t>"pagtukoy" </a:t>
            </a:r>
            <a:r>
              <a:rPr lang="id-ID" sz="2400" b="1" dirty="0">
                <a:solidFill>
                  <a:schemeClr val="dk1"/>
                </a:solidFill>
                <a:latin typeface="Times New Roman" panose="02020603050405020304" pitchFamily="18" charset="0"/>
                <a:ea typeface="Playfair Display"/>
                <a:cs typeface="Times New Roman" panose="02020603050405020304" pitchFamily="18" charset="0"/>
              </a:rPr>
              <a:t>sa isang pangkat</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2400" b="1" dirty="0">
                <a:solidFill>
                  <a:schemeClr val="dk1"/>
                </a:solidFill>
                <a:latin typeface="Times New Roman" panose="02020603050405020304" pitchFamily="18" charset="0"/>
                <a:ea typeface="Playfair Display"/>
                <a:cs typeface="Times New Roman" panose="02020603050405020304" pitchFamily="18" charset="0"/>
              </a:rPr>
              <a:t>Ito ay kaugnay sa salitang </a:t>
            </a:r>
            <a:r>
              <a:rPr lang="id-ID" sz="2400" b="1" dirty="0" smtClean="0">
                <a:solidFill>
                  <a:srgbClr val="00B050"/>
                </a:solidFill>
                <a:latin typeface="Times New Roman" panose="02020603050405020304" pitchFamily="18" charset="0"/>
                <a:ea typeface="Playfair Display"/>
                <a:cs typeface="Times New Roman" panose="02020603050405020304" pitchFamily="18" charset="0"/>
              </a:rPr>
              <a:t>"</a:t>
            </a:r>
            <a:r>
              <a:rPr lang="id-ID" sz="2400" b="1" dirty="0">
                <a:solidFill>
                  <a:srgbClr val="00B050"/>
                </a:solidFill>
                <a:latin typeface="Times New Roman" panose="02020603050405020304" pitchFamily="18" charset="0"/>
                <a:ea typeface="Playfair Display"/>
                <a:cs typeface="Times New Roman" panose="02020603050405020304" pitchFamily="18" charset="0"/>
              </a:rPr>
              <a:t>kultural" </a:t>
            </a:r>
            <a:r>
              <a:rPr lang="id-ID" sz="2400" b="1" dirty="0">
                <a:solidFill>
                  <a:schemeClr val="dk1"/>
                </a:solidFill>
                <a:latin typeface="Times New Roman" panose="02020603050405020304" pitchFamily="18" charset="0"/>
                <a:ea typeface="Playfair Display"/>
                <a:cs typeface="Times New Roman" panose="02020603050405020304" pitchFamily="18" charset="0"/>
              </a:rPr>
              <a:t>na tumutukoy sa salitang </a:t>
            </a:r>
            <a:r>
              <a:rPr lang="id-ID" sz="2400" b="1" dirty="0">
                <a:solidFill>
                  <a:srgbClr val="00B050"/>
                </a:solidFill>
                <a:latin typeface="Times New Roman" panose="02020603050405020304" pitchFamily="18" charset="0"/>
                <a:ea typeface="Playfair Display"/>
                <a:cs typeface="Times New Roman" panose="02020603050405020304" pitchFamily="18" charset="0"/>
              </a:rPr>
              <a:t>"</a:t>
            </a:r>
            <a:r>
              <a:rPr lang="id-ID" sz="2400" b="1" dirty="0" smtClean="0">
                <a:solidFill>
                  <a:srgbClr val="00B050"/>
                </a:solidFill>
                <a:latin typeface="Times New Roman" panose="02020603050405020304" pitchFamily="18" charset="0"/>
                <a:ea typeface="Playfair Display"/>
                <a:cs typeface="Times New Roman" panose="02020603050405020304" pitchFamily="18" charset="0"/>
              </a:rPr>
              <a:t>kalinangan“.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kalinangan ay tumutukoy sa identidad ng tao o kultura na maaaring pangpangkat, pang asosasyon o personal.  </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Kultura</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smtClean="0">
                <a:solidFill>
                  <a:srgbClr val="00B050"/>
                </a:solidFill>
                <a:latin typeface="Times New Roman" panose="02020603050405020304" pitchFamily="18" charset="0"/>
                <a:ea typeface="Playfair Display"/>
                <a:cs typeface="Times New Roman" panose="02020603050405020304" pitchFamily="18" charset="0"/>
              </a:rPr>
              <a:t>“</a:t>
            </a:r>
            <a:r>
              <a:rPr lang="en-US" sz="2400" b="1" dirty="0" err="1" smtClean="0">
                <a:solidFill>
                  <a:srgbClr val="00B050"/>
                </a:solidFill>
                <a:latin typeface="Times New Roman" panose="02020603050405020304" pitchFamily="18" charset="0"/>
                <a:ea typeface="Playfair Display"/>
                <a:cs typeface="Times New Roman" panose="02020603050405020304" pitchFamily="18" charset="0"/>
              </a:rPr>
              <a:t>kaparaanan</a:t>
            </a:r>
            <a:r>
              <a:rPr lang="en-US" sz="2400" b="1" dirty="0" smtClean="0">
                <a:solidFill>
                  <a:srgbClr val="00B050"/>
                </a:solidFill>
                <a:latin typeface="Times New Roman" panose="02020603050405020304" pitchFamily="18" charset="0"/>
                <a:ea typeface="Playfair Display"/>
                <a:cs typeface="Times New Roman" panose="02020603050405020304" pitchFamily="18" charset="0"/>
              </a:rPr>
              <a:t> </a:t>
            </a:r>
            <a:r>
              <a:rPr lang="en-US" sz="2400" b="1" dirty="0">
                <a:solidFill>
                  <a:srgbClr val="00B050"/>
                </a:solidFill>
                <a:latin typeface="Times New Roman" panose="02020603050405020304" pitchFamily="18" charset="0"/>
                <a:ea typeface="Playfair Display"/>
                <a:cs typeface="Times New Roman" panose="02020603050405020304" pitchFamily="18" charset="0"/>
              </a:rPr>
              <a:t>ng </a:t>
            </a:r>
            <a:r>
              <a:rPr lang="en-US" sz="2400" b="1" dirty="0" err="1">
                <a:solidFill>
                  <a:srgbClr val="00B050"/>
                </a:solidFill>
                <a:latin typeface="Times New Roman" panose="02020603050405020304" pitchFamily="18" charset="0"/>
                <a:ea typeface="Playfair Display"/>
                <a:cs typeface="Times New Roman" panose="02020603050405020304" pitchFamily="18" charset="0"/>
              </a:rPr>
              <a:t>mga</a:t>
            </a:r>
            <a:r>
              <a:rPr lang="en-US" sz="2400" b="1" dirty="0">
                <a:solidFill>
                  <a:srgbClr val="00B050"/>
                </a:solidFill>
                <a:latin typeface="Times New Roman" panose="02020603050405020304" pitchFamily="18" charset="0"/>
                <a:ea typeface="Playfair Display"/>
                <a:cs typeface="Times New Roman" panose="02020603050405020304" pitchFamily="18" charset="0"/>
              </a:rPr>
              <a:t> </a:t>
            </a:r>
            <a:r>
              <a:rPr lang="en-US" sz="2400" b="1" dirty="0" err="1">
                <a:solidFill>
                  <a:srgbClr val="00B050"/>
                </a:solidFill>
                <a:latin typeface="Times New Roman" panose="02020603050405020304" pitchFamily="18" charset="0"/>
                <a:ea typeface="Playfair Display"/>
                <a:cs typeface="Times New Roman" panose="02020603050405020304" pitchFamily="18" charset="0"/>
              </a:rPr>
              <a:t>tao</a:t>
            </a:r>
            <a:r>
              <a:rPr lang="en-US" sz="2400" b="1" dirty="0">
                <a:solidFill>
                  <a:srgbClr val="00B050"/>
                </a:solidFill>
                <a:latin typeface="Times New Roman" panose="02020603050405020304" pitchFamily="18" charset="0"/>
                <a:ea typeface="Playfair Display"/>
                <a:cs typeface="Times New Roman" panose="02020603050405020304" pitchFamily="18" charset="0"/>
              </a:rPr>
              <a:t> </a:t>
            </a:r>
            <a:r>
              <a:rPr lang="en-US" sz="2400" b="1" dirty="0" err="1">
                <a:solidFill>
                  <a:srgbClr val="00B050"/>
                </a:solidFill>
                <a:latin typeface="Times New Roman" panose="02020603050405020304" pitchFamily="18" charset="0"/>
                <a:ea typeface="Playfair Display"/>
                <a:cs typeface="Times New Roman" panose="02020603050405020304" pitchFamily="18" charset="0"/>
              </a:rPr>
              <a:t>sa</a:t>
            </a:r>
            <a:r>
              <a:rPr lang="en-US" sz="2400" b="1" dirty="0">
                <a:solidFill>
                  <a:srgbClr val="00B050"/>
                </a:solidFill>
                <a:latin typeface="Times New Roman" panose="02020603050405020304" pitchFamily="18" charset="0"/>
                <a:ea typeface="Playfair Display"/>
                <a:cs typeface="Times New Roman" panose="02020603050405020304" pitchFamily="18" charset="0"/>
              </a:rPr>
              <a:t> </a:t>
            </a:r>
            <a:r>
              <a:rPr lang="en-US" sz="2400" b="1" dirty="0" err="1">
                <a:solidFill>
                  <a:srgbClr val="00B050"/>
                </a:solidFill>
                <a:latin typeface="Times New Roman" panose="02020603050405020304" pitchFamily="18" charset="0"/>
                <a:ea typeface="Playfair Display"/>
                <a:cs typeface="Times New Roman" panose="02020603050405020304" pitchFamily="18" charset="0"/>
              </a:rPr>
              <a:t>buhay</a:t>
            </a:r>
            <a:r>
              <a:rPr lang="en-US" sz="2400" b="1" dirty="0" smtClean="0">
                <a:solidFill>
                  <a:srgbClr val="00B050"/>
                </a:solidFill>
                <a:latin typeface="Times New Roman" panose="02020603050405020304" pitchFamily="18" charset="0"/>
                <a:ea typeface="Playfair Display"/>
                <a:cs typeface="Times New Roman" panose="02020603050405020304" pitchFamily="18" charset="0"/>
              </a:rPr>
              <a:t>”</a:t>
            </a:r>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4176660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033" y="902164"/>
            <a:ext cx="8389620" cy="3139321"/>
          </a:xfrm>
          <a:prstGeom prst="rect">
            <a:avLst/>
          </a:prstGeom>
          <a:noFill/>
        </p:spPr>
        <p:txBody>
          <a:bodyPr wrap="square" rtlCol="0">
            <a:spAutoFit/>
          </a:bodyPr>
          <a:lstStyle/>
          <a:p>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 </a:t>
            </a:r>
            <a:endParaRPr lang="en-US" sz="3200" b="1" dirty="0" smtClean="0">
              <a:solidFill>
                <a:srgbClr val="FF0066"/>
              </a:solidFill>
              <a:latin typeface="Times New Roman" panose="02020603050405020304" pitchFamily="18" charset="0"/>
              <a:ea typeface="Playfair Display"/>
              <a:cs typeface="Times New Roman" panose="02020603050405020304" pitchFamily="18" charset="0"/>
            </a:endParaRPr>
          </a:p>
          <a:p>
            <a:r>
              <a:rPr lang="en-US" sz="4800" b="1" dirty="0">
                <a:solidFill>
                  <a:srgbClr val="FF0066"/>
                </a:solidFill>
                <a:latin typeface="Times New Roman" panose="02020603050405020304" pitchFamily="18" charset="0"/>
                <a:ea typeface="Playfair Display"/>
                <a:cs typeface="Times New Roman" panose="02020603050405020304" pitchFamily="18" charset="0"/>
              </a:rPr>
              <a:t>UNESCO</a:t>
            </a:r>
            <a:r>
              <a:rPr lang="en-US" sz="4000" b="1" dirty="0" smtClean="0">
                <a:solidFill>
                  <a:schemeClr val="dk1"/>
                </a:solidFill>
                <a:latin typeface="Times New Roman" panose="02020603050405020304" pitchFamily="18" charset="0"/>
                <a:ea typeface="Playfair Display"/>
                <a:cs typeface="Times New Roman" panose="02020603050405020304" pitchFamily="18" charset="0"/>
              </a:rPr>
              <a:t> </a:t>
            </a:r>
          </a:p>
          <a:p>
            <a:r>
              <a:rPr lang="en-US" sz="4000" b="1" dirty="0" smtClean="0">
                <a:solidFill>
                  <a:schemeClr val="dk1"/>
                </a:solidFill>
                <a:latin typeface="Times New Roman" panose="02020603050405020304" pitchFamily="18" charset="0"/>
                <a:ea typeface="Playfair Display"/>
                <a:cs typeface="Times New Roman" panose="02020603050405020304" pitchFamily="18" charset="0"/>
              </a:rPr>
              <a:t>United </a:t>
            </a:r>
            <a:r>
              <a:rPr lang="en-US" sz="4000" b="1" dirty="0">
                <a:solidFill>
                  <a:schemeClr val="dk1"/>
                </a:solidFill>
                <a:latin typeface="Times New Roman" panose="02020603050405020304" pitchFamily="18" charset="0"/>
                <a:ea typeface="Playfair Display"/>
                <a:cs typeface="Times New Roman" panose="02020603050405020304" pitchFamily="18" charset="0"/>
              </a:rPr>
              <a:t>Nations Educational, Scientific and Cultural Organization</a:t>
            </a:r>
            <a:endParaRPr lang="en-PH" sz="40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38549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854" y="-274320"/>
            <a:ext cx="8733034" cy="5447645"/>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algn="ctr"/>
            <a:endParaRPr lang="en-US" sz="3200" b="1" dirty="0" smtClean="0">
              <a:solidFill>
                <a:srgbClr val="00B050"/>
              </a:solidFill>
              <a:latin typeface="Times New Roman" panose="02020603050405020304" pitchFamily="18" charset="0"/>
              <a:ea typeface="Playfair Display"/>
              <a:cs typeface="Times New Roman" panose="02020603050405020304" pitchFamily="18" charset="0"/>
            </a:endParaRPr>
          </a:p>
          <a:p>
            <a:pPr algn="ctr"/>
            <a:r>
              <a:rPr lang="id-ID" sz="3600" b="1" dirty="0" smtClean="0">
                <a:solidFill>
                  <a:srgbClr val="00B050"/>
                </a:solidFill>
                <a:latin typeface="Times New Roman" panose="02020603050405020304" pitchFamily="18" charset="0"/>
                <a:ea typeface="Playfair Display"/>
                <a:cs typeface="Times New Roman" panose="02020603050405020304" pitchFamily="18" charset="0"/>
              </a:rPr>
              <a:t>Dalawang </a:t>
            </a:r>
            <a:r>
              <a:rPr lang="id-ID" sz="3600" b="1" dirty="0">
                <a:solidFill>
                  <a:srgbClr val="00B050"/>
                </a:solidFill>
                <a:latin typeface="Times New Roman" panose="02020603050405020304" pitchFamily="18" charset="0"/>
                <a:ea typeface="Playfair Display"/>
                <a:cs typeface="Times New Roman" panose="02020603050405020304" pitchFamily="18" charset="0"/>
              </a:rPr>
              <a:t>uri ng Cultural </a:t>
            </a:r>
            <a:r>
              <a:rPr lang="id-ID" sz="3600" b="1" dirty="0" smtClean="0">
                <a:solidFill>
                  <a:srgbClr val="00B050"/>
                </a:solidFill>
                <a:latin typeface="Times New Roman" panose="02020603050405020304" pitchFamily="18" charset="0"/>
                <a:ea typeface="Playfair Display"/>
                <a:cs typeface="Times New Roman" panose="02020603050405020304" pitchFamily="18" charset="0"/>
              </a:rPr>
              <a:t>Asset</a:t>
            </a:r>
            <a:endParaRPr lang="en-PH" sz="3600" b="1" dirty="0">
              <a:solidFill>
                <a:srgbClr val="00B050"/>
              </a:solidFill>
              <a:latin typeface="Times New Roman" panose="02020603050405020304" pitchFamily="18" charset="0"/>
              <a:ea typeface="Playfair Display"/>
              <a:cs typeface="Times New Roman" panose="02020603050405020304" pitchFamily="18" charset="0"/>
            </a:endParaRPr>
          </a:p>
          <a:p>
            <a:pPr lvl="0" algn="ctr"/>
            <a:r>
              <a:rPr lang="id-ID" sz="3600" b="1" dirty="0" smtClean="0">
                <a:solidFill>
                  <a:srgbClr val="FF0066"/>
                </a:solidFill>
                <a:latin typeface="Times New Roman" panose="02020603050405020304" pitchFamily="18" charset="0"/>
                <a:ea typeface="Playfair Display"/>
                <a:cs typeface="Times New Roman" panose="02020603050405020304" pitchFamily="18" charset="0"/>
              </a:rPr>
              <a:t>Tangible </a:t>
            </a:r>
            <a:r>
              <a:rPr lang="id-ID" sz="3600" b="1" dirty="0">
                <a:solidFill>
                  <a:srgbClr val="FF0066"/>
                </a:solidFill>
                <a:latin typeface="Times New Roman" panose="02020603050405020304" pitchFamily="18" charset="0"/>
                <a:ea typeface="Playfair Display"/>
                <a:cs typeface="Times New Roman" panose="02020603050405020304" pitchFamily="18" charset="0"/>
              </a:rPr>
              <a:t>Cultural Asset</a:t>
            </a:r>
            <a:endParaRPr lang="en-PH" sz="3600" b="1" dirty="0">
              <a:solidFill>
                <a:srgbClr val="FF0066"/>
              </a:solidFill>
              <a:latin typeface="Times New Roman" panose="02020603050405020304" pitchFamily="18" charset="0"/>
              <a:ea typeface="Playfair Display"/>
              <a:cs typeface="Times New Roman" panose="02020603050405020304" pitchFamily="18" charset="0"/>
            </a:endParaRPr>
          </a:p>
          <a:p>
            <a:pPr algn="ctr"/>
            <a:r>
              <a:rPr lang="id-ID" sz="2800" b="1" dirty="0">
                <a:solidFill>
                  <a:schemeClr val="dk1"/>
                </a:solidFill>
                <a:latin typeface="Times New Roman" panose="02020603050405020304" pitchFamily="18" charset="0"/>
                <a:ea typeface="Playfair Display"/>
                <a:cs typeface="Times New Roman" panose="02020603050405020304" pitchFamily="18" charset="0"/>
              </a:rPr>
              <a:t>Ito ay tumutukoy sa mga kulturang </a:t>
            </a:r>
            <a:r>
              <a:rPr lang="id-ID" sz="2800" b="1" dirty="0">
                <a:solidFill>
                  <a:srgbClr val="00B050"/>
                </a:solidFill>
                <a:latin typeface="Times New Roman" panose="02020603050405020304" pitchFamily="18" charset="0"/>
                <a:ea typeface="Playfair Display"/>
                <a:cs typeface="Times New Roman" panose="02020603050405020304" pitchFamily="18" charset="0"/>
              </a:rPr>
              <a:t>nakikita o nahahawakan</a:t>
            </a:r>
            <a:r>
              <a:rPr lang="id-ID" sz="2800" b="1" dirty="0">
                <a:solidFill>
                  <a:schemeClr val="dk1"/>
                </a:solidFill>
                <a:latin typeface="Times New Roman" panose="02020603050405020304" pitchFamily="18" charset="0"/>
                <a:ea typeface="Playfair Display"/>
                <a:cs typeface="Times New Roman" panose="02020603050405020304" pitchFamily="18" charset="0"/>
              </a:rPr>
              <a:t>. </a:t>
            </a:r>
            <a:endParaRPr lang="en-US" sz="2800" b="1" dirty="0" smtClean="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3600" b="1" dirty="0" smtClean="0">
                <a:solidFill>
                  <a:srgbClr val="FF0066"/>
                </a:solidFill>
                <a:latin typeface="Times New Roman" panose="02020603050405020304" pitchFamily="18" charset="0"/>
                <a:ea typeface="Playfair Display"/>
                <a:cs typeface="Times New Roman" panose="02020603050405020304" pitchFamily="18" charset="0"/>
              </a:rPr>
              <a:t>Intangible </a:t>
            </a:r>
            <a:r>
              <a:rPr lang="id-ID" sz="3600" b="1" dirty="0">
                <a:solidFill>
                  <a:srgbClr val="FF0066"/>
                </a:solidFill>
                <a:latin typeface="Times New Roman" panose="02020603050405020304" pitchFamily="18" charset="0"/>
                <a:ea typeface="Playfair Display"/>
                <a:cs typeface="Times New Roman" panose="02020603050405020304" pitchFamily="18" charset="0"/>
              </a:rPr>
              <a:t>Cultural Asset</a:t>
            </a:r>
            <a:endParaRPr lang="en-PH" sz="3600" b="1" dirty="0">
              <a:solidFill>
                <a:srgbClr val="FF0066"/>
              </a:solidFill>
              <a:latin typeface="Times New Roman" panose="02020603050405020304" pitchFamily="18" charset="0"/>
              <a:ea typeface="Playfair Display"/>
              <a:cs typeface="Times New Roman" panose="02020603050405020304" pitchFamily="18" charset="0"/>
            </a:endParaRPr>
          </a:p>
          <a:p>
            <a:pPr algn="ctr"/>
            <a:r>
              <a:rPr lang="id-ID" sz="2800" b="1" dirty="0">
                <a:solidFill>
                  <a:schemeClr val="dk1"/>
                </a:solidFill>
                <a:latin typeface="Times New Roman" panose="02020603050405020304" pitchFamily="18" charset="0"/>
                <a:ea typeface="Playfair Display"/>
                <a:cs typeface="Times New Roman" panose="02020603050405020304" pitchFamily="18" charset="0"/>
              </a:rPr>
              <a:t>Ito ay tumutukoy sa mga </a:t>
            </a:r>
            <a:r>
              <a:rPr lang="id-ID" sz="2800" b="1" dirty="0">
                <a:solidFill>
                  <a:srgbClr val="00B050"/>
                </a:solidFill>
                <a:latin typeface="Times New Roman" panose="02020603050405020304" pitchFamily="18" charset="0"/>
                <a:ea typeface="Playfair Display"/>
                <a:cs typeface="Times New Roman" panose="02020603050405020304" pitchFamily="18" charset="0"/>
              </a:rPr>
              <a:t>hindi nakikitang kultura </a:t>
            </a:r>
            <a:r>
              <a:rPr lang="id-ID" sz="2800" b="1" dirty="0">
                <a:solidFill>
                  <a:schemeClr val="dk1"/>
                </a:solidFill>
                <a:latin typeface="Times New Roman" panose="02020603050405020304" pitchFamily="18" charset="0"/>
                <a:ea typeface="Playfair Display"/>
                <a:cs typeface="Times New Roman" panose="02020603050405020304" pitchFamily="18" charset="0"/>
              </a:rPr>
              <a:t>ngunit ito ay nararanasan at nararamdaman. </a:t>
            </a:r>
            <a:endParaRPr lang="en-US" sz="2800" b="1" dirty="0" smtClean="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solidFill>
                  <a:schemeClr val="dk1"/>
                </a:solidFill>
                <a:latin typeface="Times New Roman" panose="02020603050405020304" pitchFamily="18" charset="0"/>
                <a:ea typeface="Playfair Display"/>
                <a:cs typeface="Times New Roman" panose="02020603050405020304" pitchFamily="18" charset="0"/>
              </a:rPr>
              <a:t> </a:t>
            </a:r>
            <a:endParaRPr lang="en-PH" sz="2400"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415747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0"/>
            <a:ext cx="8755380" cy="5139869"/>
          </a:xfrm>
          <a:prstGeom prst="rect">
            <a:avLst/>
          </a:prstGeom>
          <a:noFill/>
        </p:spPr>
        <p:txBody>
          <a:bodyPr wrap="square" rtlCol="0">
            <a:spAutoFit/>
          </a:bodyPr>
          <a:lstStyle/>
          <a:p>
            <a:r>
              <a:rPr lang="id-ID"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3200" b="1" dirty="0">
                <a:solidFill>
                  <a:srgbClr val="00B050"/>
                </a:solidFill>
                <a:latin typeface="Times New Roman" panose="02020603050405020304" pitchFamily="18" charset="0"/>
                <a:ea typeface="Playfair Display"/>
                <a:cs typeface="Times New Roman" panose="02020603050405020304" pitchFamily="18" charset="0"/>
              </a:rPr>
              <a:t>Pagmamapang Kultural bilang Interdisiplinang Larangan:</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pPr marL="457200" lvl="0" indent="-457200">
              <a:buAutoNum type="alphaUcPeriod"/>
            </a:pP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Paraan </a:t>
            </a:r>
            <a:r>
              <a:rPr lang="id-ID" sz="2400" b="1" dirty="0">
                <a:solidFill>
                  <a:schemeClr val="dk1"/>
                </a:solidFill>
                <a:latin typeface="Times New Roman" panose="02020603050405020304" pitchFamily="18" charset="0"/>
                <a:ea typeface="Playfair Display"/>
                <a:cs typeface="Times New Roman" panose="02020603050405020304" pitchFamily="18" charset="0"/>
              </a:rPr>
              <a:t>ng pagdalumat at metodolohiya sa pagpaplano </a:t>
            </a:r>
            <a:r>
              <a:rPr lang="id-ID" sz="2400" b="1" dirty="0">
                <a:solidFill>
                  <a:srgbClr val="00B050"/>
                </a:solidFill>
                <a:latin typeface="Times New Roman" panose="02020603050405020304" pitchFamily="18" charset="0"/>
                <a:ea typeface="Playfair Display"/>
                <a:cs typeface="Times New Roman" panose="02020603050405020304" pitchFamily="18" charset="0"/>
              </a:rPr>
              <a:t>(planning) </a:t>
            </a:r>
            <a:r>
              <a:rPr lang="id-ID" sz="2400" b="1" dirty="0">
                <a:solidFill>
                  <a:schemeClr val="dk1"/>
                </a:solidFill>
                <a:latin typeface="Times New Roman" panose="02020603050405020304" pitchFamily="18" charset="0"/>
                <a:ea typeface="Playfair Display"/>
                <a:cs typeface="Times New Roman" panose="02020603050405020304" pitchFamily="18" charset="0"/>
              </a:rPr>
              <a:t>pagpapanatili, pagpapayabong-kultural </a:t>
            </a:r>
            <a:r>
              <a:rPr lang="id-ID" sz="2400" b="1" dirty="0">
                <a:solidFill>
                  <a:srgbClr val="00B050"/>
                </a:solidFill>
                <a:latin typeface="Times New Roman" panose="02020603050405020304" pitchFamily="18" charset="0"/>
                <a:ea typeface="Playfair Display"/>
                <a:cs typeface="Times New Roman" panose="02020603050405020304" pitchFamily="18" charset="0"/>
              </a:rPr>
              <a:t>(cultural sustainability)</a:t>
            </a:r>
            <a:r>
              <a:rPr lang="id-ID" sz="2400" b="1" dirty="0">
                <a:solidFill>
                  <a:schemeClr val="dk1"/>
                </a:solidFill>
                <a:latin typeface="Times New Roman" panose="02020603050405020304" pitchFamily="18" charset="0"/>
                <a:ea typeface="Playfair Display"/>
                <a:cs typeface="Times New Roman" panose="02020603050405020304" pitchFamily="18" charset="0"/>
              </a:rPr>
              <a:t> pagpapaunlad ng komunidad</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marL="457200" lvl="0" indent="-457200">
              <a:buAutoNum type="alphaUcPeriod"/>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B.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Pag-uugat</a:t>
            </a:r>
            <a:r>
              <a:rPr lang="id-ID" sz="2400" b="1" dirty="0">
                <a:solidFill>
                  <a:schemeClr val="dk1"/>
                </a:solidFill>
                <a:latin typeface="Times New Roman" panose="02020603050405020304" pitchFamily="18" charset="0"/>
                <a:ea typeface="Playfair Display"/>
                <a:cs typeface="Times New Roman" panose="02020603050405020304" pitchFamily="18" charset="0"/>
              </a:rPr>
              <a:t>, pagsasama sama, pagpapaunlad at pagpapanatili ng lokal nakagawian kasama na ang mga kuwento, gawi, kaugalian, ugnayan at karanasan bilang kabuoang </a:t>
            </a:r>
            <a:r>
              <a:rPr lang="id-ID" sz="2400" b="1" dirty="0">
                <a:solidFill>
                  <a:srgbClr val="00B050"/>
                </a:solidFill>
                <a:latin typeface="Times New Roman" panose="02020603050405020304" pitchFamily="18" charset="0"/>
                <a:ea typeface="Playfair Display"/>
                <a:cs typeface="Times New Roman" panose="02020603050405020304" pitchFamily="18" charset="0"/>
              </a:rPr>
              <a:t>'identidad'</a:t>
            </a:r>
            <a:r>
              <a:rPr lang="id-ID" sz="2400" b="1" dirty="0">
                <a:solidFill>
                  <a:schemeClr val="dk1"/>
                </a:solidFill>
                <a:latin typeface="Times New Roman" panose="02020603050405020304" pitchFamily="18" charset="0"/>
                <a:ea typeface="Playfair Display"/>
                <a:cs typeface="Times New Roman" panose="02020603050405020304" pitchFamily="18" charset="0"/>
              </a:rPr>
              <a:t> ng isang pangkat sa isang tiyak na lugar.</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116992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0"/>
            <a:ext cx="8755380" cy="4031873"/>
          </a:xfrm>
          <a:prstGeom prst="rect">
            <a:avLst/>
          </a:prstGeom>
          <a:noFill/>
        </p:spPr>
        <p:txBody>
          <a:bodyPr wrap="square" rtlCol="0">
            <a:spAutoFit/>
          </a:bodyPr>
          <a:lstStyle/>
          <a:p>
            <a:r>
              <a:rPr lang="id-ID"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3200" b="1" dirty="0">
                <a:solidFill>
                  <a:srgbClr val="00B050"/>
                </a:solidFill>
                <a:latin typeface="Times New Roman" panose="02020603050405020304" pitchFamily="18" charset="0"/>
                <a:ea typeface="Playfair Display"/>
                <a:cs typeface="Times New Roman" panose="02020603050405020304" pitchFamily="18" charset="0"/>
              </a:rPr>
              <a:t>Pagmamapang Kultural bilang Interdisiplinang Larangan:</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C</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Panimulang pag-aaral sa larangan ng agham panlipunan upang matukoy ang mga sakop na lugar na nagangailangan ng pag-unlad.</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lvl="0"/>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D</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Teknik sa pagpapaunlad ng komunidad</a:t>
            </a:r>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3778123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 y="0"/>
            <a:ext cx="8755380" cy="4893647"/>
          </a:xfrm>
          <a:prstGeom prst="rect">
            <a:avLst/>
          </a:prstGeom>
          <a:noFill/>
        </p:spPr>
        <p:txBody>
          <a:bodyPr wrap="square" rtlCol="0">
            <a:spAutoFit/>
          </a:bodyPr>
          <a:lstStyle/>
          <a:p>
            <a:r>
              <a:rPr lang="id-ID"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solidFill>
                <a:schemeClr val="dk1"/>
              </a:solidFill>
              <a:latin typeface="Times New Roman" panose="02020603050405020304" pitchFamily="18" charset="0"/>
              <a:ea typeface="Playfair Display"/>
              <a:cs typeface="Times New Roman" panose="02020603050405020304" pitchFamily="18" charset="0"/>
            </a:endParaRPr>
          </a:p>
          <a:p>
            <a:pPr lvl="0"/>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Ayon </a:t>
            </a:r>
            <a:r>
              <a:rPr lang="id-ID" sz="3200" b="1" dirty="0">
                <a:solidFill>
                  <a:srgbClr val="00B050"/>
                </a:solidFill>
                <a:latin typeface="Times New Roman" panose="02020603050405020304" pitchFamily="18" charset="0"/>
                <a:ea typeface="Playfair Display"/>
                <a:cs typeface="Times New Roman" panose="02020603050405020304" pitchFamily="18" charset="0"/>
              </a:rPr>
              <a:t>kay Buck (2017), ang pagmamapang kultural ay napakahalaga at may potensyal na isakatuparan ang sumusunod:</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pPr marL="457200" lvl="0" indent="-457200">
              <a:buAutoNum type="alphaUcPeriod"/>
            </a:pP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Mapapanatili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pang-u</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na</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waang </a:t>
            </a:r>
            <a:r>
              <a:rPr lang="id-ID" sz="2400" b="1" dirty="0">
                <a:solidFill>
                  <a:schemeClr val="dk1"/>
                </a:solidFill>
                <a:latin typeface="Times New Roman" panose="02020603050405020304" pitchFamily="18" charset="0"/>
                <a:ea typeface="Playfair Display"/>
                <a:cs typeface="Times New Roman" panose="02020603050405020304" pitchFamily="18" charset="0"/>
              </a:rPr>
              <a:t>interkultural</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marL="457200" lvl="0" indent="-457200">
              <a:buAutoNum type="alphaUcPeriod"/>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B.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Mapangalagaan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katutubong pangkat sa kanilang lupain o teritoryo</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lvl="0"/>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C.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Mapangalagaan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katutubong identidad </a:t>
            </a:r>
            <a:r>
              <a:rPr lang="id-ID" sz="2400" b="1" dirty="0">
                <a:solidFill>
                  <a:srgbClr val="00B050"/>
                </a:solidFill>
                <a:latin typeface="Times New Roman" panose="02020603050405020304" pitchFamily="18" charset="0"/>
                <a:ea typeface="Playfair Display"/>
                <a:cs typeface="Times New Roman" panose="02020603050405020304" pitchFamily="18" charset="0"/>
              </a:rPr>
              <a:t>(Cultural Knowledge)</a:t>
            </a:r>
            <a:endParaRPr lang="en-PH" sz="2400" b="1" dirty="0">
              <a:solidFill>
                <a:srgbClr val="00B050"/>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378150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4" name="Google Shape;324;p33"/>
          <p:cNvGrpSpPr/>
          <p:nvPr/>
        </p:nvGrpSpPr>
        <p:grpSpPr>
          <a:xfrm rot="5400000">
            <a:off x="518095" y="279766"/>
            <a:ext cx="524448" cy="497418"/>
            <a:chOff x="7112550" y="586950"/>
            <a:chExt cx="1124700" cy="422400"/>
          </a:xfrm>
        </p:grpSpPr>
        <p:sp>
          <p:nvSpPr>
            <p:cNvPr id="325"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7"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29" name="Google Shape;329;p33"/>
          <p:cNvGrpSpPr/>
          <p:nvPr/>
        </p:nvGrpSpPr>
        <p:grpSpPr>
          <a:xfrm>
            <a:off x="8274200" y="281107"/>
            <a:ext cx="524448" cy="497418"/>
            <a:chOff x="7112550" y="586950"/>
            <a:chExt cx="1124700" cy="422400"/>
          </a:xfrm>
        </p:grpSpPr>
        <p:sp>
          <p:nvSpPr>
            <p:cNvPr id="330" name="Google Shape;330;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34" name="Google Shape;334;p33"/>
          <p:cNvGrpSpPr/>
          <p:nvPr/>
        </p:nvGrpSpPr>
        <p:grpSpPr>
          <a:xfrm>
            <a:off x="7913076" y="4092566"/>
            <a:ext cx="524448" cy="497418"/>
            <a:chOff x="7112550" y="586950"/>
            <a:chExt cx="1124700" cy="422400"/>
          </a:xfrm>
        </p:grpSpPr>
        <p:sp>
          <p:nvSpPr>
            <p:cNvPr id="335" name="Google Shape;33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5" name="Google Shape;324;p33"/>
          <p:cNvGrpSpPr/>
          <p:nvPr/>
        </p:nvGrpSpPr>
        <p:grpSpPr>
          <a:xfrm rot="5400000">
            <a:off x="631651" y="4244966"/>
            <a:ext cx="524448" cy="497418"/>
            <a:chOff x="7112550" y="586950"/>
            <a:chExt cx="1124700" cy="422400"/>
          </a:xfrm>
        </p:grpSpPr>
        <p:sp>
          <p:nvSpPr>
            <p:cNvPr id="26"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 name="TextBox 4"/>
          <p:cNvSpPr txBox="1"/>
          <p:nvPr/>
        </p:nvSpPr>
        <p:spPr>
          <a:xfrm>
            <a:off x="608402" y="735869"/>
            <a:ext cx="7788426" cy="3908762"/>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PANGKAT 4</a:t>
            </a:r>
            <a:endParaRPr lang="en-PH" sz="3200" dirty="0">
              <a:latin typeface="Times New Roman" panose="02020603050405020304" pitchFamily="18" charset="0"/>
              <a:cs typeface="Times New Roman" panose="02020603050405020304" pitchFamily="18" charset="0"/>
            </a:endParaRPr>
          </a:p>
          <a:p>
            <a:pPr algn="ctr"/>
            <a:r>
              <a:rPr lang="en-US" sz="2800" b="1" dirty="0" err="1">
                <a:latin typeface="Times New Roman" panose="02020603050405020304" pitchFamily="18" charset="0"/>
                <a:cs typeface="Times New Roman" panose="02020603050405020304" pitchFamily="18" charset="0"/>
              </a:rPr>
              <a:t>Lider</a:t>
            </a:r>
            <a:r>
              <a:rPr lang="en-US" sz="28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algn="ctr"/>
            <a:r>
              <a:rPr lang="en-US" sz="2000" b="1" dirty="0" err="1" smtClean="0">
                <a:latin typeface="Times New Roman" panose="02020603050405020304" pitchFamily="18" charset="0"/>
                <a:cs typeface="Times New Roman" panose="02020603050405020304" pitchFamily="18" charset="0"/>
              </a:rPr>
              <a:t>Medicielo</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Ljyn</a:t>
            </a:r>
            <a:endParaRPr lang="en-US" sz="20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Miyembro</a:t>
            </a:r>
            <a:r>
              <a:rPr lang="en-US" sz="2800" b="1" dirty="0">
                <a:latin typeface="Times New Roman" panose="02020603050405020304" pitchFamily="18" charset="0"/>
                <a:cs typeface="Times New Roman" panose="02020603050405020304" pitchFamily="18" charset="0"/>
              </a:rPr>
              <a:t>:</a:t>
            </a:r>
            <a:endParaRPr lang="en-PH" sz="28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Bruno, Kathleen Joy</a:t>
            </a:r>
            <a:endParaRPr lang="en-PH"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 Leon, Aldrin</a:t>
            </a:r>
            <a:endParaRPr lang="en-PH"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Delos Reyes, Hazel Samantha </a:t>
            </a:r>
            <a:endParaRPr lang="en-US" sz="2000" b="1" dirty="0" smtClean="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Macaraeg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Jomar</a:t>
            </a:r>
            <a:r>
              <a:rPr lang="en-US" sz="2000" b="1" dirty="0">
                <a:latin typeface="Times New Roman" panose="02020603050405020304" pitchFamily="18" charset="0"/>
                <a:cs typeface="Times New Roman" panose="02020603050405020304" pitchFamily="18" charset="0"/>
              </a:rPr>
              <a:t> </a:t>
            </a:r>
            <a:endParaRPr lang="en-PH"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Martin, Rommel </a:t>
            </a:r>
            <a:endParaRPr lang="en-US" sz="2000" b="1" dirty="0" smtClean="0">
              <a:latin typeface="Times New Roman" panose="02020603050405020304" pitchFamily="18" charset="0"/>
              <a:cs typeface="Times New Roman" panose="02020603050405020304" pitchFamily="18" charset="0"/>
            </a:endParaRPr>
          </a:p>
          <a:p>
            <a:pPr algn="ctr"/>
            <a:r>
              <a:rPr lang="en-US" sz="2000" b="1" dirty="0" err="1" smtClean="0">
                <a:latin typeface="Times New Roman" panose="02020603050405020304" pitchFamily="18" charset="0"/>
                <a:cs typeface="Times New Roman" panose="02020603050405020304" pitchFamily="18" charset="0"/>
              </a:rPr>
              <a:t>Miong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Cris</a:t>
            </a:r>
            <a:r>
              <a:rPr lang="en-US" sz="2000" b="1" dirty="0" smtClean="0">
                <a:latin typeface="Times New Roman" panose="02020603050405020304" pitchFamily="18" charset="0"/>
                <a:cs typeface="Times New Roman" panose="02020603050405020304" pitchFamily="18" charset="0"/>
              </a:rPr>
              <a:t> Joyce</a:t>
            </a:r>
          </a:p>
          <a:p>
            <a:pPr algn="ctr"/>
            <a:r>
              <a:rPr lang="en-US" sz="2000" b="1" dirty="0" smtClean="0">
                <a:latin typeface="Times New Roman" panose="02020603050405020304" pitchFamily="18" charset="0"/>
                <a:cs typeface="Times New Roman" panose="02020603050405020304" pitchFamily="18" charset="0"/>
              </a:rPr>
              <a:t>Viernes</a:t>
            </a:r>
            <a:r>
              <a:rPr lang="en-US" sz="2000" b="1" dirty="0">
                <a:latin typeface="Times New Roman" panose="02020603050405020304" pitchFamily="18" charset="0"/>
                <a:cs typeface="Times New Roman" panose="02020603050405020304" pitchFamily="18" charset="0"/>
              </a:rPr>
              <a:t>, Ed</a:t>
            </a:r>
            <a:endParaRPr lang="en-PH"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97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
            <a:ext cx="8755380" cy="4893647"/>
          </a:xfrm>
          <a:prstGeom prst="rect">
            <a:avLst/>
          </a:prstGeom>
          <a:noFill/>
        </p:spPr>
        <p:txBody>
          <a:bodyPr wrap="square" rtlCol="0">
            <a:spAutoFit/>
          </a:bodyPr>
          <a:lstStyle/>
          <a:p>
            <a:r>
              <a:rPr lang="id-ID"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D.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Makatul</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on</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g </a:t>
            </a:r>
            <a:r>
              <a:rPr lang="id-ID" sz="2400" b="1" dirty="0">
                <a:solidFill>
                  <a:schemeClr val="dk1"/>
                </a:solidFill>
                <a:latin typeface="Times New Roman" panose="02020603050405020304" pitchFamily="18" charset="0"/>
                <a:ea typeface="Playfair Display"/>
                <a:cs typeface="Times New Roman" panose="02020603050405020304" pitchFamily="18" charset="0"/>
              </a:rPr>
              <a:t>sa kumunidad ng mga katutubo upang makabuo ng estratihiya sa anumang hangaring nauugnay sa kanilang pangkat</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lvl="0"/>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E.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Makapagbigay </a:t>
            </a:r>
            <a:r>
              <a:rPr lang="id-ID" sz="2400" b="1" dirty="0">
                <a:solidFill>
                  <a:schemeClr val="dk1"/>
                </a:solidFill>
                <a:latin typeface="Times New Roman" panose="02020603050405020304" pitchFamily="18" charset="0"/>
                <a:ea typeface="Playfair Display"/>
                <a:cs typeface="Times New Roman" panose="02020603050405020304" pitchFamily="18" charset="0"/>
              </a:rPr>
              <a:t>kaalaman sa iba pang mga organisasyon na magkaroon ng komprehensibong kaalaman sa Iba't ibang uri ng pamumuhay na mayroon sa nakaraan at kasalukuyan</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lvl="0"/>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F.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Magkaroon </a:t>
            </a:r>
            <a:r>
              <a:rPr lang="id-ID" sz="2400" b="1" dirty="0">
                <a:solidFill>
                  <a:schemeClr val="dk1"/>
                </a:solidFill>
                <a:latin typeface="Times New Roman" panose="02020603050405020304" pitchFamily="18" charset="0"/>
                <a:ea typeface="Playfair Display"/>
                <a:cs typeface="Times New Roman" panose="02020603050405020304" pitchFamily="18" charset="0"/>
              </a:rPr>
              <a:t>ng katunayan ang katutubong yaman at kahusayan ng etnikong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pangkat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id-ID" sz="2400" b="1" dirty="0" smtClean="0">
                <a:solidFill>
                  <a:srgbClr val="00B050"/>
                </a:solidFill>
                <a:latin typeface="Times New Roman" panose="02020603050405020304" pitchFamily="18" charset="0"/>
                <a:ea typeface="Playfair Display"/>
                <a:cs typeface="Times New Roman" panose="02020603050405020304" pitchFamily="18" charset="0"/>
              </a:rPr>
              <a:t>(ancestral </a:t>
            </a:r>
            <a:r>
              <a:rPr lang="id-ID" sz="2400" b="1" dirty="0">
                <a:solidFill>
                  <a:srgbClr val="00B050"/>
                </a:solidFill>
                <a:latin typeface="Times New Roman" panose="02020603050405020304" pitchFamily="18" charset="0"/>
                <a:ea typeface="Playfair Display"/>
                <a:cs typeface="Times New Roman" panose="02020603050405020304" pitchFamily="18" charset="0"/>
              </a:rPr>
              <a:t>tangible wisdom).</a:t>
            </a:r>
            <a:endParaRPr lang="en-PH" sz="2400" b="1" dirty="0">
              <a:solidFill>
                <a:srgbClr val="00B050"/>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209979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211812"/>
            <a:ext cx="8389620" cy="4493538"/>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p>
          <a:p>
            <a:endParaRPr lang="en-US"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lvl="0" algn="ctr"/>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PANANALIKSIK E</a:t>
            </a:r>
            <a:r>
              <a:rPr lang="en-US" sz="3200" b="1" dirty="0" smtClean="0">
                <a:solidFill>
                  <a:srgbClr val="FF0066"/>
                </a:solidFill>
                <a:latin typeface="Times New Roman" panose="02020603050405020304" pitchFamily="18" charset="0"/>
                <a:ea typeface="Playfair Display"/>
                <a:cs typeface="Times New Roman" panose="02020603050405020304" pitchFamily="18" charset="0"/>
              </a:rPr>
              <a:t>TN</a:t>
            </a:r>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OGRAPIYA</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pPr algn="ctr"/>
            <a:r>
              <a:rPr lang="id-ID" sz="2400" b="1" dirty="0">
                <a:solidFill>
                  <a:schemeClr val="dk1"/>
                </a:solidFill>
                <a:latin typeface="Times New Roman" panose="02020603050405020304" pitchFamily="18" charset="0"/>
                <a:ea typeface="Playfair Display"/>
                <a:cs typeface="Times New Roman" panose="02020603050405020304" pitchFamily="18" charset="0"/>
              </a:rPr>
              <a:t>Ayon kay </a:t>
            </a:r>
            <a:r>
              <a:rPr lang="id-ID" sz="2400" b="1" dirty="0">
                <a:solidFill>
                  <a:srgbClr val="00B050"/>
                </a:solidFill>
                <a:latin typeface="Times New Roman" panose="02020603050405020304" pitchFamily="18" charset="0"/>
                <a:ea typeface="Playfair Display"/>
                <a:cs typeface="Times New Roman" panose="02020603050405020304" pitchFamily="18" charset="0"/>
              </a:rPr>
              <a:t>Weston (2017),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pananaliksik etnograpiya ay isang uri ng </a:t>
            </a:r>
            <a:r>
              <a:rPr lang="id-ID" sz="2400" b="1" dirty="0">
                <a:solidFill>
                  <a:srgbClr val="00B050"/>
                </a:solidFill>
                <a:latin typeface="Times New Roman" panose="02020603050405020304" pitchFamily="18" charset="0"/>
                <a:ea typeface="Playfair Display"/>
                <a:cs typeface="Times New Roman" panose="02020603050405020304" pitchFamily="18" charset="0"/>
              </a:rPr>
              <a:t>kwalitatibong pananaliksik </a:t>
            </a:r>
            <a:r>
              <a:rPr lang="id-ID" sz="2400" b="1" dirty="0">
                <a:solidFill>
                  <a:schemeClr val="dk1"/>
                </a:solidFill>
                <a:latin typeface="Times New Roman" panose="02020603050405020304" pitchFamily="18" charset="0"/>
                <a:ea typeface="Playfair Display"/>
                <a:cs typeface="Times New Roman" panose="02020603050405020304" pitchFamily="18" charset="0"/>
              </a:rPr>
              <a:t>na nauukol sa </a:t>
            </a:r>
            <a:r>
              <a:rPr lang="id-ID" sz="2400" b="1" dirty="0">
                <a:solidFill>
                  <a:srgbClr val="00B050"/>
                </a:solidFill>
                <a:latin typeface="Times New Roman" panose="02020603050405020304" pitchFamily="18" charset="0"/>
                <a:ea typeface="Playfair Display"/>
                <a:cs typeface="Times New Roman" panose="02020603050405020304" pitchFamily="18" charset="0"/>
              </a:rPr>
              <a:t>obserbasyon at interaksyon </a:t>
            </a:r>
            <a:r>
              <a:rPr lang="id-ID" sz="2400" b="1" dirty="0">
                <a:solidFill>
                  <a:schemeClr val="dk1"/>
                </a:solidFill>
                <a:latin typeface="Times New Roman" panose="02020603050405020304" pitchFamily="18" charset="0"/>
                <a:ea typeface="Playfair Display"/>
                <a:cs typeface="Times New Roman" panose="02020603050405020304" pitchFamily="18" charset="0"/>
              </a:rPr>
              <a:t>ng mga sagot na mananaliksik at tagatugon sa tiyak na kaligiran ng pag-aaral. Karaniwang metodong ito ay ginagamit ng mga </a:t>
            </a:r>
            <a:r>
              <a:rPr lang="id-ID" sz="2400" b="1" dirty="0">
                <a:solidFill>
                  <a:srgbClr val="00B050"/>
                </a:solidFill>
                <a:latin typeface="Times New Roman" panose="02020603050405020304" pitchFamily="18" charset="0"/>
                <a:ea typeface="Playfair Display"/>
                <a:cs typeface="Times New Roman" panose="02020603050405020304" pitchFamily="18" charset="0"/>
              </a:rPr>
              <a:t>antropologo sa larangan ng agham at panlipunan</a:t>
            </a:r>
            <a:r>
              <a:rPr lang="id-ID"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88051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211812"/>
            <a:ext cx="8389620" cy="5724644"/>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p>
          <a:p>
            <a:endParaRPr lang="en-US"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algn="ctr"/>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Layunin </a:t>
            </a:r>
            <a:r>
              <a:rPr lang="id-ID" sz="3200" b="1" dirty="0">
                <a:solidFill>
                  <a:srgbClr val="00B050"/>
                </a:solidFill>
                <a:latin typeface="Times New Roman" panose="02020603050405020304" pitchFamily="18" charset="0"/>
                <a:ea typeface="Playfair Display"/>
                <a:cs typeface="Times New Roman" panose="02020603050405020304" pitchFamily="18" charset="0"/>
              </a:rPr>
              <a:t>sa pag-aaral ng etnograpiko</a:t>
            </a:r>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a:t>
            </a:r>
            <a:endParaRPr lang="en-US" sz="3200" b="1" dirty="0" smtClean="0">
              <a:solidFill>
                <a:srgbClr val="00B050"/>
              </a:solidFill>
              <a:latin typeface="Times New Roman" panose="02020603050405020304" pitchFamily="18" charset="0"/>
              <a:ea typeface="Playfair Display"/>
              <a:cs typeface="Times New Roman" panose="02020603050405020304" pitchFamily="18" charset="0"/>
            </a:endParaRPr>
          </a:p>
          <a:p>
            <a:pPr algn="ct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pPr marL="457200" lvl="0" indent="-457200">
              <a:buAutoNum type="alphaUcPeriod"/>
            </a:pP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Mapalalim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kaalaman ukol sa gawi ng isang pangkat</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marL="457200" lvl="0" indent="-457200">
              <a:buAutoNum type="alphaUcPeriod"/>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B.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Mailahad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mga </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K</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ultural </a:t>
            </a:r>
            <a:r>
              <a:rPr lang="id-ID" sz="2400" b="1" dirty="0">
                <a:solidFill>
                  <a:schemeClr val="dk1"/>
                </a:solidFill>
                <a:latin typeface="Times New Roman" panose="02020603050405020304" pitchFamily="18" charset="0"/>
                <a:ea typeface="Playfair Display"/>
                <a:cs typeface="Times New Roman" panose="02020603050405020304" pitchFamily="18" charset="0"/>
              </a:rPr>
              <a:t>na katangian at mga isyung kinahaharap ng isang pangkat</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lvl="0"/>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C.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Makapagdisenyo </a:t>
            </a:r>
            <a:r>
              <a:rPr lang="id-ID" sz="2400" b="1" dirty="0">
                <a:solidFill>
                  <a:schemeClr val="dk1"/>
                </a:solidFill>
                <a:latin typeface="Times New Roman" panose="02020603050405020304" pitchFamily="18" charset="0"/>
                <a:ea typeface="Playfair Display"/>
                <a:cs typeface="Times New Roman" panose="02020603050405020304" pitchFamily="18" charset="0"/>
              </a:rPr>
              <a:t>ng angkop na estratehiya upang malutas ang mga suliranin ng pangkat.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50843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480" y="-234672"/>
            <a:ext cx="8389620" cy="6463308"/>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p>
          <a:p>
            <a:pPr lvl="0"/>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3200" b="1" dirty="0">
                <a:solidFill>
                  <a:srgbClr val="00B050"/>
                </a:solidFill>
                <a:latin typeface="Times New Roman" panose="02020603050405020304" pitchFamily="18" charset="0"/>
                <a:ea typeface="Playfair Display"/>
                <a:cs typeface="Times New Roman" panose="02020603050405020304" pitchFamily="18" charset="0"/>
              </a:rPr>
              <a:t>Dahilan kung bakit isinasaggawa ang pananaliksik na etnograpiya:</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Ang pagsasagawa ng etnograpikong pananaliksik ay maituturing na </a:t>
            </a:r>
            <a:r>
              <a:rPr lang="id-ID" sz="2400" b="1" dirty="0">
                <a:solidFill>
                  <a:srgbClr val="FF0066"/>
                </a:solidFill>
                <a:latin typeface="Times New Roman" panose="02020603050405020304" pitchFamily="18" charset="0"/>
                <a:ea typeface="Playfair Display"/>
                <a:cs typeface="Times New Roman" panose="02020603050405020304" pitchFamily="18" charset="0"/>
              </a:rPr>
              <a:t>"makatao" </a:t>
            </a:r>
            <a:r>
              <a:rPr lang="id-ID" sz="2400" b="1" dirty="0">
                <a:solidFill>
                  <a:schemeClr val="dk1"/>
                </a:solidFill>
                <a:latin typeface="Times New Roman" panose="02020603050405020304" pitchFamily="18" charset="0"/>
                <a:ea typeface="Playfair Display"/>
                <a:cs typeface="Times New Roman" panose="02020603050405020304" pitchFamily="18" charset="0"/>
              </a:rPr>
              <a:t>sapagkat maliban sa pakikibahagi ng mananaliksik sa komunidad naipararanas din niya ang kaniyang ugali, gawi, pagpapahalaga at paniniwala kasabay ng mga tagatugon. Dahil dito, ang kaniyang karanasan ay nagiging makabuluhan. Nagkakaroon ng pagpapalaganap dahil sa pagtatapos ng pag-aaral ay maaari ding kaniyang madala ang mga ito sa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so</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sy</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edad </a:t>
            </a:r>
            <a:r>
              <a:rPr lang="id-ID" sz="2400" b="1" dirty="0">
                <a:solidFill>
                  <a:schemeClr val="dk1"/>
                </a:solidFill>
                <a:latin typeface="Times New Roman" panose="02020603050405020304" pitchFamily="18" charset="0"/>
                <a:ea typeface="Playfair Display"/>
                <a:cs typeface="Times New Roman" panose="02020603050405020304" pitchFamily="18" charset="0"/>
              </a:rPr>
              <a:t>na kaniyang gagalawan.</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562832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480" y="-51792"/>
            <a:ext cx="8389620" cy="5355312"/>
          </a:xfrm>
          <a:prstGeom prst="rect">
            <a:avLst/>
          </a:prstGeom>
          <a:noFill/>
        </p:spPr>
        <p:txBody>
          <a:bodyPr wrap="square" rtlCol="0">
            <a:spAutoFit/>
          </a:bodyPr>
          <a:lstStyle/>
          <a:p>
            <a:endParaRPr lang="en-US" sz="2400" b="1" dirty="0">
              <a:solidFill>
                <a:srgbClr val="FF0066"/>
              </a:solidFill>
              <a:latin typeface="Times New Roman" panose="02020603050405020304" pitchFamily="18" charset="0"/>
              <a:ea typeface="Playfair Display"/>
              <a:cs typeface="Times New Roman" panose="02020603050405020304" pitchFamily="18" charset="0"/>
            </a:endParaRPr>
          </a:p>
          <a:p>
            <a:r>
              <a:rPr lang="id-ID" sz="3200" b="1" dirty="0">
                <a:solidFill>
                  <a:srgbClr val="00B050"/>
                </a:solidFill>
                <a:latin typeface="Times New Roman" panose="02020603050405020304" pitchFamily="18" charset="0"/>
                <a:ea typeface="Playfair Display"/>
                <a:cs typeface="Times New Roman" panose="02020603050405020304" pitchFamily="18" charset="0"/>
              </a:rPr>
              <a:t>"Anthropological Ethnographer"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tawag sa nagsasagawa ng pag-aaral dito. Upang maisakatuparan ito etnograpiko Karaniwang kabahagi sa kaligiran ng pag-aaral ang mga ethnographer upang makalap ang mga kinakailangang datos</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id-ID" sz="3200" b="1" dirty="0">
                <a:solidFill>
                  <a:srgbClr val="FF0066"/>
                </a:solidFill>
                <a:latin typeface="Times New Roman" panose="02020603050405020304" pitchFamily="18" charset="0"/>
                <a:ea typeface="Playfair Display"/>
                <a:cs typeface="Times New Roman" panose="02020603050405020304" pitchFamily="18" charset="0"/>
              </a:rPr>
              <a:t>Live and Work Approach</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Ang ethnographer ay tumitira sa lugar ng pangkat na kanilang katugon isa o mahigit na taon.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7143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 y="176808"/>
            <a:ext cx="8389620" cy="6832640"/>
          </a:xfrm>
          <a:prstGeom prst="rect">
            <a:avLst/>
          </a:prstGeom>
          <a:noFill/>
        </p:spPr>
        <p:txBody>
          <a:bodyPr wrap="square" rtlCol="0">
            <a:spAutoFit/>
          </a:bodyPr>
          <a:lstStyle/>
          <a:p>
            <a:endParaRPr lang="en-US" sz="2400" b="1" dirty="0">
              <a:solidFill>
                <a:srgbClr val="FF0066"/>
              </a:solidFill>
              <a:latin typeface="Times New Roman" panose="02020603050405020304" pitchFamily="18" charset="0"/>
              <a:ea typeface="Playfair Display"/>
              <a:cs typeface="Times New Roman" panose="02020603050405020304" pitchFamily="18" charset="0"/>
            </a:endParaRPr>
          </a:p>
          <a:p>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Individual </a:t>
            </a:r>
            <a:r>
              <a:rPr lang="id-ID" sz="3200" b="1" dirty="0">
                <a:solidFill>
                  <a:srgbClr val="FF0066"/>
                </a:solidFill>
                <a:latin typeface="Times New Roman" panose="02020603050405020304" pitchFamily="18" charset="0"/>
                <a:ea typeface="Playfair Display"/>
                <a:cs typeface="Times New Roman" panose="02020603050405020304" pitchFamily="18" charset="0"/>
              </a:rPr>
              <a:t>Approach</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Ito ay klase ng approach na naglalayong magtala ukol sa obeserbasyon, panayam at surbey mula sa mga tagatuon. Ito ay napakaimportante upang mapakita ang kabuoang gawi ng pangkat</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id-ID" sz="3200" b="1" dirty="0">
                <a:solidFill>
                  <a:srgbClr val="FF0066"/>
                </a:solidFill>
                <a:latin typeface="Times New Roman" panose="02020603050405020304" pitchFamily="18" charset="0"/>
                <a:ea typeface="Playfair Display"/>
                <a:cs typeface="Times New Roman" panose="02020603050405020304" pitchFamily="18" charset="0"/>
              </a:rPr>
              <a:t>Etic at </a:t>
            </a:r>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Emi</a:t>
            </a:r>
            <a:r>
              <a:rPr lang="en-US" sz="3200" b="1" dirty="0" smtClean="0">
                <a:solidFill>
                  <a:srgbClr val="FF0066"/>
                </a:solidFill>
                <a:latin typeface="Times New Roman" panose="02020603050405020304" pitchFamily="18" charset="0"/>
                <a:ea typeface="Playfair Display"/>
                <a:cs typeface="Times New Roman" panose="02020603050405020304" pitchFamily="18" charset="0"/>
              </a:rPr>
              <a:t>c</a:t>
            </a:r>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 </a:t>
            </a:r>
            <a:r>
              <a:rPr lang="id-ID" sz="3200" b="1" dirty="0">
                <a:solidFill>
                  <a:srgbClr val="FF0066"/>
                </a:solidFill>
                <a:latin typeface="Times New Roman" panose="02020603050405020304" pitchFamily="18" charset="0"/>
                <a:ea typeface="Playfair Display"/>
                <a:cs typeface="Times New Roman" panose="02020603050405020304" pitchFamily="18" charset="0"/>
              </a:rPr>
              <a:t>Approach</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Karaniwang ginagamit ang emic (folk or inside) at etic (amatic or outside) upang mailarawan ang komunidad at kultura</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4276603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620" y="382548"/>
            <a:ext cx="8389620" cy="6955750"/>
          </a:xfrm>
          <a:prstGeom prst="rect">
            <a:avLst/>
          </a:prstGeom>
          <a:noFill/>
        </p:spPr>
        <p:txBody>
          <a:bodyPr wrap="square" rtlCol="0">
            <a:spAutoFit/>
          </a:bodyPr>
          <a:lstStyle/>
          <a:p>
            <a:pPr lvl="0"/>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KABUTIHAN </a:t>
            </a:r>
            <a:r>
              <a:rPr lang="id-ID" sz="3200" b="1" dirty="0">
                <a:solidFill>
                  <a:srgbClr val="00B050"/>
                </a:solidFill>
                <a:latin typeface="Times New Roman" panose="02020603050405020304" pitchFamily="18" charset="0"/>
                <a:ea typeface="Playfair Display"/>
                <a:cs typeface="Times New Roman" panose="02020603050405020304" pitchFamily="18" charset="0"/>
              </a:rPr>
              <a:t>AT DI-KABUTIHAN NA PAG AARAL NG ETNOGRAPIKO </a:t>
            </a:r>
            <a:endParaRPr lang="en-US" sz="3200" b="1" dirty="0" smtClean="0">
              <a:solidFill>
                <a:srgbClr val="00B050"/>
              </a:solidFill>
              <a:latin typeface="Times New Roman" panose="02020603050405020304" pitchFamily="18" charset="0"/>
              <a:ea typeface="Playfair Display"/>
              <a:cs typeface="Times New Roman" panose="02020603050405020304" pitchFamily="18" charset="0"/>
            </a:endParaRPr>
          </a:p>
          <a:p>
            <a:pPr lvl="0"/>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KABUTIHAN</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a:solidFill>
                  <a:schemeClr val="dk1"/>
                </a:solidFill>
                <a:latin typeface="Times New Roman" panose="02020603050405020304" pitchFamily="18" charset="0"/>
                <a:ea typeface="Playfair Display"/>
                <a:cs typeface="Times New Roman" panose="02020603050405020304" pitchFamily="18" charset="0"/>
              </a:rPr>
              <a:t>May katangian na mapaliwanag ang mga isyu at mga isyung mangyayari pa</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a:solidFill>
                  <a:schemeClr val="dk1"/>
                </a:solidFill>
                <a:latin typeface="Times New Roman" panose="02020603050405020304" pitchFamily="18" charset="0"/>
                <a:ea typeface="Playfair Display"/>
                <a:cs typeface="Times New Roman" panose="02020603050405020304" pitchFamily="18" charset="0"/>
              </a:rPr>
              <a:t>Naihahatid ng detalyado at makatotohanan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ang</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m</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ga </a:t>
            </a:r>
            <a:r>
              <a:rPr lang="id-ID" sz="2400" b="1" dirty="0">
                <a:solidFill>
                  <a:schemeClr val="dk1"/>
                </a:solidFill>
                <a:latin typeface="Times New Roman" panose="02020603050405020304" pitchFamily="18" charset="0"/>
                <a:ea typeface="Playfair Display"/>
                <a:cs typeface="Times New Roman" panose="02020603050405020304" pitchFamily="18" charset="0"/>
              </a:rPr>
              <a:t>ugali at gawi ng mga pangkat kasama ang pag-aaral ng kanilang gawi, emosyon, kilos at pananalita.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39597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620" y="473988"/>
            <a:ext cx="8389620" cy="5478423"/>
          </a:xfrm>
          <a:prstGeom prst="rect">
            <a:avLst/>
          </a:prstGeom>
          <a:noFill/>
        </p:spPr>
        <p:txBody>
          <a:bodyPr wrap="square" rtlCol="0">
            <a:spAutoFit/>
          </a:bodyPr>
          <a:lstStyle/>
          <a:p>
            <a:pPr lvl="0"/>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KABUTIHAN </a:t>
            </a:r>
            <a:r>
              <a:rPr lang="id-ID" sz="3200" b="1" dirty="0">
                <a:solidFill>
                  <a:srgbClr val="00B050"/>
                </a:solidFill>
                <a:latin typeface="Times New Roman" panose="02020603050405020304" pitchFamily="18" charset="0"/>
                <a:ea typeface="Playfair Display"/>
                <a:cs typeface="Times New Roman" panose="02020603050405020304" pitchFamily="18" charset="0"/>
              </a:rPr>
              <a:t>AT DI-KABUTIHAN NA PAG AARAL NG ETNOGRAPIKO </a:t>
            </a:r>
            <a:endParaRPr lang="en-US" sz="3200" b="1" dirty="0">
              <a:solidFill>
                <a:srgbClr val="00B050"/>
              </a:solidFill>
              <a:latin typeface="Times New Roman" panose="02020603050405020304" pitchFamily="18" charset="0"/>
              <a:ea typeface="Playfair Display"/>
              <a:cs typeface="Times New Roman" panose="02020603050405020304" pitchFamily="18" charset="0"/>
            </a:endParaRPr>
          </a:p>
          <a:p>
            <a:pPr lvl="0"/>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DI-KABUTIHAN</a:t>
            </a:r>
            <a:endParaRPr lang="en-PH" sz="3200" b="1" dirty="0" smtClean="0">
              <a:solidFill>
                <a:srgbClr val="FF0066"/>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Kailangan ng mahabang oras, hindi magagawa ang ganitong pag-aaral sa mabilis na panahon lamang dahil kinakailangan na sila ay maobserbahan ng mabuti. </a:t>
            </a:r>
            <a:r>
              <a:rPr lang="id-ID" sz="2400" dirty="0" smtClean="0"/>
              <a:t/>
            </a:r>
            <a:br>
              <a:rPr lang="id-ID" sz="2400" dirty="0" smtClean="0"/>
            </a:br>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724184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557629"/>
            <a:ext cx="8389620" cy="5601533"/>
          </a:xfrm>
          <a:prstGeom prst="rect">
            <a:avLst/>
          </a:prstGeom>
          <a:noFill/>
        </p:spPr>
        <p:txBody>
          <a:bodyPr wrap="square" rtlCol="0">
            <a:spAutoFit/>
          </a:bodyPr>
          <a:lstStyle/>
          <a:p>
            <a:pPr lvl="0"/>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Paraan </a:t>
            </a:r>
            <a:r>
              <a:rPr lang="id-ID" sz="3200" b="1" dirty="0">
                <a:solidFill>
                  <a:srgbClr val="00B050"/>
                </a:solidFill>
                <a:latin typeface="Times New Roman" panose="02020603050405020304" pitchFamily="18" charset="0"/>
                <a:ea typeface="Playfair Display"/>
                <a:cs typeface="Times New Roman" panose="02020603050405020304" pitchFamily="18" charset="0"/>
              </a:rPr>
              <a:t>ng Pagkalap ng Datos</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a:solidFill>
                  <a:schemeClr val="dk1"/>
                </a:solidFill>
                <a:latin typeface="Times New Roman" panose="02020603050405020304" pitchFamily="18" charset="0"/>
                <a:ea typeface="Playfair Display"/>
                <a:cs typeface="Times New Roman" panose="02020603050405020304" pitchFamily="18" charset="0"/>
              </a:rPr>
              <a:t>Obserbasyon (participant observation)</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a:solidFill>
                  <a:schemeClr val="dk1"/>
                </a:solidFill>
                <a:latin typeface="Times New Roman" panose="02020603050405020304" pitchFamily="18" charset="0"/>
                <a:ea typeface="Playfair Display"/>
                <a:cs typeface="Times New Roman" panose="02020603050405020304" pitchFamily="18" charset="0"/>
              </a:rPr>
              <a:t>Panayam (face-to-face interview)</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a:solidFill>
                  <a:schemeClr val="dk1"/>
                </a:solidFill>
                <a:latin typeface="Times New Roman" panose="02020603050405020304" pitchFamily="18" charset="0"/>
                <a:ea typeface="Playfair Display"/>
                <a:cs typeface="Times New Roman" panose="02020603050405020304" pitchFamily="18" charset="0"/>
              </a:rPr>
              <a:t>Survey</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a:solidFill>
                  <a:schemeClr val="dk1"/>
                </a:solidFill>
                <a:latin typeface="Times New Roman" panose="02020603050405020304" pitchFamily="18" charset="0"/>
                <a:ea typeface="Playfair Display"/>
                <a:cs typeface="Times New Roman" panose="02020603050405020304" pitchFamily="18" charset="0"/>
              </a:rPr>
              <a:t>Pakikisalamuha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marL="342900" lvl="0" indent="-342900">
              <a:buFont typeface="Arial" panose="020B0604020202020204" pitchFamily="34" charset="0"/>
              <a:buChar char="•"/>
            </a:pPr>
            <a:r>
              <a:rPr lang="id-ID" sz="2400" b="1" dirty="0">
                <a:solidFill>
                  <a:schemeClr val="dk1"/>
                </a:solidFill>
                <a:latin typeface="Times New Roman" panose="02020603050405020304" pitchFamily="18" charset="0"/>
                <a:ea typeface="Playfair Display"/>
                <a:cs typeface="Times New Roman" panose="02020603050405020304" pitchFamily="18" charset="0"/>
              </a:rPr>
              <a:t>Pakikipamuhay</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t>
            </a:r>
            <a:endParaRPr lang="en-PH" sz="2400" dirty="0"/>
          </a:p>
          <a:p>
            <a:r>
              <a:rPr lang="id-ID" sz="2400" dirty="0" smtClean="0"/>
              <a:t/>
            </a:r>
            <a:br>
              <a:rPr lang="id-ID" sz="2400" dirty="0" smtClean="0"/>
            </a:br>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584190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211812"/>
            <a:ext cx="8389620" cy="6093976"/>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3200" b="1" dirty="0">
              <a:solidFill>
                <a:srgbClr val="FF0066"/>
              </a:solidFill>
              <a:latin typeface="Times New Roman" panose="02020603050405020304" pitchFamily="18" charset="0"/>
              <a:ea typeface="Playfair Display"/>
              <a:cs typeface="Times New Roman" panose="02020603050405020304" pitchFamily="18" charset="0"/>
            </a:endParaRPr>
          </a:p>
          <a:p>
            <a:pPr lvl="0" algn="ctr"/>
            <a:r>
              <a:rPr lang="id-ID" sz="3200" b="1" dirty="0">
                <a:solidFill>
                  <a:srgbClr val="FF0066"/>
                </a:solidFill>
                <a:latin typeface="Times New Roman" panose="02020603050405020304" pitchFamily="18" charset="0"/>
                <a:ea typeface="Playfair Display"/>
                <a:cs typeface="Times New Roman" panose="02020603050405020304" pitchFamily="18" charset="0"/>
              </a:rPr>
              <a:t>PANANALIKSIK NA LEKSIKOGRAPIKO</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pPr algn="ctr"/>
            <a:r>
              <a:rPr lang="id-ID" sz="2400" b="1" dirty="0">
                <a:solidFill>
                  <a:schemeClr val="dk1"/>
                </a:solidFill>
                <a:latin typeface="Times New Roman" panose="02020603050405020304" pitchFamily="18" charset="0"/>
                <a:ea typeface="Playfair Display"/>
                <a:cs typeface="Times New Roman" panose="02020603050405020304" pitchFamily="18" charset="0"/>
              </a:rPr>
              <a:t>Leksikograpiko ay nagmula sa salitang griyego na </a:t>
            </a:r>
            <a:r>
              <a:rPr lang="id-ID" sz="2400" b="1" dirty="0">
                <a:solidFill>
                  <a:srgbClr val="00B050"/>
                </a:solidFill>
                <a:latin typeface="Times New Roman" panose="02020603050405020304" pitchFamily="18" charset="0"/>
                <a:ea typeface="Playfair Display"/>
                <a:cs typeface="Times New Roman" panose="02020603050405020304" pitchFamily="18" charset="0"/>
              </a:rPr>
              <a:t>"lexicographos" </a:t>
            </a:r>
            <a:r>
              <a:rPr lang="id-ID" sz="2400" b="1" dirty="0">
                <a:solidFill>
                  <a:schemeClr val="dk1"/>
                </a:solidFill>
                <a:latin typeface="Times New Roman" panose="02020603050405020304" pitchFamily="18" charset="0"/>
                <a:ea typeface="Playfair Display"/>
                <a:cs typeface="Times New Roman" panose="02020603050405020304" pitchFamily="18" charset="0"/>
              </a:rPr>
              <a:t>ito ay pinagsamang salita na lexikos na ang kahulugan ay salita o pananalita, at grapho na ang ibig sabihin isulat o ukitin.</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2400" b="1" dirty="0">
                <a:solidFill>
                  <a:schemeClr val="dk1"/>
                </a:solidFill>
                <a:latin typeface="Times New Roman" panose="02020603050405020304" pitchFamily="18" charset="0"/>
                <a:ea typeface="Playfair Display"/>
                <a:cs typeface="Times New Roman" panose="02020603050405020304" pitchFamily="18" charset="0"/>
              </a:rPr>
              <a:t>Sa wikang Ingles ang </a:t>
            </a:r>
            <a:r>
              <a:rPr lang="id-ID" sz="2400" b="1" dirty="0">
                <a:solidFill>
                  <a:srgbClr val="00B050"/>
                </a:solidFill>
                <a:latin typeface="Times New Roman" panose="02020603050405020304" pitchFamily="18" charset="0"/>
                <a:ea typeface="Playfair Display"/>
                <a:cs typeface="Times New Roman" panose="02020603050405020304" pitchFamily="18" charset="0"/>
              </a:rPr>
              <a:t>lexicography</a:t>
            </a:r>
            <a:r>
              <a:rPr lang="id-ID" sz="2400" b="1" dirty="0">
                <a:solidFill>
                  <a:schemeClr val="dk1"/>
                </a:solidFill>
                <a:latin typeface="Times New Roman" panose="02020603050405020304" pitchFamily="18" charset="0"/>
                <a:ea typeface="Playfair Display"/>
                <a:cs typeface="Times New Roman" panose="02020603050405020304" pitchFamily="18" charset="0"/>
              </a:rPr>
              <a:t> ay nangangahulang naukit na nasulat na pananalita. Ang layunin nito ay magtala ng leksikal na impormasyon ng mga salita sa pamamagitan ng pagtatala sa anyo ng diksyonaryo.</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82869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4" name="Google Shape;324;p33"/>
          <p:cNvGrpSpPr/>
          <p:nvPr/>
        </p:nvGrpSpPr>
        <p:grpSpPr>
          <a:xfrm rot="5400000">
            <a:off x="518095" y="279766"/>
            <a:ext cx="524448" cy="497418"/>
            <a:chOff x="7112550" y="586950"/>
            <a:chExt cx="1124700" cy="422400"/>
          </a:xfrm>
        </p:grpSpPr>
        <p:sp>
          <p:nvSpPr>
            <p:cNvPr id="325"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7"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29" name="Google Shape;329;p33"/>
          <p:cNvGrpSpPr/>
          <p:nvPr/>
        </p:nvGrpSpPr>
        <p:grpSpPr>
          <a:xfrm>
            <a:off x="8274200" y="281107"/>
            <a:ext cx="524448" cy="497418"/>
            <a:chOff x="7112550" y="586950"/>
            <a:chExt cx="1124700" cy="422400"/>
          </a:xfrm>
        </p:grpSpPr>
        <p:sp>
          <p:nvSpPr>
            <p:cNvPr id="330" name="Google Shape;330;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34" name="Google Shape;334;p33"/>
          <p:cNvGrpSpPr/>
          <p:nvPr/>
        </p:nvGrpSpPr>
        <p:grpSpPr>
          <a:xfrm>
            <a:off x="7913076" y="4092566"/>
            <a:ext cx="524448" cy="497418"/>
            <a:chOff x="7112550" y="586950"/>
            <a:chExt cx="1124700" cy="422400"/>
          </a:xfrm>
        </p:grpSpPr>
        <p:sp>
          <p:nvSpPr>
            <p:cNvPr id="335" name="Google Shape;33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5" name="Google Shape;324;p33"/>
          <p:cNvGrpSpPr/>
          <p:nvPr/>
        </p:nvGrpSpPr>
        <p:grpSpPr>
          <a:xfrm rot="5400000">
            <a:off x="527147" y="4244966"/>
            <a:ext cx="524448" cy="497418"/>
            <a:chOff x="7112550" y="586950"/>
            <a:chExt cx="1124700" cy="422400"/>
          </a:xfrm>
        </p:grpSpPr>
        <p:sp>
          <p:nvSpPr>
            <p:cNvPr id="26"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 name="TextBox 4"/>
          <p:cNvSpPr txBox="1"/>
          <p:nvPr/>
        </p:nvSpPr>
        <p:spPr>
          <a:xfrm>
            <a:off x="893787" y="715611"/>
            <a:ext cx="7554983" cy="4154984"/>
          </a:xfrm>
          <a:prstGeom prst="rect">
            <a:avLst/>
          </a:prstGeom>
          <a:noFill/>
        </p:spPr>
        <p:txBody>
          <a:bodyPr wrap="square" rtlCol="0">
            <a:spAutoFit/>
          </a:bodyPr>
          <a:lstStyle/>
          <a:p>
            <a:pPr algn="ctr"/>
            <a:r>
              <a:rPr lang="en-US" sz="3600" b="1" dirty="0">
                <a:solidFill>
                  <a:schemeClr val="accent2">
                    <a:lumMod val="75000"/>
                  </a:schemeClr>
                </a:solidFill>
                <a:latin typeface="Times New Roman" panose="02020603050405020304" pitchFamily="18" charset="0"/>
                <a:cs typeface="Times New Roman" panose="02020603050405020304" pitchFamily="18" charset="0"/>
              </a:rPr>
              <a:t>BATAYANG KAALAMAN SA METODOLOHIYA (PAGTITIPON, PAGPOPROSESO AT PAGSUSURI NG DATOS) SA PANANALIKSIK </a:t>
            </a: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PANLIPUNAN</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Ljyn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Mediecielo</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Rommel Martin</a:t>
            </a:r>
          </a:p>
          <a:p>
            <a:pPr algn="ctr"/>
            <a:endParaRPr lang="en-PH"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246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211812"/>
            <a:ext cx="8389620" cy="6463308"/>
          </a:xfrm>
          <a:prstGeom prst="rect">
            <a:avLst/>
          </a:prstGeom>
          <a:noFill/>
        </p:spPr>
        <p:txBody>
          <a:bodyPr wrap="square" rtlCol="0">
            <a:spAutoFit/>
          </a:bodyPr>
          <a:lstStyle/>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id-ID" sz="3200" b="1" dirty="0">
                <a:solidFill>
                  <a:srgbClr val="FF0066"/>
                </a:solidFill>
                <a:latin typeface="Times New Roman" panose="02020603050405020304" pitchFamily="18" charset="0"/>
                <a:ea typeface="Playfair Display"/>
                <a:cs typeface="Times New Roman" panose="02020603050405020304" pitchFamily="18" charset="0"/>
              </a:rPr>
              <a:t>Diksyonaryo</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Ito ay </a:t>
            </a:r>
            <a:r>
              <a:rPr lang="id-ID" sz="2400" b="1" dirty="0">
                <a:solidFill>
                  <a:srgbClr val="00B050"/>
                </a:solidFill>
                <a:latin typeface="Times New Roman" panose="02020603050405020304" pitchFamily="18" charset="0"/>
                <a:ea typeface="Playfair Display"/>
                <a:cs typeface="Times New Roman" panose="02020603050405020304" pitchFamily="18" charset="0"/>
              </a:rPr>
              <a:t>pangunahing pangangailangan </a:t>
            </a:r>
            <a:r>
              <a:rPr lang="id-ID" sz="2400" b="1" dirty="0">
                <a:solidFill>
                  <a:schemeClr val="dk1"/>
                </a:solidFill>
                <a:latin typeface="Times New Roman" panose="02020603050405020304" pitchFamily="18" charset="0"/>
                <a:ea typeface="Playfair Display"/>
                <a:cs typeface="Times New Roman" panose="02020603050405020304" pitchFamily="18" charset="0"/>
              </a:rPr>
              <a:t>sa mga gawaing may kaugnay sa usaping pangwika na kung saan ito ang salalayan sa pagtatangkang </a:t>
            </a:r>
            <a:r>
              <a:rPr lang="id-ID" sz="2400" b="1" dirty="0">
                <a:solidFill>
                  <a:srgbClr val="00B050"/>
                </a:solidFill>
                <a:latin typeface="Times New Roman" panose="02020603050405020304" pitchFamily="18" charset="0"/>
                <a:ea typeface="Playfair Display"/>
                <a:cs typeface="Times New Roman" panose="02020603050405020304" pitchFamily="18" charset="0"/>
              </a:rPr>
              <a:t>intelektwalisasyon ng wikang Filipino</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id-ID" sz="3200" b="1" dirty="0">
                <a:solidFill>
                  <a:srgbClr val="00B050"/>
                </a:solidFill>
                <a:latin typeface="Times New Roman" panose="02020603050405020304" pitchFamily="18" charset="0"/>
                <a:ea typeface="Playfair Display"/>
                <a:cs typeface="Times New Roman" panose="02020603050405020304" pitchFamily="18" charset="0"/>
              </a:rPr>
              <a:t>Dalawang Pangkat sa Pag-aaral ng Leksikograpiya</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r>
              <a:rPr lang="id-ID" sz="3200" b="1" dirty="0">
                <a:solidFill>
                  <a:srgbClr val="FF0066"/>
                </a:solidFill>
                <a:latin typeface="Times New Roman" panose="02020603050405020304" pitchFamily="18" charset="0"/>
                <a:ea typeface="Playfair Display"/>
                <a:cs typeface="Times New Roman" panose="02020603050405020304" pitchFamily="18" charset="0"/>
              </a:rPr>
              <a:t>Leksikograpiyang Praktikal (Practical Lexicography)</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Sining ng pagsama-sama, pagsulat, pagwasto ng mga leksikal na datos upang makabuo ng diksyunaryo.</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245574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211812"/>
            <a:ext cx="8389620" cy="6586418"/>
          </a:xfrm>
          <a:prstGeom prst="rect">
            <a:avLst/>
          </a:prstGeom>
          <a:noFill/>
        </p:spPr>
        <p:txBody>
          <a:bodyPr wrap="square" rtlCol="0">
            <a:spAutoFit/>
          </a:bodyPr>
          <a:lstStyle/>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lvl="1"/>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Teoretikal </a:t>
            </a:r>
            <a:r>
              <a:rPr lang="id-ID" sz="3200" b="1" dirty="0">
                <a:solidFill>
                  <a:srgbClr val="FF0066"/>
                </a:solidFill>
                <a:latin typeface="Times New Roman" panose="02020603050405020304" pitchFamily="18" charset="0"/>
                <a:ea typeface="Playfair Display"/>
                <a:cs typeface="Times New Roman" panose="02020603050405020304" pitchFamily="18" charset="0"/>
              </a:rPr>
              <a:t>na Leksikograpiya (Theoretical Lexicography)</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Ito ay ang kaalaman o disiplinang nauukol sa analisis at paglalarawan sa semantikal, sintaks at kahulugan ng mga leksikon ng wika. Inilalahad ang kahulugan at iba pang kaugnay na impormasyon ng mga salita sa isang wika</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1" algn="ctr"/>
            <a:r>
              <a:rPr lang="id-ID" sz="3200" b="1" dirty="0">
                <a:solidFill>
                  <a:srgbClr val="00B050"/>
                </a:solidFill>
                <a:latin typeface="Times New Roman" panose="02020603050405020304" pitchFamily="18" charset="0"/>
                <a:ea typeface="Playfair Display"/>
                <a:cs typeface="Times New Roman" panose="02020603050405020304" pitchFamily="18" charset="0"/>
              </a:rPr>
              <a:t>Leksikograpiya at Pananaliksik</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Ito ay isang uri ng pananaliksik na lingwistik, karaniwan itong deskriptibo at nakatuon sa pangangalap, paghahanay at pagsasaayos, pagbibigay ng kahulugan at impormasyon sa mga salita tulad ng gamit, leksis, etimolohiya at tunog.</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241431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211812"/>
            <a:ext cx="8389620" cy="7140416"/>
          </a:xfrm>
          <a:prstGeom prst="rect">
            <a:avLst/>
          </a:prstGeom>
          <a:noFill/>
        </p:spPr>
        <p:txBody>
          <a:bodyPr wrap="square" rtlCol="0">
            <a:spAutoFit/>
          </a:bodyPr>
          <a:lstStyle/>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lvl="0" algn="ctr"/>
            <a:r>
              <a:rPr lang="id-ID" sz="2800" b="1" dirty="0" smtClean="0">
                <a:solidFill>
                  <a:srgbClr val="00B050"/>
                </a:solidFill>
                <a:latin typeface="Times New Roman" panose="02020603050405020304" pitchFamily="18" charset="0"/>
                <a:ea typeface="Playfair Display"/>
                <a:cs typeface="Times New Roman" panose="02020603050405020304" pitchFamily="18" charset="0"/>
              </a:rPr>
              <a:t>Ayon </a:t>
            </a:r>
            <a:r>
              <a:rPr lang="id-ID" sz="2800" b="1" dirty="0">
                <a:solidFill>
                  <a:srgbClr val="00B050"/>
                </a:solidFill>
                <a:latin typeface="Times New Roman" panose="02020603050405020304" pitchFamily="18" charset="0"/>
                <a:ea typeface="Playfair Display"/>
                <a:cs typeface="Times New Roman" panose="02020603050405020304" pitchFamily="18" charset="0"/>
              </a:rPr>
              <a:t>kay Schierholz (2016), ang mga metodo na isinagawa sa pananaliksik eksikograpiya ay kinabibilangan ng sumusunod:</a:t>
            </a:r>
            <a:endParaRPr lang="en-PH" sz="2800" b="1" dirty="0">
              <a:solidFill>
                <a:srgbClr val="00B050"/>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A.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pagkalap </a:t>
            </a:r>
            <a:r>
              <a:rPr lang="id-ID" sz="2400" b="1" dirty="0">
                <a:solidFill>
                  <a:schemeClr val="dk1"/>
                </a:solidFill>
                <a:latin typeface="Times New Roman" panose="02020603050405020304" pitchFamily="18" charset="0"/>
                <a:ea typeface="Playfair Display"/>
                <a:cs typeface="Times New Roman" panose="02020603050405020304" pitchFamily="18" charset="0"/>
              </a:rPr>
              <a:t>ng mga linggwistikal na datos (salita, tunog, pagsulat, gamit kaugnay na kahulugan, larang at iba pa).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B.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paraan </a:t>
            </a:r>
            <a:r>
              <a:rPr lang="id-ID" sz="2400" b="1" dirty="0">
                <a:solidFill>
                  <a:schemeClr val="dk1"/>
                </a:solidFill>
                <a:latin typeface="Times New Roman" panose="02020603050405020304" pitchFamily="18" charset="0"/>
                <a:ea typeface="Playfair Display"/>
                <a:cs typeface="Times New Roman" panose="02020603050405020304" pitchFamily="18" charset="0"/>
              </a:rPr>
              <a:t>ng pag-ayos ng mga datos (alphabetical o word by word).</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C</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disiplinang </a:t>
            </a:r>
            <a:r>
              <a:rPr lang="id-ID" sz="2400" b="1" dirty="0">
                <a:solidFill>
                  <a:schemeClr val="dk1"/>
                </a:solidFill>
                <a:latin typeface="Times New Roman" panose="02020603050405020304" pitchFamily="18" charset="0"/>
                <a:ea typeface="Playfair Display"/>
                <a:cs typeface="Times New Roman" panose="02020603050405020304" pitchFamily="18" charset="0"/>
              </a:rPr>
              <a:t>kinabibilangan ng salita at ang analinis ng kahulugan ng salita.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D.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paggamit </a:t>
            </a:r>
            <a:r>
              <a:rPr lang="id-ID" sz="2400" b="1" dirty="0">
                <a:solidFill>
                  <a:schemeClr val="dk1"/>
                </a:solidFill>
                <a:latin typeface="Times New Roman" panose="02020603050405020304" pitchFamily="18" charset="0"/>
                <a:ea typeface="Playfair Display"/>
                <a:cs typeface="Times New Roman" panose="02020603050405020304" pitchFamily="18" charset="0"/>
              </a:rPr>
              <a:t>ng wastong ortograpiya ayon sa katangian ng wika ginagamit.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141307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620" y="365760"/>
            <a:ext cx="8389620" cy="7140416"/>
          </a:xfrm>
          <a:prstGeom prst="rect">
            <a:avLst/>
          </a:prstGeom>
          <a:noFill/>
        </p:spPr>
        <p:txBody>
          <a:bodyPr wrap="square" rtlCol="0">
            <a:spAutoFit/>
          </a:bodyPr>
          <a:lstStyle/>
          <a:p>
            <a:pPr algn="ctr"/>
            <a:r>
              <a:rPr lang="id-ID" sz="3600" b="1" dirty="0" smtClean="0">
                <a:solidFill>
                  <a:srgbClr val="00B050"/>
                </a:solidFill>
                <a:latin typeface="Times New Roman" panose="02020603050405020304" pitchFamily="18" charset="0"/>
                <a:ea typeface="Playfair Display"/>
                <a:cs typeface="Times New Roman" panose="02020603050405020304" pitchFamily="18" charset="0"/>
              </a:rPr>
              <a:t>Aspekto </a:t>
            </a:r>
            <a:r>
              <a:rPr lang="id-ID" sz="3600" b="1" dirty="0">
                <a:solidFill>
                  <a:srgbClr val="00B050"/>
                </a:solidFill>
                <a:latin typeface="Times New Roman" panose="02020603050405020304" pitchFamily="18" charset="0"/>
                <a:ea typeface="Playfair Display"/>
                <a:cs typeface="Times New Roman" panose="02020603050405020304" pitchFamily="18" charset="0"/>
              </a:rPr>
              <a:t>ng Pananalisik Leksikograpiya</a:t>
            </a:r>
            <a:endParaRPr lang="en-PH" sz="3600" b="1" dirty="0">
              <a:solidFill>
                <a:srgbClr val="00B050"/>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A. </a:t>
            </a:r>
            <a:r>
              <a:rPr lang="id-ID" sz="2400" b="1" dirty="0">
                <a:solidFill>
                  <a:schemeClr val="dk1"/>
                </a:solidFill>
                <a:latin typeface="Times New Roman" panose="02020603050405020304" pitchFamily="18" charset="0"/>
                <a:ea typeface="Playfair Display"/>
                <a:cs typeface="Times New Roman" panose="02020603050405020304" pitchFamily="18" charset="0"/>
              </a:rPr>
              <a:t>Pagtukoy sa katangiang kultural ng mga gagamit ng diksyonaryo (Profiling of the intended users).</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B. </a:t>
            </a:r>
            <a:r>
              <a:rPr lang="id-ID" sz="2400" b="1" dirty="0">
                <a:solidFill>
                  <a:schemeClr val="dk1"/>
                </a:solidFill>
                <a:latin typeface="Times New Roman" panose="02020603050405020304" pitchFamily="18" charset="0"/>
                <a:ea typeface="Playfair Display"/>
                <a:cs typeface="Times New Roman" panose="02020603050405020304" pitchFamily="18" charset="0"/>
              </a:rPr>
              <a:t>Pagtukoy sa komunikatibo at kognitibong layunin ng diksyonaryo.</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C. </a:t>
            </a:r>
            <a:r>
              <a:rPr lang="id-ID" sz="2400" b="1" dirty="0">
                <a:solidFill>
                  <a:schemeClr val="dk1"/>
                </a:solidFill>
                <a:latin typeface="Times New Roman" panose="02020603050405020304" pitchFamily="18" charset="0"/>
                <a:ea typeface="Playfair Display"/>
                <a:cs typeface="Times New Roman" panose="02020603050405020304" pitchFamily="18" charset="0"/>
              </a:rPr>
              <a:t>Pagpili at pagsasaayos ng mga lahok (entry) na ilalagay sa diksyonaryo.</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D. </a:t>
            </a:r>
            <a:r>
              <a:rPr lang="id-ID" sz="2400" b="1" dirty="0">
                <a:solidFill>
                  <a:schemeClr val="dk1"/>
                </a:solidFill>
                <a:latin typeface="Times New Roman" panose="02020603050405020304" pitchFamily="18" charset="0"/>
                <a:ea typeface="Playfair Display"/>
                <a:cs typeface="Times New Roman" panose="02020603050405020304" pitchFamily="18" charset="0"/>
              </a:rPr>
              <a:t>Pagpili sa kaayusan ng estruktura ng mga lahok.</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E</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id-ID" sz="2400" b="1" dirty="0">
                <a:solidFill>
                  <a:schemeClr val="dk1"/>
                </a:solidFill>
                <a:latin typeface="Times New Roman" panose="02020603050405020304" pitchFamily="18" charset="0"/>
                <a:ea typeface="Playfair Display"/>
                <a:cs typeface="Times New Roman" panose="02020603050405020304" pitchFamily="18" charset="0"/>
              </a:rPr>
              <a:t>Distribusyon ng lahok at cross reference.</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F</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id-ID" sz="2400" b="1" dirty="0">
                <a:solidFill>
                  <a:schemeClr val="dk1"/>
                </a:solidFill>
                <a:latin typeface="Times New Roman" panose="02020603050405020304" pitchFamily="18" charset="0"/>
                <a:ea typeface="Playfair Display"/>
                <a:cs typeface="Times New Roman" panose="02020603050405020304" pitchFamily="18" charset="0"/>
              </a:rPr>
              <a:t>Pagpili ng mga panlapi at paraan ng paglalahad ng mga panlapi at salita.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US" sz="2400"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013169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8620" y="365760"/>
            <a:ext cx="8389620" cy="6032421"/>
          </a:xfrm>
          <a:prstGeom prst="rect">
            <a:avLst/>
          </a:prstGeom>
          <a:noFill/>
        </p:spPr>
        <p:txBody>
          <a:bodyPr wrap="square" rtlCol="0">
            <a:spAutoFit/>
          </a:bodyPr>
          <a:lstStyle/>
          <a:p>
            <a:pPr algn="ctr"/>
            <a:r>
              <a:rPr lang="id-ID" sz="3600" b="1" dirty="0" smtClean="0">
                <a:solidFill>
                  <a:srgbClr val="00B050"/>
                </a:solidFill>
                <a:latin typeface="Times New Roman" panose="02020603050405020304" pitchFamily="18" charset="0"/>
                <a:ea typeface="Playfair Display"/>
                <a:cs typeface="Times New Roman" panose="02020603050405020304" pitchFamily="18" charset="0"/>
              </a:rPr>
              <a:t>Aspekto </a:t>
            </a:r>
            <a:r>
              <a:rPr lang="id-ID" sz="3600" b="1" dirty="0">
                <a:solidFill>
                  <a:srgbClr val="00B050"/>
                </a:solidFill>
                <a:latin typeface="Times New Roman" panose="02020603050405020304" pitchFamily="18" charset="0"/>
                <a:ea typeface="Playfair Display"/>
                <a:cs typeface="Times New Roman" panose="02020603050405020304" pitchFamily="18" charset="0"/>
              </a:rPr>
              <a:t>ng Pananalisik Leksikograpiya</a:t>
            </a:r>
            <a:endParaRPr lang="en-PH" sz="3600" b="1" dirty="0">
              <a:solidFill>
                <a:srgbClr val="00B050"/>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id-ID" sz="2400" b="1" dirty="0">
                <a:solidFill>
                  <a:schemeClr val="dk1"/>
                </a:solidFill>
                <a:latin typeface="Times New Roman" panose="02020603050405020304" pitchFamily="18" charset="0"/>
                <a:ea typeface="Playfair Display"/>
                <a:cs typeface="Times New Roman" panose="02020603050405020304" pitchFamily="18" charset="0"/>
              </a:rPr>
              <a:t>Pagpili ng mga parirala at halimbawang pangungusap</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H</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id-ID" sz="2400" b="1" dirty="0">
                <a:solidFill>
                  <a:schemeClr val="dk1"/>
                </a:solidFill>
                <a:latin typeface="Times New Roman" panose="02020603050405020304" pitchFamily="18" charset="0"/>
                <a:ea typeface="Playfair Display"/>
                <a:cs typeface="Times New Roman" panose="02020603050405020304" pitchFamily="18" charset="0"/>
              </a:rPr>
              <a:t>Pagbibigay ng katuturan.</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I. </a:t>
            </a:r>
            <a:r>
              <a:rPr lang="id-ID" sz="2400" b="1" dirty="0">
                <a:solidFill>
                  <a:schemeClr val="dk1"/>
                </a:solidFill>
                <a:latin typeface="Times New Roman" panose="02020603050405020304" pitchFamily="18" charset="0"/>
                <a:ea typeface="Playfair Display"/>
                <a:cs typeface="Times New Roman" panose="02020603050405020304" pitchFamily="18" charset="0"/>
              </a:rPr>
              <a:t>Pagsulat sa paraan ng pagbigkas ng salita at paglalahad ng bigkas kasama ng mga simbolo.</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J. </a:t>
            </a:r>
            <a:r>
              <a:rPr lang="id-ID" sz="2400" b="1" dirty="0">
                <a:solidFill>
                  <a:schemeClr val="dk1"/>
                </a:solidFill>
                <a:latin typeface="Times New Roman" panose="02020603050405020304" pitchFamily="18" charset="0"/>
                <a:ea typeface="Playfair Display"/>
                <a:cs typeface="Times New Roman" panose="02020603050405020304" pitchFamily="18" charset="0"/>
              </a:rPr>
              <a:t>Pagsasama ng iba-ibang rehistro, diyalekto at iba pang katangian ng wika.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a:solidFill>
                  <a:srgbClr val="FF0066"/>
                </a:solidFill>
                <a:latin typeface="Times New Roman" panose="02020603050405020304" pitchFamily="18" charset="0"/>
                <a:ea typeface="Playfair Display"/>
                <a:cs typeface="Times New Roman" panose="02020603050405020304" pitchFamily="18" charset="0"/>
              </a:rPr>
              <a:t>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id-ID" sz="2400" b="1" dirty="0">
                <a:solidFill>
                  <a:schemeClr val="dk1"/>
                </a:solidFill>
                <a:latin typeface="Times New Roman" panose="02020603050405020304" pitchFamily="18" charset="0"/>
                <a:ea typeface="Playfair Display"/>
                <a:cs typeface="Times New Roman" panose="02020603050405020304" pitchFamily="18" charset="0"/>
              </a:rPr>
              <a:t>Pagsasalin sa mga lahok.</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US" sz="2400"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071546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 y="251460"/>
            <a:ext cx="8389620" cy="7509748"/>
          </a:xfrm>
          <a:prstGeom prst="rect">
            <a:avLst/>
          </a:prstGeom>
          <a:noFill/>
        </p:spPr>
        <p:txBody>
          <a:bodyPr wrap="square" rtlCol="0">
            <a:spAutoFit/>
          </a:bodyPr>
          <a:lstStyle/>
          <a:p>
            <a:pPr lvl="0" algn="ctr"/>
            <a:r>
              <a:rPr lang="id-ID" sz="3600" b="1" dirty="0" smtClean="0">
                <a:solidFill>
                  <a:srgbClr val="00B050"/>
                </a:solidFill>
                <a:latin typeface="Times New Roman" panose="02020603050405020304" pitchFamily="18" charset="0"/>
                <a:ea typeface="Playfair Display"/>
                <a:cs typeface="Times New Roman" panose="02020603050405020304" pitchFamily="18" charset="0"/>
              </a:rPr>
              <a:t>Pangunahing </a:t>
            </a:r>
            <a:r>
              <a:rPr lang="id-ID" sz="3600" b="1" dirty="0">
                <a:solidFill>
                  <a:srgbClr val="00B050"/>
                </a:solidFill>
                <a:latin typeface="Times New Roman" panose="02020603050405020304" pitchFamily="18" charset="0"/>
                <a:ea typeface="Playfair Display"/>
                <a:cs typeface="Times New Roman" panose="02020603050405020304" pitchFamily="18" charset="0"/>
              </a:rPr>
              <a:t>Tungkulin</a:t>
            </a:r>
            <a:endParaRPr lang="en-PH" sz="3600" b="1" dirty="0">
              <a:solidFill>
                <a:srgbClr val="00B050"/>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Mapapangkat sa dalawa ang tungkulin ng pananaliksik leksikograpiya</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rgbClr val="FF0066"/>
                </a:solidFill>
                <a:latin typeface="Times New Roman" panose="02020603050405020304" pitchFamily="18" charset="0"/>
                <a:ea typeface="Playfair Display"/>
                <a:cs typeface="Times New Roman" panose="02020603050405020304" pitchFamily="18" charset="0"/>
              </a:rPr>
              <a:t>1. </a:t>
            </a:r>
            <a:r>
              <a:rPr lang="id-ID" sz="2400" b="1" dirty="0">
                <a:solidFill>
                  <a:schemeClr val="dk1"/>
                </a:solidFill>
                <a:latin typeface="Times New Roman" panose="02020603050405020304" pitchFamily="18" charset="0"/>
                <a:ea typeface="Playfair Display"/>
                <a:cs typeface="Times New Roman" panose="02020603050405020304" pitchFamily="18" charset="0"/>
              </a:rPr>
              <a:t>Pagpaplano, pagbabalangkas, paghahanda at paglalathala at pagsasapanahon ng mga diksyonaryo, tesauro, ensayklopidya, o iba pan katulad na mga kagamitang pangwika alinsunod sa pinakalaing debelopment sa leksikograpiya.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smtClean="0">
                <a:solidFill>
                  <a:srgbClr val="FF0066"/>
                </a:solidFill>
                <a:latin typeface="Times New Roman" panose="02020603050405020304" pitchFamily="18" charset="0"/>
                <a:ea typeface="Playfair Display"/>
                <a:cs typeface="Times New Roman" panose="02020603050405020304" pitchFamily="18" charset="0"/>
              </a:rPr>
              <a:t>2</a:t>
            </a:r>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a:t>
            </a:r>
            <a:r>
              <a:rPr lang="id-ID" sz="2400" b="1" dirty="0" smtClean="0">
                <a:solidFill>
                  <a:srgbClr val="FF0066"/>
                </a:solidFill>
                <a:latin typeface="Times New Roman" panose="02020603050405020304" pitchFamily="18" charset="0"/>
                <a:ea typeface="Playfair Display"/>
                <a:cs typeface="Times New Roman" panose="02020603050405020304" pitchFamily="18" charset="0"/>
              </a:rPr>
              <a:t> </a:t>
            </a:r>
            <a:r>
              <a:rPr lang="id-ID" sz="2400" b="1" dirty="0">
                <a:solidFill>
                  <a:schemeClr val="dk1"/>
                </a:solidFill>
                <a:latin typeface="Times New Roman" panose="02020603050405020304" pitchFamily="18" charset="0"/>
                <a:ea typeface="Playfair Display"/>
                <a:cs typeface="Times New Roman" panose="02020603050405020304" pitchFamily="18" charset="0"/>
              </a:rPr>
              <a:t>Pagtitipon at pagsasapanahon ng mga diksyonaryong monolinggwal bilinggwal, mga bokabularyong siyentipiko at espesyalisado, at mga terminolohiyang teknikal.</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US" sz="2400"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47611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2412" y="92436"/>
            <a:ext cx="8389620" cy="8063746"/>
          </a:xfrm>
          <a:prstGeom prst="rect">
            <a:avLst/>
          </a:prstGeom>
          <a:noFill/>
        </p:spPr>
        <p:txBody>
          <a:bodyPr wrap="square" rtlCol="0">
            <a:spAutoFit/>
          </a:bodyPr>
          <a:lstStyle/>
          <a:p>
            <a:pPr algn="ctr"/>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Ang </a:t>
            </a:r>
            <a:r>
              <a:rPr lang="id-ID" sz="3200" b="1" dirty="0">
                <a:solidFill>
                  <a:srgbClr val="00B050"/>
                </a:solidFill>
                <a:latin typeface="Times New Roman" panose="02020603050405020304" pitchFamily="18" charset="0"/>
                <a:ea typeface="Playfair Display"/>
                <a:cs typeface="Times New Roman" panose="02020603050405020304" pitchFamily="18" charset="0"/>
              </a:rPr>
              <a:t>sumusunod ay ilan sa mga mahalagang sa pagklaklasipika sa pananaliksik leksikograpiya:</a:t>
            </a:r>
            <a:endParaRPr lang="en-PH" sz="3200" b="1" dirty="0">
              <a:solidFill>
                <a:srgbClr val="00B050"/>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A.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Uri </a:t>
            </a:r>
            <a:r>
              <a:rPr lang="id-ID" sz="2400" b="1" dirty="0">
                <a:solidFill>
                  <a:schemeClr val="dk1"/>
                </a:solidFill>
                <a:latin typeface="Times New Roman" panose="02020603050405020304" pitchFamily="18" charset="0"/>
                <a:ea typeface="Playfair Display"/>
                <a:cs typeface="Times New Roman" panose="02020603050405020304" pitchFamily="18" charset="0"/>
              </a:rPr>
              <a:t>ng salita </a:t>
            </a:r>
            <a:r>
              <a:rPr lang="id-ID" sz="2400" b="1" dirty="0">
                <a:solidFill>
                  <a:srgbClr val="00B050"/>
                </a:solidFill>
                <a:latin typeface="Times New Roman" panose="02020603050405020304" pitchFamily="18" charset="0"/>
                <a:ea typeface="Playfair Display"/>
                <a:cs typeface="Times New Roman" panose="02020603050405020304" pitchFamily="18" charset="0"/>
              </a:rPr>
              <a:t>(Density of entry)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mga salita ba ay bibigyan ng kahulugan panlahat ayon sa gamit nito sa larangan, o kung ito ba ay bibigyan kahulugan ayon sa tiyak na laranganhmg kabibilangang salita. Kapag ang salita ay naglalaman ng rehiyunal o balbal </a:t>
            </a:r>
            <a:r>
              <a:rPr lang="id-ID" sz="2400" b="1" dirty="0">
                <a:solidFill>
                  <a:srgbClr val="00B050"/>
                </a:solidFill>
                <a:latin typeface="Times New Roman" panose="02020603050405020304" pitchFamily="18" charset="0"/>
                <a:ea typeface="Playfair Display"/>
                <a:cs typeface="Times New Roman" panose="02020603050405020304" pitchFamily="18" charset="0"/>
              </a:rPr>
              <a:t>(social dialects).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Jargon</a:t>
            </a:r>
            <a:r>
              <a:rPr lang="id-ID" sz="2400" b="1" dirty="0">
                <a:solidFill>
                  <a:schemeClr val="dk1"/>
                </a:solidFill>
                <a:latin typeface="Times New Roman" panose="02020603050405020304" pitchFamily="18" charset="0"/>
                <a:ea typeface="Playfair Display"/>
                <a:cs typeface="Times New Roman" panose="02020603050405020304" pitchFamily="18" charset="0"/>
              </a:rPr>
              <a:t>, slang o mga salitang malalim na sanhi ng kasaysayan</a:t>
            </a:r>
            <a:r>
              <a:rPr lang="id-ID" sz="2400" b="1" dirty="0">
                <a:solidFill>
                  <a:srgbClr val="00B050"/>
                </a:solidFill>
                <a:latin typeface="Times New Roman" panose="02020603050405020304" pitchFamily="18" charset="0"/>
                <a:ea typeface="Playfair Display"/>
                <a:cs typeface="Times New Roman" panose="02020603050405020304" pitchFamily="18" charset="0"/>
              </a:rPr>
              <a:t>(archaisms).</a:t>
            </a:r>
            <a:endParaRPr lang="en-PH" sz="2400" b="1" dirty="0">
              <a:solidFill>
                <a:srgbClr val="00B050"/>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B.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Bilang </a:t>
            </a:r>
            <a:r>
              <a:rPr lang="id-ID" sz="2400" b="1" dirty="0">
                <a:solidFill>
                  <a:schemeClr val="dk1"/>
                </a:solidFill>
                <a:latin typeface="Times New Roman" panose="02020603050405020304" pitchFamily="18" charset="0"/>
                <a:ea typeface="Playfair Display"/>
                <a:cs typeface="Times New Roman" panose="02020603050405020304" pitchFamily="18" charset="0"/>
              </a:rPr>
              <a:t>ng wikang gagamitin monoligwal, bilinggwal o multilinggwal</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US" sz="2400"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428946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2778" y="311094"/>
            <a:ext cx="8389620" cy="4739759"/>
          </a:xfrm>
          <a:prstGeom prst="rect">
            <a:avLst/>
          </a:prstGeom>
          <a:noFill/>
        </p:spPr>
        <p:txBody>
          <a:bodyPr wrap="square" rtlCol="0">
            <a:spAutoFit/>
          </a:bodyPr>
          <a:lstStyle/>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C.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Ang </a:t>
            </a:r>
            <a:r>
              <a:rPr lang="id-ID" sz="2400" b="1" dirty="0">
                <a:solidFill>
                  <a:schemeClr val="dk1"/>
                </a:solidFill>
                <a:latin typeface="Times New Roman" panose="02020603050405020304" pitchFamily="18" charset="0"/>
                <a:ea typeface="Playfair Display"/>
                <a:cs typeface="Times New Roman" panose="02020603050405020304" pitchFamily="18" charset="0"/>
              </a:rPr>
              <a:t>katangian ng mga salita (nature of entries) kung leksikal o encyclopedia; at ang kabuoang bilang ng mga leksikal na salitang maaaring maging laman ng diksyonaryo.</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D.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Gamit </a:t>
            </a:r>
            <a:r>
              <a:rPr lang="id-ID" sz="2400" b="1" dirty="0">
                <a:solidFill>
                  <a:schemeClr val="dk1"/>
                </a:solidFill>
                <a:latin typeface="Times New Roman" panose="02020603050405020304" pitchFamily="18" charset="0"/>
                <a:ea typeface="Playfair Display"/>
                <a:cs typeface="Times New Roman" panose="02020603050405020304" pitchFamily="18" charset="0"/>
              </a:rPr>
              <a:t>ng salita batay sa panahon (axis of time). Maaaring diksyunaryo(diabronic) o singkroniko (synchronic).</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E.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Kaayusan </a:t>
            </a:r>
            <a:r>
              <a:rPr lang="id-ID" sz="2400" b="1" dirty="0">
                <a:solidFill>
                  <a:schemeClr val="dk1"/>
                </a:solidFill>
                <a:latin typeface="Times New Roman" panose="02020603050405020304" pitchFamily="18" charset="0"/>
                <a:ea typeface="Playfair Display"/>
                <a:cs typeface="Times New Roman" panose="02020603050405020304" pitchFamily="18" charset="0"/>
              </a:rPr>
              <a:t>o pagkakasunod-sunod ng mga salita (entry) Alphabetical, o casual.</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F.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Layunin </a:t>
            </a:r>
            <a:r>
              <a:rPr lang="id-ID" sz="2400" b="1" dirty="0">
                <a:solidFill>
                  <a:schemeClr val="dk1"/>
                </a:solidFill>
                <a:latin typeface="Times New Roman" panose="02020603050405020304" pitchFamily="18" charset="0"/>
                <a:ea typeface="Playfair Display"/>
                <a:cs typeface="Times New Roman" panose="02020603050405020304" pitchFamily="18" charset="0"/>
              </a:rPr>
              <a:t>(purpose) Kung ito ba ay gagamitin bilang reference o normative.</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en-US" sz="2400" b="1" dirty="0" smtClean="0">
                <a:solidFill>
                  <a:srgbClr val="FF0066"/>
                </a:solidFill>
                <a:latin typeface="Times New Roman" panose="02020603050405020304" pitchFamily="18" charset="0"/>
                <a:ea typeface="Playfair Display"/>
                <a:cs typeface="Times New Roman" panose="02020603050405020304" pitchFamily="18" charset="0"/>
              </a:rPr>
              <a:t>G. </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Ang </a:t>
            </a:r>
            <a:r>
              <a:rPr lang="id-ID" sz="2400" b="1" dirty="0">
                <a:solidFill>
                  <a:schemeClr val="dk1"/>
                </a:solidFill>
                <a:latin typeface="Times New Roman" panose="02020603050405020304" pitchFamily="18" charset="0"/>
                <a:ea typeface="Playfair Display"/>
                <a:cs typeface="Times New Roman" panose="02020603050405020304" pitchFamily="18" charset="0"/>
              </a:rPr>
              <a:t>kinauukulang gagamit (Prospective user). Kung ito may bubuoin para sa lahat ng uri ng trabaho ng mga gagamit, o para lamang sa tiyak na mga larangan</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25896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 y="251460"/>
            <a:ext cx="8389620" cy="7694414"/>
          </a:xfrm>
          <a:prstGeom prst="rect">
            <a:avLst/>
          </a:prstGeom>
          <a:noFill/>
        </p:spPr>
        <p:txBody>
          <a:bodyPr wrap="square" rtlCol="0">
            <a:spAutoFit/>
          </a:bodyPr>
          <a:lstStyle/>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Sa mga unang batayan ng pagbuo ng </a:t>
            </a:r>
            <a:r>
              <a:rPr lang="id-ID" sz="2400" b="1" dirty="0">
                <a:solidFill>
                  <a:srgbClr val="FF0066"/>
                </a:solidFill>
                <a:latin typeface="Times New Roman" panose="02020603050405020304" pitchFamily="18" charset="0"/>
                <a:ea typeface="Playfair Display"/>
                <a:cs typeface="Times New Roman" panose="02020603050405020304" pitchFamily="18" charset="0"/>
              </a:rPr>
              <a:t>diksyonaryo,</a:t>
            </a:r>
            <a:r>
              <a:rPr lang="id-ID" sz="2400" b="1" dirty="0">
                <a:solidFill>
                  <a:schemeClr val="dk1"/>
                </a:solidFill>
                <a:latin typeface="Times New Roman" panose="02020603050405020304" pitchFamily="18" charset="0"/>
                <a:ea typeface="Playfair Display"/>
                <a:cs typeface="Times New Roman" panose="02020603050405020304" pitchFamily="18" charset="0"/>
              </a:rPr>
              <a:t> binibigyang diin ang uri ng mga eleganteng titik sa paglilimbag upang maihanay sa angkop na klasipikasyon. Ito ay dahil sa tuntunin ng </a:t>
            </a:r>
            <a:r>
              <a:rPr lang="id-ID" sz="2400" b="1" dirty="0">
                <a:solidFill>
                  <a:srgbClr val="FF0066"/>
                </a:solidFill>
                <a:latin typeface="Times New Roman" panose="02020603050405020304" pitchFamily="18" charset="0"/>
                <a:ea typeface="Playfair Display"/>
                <a:cs typeface="Times New Roman" panose="02020603050405020304" pitchFamily="18" charset="0"/>
              </a:rPr>
              <a:t>calligraphy.</a:t>
            </a:r>
            <a:endParaRPr lang="en-PH" sz="24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Bagamat hindi naman nalilimitahan ang klasipikasyon ng mga diksyonaryo sa mga pamantayan dahil mayroon pang mahahalagang dapat maisalang-alang sa pagklasipika nito. Ang isa sa mga ito ay ang </a:t>
            </a:r>
            <a:r>
              <a:rPr lang="id-ID" sz="2400" b="1" dirty="0">
                <a:solidFill>
                  <a:srgbClr val="FF0066"/>
                </a:solidFill>
                <a:latin typeface="Times New Roman" panose="02020603050405020304" pitchFamily="18" charset="0"/>
                <a:ea typeface="Playfair Display"/>
                <a:cs typeface="Times New Roman" panose="02020603050405020304" pitchFamily="18" charset="0"/>
              </a:rPr>
              <a:t>lawak (scope) </a:t>
            </a:r>
            <a:r>
              <a:rPr lang="id-ID" sz="2400" b="1" dirty="0">
                <a:solidFill>
                  <a:schemeClr val="dk1"/>
                </a:solidFill>
                <a:latin typeface="Times New Roman" panose="02020603050405020304" pitchFamily="18" charset="0"/>
                <a:ea typeface="Playfair Display"/>
                <a:cs typeface="Times New Roman" panose="02020603050405020304" pitchFamily="18" charset="0"/>
              </a:rPr>
              <a:t>at ang </a:t>
            </a:r>
            <a:r>
              <a:rPr lang="id-ID" sz="2400" b="1" dirty="0">
                <a:solidFill>
                  <a:srgbClr val="FF0066"/>
                </a:solidFill>
                <a:latin typeface="Times New Roman" panose="02020603050405020304" pitchFamily="18" charset="0"/>
                <a:ea typeface="Playfair Display"/>
                <a:cs typeface="Times New Roman" panose="02020603050405020304" pitchFamily="18" charset="0"/>
              </a:rPr>
              <a:t>nilalaman (coverage), </a:t>
            </a:r>
            <a:r>
              <a:rPr lang="id-ID" sz="2400" b="1" dirty="0">
                <a:solidFill>
                  <a:schemeClr val="dk1"/>
                </a:solidFill>
                <a:latin typeface="Times New Roman" panose="02020603050405020304" pitchFamily="18" charset="0"/>
                <a:ea typeface="Playfair Display"/>
                <a:cs typeface="Times New Roman" panose="02020603050405020304" pitchFamily="18" charset="0"/>
              </a:rPr>
              <a:t>at mayroon ding salik tulad ng pagbibigay ng </a:t>
            </a:r>
            <a:r>
              <a:rPr lang="id-ID" sz="2400" b="1" dirty="0">
                <a:solidFill>
                  <a:srgbClr val="FF0066"/>
                </a:solidFill>
                <a:latin typeface="Times New Roman" panose="02020603050405020304" pitchFamily="18" charset="0"/>
                <a:ea typeface="Playfair Display"/>
                <a:cs typeface="Times New Roman" panose="02020603050405020304" pitchFamily="18" charset="0"/>
              </a:rPr>
              <a:t>kahulugan (definition) </a:t>
            </a:r>
            <a:r>
              <a:rPr lang="id-ID" sz="2400" b="1" dirty="0">
                <a:solidFill>
                  <a:schemeClr val="dk1"/>
                </a:solidFill>
                <a:latin typeface="Times New Roman" panose="02020603050405020304" pitchFamily="18" charset="0"/>
                <a:ea typeface="Playfair Display"/>
                <a:cs typeface="Times New Roman" panose="02020603050405020304" pitchFamily="18" charset="0"/>
              </a:rPr>
              <a:t>ng mga salita.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US" sz="2400"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942154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854" y="-84483"/>
            <a:ext cx="8844129" cy="6709529"/>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lvl="0" algn="ctr"/>
            <a:r>
              <a:rPr lang="id-ID" sz="3200" b="1" dirty="0">
                <a:solidFill>
                  <a:srgbClr val="FF0066"/>
                </a:solidFill>
                <a:latin typeface="Times New Roman" panose="02020603050405020304" pitchFamily="18" charset="0"/>
                <a:ea typeface="Playfair Display"/>
                <a:cs typeface="Times New Roman" panose="02020603050405020304" pitchFamily="18" charset="0"/>
              </a:rPr>
              <a:t>VIDEO DOCUMENTATION</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rgbClr val="00B050"/>
                </a:solidFill>
                <a:latin typeface="Times New Roman" panose="02020603050405020304" pitchFamily="18" charset="0"/>
                <a:ea typeface="Playfair Display"/>
                <a:cs typeface="Times New Roman" panose="02020603050405020304" pitchFamily="18" charset="0"/>
              </a:rPr>
              <a:t>Bowman (2016),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video documentation ay isa na sa pinakagamiting pamamaran ng pagkalap ng datos sa kasalukuyan sapagkat ito ay naglalahad ng aktwal na pangayayari.</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rgbClr val="00B050"/>
                </a:solidFill>
                <a:latin typeface="Times New Roman" panose="02020603050405020304" pitchFamily="18" charset="0"/>
                <a:ea typeface="Playfair Display"/>
                <a:cs typeface="Times New Roman" panose="02020603050405020304" pitchFamily="18" charset="0"/>
              </a:rPr>
              <a:t>Jewitt (2012), </a:t>
            </a:r>
            <a:r>
              <a:rPr lang="id-ID" sz="2400" b="1" dirty="0">
                <a:solidFill>
                  <a:schemeClr val="dk1"/>
                </a:solidFill>
                <a:latin typeface="Times New Roman" panose="02020603050405020304" pitchFamily="18" charset="0"/>
                <a:ea typeface="Playfair Display"/>
                <a:cs typeface="Times New Roman" panose="02020603050405020304" pitchFamily="18" charset="0"/>
              </a:rPr>
              <a:t>ang video documentation ay napakahalagang kagamitan sa pagkuha ng impormasyon sapagkat nakatutulong ito upang mailahad ang wasto ang mga impormasyon, maiulat ayon sa pangyayari at mabilis ding maipapasa ang ang dokumento kung kailangan.</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13253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
          <p:cNvSpPr txBox="1">
            <a:spLocks noGrp="1"/>
          </p:cNvSpPr>
          <p:nvPr>
            <p:ph type="title"/>
          </p:nvPr>
        </p:nvSpPr>
        <p:spPr>
          <a:xfrm>
            <a:off x="194220" y="200097"/>
            <a:ext cx="8698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b="1" dirty="0">
                <a:solidFill>
                  <a:srgbClr val="204652"/>
                </a:solidFill>
                <a:latin typeface="Times New Roman"/>
                <a:ea typeface="Times New Roman"/>
                <a:cs typeface="Times New Roman"/>
                <a:sym typeface="Times New Roman"/>
              </a:rPr>
              <a:t>METODOLOHIYA</a:t>
            </a:r>
            <a:r>
              <a:rPr lang="en-US" sz="2400" b="1" dirty="0">
                <a:latin typeface="Times New Roman"/>
                <a:ea typeface="Times New Roman"/>
                <a:cs typeface="Times New Roman"/>
                <a:sym typeface="Times New Roman"/>
              </a:rPr>
              <a:t/>
            </a:r>
            <a:br>
              <a:rPr lang="en-US" sz="2400" b="1" dirty="0">
                <a:latin typeface="Times New Roman"/>
                <a:ea typeface="Times New Roman"/>
                <a:cs typeface="Times New Roman"/>
                <a:sym typeface="Times New Roman"/>
              </a:rPr>
            </a:br>
            <a:r>
              <a:rPr lang="en-US" sz="2400" b="1" dirty="0" err="1">
                <a:latin typeface="Times New Roman"/>
                <a:ea typeface="Times New Roman"/>
                <a:cs typeface="Times New Roman"/>
                <a:sym typeface="Times New Roman"/>
              </a:rPr>
              <a:t>Tumutukoy</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sistematikong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paglutas</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mga</a:t>
            </a:r>
            <a:r>
              <a:rPr lang="en-US" sz="2400" b="1" dirty="0">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suliranin</a:t>
            </a:r>
            <a:r>
              <a:rPr lang="en-US" sz="2400" b="1" dirty="0">
                <a:solidFill>
                  <a:srgbClr val="F89800"/>
                </a:solidFill>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tanong</a:t>
            </a:r>
            <a:r>
              <a:rPr lang="en-US" sz="2400" b="1" dirty="0">
                <a:solidFill>
                  <a:srgbClr val="F89800"/>
                </a:solidFill>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layunin</a:t>
            </a:r>
            <a:r>
              <a:rPr lang="en-US" sz="2400" b="1" dirty="0">
                <a:latin typeface="Times New Roman"/>
                <a:ea typeface="Times New Roman"/>
                <a:cs typeface="Times New Roman"/>
                <a:sym typeface="Times New Roman"/>
              </a:rPr>
              <a:t> ng </a:t>
            </a:r>
            <a:r>
              <a:rPr lang="en-US" sz="2400" b="1" dirty="0" err="1">
                <a:latin typeface="Times New Roman"/>
                <a:ea typeface="Times New Roman"/>
                <a:cs typeface="Times New Roman"/>
                <a:sym typeface="Times New Roman"/>
              </a:rPr>
              <a:t>pananaliksik</a:t>
            </a:r>
            <a:r>
              <a:rPr lang="en-US" sz="2400" b="1" dirty="0">
                <a:latin typeface="Times New Roman"/>
                <a:ea typeface="Times New Roman"/>
                <a:cs typeface="Times New Roman"/>
                <a:sym typeface="Times New Roman"/>
              </a:rPr>
              <a:t> o </a:t>
            </a:r>
            <a:r>
              <a:rPr lang="en-US" sz="2400" b="1" dirty="0" err="1">
                <a:latin typeface="Times New Roman"/>
                <a:ea typeface="Times New Roman"/>
                <a:cs typeface="Times New Roman"/>
                <a:sym typeface="Times New Roman"/>
              </a:rPr>
              <a:t>mga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paraan</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na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ginagamit</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sa</a:t>
            </a:r>
            <a:r>
              <a:rPr lang="en-US" sz="2400" b="1" dirty="0">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pagtitipon</a:t>
            </a:r>
            <a:r>
              <a:rPr lang="en-US" sz="2400" b="1" dirty="0">
                <a:solidFill>
                  <a:srgbClr val="F89800"/>
                </a:solidFill>
                <a:latin typeface="Times New Roman"/>
                <a:ea typeface="Times New Roman"/>
                <a:cs typeface="Times New Roman"/>
                <a:sym typeface="Times New Roman"/>
              </a:rPr>
              <a:t> at </a:t>
            </a:r>
            <a:r>
              <a:rPr lang="en-US" sz="2400" b="1" dirty="0" err="1">
                <a:solidFill>
                  <a:srgbClr val="F89800"/>
                </a:solidFill>
                <a:latin typeface="Times New Roman"/>
                <a:ea typeface="Times New Roman"/>
                <a:cs typeface="Times New Roman"/>
                <a:sym typeface="Times New Roman"/>
              </a:rPr>
              <a:t>pagsusuri</a:t>
            </a:r>
            <a:r>
              <a:rPr lang="en-US" sz="2400" b="1" dirty="0">
                <a:solidFill>
                  <a:srgbClr val="F89800"/>
                </a:solidFill>
                <a:latin typeface="Times New Roman"/>
                <a:ea typeface="Times New Roman"/>
                <a:cs typeface="Times New Roman"/>
                <a:sym typeface="Times New Roman"/>
              </a:rPr>
              <a:t> ng </a:t>
            </a:r>
            <a:r>
              <a:rPr lang="en-US" sz="2400" b="1" dirty="0" err="1">
                <a:solidFill>
                  <a:srgbClr val="F89800"/>
                </a:solidFill>
                <a:latin typeface="Times New Roman"/>
                <a:ea typeface="Times New Roman"/>
                <a:cs typeface="Times New Roman"/>
                <a:sym typeface="Times New Roman"/>
              </a:rPr>
              <a:t>datos</a:t>
            </a:r>
            <a:r>
              <a:rPr lang="en-US" sz="2400" b="1" dirty="0">
                <a:solidFill>
                  <a:srgbClr val="F89800"/>
                </a:solidFill>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impormasyon</a:t>
            </a:r>
            <a:r>
              <a:rPr lang="en-US" sz="2400" b="1" dirty="0">
                <a:solidFill>
                  <a:srgbClr val="F89800"/>
                </a:solidFill>
                <a:latin typeface="Times New Roman"/>
                <a:ea typeface="Times New Roman"/>
                <a:cs typeface="Times New Roman"/>
                <a:sym typeface="Times New Roman"/>
              </a:rPr>
              <a:t>.</a:t>
            </a:r>
            <a:br>
              <a:rPr lang="en-US" sz="2400" b="1" dirty="0">
                <a:solidFill>
                  <a:srgbClr val="F89800"/>
                </a:solidFill>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 </a:t>
            </a:r>
            <a:br>
              <a:rPr lang="en-US" sz="2400" b="1" dirty="0">
                <a:latin typeface="Times New Roman"/>
                <a:ea typeface="Times New Roman"/>
                <a:cs typeface="Times New Roman"/>
                <a:sym typeface="Times New Roman"/>
              </a:rPr>
            </a:br>
            <a:r>
              <a:rPr lang="en-US" sz="3200" b="1" dirty="0">
                <a:solidFill>
                  <a:srgbClr val="204652"/>
                </a:solidFill>
                <a:latin typeface="Times New Roman"/>
                <a:ea typeface="Times New Roman"/>
                <a:cs typeface="Times New Roman"/>
                <a:sym typeface="Times New Roman"/>
              </a:rPr>
              <a:t>PAGTITIPON</a:t>
            </a:r>
            <a:r>
              <a:rPr lang="en-US" sz="2400" b="1" dirty="0">
                <a:latin typeface="Times New Roman"/>
                <a:ea typeface="Times New Roman"/>
                <a:cs typeface="Times New Roman"/>
                <a:sym typeface="Times New Roman"/>
              </a:rPr>
              <a:t/>
            </a:r>
            <a:br>
              <a:rPr lang="en-US" sz="2400" b="1" dirty="0">
                <a:latin typeface="Times New Roman"/>
                <a:ea typeface="Times New Roman"/>
                <a:cs typeface="Times New Roman"/>
                <a:sym typeface="Times New Roman"/>
              </a:rPr>
            </a:br>
            <a:r>
              <a:rPr lang="en-US" sz="2400" b="1" dirty="0" err="1">
                <a:latin typeface="Times New Roman"/>
                <a:ea typeface="Times New Roman"/>
                <a:cs typeface="Times New Roman"/>
                <a:sym typeface="Times New Roman"/>
              </a:rPr>
              <a:t>Isang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bahagi</a:t>
            </a:r>
            <a:r>
              <a:rPr lang="en-US" sz="2400" b="1" dirty="0">
                <a:latin typeface="Times New Roman"/>
                <a:ea typeface="Times New Roman"/>
                <a:cs typeface="Times New Roman"/>
                <a:sym typeface="Times New Roman"/>
              </a:rPr>
              <a:t> ng </a:t>
            </a:r>
            <a:r>
              <a:rPr lang="en-US" sz="2400" b="1" dirty="0" err="1">
                <a:latin typeface="Times New Roman"/>
                <a:ea typeface="Times New Roman"/>
                <a:cs typeface="Times New Roman"/>
                <a:sym typeface="Times New Roman"/>
              </a:rPr>
              <a:t>metodolohiya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pananaliksik</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ang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pamamaraan</a:t>
            </a:r>
            <a:r>
              <a:rPr lang="en-US" sz="2400" b="1" dirty="0">
                <a:latin typeface="Times New Roman"/>
                <a:ea typeface="Times New Roman"/>
                <a:cs typeface="Times New Roman"/>
                <a:sym typeface="Times New Roman"/>
              </a:rPr>
              <a:t> ng </a:t>
            </a:r>
            <a:r>
              <a:rPr lang="en-US" sz="2400" b="1" dirty="0" err="1">
                <a:latin typeface="Times New Roman"/>
                <a:ea typeface="Times New Roman"/>
                <a:cs typeface="Times New Roman"/>
                <a:sym typeface="Times New Roman"/>
              </a:rPr>
              <a:t>pagtitipon</a:t>
            </a:r>
            <a:r>
              <a:rPr lang="en-US" sz="2400" b="1" dirty="0">
                <a:latin typeface="Times New Roman"/>
                <a:ea typeface="Times New Roman"/>
                <a:cs typeface="Times New Roman"/>
                <a:sym typeface="Times New Roman"/>
              </a:rPr>
              <a:t> ng </a:t>
            </a:r>
            <a:r>
              <a:rPr lang="en-US" sz="2400" b="1" dirty="0" err="1">
                <a:latin typeface="Times New Roman"/>
                <a:ea typeface="Times New Roman"/>
                <a:cs typeface="Times New Roman"/>
                <a:sym typeface="Times New Roman"/>
              </a:rPr>
              <a:t>datos</a:t>
            </a:r>
            <a:r>
              <a:rPr lang="en-US" sz="2400" b="1" dirty="0">
                <a:latin typeface="Times New Roman"/>
                <a:ea typeface="Times New Roman"/>
                <a:cs typeface="Times New Roman"/>
                <a:sym typeface="Times New Roman"/>
              </a:rPr>
              <a:t> ay </a:t>
            </a:r>
            <a:r>
              <a:rPr lang="en-US" sz="2400" b="1" dirty="0" err="1">
                <a:latin typeface="Times New Roman"/>
                <a:ea typeface="Times New Roman"/>
                <a:cs typeface="Times New Roman"/>
                <a:sym typeface="Times New Roman"/>
              </a:rPr>
              <a:t>ang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pagbibigay</a:t>
            </a:r>
            <a:r>
              <a:rPr lang="en-US" sz="2400" b="1" dirty="0">
                <a:latin typeface="Times New Roman"/>
                <a:ea typeface="Times New Roman"/>
                <a:cs typeface="Times New Roman"/>
                <a:sym typeface="Times New Roman"/>
              </a:rPr>
              <a:t> ng </a:t>
            </a:r>
            <a:r>
              <a:rPr lang="en-US" sz="2400" b="1" dirty="0" err="1">
                <a:latin typeface="Times New Roman"/>
                <a:ea typeface="Times New Roman"/>
                <a:cs typeface="Times New Roman"/>
                <a:sym typeface="Times New Roman"/>
              </a:rPr>
              <a:t>isang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sarbey</a:t>
            </a:r>
            <a:r>
              <a:rPr lang="en-US" sz="2400" b="1" dirty="0">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kwestyuner</a:t>
            </a:r>
            <a:r>
              <a:rPr lang="en-US" sz="2400" b="1" dirty="0">
                <a:latin typeface="Times New Roman"/>
                <a:ea typeface="Times New Roman"/>
                <a:cs typeface="Times New Roman"/>
                <a:sym typeface="Times New Roman"/>
              </a:rPr>
              <a:t>. May lima </a:t>
            </a:r>
            <a:r>
              <a:rPr lang="en-US" sz="2400" b="1" dirty="0" err="1">
                <a:latin typeface="Times New Roman"/>
                <a:ea typeface="Times New Roman"/>
                <a:cs typeface="Times New Roman"/>
                <a:sym typeface="Times New Roman"/>
              </a:rPr>
              <a:t>hanggang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sampung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katanungan</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ang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marapat</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na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nakalagay</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ang</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nakalagay</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sa</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kwestyuner</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upang</a:t>
            </a:r>
            <a:r>
              <a:rPr lang="en-US" sz="2400" b="1" dirty="0">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maging</a:t>
            </a:r>
            <a:r>
              <a:rPr lang="en-US" sz="2400" b="1" dirty="0">
                <a:solidFill>
                  <a:srgbClr val="F89800"/>
                </a:solidFill>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katibayan</a:t>
            </a:r>
            <a:r>
              <a:rPr lang="en-US" sz="2400" b="1" dirty="0">
                <a:solidFill>
                  <a:srgbClr val="F89800"/>
                </a:solidFill>
                <a:latin typeface="Times New Roman"/>
                <a:ea typeface="Times New Roman"/>
                <a:cs typeface="Times New Roman"/>
                <a:sym typeface="Times New Roman"/>
              </a:rPr>
              <a:t> o </a:t>
            </a:r>
            <a:r>
              <a:rPr lang="en-US" sz="2400" b="1" dirty="0" err="1">
                <a:solidFill>
                  <a:srgbClr val="F89800"/>
                </a:solidFill>
                <a:latin typeface="Times New Roman"/>
                <a:ea typeface="Times New Roman"/>
                <a:cs typeface="Times New Roman"/>
                <a:sym typeface="Times New Roman"/>
              </a:rPr>
              <a:t>basihan</a:t>
            </a:r>
            <a:r>
              <a:rPr lang="en-US" sz="2400" b="1" dirty="0">
                <a:solidFill>
                  <a:srgbClr val="F89800"/>
                </a:solidFill>
                <a:latin typeface="Times New Roman"/>
                <a:ea typeface="Times New Roman"/>
                <a:cs typeface="Times New Roman"/>
                <a:sym typeface="Times New Roman"/>
              </a:rPr>
              <a:t> para </a:t>
            </a:r>
            <a:r>
              <a:rPr lang="en-US" sz="2400" b="1" dirty="0" err="1">
                <a:solidFill>
                  <a:srgbClr val="F89800"/>
                </a:solidFill>
                <a:latin typeface="Times New Roman"/>
                <a:ea typeface="Times New Roman"/>
                <a:cs typeface="Times New Roman"/>
                <a:sym typeface="Times New Roman"/>
              </a:rPr>
              <a:t>sa</a:t>
            </a:r>
            <a:r>
              <a:rPr lang="en-US" sz="2400" b="1" dirty="0">
                <a:solidFill>
                  <a:srgbClr val="F89800"/>
                </a:solidFill>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isang</a:t>
            </a:r>
            <a:r>
              <a:rPr lang="en-US" sz="2400" b="1" dirty="0">
                <a:solidFill>
                  <a:srgbClr val="F89800"/>
                </a:solidFill>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maayos</a:t>
            </a:r>
            <a:r>
              <a:rPr lang="en-US" sz="2400" b="1" dirty="0">
                <a:solidFill>
                  <a:srgbClr val="F89800"/>
                </a:solidFill>
                <a:latin typeface="Times New Roman"/>
                <a:ea typeface="Times New Roman"/>
                <a:cs typeface="Times New Roman"/>
                <a:sym typeface="Times New Roman"/>
              </a:rPr>
              <a:t> at </a:t>
            </a:r>
            <a:r>
              <a:rPr lang="en-US" sz="2400" b="1" dirty="0" err="1">
                <a:solidFill>
                  <a:srgbClr val="F89800"/>
                </a:solidFill>
                <a:latin typeface="Times New Roman"/>
                <a:ea typeface="Times New Roman"/>
                <a:cs typeface="Times New Roman"/>
                <a:sym typeface="Times New Roman"/>
              </a:rPr>
              <a:t>epektibong</a:t>
            </a:r>
            <a:r>
              <a:rPr lang="en-US" sz="2400" b="1" dirty="0">
                <a:solidFill>
                  <a:srgbClr val="F89800"/>
                </a:solidFill>
                <a:latin typeface="Times New Roman"/>
                <a:ea typeface="Times New Roman"/>
                <a:cs typeface="Times New Roman"/>
                <a:sym typeface="Times New Roman"/>
              </a:rPr>
              <a:t> </a:t>
            </a:r>
            <a:r>
              <a:rPr lang="en-US" sz="2400" b="1" dirty="0" err="1">
                <a:solidFill>
                  <a:srgbClr val="F89800"/>
                </a:solidFill>
                <a:latin typeface="Times New Roman"/>
                <a:ea typeface="Times New Roman"/>
                <a:cs typeface="Times New Roman"/>
                <a:sym typeface="Times New Roman"/>
              </a:rPr>
              <a:t>pananaliksik</a:t>
            </a:r>
            <a:r>
              <a:rPr lang="en-US" sz="2400" b="1" dirty="0">
                <a:solidFill>
                  <a:srgbClr val="F89800"/>
                </a:solidFill>
                <a:latin typeface="Times New Roman"/>
                <a:ea typeface="Times New Roman"/>
                <a:cs typeface="Times New Roman"/>
                <a:sym typeface="Times New Roman"/>
              </a:rPr>
              <a:t>.</a:t>
            </a:r>
            <a:br>
              <a:rPr lang="en-US" sz="2400" b="1" dirty="0">
                <a:solidFill>
                  <a:srgbClr val="F89800"/>
                </a:solidFill>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 </a:t>
            </a:r>
            <a:endParaRPr sz="24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8050" y="-223632"/>
            <a:ext cx="8627165" cy="6655668"/>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lvl="0" algn="ctr"/>
            <a:r>
              <a:rPr lang="id-ID" sz="3200" b="1" dirty="0" smtClean="0">
                <a:solidFill>
                  <a:srgbClr val="00B050"/>
                </a:solidFill>
                <a:latin typeface="Times New Roman" panose="02020603050405020304" pitchFamily="18" charset="0"/>
                <a:ea typeface="Playfair Display"/>
                <a:cs typeface="Times New Roman" panose="02020603050405020304" pitchFamily="18" charset="0"/>
              </a:rPr>
              <a:t>Paraan ng Pagsasagawa ng Video Documentation:</a:t>
            </a:r>
            <a:endParaRPr lang="en-PH" sz="2400" dirty="0">
              <a:solidFill>
                <a:srgbClr val="00B050"/>
              </a:solidFill>
            </a:endParaRPr>
          </a:p>
          <a:p>
            <a:r>
              <a:rPr lang="id-ID" sz="3200" b="1" dirty="0">
                <a:solidFill>
                  <a:srgbClr val="FF0066"/>
                </a:solidFill>
                <a:latin typeface="Times New Roman" panose="02020603050405020304" pitchFamily="18" charset="0"/>
                <a:ea typeface="Playfair Display"/>
                <a:cs typeface="Times New Roman" panose="02020603050405020304" pitchFamily="18" charset="0"/>
              </a:rPr>
              <a:t>Participatory video approach</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Isang paraan kung saan ang mananaliksik ay kasama rin sa imahen na video. Karaniwan ito sa programang pangkalusugan, mga pananaliksik kultural, pangwika, historikal at iba pa. </a:t>
            </a:r>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105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id-ID" sz="3200" b="1" dirty="0">
                <a:solidFill>
                  <a:srgbClr val="FF0066"/>
                </a:solidFill>
                <a:latin typeface="Times New Roman" panose="02020603050405020304" pitchFamily="18" charset="0"/>
                <a:ea typeface="Playfair Display"/>
                <a:cs typeface="Times New Roman" panose="02020603050405020304" pitchFamily="18" charset="0"/>
              </a:rPr>
              <a:t>Videography</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Isa itong dulog etnograpiko sa pagbuo ng video documentation na nahahawig sa participatory video approach. Naiba lamang ito sapagkat mayroon itong layuning aesthetic o pagpapakita ng mga pangyayari sa paraang malikhain.</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2314818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662" y="-283266"/>
            <a:ext cx="8786190" cy="8094524"/>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Existing </a:t>
            </a:r>
            <a:r>
              <a:rPr lang="id-ID" sz="3200" b="1" dirty="0">
                <a:solidFill>
                  <a:srgbClr val="FF0066"/>
                </a:solidFill>
                <a:latin typeface="Times New Roman" panose="02020603050405020304" pitchFamily="18" charset="0"/>
                <a:ea typeface="Playfair Display"/>
                <a:cs typeface="Times New Roman" panose="02020603050405020304" pitchFamily="18" charset="0"/>
              </a:rPr>
              <a:t>videos</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Ito ay paggamit ng mga video na maaaring makuha sa iba' ibang hanguan o sanggunian</a:t>
            </a:r>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id-ID" sz="3200" b="1" dirty="0">
                <a:solidFill>
                  <a:srgbClr val="FF0066"/>
                </a:solidFill>
                <a:latin typeface="Times New Roman" panose="02020603050405020304" pitchFamily="18" charset="0"/>
                <a:ea typeface="Playfair Display"/>
                <a:cs typeface="Times New Roman" panose="02020603050405020304" pitchFamily="18" charset="0"/>
              </a:rPr>
              <a:t>Video elicitation</a:t>
            </a:r>
            <a:endParaRPr lang="en-PH" sz="3200" b="1" dirty="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Mga video mula sa mga panayam na ginagamit ang</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mapagkunan ng mga impormasyon o kaya ay bilang hanguan ng talakayan Pinapanood ang mga ito kasama ng tagatugon o mga taganagon at lamang sa isang tiyak na bahagi ng video na nais talakayin Inihihinto ang vidoe sa isang bahagi upang ihayag ng tagatugon o mga tagatugon ang kaniya/kanilang mga kaisipan ukol dito.</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3043436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8053" y="-183875"/>
            <a:ext cx="8389620" cy="5386090"/>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lvl="0"/>
            <a:r>
              <a:rPr lang="id-ID" sz="3200" b="1" dirty="0" smtClean="0">
                <a:solidFill>
                  <a:srgbClr val="FF0066"/>
                </a:solidFill>
                <a:latin typeface="Times New Roman" panose="02020603050405020304" pitchFamily="18" charset="0"/>
                <a:ea typeface="Playfair Display"/>
                <a:cs typeface="Times New Roman" panose="02020603050405020304" pitchFamily="18" charset="0"/>
              </a:rPr>
              <a:t>Video-based fieldwork</a:t>
            </a:r>
            <a:endParaRPr lang="en-PH" sz="3200" b="1" dirty="0" smtClean="0">
              <a:solidFill>
                <a:srgbClr val="FF0066"/>
              </a:solidFill>
              <a:latin typeface="Times New Roman" panose="02020603050405020304" pitchFamily="18" charset="0"/>
              <a:ea typeface="Playfair Display"/>
              <a:cs typeface="Times New Roman" panose="02020603050405020304" pitchFamily="18" charset="0"/>
            </a:endParaRPr>
          </a:p>
          <a:p>
            <a:r>
              <a:rPr lang="id-ID" sz="2400" b="1" dirty="0" smtClean="0">
                <a:solidFill>
                  <a:schemeClr val="dk1"/>
                </a:solidFill>
                <a:latin typeface="Times New Roman" panose="02020603050405020304" pitchFamily="18" charset="0"/>
                <a:ea typeface="Playfair Display"/>
                <a:cs typeface="Times New Roman" panose="02020603050405020304" pitchFamily="18" charset="0"/>
              </a:rPr>
              <a:t>Ito ay pagkuha ng mga pangyayari sa pamamagitan mga video camera na inilagay sa isang lugar sa mahabang panahon upang makakuha ang bawat saglit ng mga pangyayari sa 'subject' na nais pag-aralan.</a:t>
            </a:r>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2969102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4" name="Google Shape;324;p33"/>
          <p:cNvGrpSpPr/>
          <p:nvPr/>
        </p:nvGrpSpPr>
        <p:grpSpPr>
          <a:xfrm rot="5400000">
            <a:off x="518095" y="279766"/>
            <a:ext cx="524448" cy="497418"/>
            <a:chOff x="7112550" y="586950"/>
            <a:chExt cx="1124700" cy="422400"/>
          </a:xfrm>
        </p:grpSpPr>
        <p:sp>
          <p:nvSpPr>
            <p:cNvPr id="325"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7"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29" name="Google Shape;329;p33"/>
          <p:cNvGrpSpPr/>
          <p:nvPr/>
        </p:nvGrpSpPr>
        <p:grpSpPr>
          <a:xfrm>
            <a:off x="8274200" y="281107"/>
            <a:ext cx="524448" cy="497418"/>
            <a:chOff x="7112550" y="586950"/>
            <a:chExt cx="1124700" cy="422400"/>
          </a:xfrm>
        </p:grpSpPr>
        <p:sp>
          <p:nvSpPr>
            <p:cNvPr id="330" name="Google Shape;330;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34" name="Google Shape;334;p33"/>
          <p:cNvGrpSpPr/>
          <p:nvPr/>
        </p:nvGrpSpPr>
        <p:grpSpPr>
          <a:xfrm>
            <a:off x="7913076" y="4092566"/>
            <a:ext cx="524448" cy="497418"/>
            <a:chOff x="7112550" y="586950"/>
            <a:chExt cx="1124700" cy="422400"/>
          </a:xfrm>
        </p:grpSpPr>
        <p:sp>
          <p:nvSpPr>
            <p:cNvPr id="335" name="Google Shape;33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5" name="Google Shape;324;p33"/>
          <p:cNvGrpSpPr/>
          <p:nvPr/>
        </p:nvGrpSpPr>
        <p:grpSpPr>
          <a:xfrm rot="5400000">
            <a:off x="447635" y="4244966"/>
            <a:ext cx="524448" cy="497418"/>
            <a:chOff x="7112550" y="586950"/>
            <a:chExt cx="1124700" cy="422400"/>
          </a:xfrm>
        </p:grpSpPr>
        <p:sp>
          <p:nvSpPr>
            <p:cNvPr id="26" name="Google Shape;325;p33"/>
            <p:cNvSpPr/>
            <p:nvPr/>
          </p:nvSpPr>
          <p:spPr>
            <a:xfrm>
              <a:off x="7112550" y="586950"/>
              <a:ext cx="1124700" cy="422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Google Shape;326;p33"/>
            <p:cNvSpPr/>
            <p:nvPr/>
          </p:nvSpPr>
          <p:spPr>
            <a:xfrm>
              <a:off x="7112550" y="629775"/>
              <a:ext cx="1124700" cy="33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327;p33"/>
            <p:cNvSpPr/>
            <p:nvPr/>
          </p:nvSpPr>
          <p:spPr>
            <a:xfrm>
              <a:off x="7112550" y="699350"/>
              <a:ext cx="1124700" cy="19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328;p33"/>
            <p:cNvSpPr/>
            <p:nvPr/>
          </p:nvSpPr>
          <p:spPr>
            <a:xfrm>
              <a:off x="7112550" y="758225"/>
              <a:ext cx="1124700" cy="7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 name="TextBox 4"/>
          <p:cNvSpPr txBox="1"/>
          <p:nvPr/>
        </p:nvSpPr>
        <p:spPr>
          <a:xfrm>
            <a:off x="882541" y="576772"/>
            <a:ext cx="7554983" cy="4524315"/>
          </a:xfrm>
          <a:prstGeom prst="rect">
            <a:avLst/>
          </a:prstGeom>
          <a:noFill/>
        </p:spPr>
        <p:txBody>
          <a:bodyPr wrap="square" rtlCol="0">
            <a:spAutoFit/>
          </a:bodyPr>
          <a:lstStyle/>
          <a:p>
            <a:pPr algn="ctr"/>
            <a:r>
              <a:rPr lang="en-US" sz="3600" b="1" dirty="0" smtClean="0">
                <a:solidFill>
                  <a:srgbClr val="CC0099"/>
                </a:solidFill>
                <a:latin typeface="Times New Roman" panose="02020603050405020304" pitchFamily="18" charset="0"/>
                <a:cs typeface="Times New Roman" panose="02020603050405020304" pitchFamily="18" charset="0"/>
              </a:rPr>
              <a:t>PAG </a:t>
            </a:r>
            <a:r>
              <a:rPr lang="en-US" sz="3600" b="1" dirty="0">
                <a:solidFill>
                  <a:srgbClr val="CC0099"/>
                </a:solidFill>
                <a:latin typeface="Times New Roman" panose="02020603050405020304" pitchFamily="18" charset="0"/>
                <a:cs typeface="Times New Roman" panose="02020603050405020304" pitchFamily="18" charset="0"/>
              </a:rPr>
              <a:t>AARAL/REBYU NG LITERATURA, INTERBYU, FOCUS GROUP DISCUSSION (FGD), PARTICIPANTS </a:t>
            </a:r>
            <a:r>
              <a:rPr lang="en-US" sz="3600" b="1" dirty="0" smtClean="0">
                <a:solidFill>
                  <a:srgbClr val="CC0099"/>
                </a:solidFill>
                <a:latin typeface="Times New Roman" panose="02020603050405020304" pitchFamily="18" charset="0"/>
                <a:cs typeface="Times New Roman" panose="02020603050405020304" pitchFamily="18" charset="0"/>
              </a:rPr>
              <a:t>OBSERVATION</a:t>
            </a:r>
            <a:endParaRPr lang="en-US" sz="3600" b="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Kathleen Joy </a:t>
            </a:r>
            <a:r>
              <a:rPr lang="en-US" sz="2400" b="1" dirty="0" err="1" smtClean="0">
                <a:latin typeface="Times New Roman" panose="02020603050405020304" pitchFamily="18" charset="0"/>
                <a:cs typeface="Times New Roman" panose="02020603050405020304" pitchFamily="18" charset="0"/>
              </a:rPr>
              <a:t>Brumo</a:t>
            </a:r>
            <a:endParaRPr lang="en-US" sz="2400" b="1"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Alrin</a:t>
            </a:r>
            <a:r>
              <a:rPr lang="en-US" sz="2400" b="1" dirty="0" smtClean="0">
                <a:latin typeface="Times New Roman" panose="02020603050405020304" pitchFamily="18" charset="0"/>
                <a:cs typeface="Times New Roman" panose="02020603050405020304" pitchFamily="18" charset="0"/>
              </a:rPr>
              <a:t> De Leon</a:t>
            </a:r>
          </a:p>
          <a:p>
            <a:r>
              <a:rPr lang="en-US" sz="2400" b="1" dirty="0" err="1" smtClean="0">
                <a:latin typeface="Times New Roman" panose="02020603050405020304" pitchFamily="18" charset="0"/>
                <a:cs typeface="Times New Roman" panose="02020603050405020304" pitchFamily="18" charset="0"/>
              </a:rPr>
              <a:t>Jomar</a:t>
            </a:r>
            <a:r>
              <a:rPr lang="en-US" sz="2400" b="1" dirty="0" smtClean="0">
                <a:latin typeface="Times New Roman" panose="02020603050405020304" pitchFamily="18" charset="0"/>
                <a:cs typeface="Times New Roman" panose="02020603050405020304" pitchFamily="18" charset="0"/>
              </a:rPr>
              <a:t> Macaraeg</a:t>
            </a:r>
          </a:p>
          <a:p>
            <a:pPr algn="ctr"/>
            <a:endParaRPr lang="en-PH"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925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636" y="119268"/>
            <a:ext cx="8389620" cy="5970865"/>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Pag</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aaral</a:t>
            </a:r>
            <a:r>
              <a:rPr lang="en-US" sz="3200" b="1" dirty="0">
                <a:solidFill>
                  <a:srgbClr val="CC0099"/>
                </a:solidFill>
                <a:latin typeface="Times New Roman" panose="02020603050405020304" pitchFamily="18" charset="0"/>
                <a:ea typeface="Playfair Display"/>
                <a:cs typeface="Times New Roman" panose="02020603050405020304" pitchFamily="18" charset="0"/>
              </a:rPr>
              <a:t>/</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rebyu</a:t>
            </a:r>
            <a:r>
              <a:rPr lang="en-US" sz="3200" b="1" dirty="0">
                <a:solidFill>
                  <a:srgbClr val="CC0099"/>
                </a:solidFill>
                <a:latin typeface="Times New Roman" panose="02020603050405020304" pitchFamily="18" charset="0"/>
                <a:ea typeface="Playfair Display"/>
                <a:cs typeface="Times New Roman" panose="02020603050405020304" pitchFamily="18" charset="0"/>
              </a:rPr>
              <a:t> ng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Literatura</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pPr algn="ctr"/>
            <a:r>
              <a:rPr lang="en-US" sz="2400" b="1" dirty="0">
                <a:solidFill>
                  <a:schemeClr val="dk1"/>
                </a:solidFill>
                <a:latin typeface="Times New Roman" panose="02020603050405020304" pitchFamily="18" charset="0"/>
                <a:ea typeface="Playfair Display"/>
                <a:cs typeface="Times New Roman" panose="02020603050405020304" pitchFamily="18" charset="0"/>
              </a:rPr>
              <a:t>Sa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sulating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literature review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natayang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ulat</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smtClean="0">
                <a:solidFill>
                  <a:srgbClr val="C00000"/>
                </a:solidFill>
                <a:latin typeface="Times New Roman" panose="02020603050405020304" pitchFamily="18" charset="0"/>
                <a:ea typeface="Playfair Display"/>
                <a:cs typeface="Times New Roman" panose="02020603050405020304" pitchFamily="18" charset="0"/>
              </a:rPr>
              <a:t>(</a:t>
            </a:r>
            <a:r>
              <a:rPr lang="en-US" sz="2400" b="1" dirty="0">
                <a:solidFill>
                  <a:srgbClr val="C00000"/>
                </a:solidFill>
                <a:latin typeface="Times New Roman" panose="02020603050405020304" pitchFamily="18" charset="0"/>
                <a:ea typeface="Playfair Display"/>
                <a:cs typeface="Times New Roman" panose="02020603050405020304" pitchFamily="18" charset="0"/>
              </a:rPr>
              <a:t>evaluative report)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matatagpuan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literatura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napiling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disiplina</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larangan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kaya'y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anumang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isinasagawang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pagkakaugnay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literatura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kasalukuyang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kailangan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ding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matukoy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mailahad</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237961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4906" y="0"/>
            <a:ext cx="8389620" cy="7078861"/>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p>
          <a:p>
            <a:pPr algn="ctr"/>
            <a:r>
              <a:rPr lang="en-US" sz="3200" b="1" dirty="0" err="1">
                <a:solidFill>
                  <a:srgbClr val="CC0099"/>
                </a:solidFill>
                <a:latin typeface="Times New Roman" panose="02020603050405020304" pitchFamily="18" charset="0"/>
                <a:ea typeface="Playfair Display"/>
                <a:cs typeface="Times New Roman" panose="02020603050405020304" pitchFamily="18" charset="0"/>
              </a:rPr>
              <a:t>Mga</a:t>
            </a:r>
            <a:r>
              <a:rPr lang="en-US" sz="3200" b="1" dirty="0">
                <a:solidFill>
                  <a:srgbClr val="CC0099"/>
                </a:solidFill>
                <a:latin typeface="Times New Roman" panose="02020603050405020304" pitchFamily="18" charset="0"/>
                <a:ea typeface="Playfair Display"/>
                <a:cs typeface="Times New Roman" panose="02020603050405020304" pitchFamily="18" charset="0"/>
              </a:rPr>
              <a:t> Uri ng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Hanguan</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Ariola</a:t>
            </a:r>
            <a:r>
              <a:rPr lang="en-US" sz="3200" b="1" dirty="0">
                <a:solidFill>
                  <a:srgbClr val="CC0099"/>
                </a:solidFill>
                <a:latin typeface="Times New Roman" panose="02020603050405020304" pitchFamily="18" charset="0"/>
                <a:ea typeface="Playfair Display"/>
                <a:cs typeface="Times New Roman" panose="02020603050405020304" pitchFamily="18" charset="0"/>
              </a:rPr>
              <a:t>, 2014)</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A.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Pangunahing</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Hanguan</a:t>
            </a:r>
            <a:r>
              <a:rPr lang="en-US" sz="2400" b="1" dirty="0">
                <a:solidFill>
                  <a:srgbClr val="FF0000"/>
                </a:solidFill>
                <a:latin typeface="Times New Roman" panose="02020603050405020304" pitchFamily="18" charset="0"/>
                <a:ea typeface="Playfair Display"/>
                <a:cs typeface="Times New Roman" panose="02020603050405020304" pitchFamily="18" charset="0"/>
              </a:rPr>
              <a:t> ( Primary sources).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Kasama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rito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siniping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sabi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karanasan</a:t>
            </a:r>
            <a:r>
              <a:rPr lang="en-US" sz="2400" b="1" dirty="0">
                <a:solidFill>
                  <a:schemeClr val="dk1"/>
                </a:solidFill>
                <a:latin typeface="Times New Roman" panose="02020603050405020304" pitchFamily="18" charset="0"/>
                <a:ea typeface="Playfair Display"/>
                <a:cs typeface="Times New Roman" panose="02020603050405020304" pitchFamily="18" charset="0"/>
              </a:rPr>
              <a:t> ( eyewitness),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ulat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saksi</a:t>
            </a:r>
            <a:r>
              <a:rPr lang="en-US" sz="2400" b="1" dirty="0">
                <a:solidFill>
                  <a:schemeClr val="dk1"/>
                </a:solidFill>
                <a:latin typeface="Times New Roman" panose="02020603050405020304" pitchFamily="18" charset="0"/>
                <a:ea typeface="Playfair Display"/>
                <a:cs typeface="Times New Roman" panose="02020603050405020304" pitchFamily="18" charset="0"/>
              </a:rPr>
              <a:t> o kaya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kasapi</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programa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gawain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halimabawa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dokumento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tulad</a:t>
            </a:r>
            <a:r>
              <a:rPr lang="en-US" sz="2400" b="1" dirty="0">
                <a:solidFill>
                  <a:schemeClr val="dk1"/>
                </a:solidFill>
                <a:latin typeface="Times New Roman" panose="02020603050405020304" pitchFamily="18" charset="0"/>
                <a:ea typeface="Playfair Display"/>
                <a:cs typeface="Times New Roman" panose="02020603050405020304" pitchFamily="18" charset="0"/>
              </a:rPr>
              <a:t> ng:</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a. </a:t>
            </a:r>
            <a:r>
              <a:rPr lang="en-US" sz="2400" b="1" dirty="0">
                <a:solidFill>
                  <a:schemeClr val="dk1"/>
                </a:solidFill>
                <a:latin typeface="Times New Roman" panose="02020603050405020304" pitchFamily="18" charset="0"/>
                <a:ea typeface="Playfair Display"/>
                <a:cs typeface="Times New Roman" panose="02020603050405020304" pitchFamily="18" charset="0"/>
              </a:rPr>
              <a:t>Legislative acts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kinabibilangan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artikulo</a:t>
            </a:r>
            <a:r>
              <a:rPr lang="en-US" sz="2400" b="1" dirty="0">
                <a:solidFill>
                  <a:schemeClr val="dk1"/>
                </a:solidFill>
                <a:latin typeface="Times New Roman" panose="02020603050405020304" pitchFamily="18" charset="0"/>
                <a:ea typeface="Playfair Display"/>
                <a:cs typeface="Times New Roman" panose="02020603050405020304" pitchFamily="18" charset="0"/>
              </a:rPr>
              <a:t>, charters, decrees,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talumpati</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kasunduan</a:t>
            </a:r>
            <a:r>
              <a:rPr lang="en-US" sz="2400" b="1" dirty="0">
                <a:solidFill>
                  <a:schemeClr val="dk1"/>
                </a:solidFill>
                <a:latin typeface="Times New Roman" panose="02020603050405020304" pitchFamily="18" charset="0"/>
                <a:ea typeface="Playfair Display"/>
                <a:cs typeface="Times New Roman" panose="02020603050405020304" pitchFamily="18" charset="0"/>
              </a:rPr>
              <a:t> o treaty, school records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batas</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b.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Aklat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pahayagan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magasin</a:t>
            </a:r>
            <a:r>
              <a:rPr lang="en-US" sz="2400" b="1" dirty="0">
                <a:solidFill>
                  <a:schemeClr val="dk1"/>
                </a:solidFill>
                <a:latin typeface="Times New Roman" panose="02020603050405020304" pitchFamily="18" charset="0"/>
                <a:ea typeface="Playfair Display"/>
                <a:cs typeface="Times New Roman" panose="02020603050405020304" pitchFamily="18" charset="0"/>
              </a:rPr>
              <a:t>, master’s theses, dissertations.</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c. </a:t>
            </a:r>
            <a:r>
              <a:rPr lang="en-US" sz="2400" b="1" dirty="0">
                <a:solidFill>
                  <a:schemeClr val="dk1"/>
                </a:solidFill>
                <a:latin typeface="Times New Roman" panose="02020603050405020304" pitchFamily="18" charset="0"/>
                <a:ea typeface="Playfair Display"/>
                <a:cs typeface="Times New Roman" panose="02020603050405020304" pitchFamily="18" charset="0"/>
              </a:rPr>
              <a:t>Personal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dokumento</a:t>
            </a:r>
            <a:r>
              <a:rPr lang="en-US" sz="2400" b="1" dirty="0">
                <a:solidFill>
                  <a:schemeClr val="dk1"/>
                </a:solidFill>
                <a:latin typeface="Times New Roman" panose="02020603050405020304" pitchFamily="18" charset="0"/>
                <a:ea typeface="Playfair Display"/>
                <a:cs typeface="Times New Roman" panose="02020603050405020304" pitchFamily="18" charset="0"/>
              </a:rPr>
              <a:t> (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tulad</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talambuhay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sulat</a:t>
            </a:r>
            <a:r>
              <a:rPr lang="en-US" sz="2400" b="1" dirty="0">
                <a:solidFill>
                  <a:schemeClr val="dk1"/>
                </a:solidFill>
                <a:latin typeface="Times New Roman" panose="02020603050405020304" pitchFamily="18" charset="0"/>
                <a:ea typeface="Playfair Display"/>
                <a:cs typeface="Times New Roman" panose="02020603050405020304" pitchFamily="18" charset="0"/>
              </a:rPr>
              <a:t>, diary,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lisensya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permit).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370558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4906" y="0"/>
            <a:ext cx="8389620" cy="7325082"/>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dirty="0" smtClean="0"/>
          </a:p>
          <a:p>
            <a:r>
              <a:rPr lang="en-US" sz="2400" b="1" dirty="0" smtClean="0">
                <a:solidFill>
                  <a:srgbClr val="FF0000"/>
                </a:solidFill>
                <a:latin typeface="Times New Roman" panose="02020603050405020304" pitchFamily="18" charset="0"/>
                <a:ea typeface="Playfair Display"/>
                <a:cs typeface="Times New Roman" panose="02020603050405020304" pitchFamily="18" charset="0"/>
              </a:rPr>
              <a:t>d</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a:solidFill>
                  <a:schemeClr val="dk1"/>
                </a:solidFill>
                <a:latin typeface="Times New Roman" panose="02020603050405020304" pitchFamily="18" charset="0"/>
                <a:ea typeface="Playfair Display"/>
                <a:cs typeface="Times New Roman" panose="02020603050405020304" pitchFamily="18" charset="0"/>
              </a:rPr>
              <a:t>Handwritten materials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bricks,cuneiform</a:t>
            </a:r>
            <a:r>
              <a:rPr lang="en-US" sz="2400" b="1" dirty="0">
                <a:solidFill>
                  <a:schemeClr val="dk1"/>
                </a:solidFill>
                <a:latin typeface="Times New Roman" panose="02020603050405020304" pitchFamily="18" charset="0"/>
                <a:ea typeface="Playfair Display"/>
                <a:cs typeface="Times New Roman" panose="02020603050405020304" pitchFamily="18" charset="0"/>
              </a:rPr>
              <a:t>, manuscripts).</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e.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dokumentong</a:t>
            </a:r>
            <a:r>
              <a:rPr lang="en-US" sz="2400" b="1" dirty="0">
                <a:solidFill>
                  <a:schemeClr val="dk1"/>
                </a:solidFill>
                <a:latin typeface="Times New Roman" panose="02020603050405020304" pitchFamily="18" charset="0"/>
                <a:ea typeface="Playfair Display"/>
                <a:cs typeface="Times New Roman" panose="02020603050405020304" pitchFamily="18" charset="0"/>
              </a:rPr>
              <a:t> oral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kuwentong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bayan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alamat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epiko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anekdota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sawikain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salawikain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f. </a:t>
            </a:r>
            <a:r>
              <a:rPr lang="en-US" sz="2400" b="1" dirty="0">
                <a:solidFill>
                  <a:schemeClr val="dk1"/>
                </a:solidFill>
                <a:latin typeface="Times New Roman" panose="02020603050405020304" pitchFamily="18" charset="0"/>
                <a:ea typeface="Playfair Display"/>
                <a:cs typeface="Times New Roman" panose="02020603050405020304" pitchFamily="18" charset="0"/>
              </a:rPr>
              <a:t>Relics (remains).</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Testimonya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kaukulan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kaibigan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kapamilya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B.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Sekundaryang</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hanguan</a:t>
            </a:r>
            <a:r>
              <a:rPr lang="en-US" sz="2400" b="1" dirty="0">
                <a:solidFill>
                  <a:srgbClr val="FF0000"/>
                </a:solidFill>
                <a:latin typeface="Times New Roman" panose="02020603050405020304" pitchFamily="18" charset="0"/>
                <a:ea typeface="Playfair Display"/>
                <a:cs typeface="Times New Roman" panose="02020603050405020304" pitchFamily="18" charset="0"/>
              </a:rPr>
              <a:t> ( secondary sources).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Kasama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rito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sumusunod</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a. </a:t>
            </a:r>
            <a:r>
              <a:rPr lang="en-US" sz="2400" b="1" dirty="0">
                <a:solidFill>
                  <a:schemeClr val="dk1"/>
                </a:solidFill>
                <a:latin typeface="Times New Roman" panose="02020603050405020304" pitchFamily="18" charset="0"/>
                <a:ea typeface="Playfair Display"/>
                <a:cs typeface="Times New Roman" panose="02020603050405020304" pitchFamily="18" charset="0"/>
              </a:rPr>
              <a:t>Thesis review</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b. </a:t>
            </a:r>
            <a:r>
              <a:rPr lang="en-US" sz="2400" b="1" dirty="0">
                <a:solidFill>
                  <a:schemeClr val="dk1"/>
                </a:solidFill>
                <a:latin typeface="Times New Roman" panose="02020603050405020304" pitchFamily="18" charset="0"/>
                <a:ea typeface="Playfair Display"/>
                <a:cs typeface="Times New Roman" panose="02020603050405020304" pitchFamily="18" charset="0"/>
              </a:rPr>
              <a:t>Review of related studies</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c. </a:t>
            </a:r>
            <a:r>
              <a:rPr lang="en-US" sz="2400" b="1" dirty="0">
                <a:solidFill>
                  <a:schemeClr val="dk1"/>
                </a:solidFill>
                <a:latin typeface="Times New Roman" panose="02020603050405020304" pitchFamily="18" charset="0"/>
                <a:ea typeface="Playfair Display"/>
                <a:cs typeface="Times New Roman" panose="02020603050405020304" pitchFamily="18" charset="0"/>
              </a:rPr>
              <a:t>Thesis abstract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089248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687" y="0"/>
            <a:ext cx="8516839" cy="6340197"/>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a:solidFill>
                  <a:srgbClr val="CC0099"/>
                </a:solidFill>
                <a:latin typeface="Times New Roman" panose="02020603050405020304" pitchFamily="18" charset="0"/>
                <a:ea typeface="Playfair Display"/>
                <a:cs typeface="Times New Roman" panose="02020603050405020304" pitchFamily="18" charset="0"/>
              </a:rPr>
              <a:t>Layunin</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sa</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Pagsulat</a:t>
            </a:r>
            <a:r>
              <a:rPr lang="en-US" sz="3200" b="1" dirty="0">
                <a:solidFill>
                  <a:srgbClr val="CC0099"/>
                </a:solidFill>
                <a:latin typeface="Times New Roman" panose="02020603050405020304" pitchFamily="18" charset="0"/>
                <a:ea typeface="Playfair Display"/>
                <a:cs typeface="Times New Roman" panose="02020603050405020304" pitchFamily="18" charset="0"/>
              </a:rPr>
              <a:t> ng Literature Review</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maibuod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kaisipan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naunang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makabuo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konsepto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b.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Matukoy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maaring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mapag-aralan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gayundin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kahiligan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kahalagahan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nito</a:t>
            </a:r>
            <a:r>
              <a:rPr lang="en-US" sz="2400" b="1" dirty="0">
                <a:solidFill>
                  <a:schemeClr val="dk1"/>
                </a:solidFill>
                <a:latin typeface="Times New Roman" panose="02020603050405020304" pitchFamily="18" charset="0"/>
                <a:ea typeface="Playfair Display"/>
                <a:cs typeface="Times New Roman" panose="02020603050405020304" pitchFamily="18" charset="0"/>
              </a:rPr>
              <a:t> kung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bakit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nararapat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pag-aralan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c.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Nagsisilbi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pag-uugnay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nakalipas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kasalukuyang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621590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687" y="0"/>
            <a:ext cx="8516839" cy="6340197"/>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a:solidFill>
                  <a:srgbClr val="CC0099"/>
                </a:solidFill>
                <a:latin typeface="Times New Roman" panose="02020603050405020304" pitchFamily="18" charset="0"/>
                <a:ea typeface="Playfair Display"/>
                <a:cs typeface="Times New Roman" panose="02020603050405020304" pitchFamily="18" charset="0"/>
              </a:rPr>
              <a:t>Layunin</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sa</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Pagsulat</a:t>
            </a:r>
            <a:r>
              <a:rPr lang="en-US" sz="3200" b="1" dirty="0">
                <a:solidFill>
                  <a:srgbClr val="CC0099"/>
                </a:solidFill>
                <a:latin typeface="Times New Roman" panose="02020603050405020304" pitchFamily="18" charset="0"/>
                <a:ea typeface="Playfair Display"/>
                <a:cs typeface="Times New Roman" panose="02020603050405020304" pitchFamily="18" charset="0"/>
              </a:rPr>
              <a:t> ng Literature Review</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smtClean="0">
                <a:solidFill>
                  <a:srgbClr val="FF0000"/>
                </a:solidFill>
                <a:latin typeface="Times New Roman" panose="02020603050405020304" pitchFamily="18" charset="0"/>
                <a:ea typeface="Playfair Display"/>
                <a:cs typeface="Times New Roman" panose="02020603050405020304" pitchFamily="18" charset="0"/>
              </a:rPr>
              <a:t>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Nakatutulong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paghango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pag-halaw</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paggamit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terminolohiya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pagbuo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haka o hypothesis.</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e</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Maipakita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kasalukuyang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estado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larangan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f.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Naipapakita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katulad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disenyo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hakbang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nakakapagkonsepto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estratehiya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242792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687" y="0"/>
            <a:ext cx="8516839" cy="6340197"/>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a:solidFill>
                  <a:srgbClr val="CC0099"/>
                </a:solidFill>
                <a:latin typeface="Times New Roman" panose="02020603050405020304" pitchFamily="18" charset="0"/>
                <a:ea typeface="Playfair Display"/>
                <a:cs typeface="Times New Roman" panose="02020603050405020304" pitchFamily="18" charset="0"/>
              </a:rPr>
              <a:t>Layunin</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sa</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Pagsulat</a:t>
            </a:r>
            <a:r>
              <a:rPr lang="en-US" sz="3200" b="1" dirty="0">
                <a:solidFill>
                  <a:srgbClr val="CC0099"/>
                </a:solidFill>
                <a:latin typeface="Times New Roman" panose="02020603050405020304" pitchFamily="18" charset="0"/>
                <a:ea typeface="Playfair Display"/>
                <a:cs typeface="Times New Roman" panose="02020603050405020304" pitchFamily="18" charset="0"/>
              </a:rPr>
              <a:t> ng Literature Review</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smtClean="0">
                <a:solidFill>
                  <a:srgbClr val="FF0000"/>
                </a:solidFill>
                <a:latin typeface="Times New Roman" panose="02020603050405020304" pitchFamily="18" charset="0"/>
                <a:ea typeface="Playfair Display"/>
                <a:cs typeface="Times New Roman" panose="02020603050405020304" pitchFamily="18" charset="0"/>
              </a:rPr>
              <a:t>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Nakatutulong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paghango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pag-halaw</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paggamit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terminolohiya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pagbuo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haka o hypothesis.</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e</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Maipakita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kasalukuyang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estado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larangan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f.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Naipapakita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katulad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disenyo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hakbang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nakakapagkonsepto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estratehiya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401116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74417"/>
            <a:ext cx="8698320" cy="572700"/>
          </a:xfrm>
        </p:spPr>
        <p:txBody>
          <a:bodyPr/>
          <a:lstStyle/>
          <a:p>
            <a:pPr algn="ctr"/>
            <a:r>
              <a:rPr lang="en-US" sz="3200" b="1" dirty="0" err="1">
                <a:solidFill>
                  <a:schemeClr val="accent2">
                    <a:lumMod val="75000"/>
                  </a:schemeClr>
                </a:solidFill>
                <a:latin typeface="Times New Roman" panose="02020603050405020304" pitchFamily="18" charset="0"/>
                <a:cs typeface="Times New Roman" panose="02020603050405020304" pitchFamily="18" charset="0"/>
              </a:rPr>
              <a:t>Halimbawa</a:t>
            </a:r>
            <a:r>
              <a:rPr lang="en-US" sz="3200" b="1" dirty="0">
                <a:solidFill>
                  <a:schemeClr val="accent2">
                    <a:lumMod val="75000"/>
                  </a:schemeClr>
                </a:solidFill>
                <a:latin typeface="Times New Roman" panose="02020603050405020304" pitchFamily="18" charset="0"/>
                <a:cs typeface="Times New Roman" panose="02020603050405020304" pitchFamily="18" charset="0"/>
              </a:rPr>
              <a:t> ng </a:t>
            </a:r>
            <a:r>
              <a:rPr lang="en-US" sz="3200" b="1" dirty="0" err="1">
                <a:solidFill>
                  <a:schemeClr val="accent2">
                    <a:lumMod val="75000"/>
                  </a:schemeClr>
                </a:solidFill>
                <a:latin typeface="Times New Roman" panose="02020603050405020304" pitchFamily="18" charset="0"/>
                <a:cs typeface="Times New Roman" panose="02020603050405020304" pitchFamily="18" charset="0"/>
              </a:rPr>
              <a:t>Pamamaraan</a:t>
            </a:r>
            <a:r>
              <a:rPr lang="en-US" sz="3200" b="1" dirty="0">
                <a:solidFill>
                  <a:schemeClr val="accent2">
                    <a:lumMod val="75000"/>
                  </a:schemeClr>
                </a:solidFill>
                <a:latin typeface="Times New Roman" panose="02020603050405020304" pitchFamily="18" charset="0"/>
                <a:cs typeface="Times New Roman" panose="02020603050405020304" pitchFamily="18" charset="0"/>
              </a:rPr>
              <a:t> ng </a:t>
            </a:r>
            <a:r>
              <a:rPr lang="en-US" sz="3200" b="1" dirty="0" err="1">
                <a:solidFill>
                  <a:schemeClr val="accent2">
                    <a:lumMod val="75000"/>
                  </a:schemeClr>
                </a:solidFill>
                <a:latin typeface="Times New Roman" panose="02020603050405020304" pitchFamily="18" charset="0"/>
                <a:cs typeface="Times New Roman" panose="02020603050405020304" pitchFamily="18" charset="0"/>
              </a:rPr>
              <a:t>Pagtitipon</a:t>
            </a:r>
            <a:r>
              <a:rPr lang="en-PH" sz="3200" b="1" dirty="0">
                <a:solidFill>
                  <a:schemeClr val="accent2">
                    <a:lumMod val="75000"/>
                  </a:schemeClr>
                </a:solidFill>
                <a:latin typeface="Times New Roman" panose="02020603050405020304" pitchFamily="18" charset="0"/>
                <a:cs typeface="Times New Roman" panose="02020603050405020304" pitchFamily="18" charset="0"/>
              </a:rPr>
              <a:t/>
            </a:r>
            <a:br>
              <a:rPr lang="en-PH" sz="3200" b="1" dirty="0">
                <a:solidFill>
                  <a:schemeClr val="accent2">
                    <a:lumMod val="75000"/>
                  </a:schemeClr>
                </a:solidFill>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•Video Documentation</a:t>
            </a:r>
            <a:r>
              <a:rPr lang="en-PH" sz="2400" b="1" dirty="0">
                <a:latin typeface="Times New Roman" panose="02020603050405020304" pitchFamily="18" charset="0"/>
                <a:cs typeface="Times New Roman" panose="02020603050405020304" pitchFamily="18" charset="0"/>
              </a:rPr>
              <a:t/>
            </a:r>
            <a:br>
              <a:rPr lang="en-PH"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Sarbey</a:t>
            </a:r>
            <a:r>
              <a:rPr lang="en-PH" sz="2400" b="1" dirty="0">
                <a:latin typeface="Times New Roman" panose="02020603050405020304" pitchFamily="18" charset="0"/>
                <a:cs typeface="Times New Roman" panose="02020603050405020304" pitchFamily="18" charset="0"/>
              </a:rPr>
              <a:t/>
            </a:r>
            <a:br>
              <a:rPr lang="en-PH"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PH" sz="2400" b="1" dirty="0">
                <a:latin typeface="Times New Roman" panose="02020603050405020304" pitchFamily="18" charset="0"/>
                <a:cs typeface="Times New Roman" panose="02020603050405020304" pitchFamily="18" charset="0"/>
              </a:rPr>
              <a:t/>
            </a:r>
            <a:br>
              <a:rPr lang="en-PH" sz="2400" b="1" dirty="0">
                <a:latin typeface="Times New Roman" panose="02020603050405020304" pitchFamily="18" charset="0"/>
                <a:cs typeface="Times New Roman" panose="02020603050405020304" pitchFamily="18" charset="0"/>
              </a:rPr>
            </a:br>
            <a:r>
              <a:rPr lang="en-US" sz="3200" b="1" dirty="0">
                <a:solidFill>
                  <a:schemeClr val="accent2">
                    <a:lumMod val="75000"/>
                  </a:schemeClr>
                </a:solidFill>
                <a:latin typeface="Times New Roman" panose="02020603050405020304" pitchFamily="18" charset="0"/>
                <a:cs typeface="Times New Roman" panose="02020603050405020304" pitchFamily="18" charset="0"/>
              </a:rPr>
              <a:t>PAGPROPROSESO</a:t>
            </a:r>
            <a:r>
              <a:rPr lang="en-PH" sz="2400" b="1" dirty="0">
                <a:latin typeface="Times New Roman" panose="02020603050405020304" pitchFamily="18" charset="0"/>
                <a:cs typeface="Times New Roman" panose="02020603050405020304" pitchFamily="18" charset="0"/>
              </a:rPr>
              <a:t/>
            </a:r>
            <a:br>
              <a:rPr lang="en-PH" sz="2400" b="1"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Nilalaman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nito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hakbang-hakbang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na</a:t>
            </a:r>
            <a:r>
              <a:rPr lang="en-US" sz="2400" b="1" dirty="0">
                <a:latin typeface="Times New Roman" panose="02020603050405020304" pitchFamily="18" charset="0"/>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cs typeface="Times New Roman" panose="02020603050405020304" pitchFamily="18" charset="0"/>
              </a:rPr>
              <a:t>plano</a:t>
            </a:r>
            <a:r>
              <a:rPr lang="en-US" sz="2400" b="1" dirty="0">
                <a:solidFill>
                  <a:schemeClr val="bg1">
                    <a:lumMod val="50000"/>
                  </a:schemeClr>
                </a:solidFill>
                <a:latin typeface="Times New Roman" panose="02020603050405020304" pitchFamily="18" charset="0"/>
                <a:cs typeface="Times New Roman" panose="02020603050405020304" pitchFamily="18" charset="0"/>
              </a:rPr>
              <a:t> at </a:t>
            </a:r>
            <a:r>
              <a:rPr lang="en-US" sz="2400" b="1" dirty="0" err="1">
                <a:solidFill>
                  <a:schemeClr val="bg1">
                    <a:lumMod val="50000"/>
                  </a:schemeClr>
                </a:solidFill>
                <a:latin typeface="Times New Roman" panose="02020603050405020304" pitchFamily="18" charset="0"/>
                <a:cs typeface="Times New Roman" panose="02020603050405020304" pitchFamily="18" charset="0"/>
              </a:rPr>
              <a:t>proseso</a:t>
            </a:r>
            <a:r>
              <a:rPr lang="en-US" sz="2400" b="1" dirty="0">
                <a:solidFill>
                  <a:schemeClr val="bg1">
                    <a:lumMod val="50000"/>
                  </a:schemeClr>
                </a:solidFill>
                <a:latin typeface="Times New Roman" panose="02020603050405020304" pitchFamily="18" charset="0"/>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cs typeface="Times New Roman" panose="02020603050405020304" pitchFamily="18" charset="0"/>
              </a:rPr>
              <a:t>sa</a:t>
            </a:r>
            <a:r>
              <a:rPr lang="en-US" sz="2400" b="1" dirty="0">
                <a:solidFill>
                  <a:schemeClr val="bg1">
                    <a:lumMod val="50000"/>
                  </a:schemeClr>
                </a:solidFill>
                <a:latin typeface="Times New Roman" panose="02020603050405020304" pitchFamily="18" charset="0"/>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cs typeface="Times New Roman" panose="02020603050405020304" pitchFamily="18" charset="0"/>
              </a:rPr>
              <a:t>pagkuha</a:t>
            </a:r>
            <a:r>
              <a:rPr lang="en-US" sz="2400" b="1" dirty="0">
                <a:solidFill>
                  <a:schemeClr val="bg1">
                    <a:lumMod val="50000"/>
                  </a:schemeClr>
                </a:solidFill>
                <a:latin typeface="Times New Roman" panose="02020603050405020304" pitchFamily="18" charset="0"/>
                <a:cs typeface="Times New Roman" panose="02020603050405020304" pitchFamily="18" charset="0"/>
              </a:rPr>
              <a:t> ng </a:t>
            </a:r>
            <a:r>
              <a:rPr lang="en-US" sz="2400" b="1" dirty="0" err="1">
                <a:solidFill>
                  <a:schemeClr val="bg1">
                    <a:lumMod val="50000"/>
                  </a:schemeClr>
                </a:solidFill>
                <a:latin typeface="Times New Roman" panose="02020603050405020304" pitchFamily="18" charset="0"/>
                <a:cs typeface="Times New Roman" panose="02020603050405020304" pitchFamily="18" charset="0"/>
              </a:rPr>
              <a:t>datos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Gumagamit</a:t>
            </a:r>
            <a:r>
              <a:rPr lang="en-US" sz="2400" b="1" dirty="0">
                <a:latin typeface="Times New Roman" panose="02020603050405020304" pitchFamily="18" charset="0"/>
                <a:cs typeface="Times New Roman" panose="02020603050405020304" pitchFamily="18" charset="0"/>
              </a:rPr>
              <a:t> ng </a:t>
            </a:r>
            <a:r>
              <a:rPr lang="en-US" sz="2400" b="1" dirty="0" err="1">
                <a:latin typeface="Times New Roman" panose="02020603050405020304" pitchFamily="18" charset="0"/>
                <a:cs typeface="Times New Roman" panose="02020603050405020304" pitchFamily="18" charset="0"/>
              </a:rPr>
              <a:t>pamamaraan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upang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maipakita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hakbang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pangangalap</a:t>
            </a:r>
            <a:r>
              <a:rPr lang="en-US" sz="2400" b="1" dirty="0">
                <a:latin typeface="Times New Roman" panose="02020603050405020304" pitchFamily="18" charset="0"/>
                <a:cs typeface="Times New Roman" panose="02020603050405020304" pitchFamily="18" charset="0"/>
              </a:rPr>
              <a:t> ng </a:t>
            </a:r>
            <a:r>
              <a:rPr lang="en-US" sz="2400" b="1" dirty="0" err="1">
                <a:latin typeface="Times New Roman" panose="02020603050405020304" pitchFamily="18" charset="0"/>
                <a:cs typeface="Times New Roman" panose="02020603050405020304" pitchFamily="18" charset="0"/>
              </a:rPr>
              <a:t>datos</a:t>
            </a:r>
            <a:r>
              <a:rPr lang="en-US" sz="2400" b="1" dirty="0">
                <a:latin typeface="Times New Roman" panose="02020603050405020304" pitchFamily="18" charset="0"/>
                <a:cs typeface="Times New Roman" panose="02020603050405020304" pitchFamily="18" charset="0"/>
              </a:rPr>
              <a:t> o kaya ay </a:t>
            </a:r>
            <a:r>
              <a:rPr lang="en-US" sz="2400" b="1" dirty="0" err="1">
                <a:latin typeface="Times New Roman" panose="02020603050405020304" pitchFamily="18" charset="0"/>
                <a:cs typeface="Times New Roman" panose="02020603050405020304" pitchFamily="18" charset="0"/>
              </a:rPr>
              <a:t>ilahad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lamang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mga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ito</a:t>
            </a:r>
            <a:r>
              <a:rPr lang="en-US" sz="2400" b="1" dirty="0">
                <a:latin typeface="Times New Roman" panose="02020603050405020304" pitchFamily="18" charset="0"/>
                <a:cs typeface="Times New Roman" panose="02020603050405020304" pitchFamily="18" charset="0"/>
              </a:rPr>
              <a:t>.</a:t>
            </a:r>
            <a:r>
              <a:rPr lang="en-PH" sz="2400" b="1" dirty="0">
                <a:latin typeface="Times New Roman" panose="02020603050405020304" pitchFamily="18" charset="0"/>
                <a:cs typeface="Times New Roman" panose="02020603050405020304" pitchFamily="18" charset="0"/>
              </a:rPr>
              <a:t/>
            </a:r>
            <a:br>
              <a:rPr lang="en-PH" sz="2400" b="1" dirty="0">
                <a:latin typeface="Times New Roman" panose="02020603050405020304" pitchFamily="18" charset="0"/>
                <a:cs typeface="Times New Roman" panose="02020603050405020304" pitchFamily="18" charset="0"/>
              </a:rPr>
            </a:br>
            <a:endParaRPr lang="en-PH"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004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687" y="0"/>
            <a:ext cx="8516839" cy="9294852"/>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Tiyak</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na</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layunin</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ng Literature Review</a:t>
            </a:r>
            <a:endParaRPr lang="en-PH" sz="3200" b="1" dirty="0" smtClean="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Nakakatulong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magkaroon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mas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malalim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pag-unawa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napiling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Nakapagbibigay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kaseguruhan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wala</a:t>
            </a:r>
            <a:r>
              <a:rPr lang="en-US" sz="2400" b="1" dirty="0">
                <a:solidFill>
                  <a:schemeClr val="dk1"/>
                </a:solidFill>
                <a:latin typeface="Times New Roman" panose="02020603050405020304" pitchFamily="18" charset="0"/>
                <a:ea typeface="Playfair Display"/>
                <a:cs typeface="Times New Roman" panose="02020603050405020304" pitchFamily="18" charset="0"/>
              </a:rPr>
              <a:t> pang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nagawang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walang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duplikasyon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replikasyon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isinasagawang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Napangatwiranan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isinagawang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Nakatutulong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nakapagbibibgay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gabay</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direksyon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makahanap</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sanggunian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mapagkukunan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mahahalagang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Naipapakita</a:t>
            </a:r>
            <a:r>
              <a:rPr lang="en-US" sz="2400" b="1" dirty="0">
                <a:solidFill>
                  <a:schemeClr val="dk1"/>
                </a:solidFill>
                <a:latin typeface="Times New Roman" panose="02020603050405020304" pitchFamily="18" charset="0"/>
                <a:ea typeface="Playfair Display"/>
                <a:cs typeface="Times New Roman" panose="02020603050405020304" pitchFamily="18" charset="0"/>
              </a:rPr>
              <a:t> kung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naisasagawa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nakaraang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nauugnay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609854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687" y="0"/>
            <a:ext cx="8516839" cy="8186857"/>
          </a:xfrm>
          <a:prstGeom prst="rect">
            <a:avLst/>
          </a:prstGeom>
          <a:noFill/>
        </p:spPr>
        <p:txBody>
          <a:bodyPr wrap="square" rtlCol="0">
            <a:spAutoFit/>
          </a:bodyPr>
          <a:lstStyle/>
          <a:p>
            <a:r>
              <a:rPr lang="en-US" sz="2400" dirty="0">
                <a:solidFill>
                  <a:schemeClr val="dk1"/>
                </a:solidFill>
                <a:latin typeface="Times New Roman" panose="02020603050405020304" pitchFamily="18" charset="0"/>
                <a:ea typeface="Playfair Display"/>
                <a:cs typeface="Times New Roman" panose="02020603050405020304" pitchFamily="18" charset="0"/>
              </a:rPr>
              <a:t> </a:t>
            </a: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Tiyak</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na</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layunin</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ng Literature Review</a:t>
            </a:r>
            <a:endParaRPr lang="en-PH" sz="3200" b="1" dirty="0" smtClean="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Nakatutulong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matutuhan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maliwanagan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teorya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mula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sa</a:t>
            </a:r>
            <a:r>
              <a:rPr lang="en-PH"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nakaraang</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Nakaagapay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pagsasagawa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literature review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nakaragdag</a:t>
            </a:r>
            <a:r>
              <a:rPr lang="en-US" sz="2400" b="1" dirty="0">
                <a:solidFill>
                  <a:schemeClr val="dk1"/>
                </a:solidFill>
                <a:latin typeface="Times New Roman" panose="02020603050405020304" pitchFamily="18" charset="0"/>
                <a:ea typeface="Playfair Display"/>
                <a:cs typeface="Times New Roman" panose="02020603050405020304" pitchFamily="18" charset="0"/>
              </a:rPr>
              <a:t> sap ag-</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unawa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kaalaman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isinasagawang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Nakatutulong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literature review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pagsasaayos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pagpapahusay</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pagpapalalim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ng</a:t>
            </a:r>
            <a:r>
              <a:rPr lang="en-PH"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talakayan</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kaya’y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pagpopokus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muli</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pagbabago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988457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687" y="0"/>
            <a:ext cx="8516839" cy="8063746"/>
          </a:xfrm>
          <a:prstGeom prst="rect">
            <a:avLst/>
          </a:prstGeom>
          <a:noFill/>
        </p:spPr>
        <p:txBody>
          <a:bodyPr wrap="square" rtlCol="0">
            <a:spAutoFit/>
          </a:bodyPr>
          <a:lstStyle/>
          <a:p>
            <a:pPr algn="ctr"/>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Dagdag</a:t>
            </a:r>
            <a:r>
              <a:rPr lang="en-US" sz="2400" b="1" dirty="0">
                <a:solidFill>
                  <a:schemeClr val="dk1"/>
                </a:solidFill>
                <a:latin typeface="Times New Roman" panose="02020603050405020304" pitchFamily="18" charset="0"/>
                <a:ea typeface="Playfair Display"/>
                <a:cs typeface="Times New Roman" panose="02020603050405020304" pitchFamily="18" charset="0"/>
              </a:rPr>
              <a:t> pa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rgbClr val="CC0099"/>
                </a:solidFill>
                <a:latin typeface="Times New Roman" panose="02020603050405020304" pitchFamily="18" charset="0"/>
                <a:ea typeface="Playfair Display"/>
                <a:cs typeface="Times New Roman" panose="02020603050405020304" pitchFamily="18" charset="0"/>
              </a:rPr>
              <a:t>Fink (2014),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literature review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pagkalap</a:t>
            </a:r>
            <a:r>
              <a:rPr lang="en-US" sz="2400" b="1" dirty="0">
                <a:solidFill>
                  <a:schemeClr val="dk1"/>
                </a:solidFill>
                <a:latin typeface="Times New Roman" panose="02020603050405020304" pitchFamily="18" charset="0"/>
                <a:ea typeface="Playfair Display"/>
                <a:cs typeface="Times New Roman" panose="02020603050405020304" pitchFamily="18" charset="0"/>
              </a:rPr>
              <a:t> o survey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pagtalakay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mula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aklat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iskolarling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artikulo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sanggunian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tulad</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artikulo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internet,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pahayagan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mapagkakatiwalaang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babasahin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kailangan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particular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isyu</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teorya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pagsasagawa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nakapagbibigay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deskripsyon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buod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kritikal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ebalwasyon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kaugnayan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suliranin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sulating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pampananaliksik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sinusuri</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r>
            <a:br>
              <a:rPr lang="en-US" sz="2400" b="1" dirty="0">
                <a:solidFill>
                  <a:schemeClr val="dk1"/>
                </a:solidFill>
                <a:latin typeface="Times New Roman" panose="02020603050405020304" pitchFamily="18" charset="0"/>
                <a:ea typeface="Playfair Display"/>
                <a:cs typeface="Times New Roman" panose="02020603050405020304" pitchFamily="18" charset="0"/>
              </a:rPr>
            </a:b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491826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636" y="119268"/>
            <a:ext cx="8389620" cy="5970865"/>
          </a:xfrm>
          <a:prstGeom prst="rect">
            <a:avLst/>
          </a:prstGeom>
          <a:noFill/>
        </p:spPr>
        <p:txBody>
          <a:bodyPr wrap="square" rtlCol="0">
            <a:spAutoFit/>
          </a:bodyPr>
          <a:lstStyle/>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a:solidFill>
                  <a:srgbClr val="CC0099"/>
                </a:solidFill>
                <a:latin typeface="Times New Roman" panose="02020603050405020304" pitchFamily="18" charset="0"/>
                <a:ea typeface="Playfair Display"/>
                <a:cs typeface="Times New Roman" panose="02020603050405020304" pitchFamily="18" charset="0"/>
              </a:rPr>
              <a:t>Interbyu</a:t>
            </a:r>
            <a:r>
              <a:rPr lang="en-US" sz="3200" b="1" dirty="0">
                <a:solidFill>
                  <a:srgbClr val="CC0099"/>
                </a:solidFill>
                <a:latin typeface="Times New Roman" panose="02020603050405020304" pitchFamily="18" charset="0"/>
                <a:ea typeface="Playfair Display"/>
                <a:cs typeface="Times New Roman" panose="02020603050405020304" pitchFamily="18" charset="0"/>
              </a:rPr>
              <a:t> ( Interview)</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interbyu</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pinagkakatiwalaang</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pamaraan</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sa</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pagkuha</a:t>
            </a:r>
            <a:r>
              <a:rPr lang="en-US" sz="2400" b="1" dirty="0">
                <a:solidFill>
                  <a:srgbClr val="C00000"/>
                </a:solidFill>
                <a:latin typeface="Times New Roman" panose="02020603050405020304" pitchFamily="18" charset="0"/>
                <a:ea typeface="Playfair Display"/>
                <a:cs typeface="Times New Roman" panose="02020603050405020304" pitchFamily="18" charset="0"/>
              </a:rPr>
              <a:t> ng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mga</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impormasyon</a:t>
            </a:r>
            <a:r>
              <a:rPr lang="en-US" sz="2400" b="1" dirty="0">
                <a:solidFill>
                  <a:srgbClr val="C00000"/>
                </a:solidFill>
                <a:latin typeface="Times New Roman" panose="02020603050405020304" pitchFamily="18" charset="0"/>
                <a:ea typeface="Playfair Display"/>
                <a:cs typeface="Times New Roman" panose="02020603050405020304" pitchFamily="18" charset="0"/>
              </a:rPr>
              <a:t> o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Bukod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paraan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makakuha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rgbClr val="C00000"/>
                </a:solidFill>
                <a:latin typeface="Times New Roman" panose="02020603050405020304" pitchFamily="18" charset="0"/>
                <a:ea typeface="Playfair Display"/>
                <a:cs typeface="Times New Roman" panose="02020603050405020304" pitchFamily="18" charset="0"/>
              </a:rPr>
              <a:t>firsthand information </a:t>
            </a:r>
            <a:r>
              <a:rPr lang="en-US" sz="2400" b="1" dirty="0">
                <a:solidFill>
                  <a:schemeClr val="dk1"/>
                </a:solidFill>
                <a:latin typeface="Times New Roman" panose="02020603050405020304" pitchFamily="18" charset="0"/>
                <a:ea typeface="Playfair Display"/>
                <a:cs typeface="Times New Roman" panose="02020603050405020304" pitchFamily="18" charset="0"/>
              </a:rPr>
              <a:t>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direktang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mula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mapagkakatiwalaang</a:t>
            </a:r>
            <a:r>
              <a:rPr lang="en-US" sz="2400" b="1" dirty="0">
                <a:solidFill>
                  <a:schemeClr val="dk1"/>
                </a:solidFill>
                <a:latin typeface="Times New Roman" panose="02020603050405020304" pitchFamily="18" charset="0"/>
                <a:ea typeface="Playfair Display"/>
                <a:cs typeface="Times New Roman" panose="02020603050405020304" pitchFamily="18" charset="0"/>
              </a:rPr>
              <a:t> source,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interbyu</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nagsisilbing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lehitimong</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nagbibigay</a:t>
            </a:r>
            <a:r>
              <a:rPr lang="en-US" sz="2400" b="1" dirty="0">
                <a:solidFill>
                  <a:srgbClr val="C00000"/>
                </a:solidFill>
                <a:latin typeface="Times New Roman" panose="02020603050405020304" pitchFamily="18" charset="0"/>
                <a:ea typeface="Playfair Display"/>
                <a:cs typeface="Times New Roman" panose="02020603050405020304" pitchFamily="18" charset="0"/>
              </a:rPr>
              <a:t> ng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impormasyon</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ayon</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sa</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mga</a:t>
            </a:r>
            <a:r>
              <a:rPr lang="en-US" sz="2400" b="1" dirty="0">
                <a:solidFill>
                  <a:srgbClr val="C0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C00000"/>
                </a:solidFill>
                <a:latin typeface="Times New Roman" panose="02020603050405020304" pitchFamily="18" charset="0"/>
                <a:ea typeface="Playfair Display"/>
                <a:cs typeface="Times New Roman" panose="02020603050405020304" pitchFamily="18" charset="0"/>
              </a:rPr>
              <a:t>tagatugon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209373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736" y="824118"/>
            <a:ext cx="8389620" cy="5601533"/>
          </a:xfrm>
          <a:prstGeom prst="rect">
            <a:avLst/>
          </a:prstGeom>
          <a:noFill/>
        </p:spPr>
        <p:txBody>
          <a:bodyPr wrap="square" rtlCol="0">
            <a:spAutoFit/>
          </a:bodyPr>
          <a:lstStyle/>
          <a:p>
            <a:pPr algn="ct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Kahalagahan</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ng </a:t>
            </a: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Interbyu</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sa</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Pananaliksik</a:t>
            </a:r>
            <a:endParaRPr lang="en-PH" sz="3200" b="1" dirty="0" smtClean="0">
              <a:solidFill>
                <a:srgbClr val="CC0099"/>
              </a:solidFill>
              <a:latin typeface="Times New Roman" panose="02020603050405020304" pitchFamily="18" charset="0"/>
              <a:ea typeface="Playfair Display"/>
              <a:cs typeface="Times New Roman" panose="02020603050405020304" pitchFamily="18" charset="0"/>
            </a:endParaRPr>
          </a:p>
          <a:p>
            <a:pPr algn="ct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Ito </a:t>
            </a:r>
            <a:r>
              <a:rPr lang="en-US" sz="2400" b="1" dirty="0">
                <a:solidFill>
                  <a:schemeClr val="dk1"/>
                </a:solidFill>
                <a:latin typeface="Times New Roman" panose="02020603050405020304" pitchFamily="18" charset="0"/>
                <a:ea typeface="Playfair Display"/>
                <a:cs typeface="Times New Roman" panose="02020603050405020304" pitchFamily="18" charset="0"/>
              </a:rPr>
              <a:t>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mabisa</a:t>
            </a:r>
            <a:r>
              <a:rPr lang="en-US" sz="2400" b="1" dirty="0">
                <a:solidFill>
                  <a:schemeClr val="dk1"/>
                </a:solidFill>
                <a:latin typeface="Times New Roman" panose="02020603050405020304" pitchFamily="18" charset="0"/>
                <a:ea typeface="Playfair Display"/>
                <a:cs typeface="Times New Roman" panose="02020603050405020304" pitchFamily="18" charset="0"/>
              </a:rPr>
              <a:t> para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pagbeberipika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nakalap</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nakasulat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hanguan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a:t>
            </a:r>
            <a:r>
              <a:rPr lang="en-US" sz="2400" b="1" dirty="0">
                <a:solidFill>
                  <a:schemeClr val="dk1"/>
                </a:solidFill>
                <a:latin typeface="Times New Roman" panose="02020603050405020304" pitchFamily="18" charset="0"/>
                <a:ea typeface="Playfair Display"/>
                <a:cs typeface="Times New Roman" panose="02020603050405020304" pitchFamily="18" charset="0"/>
              </a:rPr>
              <a:t> ring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paraan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magkaroon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tungkol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kaalaman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hinggil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larangan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tiyak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maaring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hindi</a:t>
            </a:r>
            <a:r>
              <a:rPr lang="en-US" sz="2400" b="1" dirty="0">
                <a:solidFill>
                  <a:schemeClr val="dk1"/>
                </a:solidFill>
                <a:latin typeface="Times New Roman" panose="02020603050405020304" pitchFamily="18" charset="0"/>
                <a:ea typeface="Playfair Display"/>
                <a:cs typeface="Times New Roman" panose="02020603050405020304" pitchFamily="18" charset="0"/>
              </a:rPr>
              <a:t> pa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nalalathala</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pPr algn="ct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264156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636" y="119268"/>
            <a:ext cx="8389620" cy="6340197"/>
          </a:xfrm>
          <a:prstGeom prst="rect">
            <a:avLst/>
          </a:prstGeom>
          <a:noFill/>
        </p:spPr>
        <p:txBody>
          <a:bodyPr wrap="square" rtlCol="0">
            <a:spAutoFit/>
          </a:bodyPr>
          <a:lstStyle/>
          <a:p>
            <a:pPr algn="ctr"/>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err="1">
                <a:solidFill>
                  <a:srgbClr val="CC0099"/>
                </a:solidFill>
                <a:latin typeface="Times New Roman" panose="02020603050405020304" pitchFamily="18" charset="0"/>
                <a:ea typeface="Playfair Display"/>
                <a:cs typeface="Times New Roman" panose="02020603050405020304" pitchFamily="18" charset="0"/>
              </a:rPr>
              <a:t>Kahulugan</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Layunin</a:t>
            </a:r>
            <a:r>
              <a:rPr lang="en-US" sz="3200" b="1" dirty="0">
                <a:solidFill>
                  <a:srgbClr val="CC0099"/>
                </a:solidFill>
                <a:latin typeface="Times New Roman" panose="02020603050405020304" pitchFamily="18" charset="0"/>
                <a:ea typeface="Playfair Display"/>
                <a:cs typeface="Times New Roman" panose="02020603050405020304" pitchFamily="18" charset="0"/>
              </a:rPr>
              <a:t> ng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Interbyu</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interbyu</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uri</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pasalitang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diskurso</a:t>
            </a:r>
            <a:r>
              <a:rPr lang="en-US" sz="2400" b="1" dirty="0">
                <a:solidFill>
                  <a:schemeClr val="dk1"/>
                </a:solidFill>
                <a:latin typeface="Times New Roman" panose="02020603050405020304" pitchFamily="18" charset="0"/>
                <a:ea typeface="Playfair Display"/>
                <a:cs typeface="Times New Roman" panose="02020603050405020304" pitchFamily="18" charset="0"/>
              </a:rPr>
              <a:t> (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tanong-sagot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dalawang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a:t>
            </a:r>
            <a:r>
              <a:rPr lang="en-US" sz="2400" b="1" dirty="0">
                <a:solidFill>
                  <a:schemeClr val="dk1"/>
                </a:solidFill>
                <a:latin typeface="Times New Roman" panose="02020603050405020304" pitchFamily="18" charset="0"/>
                <a:ea typeface="Playfair Display"/>
                <a:cs typeface="Times New Roman" panose="02020603050405020304" pitchFamily="18" charset="0"/>
              </a:rPr>
              <a:t> o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pangkat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indibidwal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Kinasasangkutan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interbyuwer</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tagapanayam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interbyuwi</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kinakapanayam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layunin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interbyu</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pakikipanayam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makakakuha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mapanghahawakang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mahahalagang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mula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kapapanayamin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hinggil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tiyak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409641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850" y="252618"/>
            <a:ext cx="8610600" cy="7078861"/>
          </a:xfrm>
          <a:prstGeom prst="rect">
            <a:avLst/>
          </a:prstGeom>
          <a:noFill/>
        </p:spPr>
        <p:txBody>
          <a:bodyPr wrap="square" rtlCol="0">
            <a:spAutoFit/>
          </a:bodyPr>
          <a:lstStyle/>
          <a:p>
            <a:pPr algn="ct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Mga</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dapat</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taglayin</a:t>
            </a:r>
            <a:r>
              <a:rPr lang="en-US" sz="3200" b="1" dirty="0">
                <a:solidFill>
                  <a:srgbClr val="CC0099"/>
                </a:solidFill>
                <a:latin typeface="Times New Roman" panose="02020603050405020304" pitchFamily="18" charset="0"/>
                <a:ea typeface="Playfair Display"/>
                <a:cs typeface="Times New Roman" panose="02020603050405020304" pitchFamily="18" charset="0"/>
              </a:rPr>
              <a:t> ng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isang</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kapapanayamin</a:t>
            </a:r>
            <a:r>
              <a:rPr lang="en-US" sz="3200" b="1" dirty="0">
                <a:solidFill>
                  <a:srgbClr val="CC0099"/>
                </a:solidFill>
                <a:latin typeface="Times New Roman" panose="02020603050405020304" pitchFamily="18" charset="0"/>
                <a:ea typeface="Playfair Display"/>
                <a:cs typeface="Times New Roman" panose="02020603050405020304" pitchFamily="18" charset="0"/>
              </a:rPr>
              <a:t>:</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a) </a:t>
            </a:r>
            <a:r>
              <a:rPr lang="en-US" sz="2400" b="1" dirty="0">
                <a:solidFill>
                  <a:schemeClr val="dk1"/>
                </a:solidFill>
                <a:latin typeface="Times New Roman" panose="02020603050405020304" pitchFamily="18" charset="0"/>
                <a:ea typeface="Playfair Display"/>
                <a:cs typeface="Times New Roman" panose="02020603050405020304" pitchFamily="18" charset="0"/>
              </a:rPr>
              <a:t>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malawak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kaalaman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sapat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siyang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kaalaman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awtoridad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siya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magbigay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hinihinging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b)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Mapagkakatiwalaan</a:t>
            </a:r>
            <a:r>
              <a:rPr lang="en-US" sz="2400" b="1" dirty="0">
                <a:solidFill>
                  <a:schemeClr val="dk1"/>
                </a:solidFill>
                <a:latin typeface="Times New Roman" panose="02020603050405020304" pitchFamily="18" charset="0"/>
                <a:ea typeface="Playfair Display"/>
                <a:cs typeface="Times New Roman" panose="02020603050405020304" pitchFamily="18" charset="0"/>
              </a:rPr>
              <a:t> /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kapani-paniwala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Makatotohanan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kanyang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salita</a:t>
            </a:r>
            <a:r>
              <a:rPr lang="en-US" sz="2400" b="1" dirty="0">
                <a:solidFill>
                  <a:schemeClr val="dk1"/>
                </a:solidFill>
                <a:latin typeface="Times New Roman" panose="02020603050405020304" pitchFamily="18" charset="0"/>
                <a:ea typeface="Playfair Display"/>
                <a:cs typeface="Times New Roman" panose="02020603050405020304" pitchFamily="18" charset="0"/>
              </a:rPr>
              <a:t> o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malawak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siyang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karanasan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Maaari</a:t>
            </a:r>
            <a:r>
              <a:rPr lang="en-US" sz="2400" b="1" dirty="0">
                <a:solidFill>
                  <a:schemeClr val="dk1"/>
                </a:solidFill>
                <a:latin typeface="Times New Roman" panose="02020603050405020304" pitchFamily="18" charset="0"/>
                <a:ea typeface="Playfair Display"/>
                <a:cs typeface="Times New Roman" panose="02020603050405020304" pitchFamily="18" charset="0"/>
              </a:rPr>
              <a:t> bang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paniwalaan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kaniyang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pahayag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Makatwiran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kanyang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pananaw</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Kalimitan</a:t>
            </a:r>
            <a:r>
              <a:rPr lang="en-US" sz="2400" b="1" dirty="0">
                <a:solidFill>
                  <a:schemeClr val="dk1"/>
                </a:solidFill>
                <a:latin typeface="Times New Roman" panose="02020603050405020304" pitchFamily="18" charset="0"/>
                <a:ea typeface="Playfair Display"/>
                <a:cs typeface="Times New Roman" panose="02020603050405020304" pitchFamily="18" charset="0"/>
              </a:rPr>
              <a:t>,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sariling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pananaw</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kinakapanayam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nagiging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dahilan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magkaroon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pagkiling</a:t>
            </a:r>
            <a:r>
              <a:rPr lang="en-US" sz="2400" b="1" dirty="0">
                <a:solidFill>
                  <a:schemeClr val="dk1"/>
                </a:solidFill>
                <a:latin typeface="Times New Roman" panose="02020603050405020304" pitchFamily="18" charset="0"/>
                <a:ea typeface="Playfair Display"/>
                <a:cs typeface="Times New Roman" panose="02020603050405020304" pitchFamily="18" charset="0"/>
              </a:rPr>
              <a:t> (bias)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kanyang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ipinapahayag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215889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850" y="252618"/>
            <a:ext cx="8610600" cy="6586418"/>
          </a:xfrm>
          <a:prstGeom prst="rect">
            <a:avLst/>
          </a:prstGeom>
          <a:noFill/>
        </p:spPr>
        <p:txBody>
          <a:bodyPr wrap="square" rtlCol="0">
            <a:spAutoFit/>
          </a:bodyPr>
          <a:lstStyle/>
          <a:p>
            <a:pPr algn="ct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Kailangang</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maingat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palamasid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timbangin</a:t>
            </a:r>
            <a:r>
              <a:rPr lang="en-US" sz="2400" b="1" dirty="0">
                <a:solidFill>
                  <a:schemeClr val="dk1"/>
                </a:solidFill>
                <a:latin typeface="Times New Roman" panose="02020603050405020304" pitchFamily="18" charset="0"/>
                <a:ea typeface="Playfair Display"/>
                <a:cs typeface="Times New Roman" panose="02020603050405020304" pitchFamily="18" charset="0"/>
              </a:rPr>
              <a:t> kung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kapani-paniwala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ibinibigay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kinkapanayam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c)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Kahandaaan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oras</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(availability).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Pagbibigay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sapat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oras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kapanayamin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Gaano</a:t>
            </a:r>
            <a:r>
              <a:rPr lang="en-US" sz="2400" b="1" dirty="0">
                <a:solidFill>
                  <a:schemeClr val="dk1"/>
                </a:solidFill>
                <a:latin typeface="Times New Roman" panose="02020603050405020304" pitchFamily="18" charset="0"/>
                <a:ea typeface="Playfair Display"/>
                <a:cs typeface="Times New Roman" panose="02020603050405020304" pitchFamily="18" charset="0"/>
              </a:rPr>
              <a:t> man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katalino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kinakapanayam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hindi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magkakaroon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silbi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kapag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hindi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tumutugma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kanyang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oras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tagapanayam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Kadalasan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awtoridad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dalubhasa</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mahirap</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kunan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pahayag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dahil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pagiging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laging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abala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83264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 y="443118"/>
            <a:ext cx="8610600" cy="6217087"/>
          </a:xfrm>
          <a:prstGeom prst="rect">
            <a:avLst/>
          </a:prstGeom>
          <a:noFill/>
        </p:spPr>
        <p:txBody>
          <a:bodyPr wrap="square" rtlCol="0">
            <a:spAutoFit/>
          </a:bodyPr>
          <a:lstStyle/>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kina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Bernales</a:t>
            </a:r>
            <a:r>
              <a:rPr lang="en-US" sz="2400" b="1" dirty="0">
                <a:solidFill>
                  <a:srgbClr val="CC0099"/>
                </a:solidFill>
                <a:latin typeface="Times New Roman" panose="02020603050405020304" pitchFamily="18" charset="0"/>
                <a:ea typeface="Playfair Display"/>
                <a:cs typeface="Times New Roman" panose="02020603050405020304" pitchFamily="18" charset="0"/>
              </a:rPr>
              <a:t>, et al (2008),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minsan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kalilkasan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mangangailangan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interbyu</a:t>
            </a:r>
            <a:r>
              <a:rPr lang="en-US" sz="2400" b="1" dirty="0">
                <a:solidFill>
                  <a:srgbClr val="CC0099"/>
                </a:solidFill>
                <a:latin typeface="Times New Roman" panose="02020603050405020304" pitchFamily="18" charset="0"/>
                <a:ea typeface="Playfair Display"/>
                <a:cs typeface="Times New Roman" panose="02020603050405020304" pitchFamily="18" charset="0"/>
              </a:rPr>
              <a:t> o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pakikipanayam</a:t>
            </a:r>
            <a:r>
              <a:rPr lang="en-US" sz="2400" b="1" dirty="0">
                <a:solidFill>
                  <a:srgbClr val="CC0099"/>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hindi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lamang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a:t>
            </a:r>
            <a:r>
              <a:rPr lang="en-US" sz="2400" b="1" dirty="0">
                <a:solidFill>
                  <a:schemeClr val="dk1"/>
                </a:solidFill>
                <a:latin typeface="Times New Roman" panose="02020603050405020304" pitchFamily="18" charset="0"/>
                <a:ea typeface="Playfair Display"/>
                <a:cs typeface="Times New Roman" panose="02020603050405020304" pitchFamily="18" charset="0"/>
              </a:rPr>
              <a:t>. Sa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ganitong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pagkakataon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kailangan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maglaan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sapat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panahon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lahat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dapat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interbyuhin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kapapanayamin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makunan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kinakailangan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id-ID" sz="2400" dirty="0"/>
              <a:t/>
            </a:r>
            <a:br>
              <a:rPr lang="id-ID" sz="2400" dirty="0"/>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8489903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636" y="119268"/>
            <a:ext cx="8389620" cy="6340197"/>
          </a:xfrm>
          <a:prstGeom prst="rect">
            <a:avLst/>
          </a:prstGeom>
          <a:noFill/>
        </p:spPr>
        <p:txBody>
          <a:bodyPr wrap="square" rtlCol="0">
            <a:spAutoFit/>
          </a:bodyPr>
          <a:lstStyle/>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a:solidFill>
                  <a:srgbClr val="CC0099"/>
                </a:solidFill>
                <a:latin typeface="Times New Roman" panose="02020603050405020304" pitchFamily="18" charset="0"/>
                <a:ea typeface="Playfair Display"/>
                <a:cs typeface="Times New Roman" panose="02020603050405020304" pitchFamily="18" charset="0"/>
              </a:rPr>
              <a:t>FOCUS GROUP DISCUSION</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Isa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pinakapopular</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metodo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qualitative research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kwalitatibong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Ito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diskusyong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ginagabayan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tagapagdaloy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rgbClr val="FF0000"/>
                </a:solidFill>
                <a:latin typeface="Times New Roman" panose="02020603050405020304" pitchFamily="18" charset="0"/>
                <a:ea typeface="Playfair Display"/>
                <a:cs typeface="Times New Roman" panose="02020603050405020304" pitchFamily="18" charset="0"/>
              </a:rPr>
              <a:t>(moderator o facilitator)</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naihandang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tuntunin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iterbyu</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rgbClr val="FF0000"/>
                </a:solidFill>
                <a:latin typeface="Times New Roman" panose="02020603050405020304" pitchFamily="18" charset="0"/>
                <a:ea typeface="Playfair Display"/>
                <a:cs typeface="Times New Roman" panose="02020603050405020304" pitchFamily="18" charset="0"/>
              </a:rPr>
              <a:t>(interviewer guidelines).</a:t>
            </a:r>
            <a:endParaRPr lang="en-PH" sz="2400" b="1" dirty="0">
              <a:solidFill>
                <a:srgbClr val="FF0000"/>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Isinasagawa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grupo</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pangkat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binubuo</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walo</a:t>
            </a:r>
            <a:r>
              <a:rPr lang="en-US" sz="2400" b="1" dirty="0">
                <a:solidFill>
                  <a:srgbClr val="FF0000"/>
                </a:solidFill>
                <a:latin typeface="Times New Roman" panose="02020603050405020304" pitchFamily="18" charset="0"/>
                <a:ea typeface="Playfair Display"/>
                <a:cs typeface="Times New Roman" panose="02020603050405020304" pitchFamily="18" charset="0"/>
              </a:rPr>
              <a:t> (8)</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hanggang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smtClean="0">
                <a:solidFill>
                  <a:srgbClr val="FF0000"/>
                </a:solidFill>
                <a:latin typeface="Times New Roman" panose="02020603050405020304" pitchFamily="18" charset="0"/>
                <a:ea typeface="Playfair Display"/>
                <a:cs typeface="Times New Roman" panose="02020603050405020304" pitchFamily="18" charset="0"/>
              </a:rPr>
              <a:t>sampung</a:t>
            </a:r>
            <a:r>
              <a:rPr lang="en-PH"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smtClean="0">
                <a:solidFill>
                  <a:srgbClr val="FF0000"/>
                </a:solidFill>
                <a:latin typeface="Times New Roman" panose="02020603050405020304" pitchFamily="18" charset="0"/>
                <a:ea typeface="Playfair Display"/>
                <a:cs typeface="Times New Roman" panose="02020603050405020304" pitchFamily="18" charset="0"/>
              </a:rPr>
              <a:t>(10</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a:solidFill>
                  <a:schemeClr val="dk1"/>
                </a:solidFill>
                <a:latin typeface="Times New Roman" panose="02020603050405020304" pitchFamily="18" charset="0"/>
                <a:ea typeface="Playfair Display"/>
                <a:cs typeface="Times New Roman" panose="02020603050405020304" pitchFamily="18" charset="0"/>
              </a:rPr>
              <a:t>piling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katao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layunin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hangganan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diskusyon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umaabot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a:solidFill>
                  <a:srgbClr val="FF0000"/>
                </a:solidFill>
                <a:latin typeface="Times New Roman" panose="02020603050405020304" pitchFamily="18" charset="0"/>
                <a:ea typeface="Playfair Display"/>
                <a:cs typeface="Times New Roman" panose="02020603050405020304" pitchFamily="18" charset="0"/>
              </a:rPr>
              <a:t>60-90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minuto</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r>
              <a:rPr lang="id-ID" sz="2400" b="1" dirty="0">
                <a:solidFill>
                  <a:schemeClr val="dk1"/>
                </a:solidFill>
                <a:latin typeface="Times New Roman" panose="02020603050405020304" pitchFamily="18" charset="0"/>
                <a:ea typeface="Playfair Display"/>
                <a:cs typeface="Times New Roman" panose="02020603050405020304" pitchFamily="18" charset="0"/>
              </a:rPr>
              <a:t/>
            </a:r>
            <a:br>
              <a:rPr lang="id-ID"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endParaRPr lang="en-US"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142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
          <p:cNvSpPr txBox="1">
            <a:spLocks noGrp="1"/>
          </p:cNvSpPr>
          <p:nvPr>
            <p:ph type="title"/>
          </p:nvPr>
        </p:nvSpPr>
        <p:spPr>
          <a:xfrm>
            <a:off x="208012" y="171779"/>
            <a:ext cx="8741685" cy="9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chemeClr val="accent2">
                    <a:lumMod val="75000"/>
                  </a:schemeClr>
                </a:solidFill>
                <a:latin typeface="Times New Roman" panose="02020603050405020304" pitchFamily="18" charset="0"/>
                <a:cs typeface="Times New Roman" panose="02020603050405020304" pitchFamily="18" charset="0"/>
              </a:rPr>
              <a:t>PAGPROSESO NG MGA IMPORMASYON O DATOS</a:t>
            </a:r>
            <a:endParaRPr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47" name="Google Shape;347;p2"/>
          <p:cNvSpPr txBox="1"/>
          <p:nvPr/>
        </p:nvSpPr>
        <p:spPr>
          <a:xfrm>
            <a:off x="455911" y="1083306"/>
            <a:ext cx="8688089" cy="55396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600" b="1" dirty="0">
                <a:solidFill>
                  <a:srgbClr val="FF9900"/>
                </a:solidFill>
                <a:latin typeface="Times New Roman" panose="02020603050405020304" pitchFamily="18" charset="0"/>
                <a:cs typeface="Times New Roman" panose="02020603050405020304" pitchFamily="18" charset="0"/>
              </a:rPr>
              <a:t>1</a:t>
            </a:r>
            <a:r>
              <a:rPr lang="en-US" sz="2400" b="1" dirty="0">
                <a:solidFill>
                  <a:srgbClr val="F89800"/>
                </a:solidFill>
                <a:latin typeface="Times New Roman"/>
                <a:ea typeface="Times New Roman"/>
                <a:cs typeface="Times New Roman"/>
                <a:sym typeface="Playfair Display"/>
              </a:rPr>
              <a:t>. PAGPILI NG BATIS (SOURCE) NG IMPORMASYON</a:t>
            </a:r>
            <a:endParaRPr sz="2400" b="1" dirty="0">
              <a:solidFill>
                <a:srgbClr val="F89800"/>
              </a:solidFill>
              <a:latin typeface="Times New Roman"/>
              <a:ea typeface="Times New Roman"/>
              <a:cs typeface="Times New Roman"/>
              <a:sym typeface="Playfair Display"/>
            </a:endParaRPr>
          </a:p>
        </p:txBody>
      </p:sp>
      <p:sp>
        <p:nvSpPr>
          <p:cNvPr id="348" name="Google Shape;348;p2"/>
          <p:cNvSpPr txBox="1"/>
          <p:nvPr/>
        </p:nvSpPr>
        <p:spPr>
          <a:xfrm>
            <a:off x="589469" y="1462466"/>
            <a:ext cx="7315200" cy="16619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RPr/>
            </a:defPPr>
            <a:lvl1pPr marL="0" indent="0">
              <a:buNone/>
              <a:defRPr sz="1600" b="1">
                <a:solidFill>
                  <a:srgbClr val="FF9900"/>
                </a:solidFill>
                <a:latin typeface="Times New Roman" panose="02020603050405020304" pitchFamily="18" charset="0"/>
                <a:cs typeface="Times New Roman" panose="02020603050405020304" pitchFamily="18" charset="0"/>
              </a:defRPr>
            </a:lvl1pPr>
          </a:lstStyle>
          <a:p>
            <a:r>
              <a:rPr lang="en-US" sz="2400" dirty="0">
                <a:solidFill>
                  <a:schemeClr val="tx1"/>
                </a:solidFill>
              </a:rPr>
              <a:t>•</a:t>
            </a:r>
            <a:r>
              <a:rPr lang="en-US" sz="2400" dirty="0" err="1">
                <a:solidFill>
                  <a:schemeClr val="tx1"/>
                </a:solidFill>
              </a:rPr>
              <a:t>Aklat</a:t>
            </a:r>
            <a:endParaRPr sz="2400" dirty="0">
              <a:solidFill>
                <a:schemeClr val="tx1"/>
              </a:solidFill>
            </a:endParaRPr>
          </a:p>
          <a:p>
            <a:r>
              <a:rPr lang="en-US" sz="2400" dirty="0">
                <a:solidFill>
                  <a:schemeClr val="tx1"/>
                </a:solidFill>
              </a:rPr>
              <a:t>•</a:t>
            </a:r>
            <a:r>
              <a:rPr lang="en-US" sz="2400" dirty="0" err="1">
                <a:solidFill>
                  <a:schemeClr val="tx1"/>
                </a:solidFill>
              </a:rPr>
              <a:t>Artikulo</a:t>
            </a:r>
            <a:endParaRPr sz="2400" dirty="0">
              <a:solidFill>
                <a:schemeClr val="tx1"/>
              </a:solidFill>
            </a:endParaRPr>
          </a:p>
          <a:p>
            <a:r>
              <a:rPr lang="en-US" sz="2400" dirty="0">
                <a:solidFill>
                  <a:schemeClr val="tx1"/>
                </a:solidFill>
              </a:rPr>
              <a:t>•</a:t>
            </a:r>
            <a:r>
              <a:rPr lang="en-US" sz="2400" dirty="0" err="1">
                <a:solidFill>
                  <a:schemeClr val="tx1"/>
                </a:solidFill>
              </a:rPr>
              <a:t>Dokumento</a:t>
            </a:r>
            <a:endParaRPr sz="2400" dirty="0">
              <a:solidFill>
                <a:schemeClr val="tx1"/>
              </a:solidFill>
            </a:endParaRPr>
          </a:p>
          <a:p>
            <a:r>
              <a:rPr lang="en-US" sz="2400" dirty="0">
                <a:solidFill>
                  <a:schemeClr val="tx1"/>
                </a:solidFill>
              </a:rPr>
              <a:t>•</a:t>
            </a:r>
            <a:r>
              <a:rPr lang="en-US" sz="2400" dirty="0" err="1">
                <a:solidFill>
                  <a:schemeClr val="tx1"/>
                </a:solidFill>
              </a:rPr>
              <a:t>Pahayagan</a:t>
            </a:r>
            <a:endParaRPr sz="2400" dirty="0">
              <a:solidFill>
                <a:schemeClr val="tx1"/>
              </a:solidFill>
            </a:endParaRPr>
          </a:p>
        </p:txBody>
      </p:sp>
      <p:sp>
        <p:nvSpPr>
          <p:cNvPr id="349" name="Google Shape;349;p2"/>
          <p:cNvSpPr txBox="1"/>
          <p:nvPr/>
        </p:nvSpPr>
        <p:spPr>
          <a:xfrm>
            <a:off x="234809" y="2925360"/>
            <a:ext cx="8688092" cy="55396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RPr/>
            </a:defPPr>
            <a:lvl1pPr marL="0" indent="0">
              <a:buNone/>
              <a:defRPr sz="1600" b="1">
                <a:solidFill>
                  <a:srgbClr val="FF9900"/>
                </a:solidFill>
                <a:latin typeface="Times New Roman" panose="02020603050405020304" pitchFamily="18" charset="0"/>
                <a:cs typeface="Times New Roman" panose="02020603050405020304" pitchFamily="18" charset="0"/>
              </a:defRPr>
            </a:lvl1pPr>
          </a:lstStyle>
          <a:p>
            <a:r>
              <a:rPr lang="en-US" dirty="0"/>
              <a:t>2. </a:t>
            </a:r>
            <a:r>
              <a:rPr lang="en-US" sz="2400" dirty="0"/>
              <a:t>KATEGORYA NG PAGPROSESO NG IMPORMASYON</a:t>
            </a:r>
            <a:endParaRPr sz="2400" dirty="0"/>
          </a:p>
        </p:txBody>
      </p:sp>
      <p:sp>
        <p:nvSpPr>
          <p:cNvPr id="350" name="Google Shape;350;p2"/>
          <p:cNvSpPr txBox="1"/>
          <p:nvPr/>
        </p:nvSpPr>
        <p:spPr>
          <a:xfrm>
            <a:off x="921255" y="2150599"/>
            <a:ext cx="7315200" cy="396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p:txBody>
      </p:sp>
      <p:sp>
        <p:nvSpPr>
          <p:cNvPr id="351" name="Google Shape;351;p2"/>
          <p:cNvSpPr txBox="1"/>
          <p:nvPr/>
        </p:nvSpPr>
        <p:spPr>
          <a:xfrm>
            <a:off x="455911" y="3240147"/>
            <a:ext cx="7971932" cy="16619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rtl="0">
              <a:spcBef>
                <a:spcPts val="0"/>
              </a:spcBef>
              <a:spcAft>
                <a:spcPts val="0"/>
              </a:spcAft>
              <a:buNone/>
            </a:pPr>
            <a:r>
              <a:rPr lang="en-US" sz="2000" dirty="0"/>
              <a: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PANDINIG ( AURAL o AUDITORY) </a:t>
            </a:r>
            <a:endParaRPr lang="en-US" sz="24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2400" dirty="0" smtClean="0">
                <a:latin typeface="Times New Roman" panose="02020603050405020304" pitchFamily="18" charset="0"/>
                <a:cs typeface="Times New Roman" panose="02020603050405020304" pitchFamily="18" charset="0"/>
              </a:rPr>
              <a:t>Sa </a:t>
            </a:r>
            <a:r>
              <a:rPr lang="en-US" sz="2400" dirty="0" err="1">
                <a:latin typeface="Times New Roman" panose="02020603050405020304" pitchFamily="18" charset="0"/>
                <a:cs typeface="Times New Roman" panose="02020603050405020304" pitchFamily="18" charset="0"/>
              </a:rPr>
              <a:t>pamamagitan</a:t>
            </a:r>
            <a:r>
              <a:rPr lang="en-US" sz="2400" dirty="0">
                <a:latin typeface="Times New Roman" panose="02020603050405020304" pitchFamily="18" charset="0"/>
                <a:cs typeface="Times New Roman" panose="02020603050405020304" pitchFamily="18" charset="0"/>
              </a:rPr>
              <a:t> ng </a:t>
            </a:r>
            <a:r>
              <a:rPr lang="en-US" sz="2400" dirty="0" err="1">
                <a:latin typeface="Times New Roman" panose="02020603050405020304" pitchFamily="18" charset="0"/>
                <a:cs typeface="Times New Roman" panose="02020603050405020304" pitchFamily="18" charset="0"/>
              </a:rPr>
              <a:t>pandinig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natatamo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mahalagang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impormasyon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Nakakapagproseso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indibidwal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pamamagitan</a:t>
            </a:r>
            <a:r>
              <a:rPr lang="en-US" sz="2400" dirty="0">
                <a:latin typeface="Times New Roman" panose="02020603050405020304" pitchFamily="18" charset="0"/>
                <a:cs typeface="Times New Roman" panose="02020603050405020304" pitchFamily="18" charset="0"/>
              </a:rPr>
              <a:t> ng </a:t>
            </a:r>
            <a:r>
              <a:rPr lang="en-US" sz="2400" dirty="0" err="1">
                <a:latin typeface="Times New Roman" panose="02020603050405020304" pitchFamily="18" charset="0"/>
                <a:cs typeface="Times New Roman" panose="02020603050405020304" pitchFamily="18" charset="0"/>
              </a:rPr>
              <a:t>pandinig</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636" y="176418"/>
            <a:ext cx="8389620" cy="5109091"/>
          </a:xfrm>
          <a:prstGeom prst="rect">
            <a:avLst/>
          </a:prstGeom>
          <a:noFill/>
        </p:spPr>
        <p:txBody>
          <a:bodyPr wrap="square" rtlCol="0">
            <a:spAutoFit/>
          </a:bodyPr>
          <a:lstStyle/>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smtClean="0">
                <a:solidFill>
                  <a:srgbClr val="FF0000"/>
                </a:solidFill>
                <a:latin typeface="Times New Roman" panose="02020603050405020304" pitchFamily="18" charset="0"/>
                <a:ea typeface="Playfair Display"/>
                <a:cs typeface="Times New Roman" panose="02020603050405020304" pitchFamily="18" charset="0"/>
              </a:rPr>
              <a:t>1</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rgbClr val="CC0099"/>
                </a:solidFill>
                <a:latin typeface="Times New Roman" panose="02020603050405020304" pitchFamily="18" charset="0"/>
                <a:ea typeface="Playfair Display"/>
                <a:cs typeface="Times New Roman" panose="02020603050405020304" pitchFamily="18" charset="0"/>
              </a:rPr>
              <a:t>FGD</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mabuting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paraan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pagsama-sama</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pagtitipon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taong</a:t>
            </a:r>
            <a:r>
              <a:rPr lang="en-US" sz="2400" b="1" dirty="0">
                <a:solidFill>
                  <a:schemeClr val="dk1"/>
                </a:solidFill>
                <a:latin typeface="Times New Roman" panose="02020603050405020304" pitchFamily="18" charset="0"/>
                <a:ea typeface="Playfair Display"/>
                <a:cs typeface="Times New Roman" panose="02020603050405020304" pitchFamily="18" charset="0"/>
              </a:rPr>
              <a:t>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pagkakatulad</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karanasan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talakayin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tiyak</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paksang</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err="1">
                <a:solidFill>
                  <a:schemeClr val="dk1"/>
                </a:solidFill>
                <a:latin typeface="Times New Roman" panose="02020603050405020304" pitchFamily="18" charset="0"/>
                <a:ea typeface="Playfair Display"/>
                <a:cs typeface="Times New Roman" panose="02020603050405020304" pitchFamily="18" charset="0"/>
              </a:rPr>
              <a:t>kanilang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interes</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p>
          <a:p>
            <a:r>
              <a:rPr lang="en-US" sz="2400" b="1" dirty="0">
                <a:solidFill>
                  <a:srgbClr val="FF0000"/>
                </a:solidFill>
                <a:latin typeface="Times New Roman" panose="02020603050405020304" pitchFamily="18" charset="0"/>
                <a:ea typeface="Playfair Display"/>
                <a:cs typeface="Times New Roman" panose="02020603050405020304" pitchFamily="18" charset="0"/>
              </a:rPr>
              <a:t>2</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Isinasagawa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silid</a:t>
            </a:r>
            <a:r>
              <a:rPr lang="en-US" sz="2400" b="1" dirty="0">
                <a:solidFill>
                  <a:schemeClr val="dk1"/>
                </a:solidFill>
                <a:latin typeface="Times New Roman" panose="02020603050405020304" pitchFamily="18" charset="0"/>
                <a:ea typeface="Playfair Display"/>
                <a:cs typeface="Times New Roman" panose="02020603050405020304" pitchFamily="18" charset="0"/>
              </a:rPr>
              <a:t> ng may </a:t>
            </a:r>
            <a:r>
              <a:rPr lang="en-US" sz="2400" b="1" dirty="0">
                <a:solidFill>
                  <a:srgbClr val="CC0099"/>
                </a:solidFill>
                <a:latin typeface="Times New Roman" panose="02020603050405020304" pitchFamily="18" charset="0"/>
                <a:ea typeface="Playfair Display"/>
                <a:cs typeface="Times New Roman" panose="02020603050405020304" pitchFamily="18" charset="0"/>
              </a:rPr>
              <a:t>recording at observing</a:t>
            </a:r>
            <a:r>
              <a:rPr lang="en-US" sz="2400" b="1" dirty="0">
                <a:solidFill>
                  <a:schemeClr val="dk1"/>
                </a:solidFill>
                <a:latin typeface="Times New Roman" panose="02020603050405020304" pitchFamily="18" charset="0"/>
                <a:ea typeface="Playfair Display"/>
                <a:cs typeface="Times New Roman" panose="02020603050405020304" pitchFamily="18" charset="0"/>
              </a:rPr>
              <a:t> equipment.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lahat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talakay</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diskusyon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usapan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nakarekord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habang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dumadaloy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diskusyon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err="1">
                <a:solidFill>
                  <a:schemeClr val="dk1"/>
                </a:solidFill>
                <a:latin typeface="Times New Roman" panose="02020603050405020304" pitchFamily="18" charset="0"/>
                <a:ea typeface="Playfair Display"/>
                <a:cs typeface="Times New Roman" panose="02020603050405020304" pitchFamily="18" charset="0"/>
              </a:rPr>
              <a:t>maari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obserbahan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pamamagitan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one-way mirror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tv</a:t>
            </a:r>
            <a:r>
              <a:rPr lang="en-US" sz="2400" b="1" dirty="0">
                <a:solidFill>
                  <a:schemeClr val="dk1"/>
                </a:solidFill>
                <a:latin typeface="Times New Roman" panose="02020603050405020304" pitchFamily="18" charset="0"/>
                <a:ea typeface="Playfair Display"/>
                <a:cs typeface="Times New Roman" panose="02020603050405020304" pitchFamily="18" charset="0"/>
              </a:rPr>
              <a:t> screen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sadyang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inilagay</a:t>
            </a:r>
            <a:r>
              <a:rPr lang="en-US" sz="2400" b="1" dirty="0">
                <a:solidFill>
                  <a:schemeClr val="dk1"/>
                </a:solidFill>
                <a:latin typeface="Times New Roman" panose="02020603050405020304" pitchFamily="18" charset="0"/>
                <a:ea typeface="Playfair Display"/>
                <a:cs typeface="Times New Roman" panose="02020603050405020304" pitchFamily="18" charset="0"/>
              </a:rPr>
              <a:t> para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layunin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pagdodokumento</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92534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636" y="119268"/>
            <a:ext cx="8389620" cy="4001095"/>
          </a:xfrm>
          <a:prstGeom prst="rect">
            <a:avLst/>
          </a:prstGeom>
          <a:noFill/>
        </p:spPr>
        <p:txBody>
          <a:bodyPr wrap="square" rtlCol="0">
            <a:spAutoFit/>
          </a:bodyPr>
          <a:lstStyle/>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smtClean="0">
                <a:solidFill>
                  <a:srgbClr val="FF0000"/>
                </a:solidFill>
                <a:latin typeface="Times New Roman" panose="02020603050405020304" pitchFamily="18" charset="0"/>
                <a:ea typeface="Playfair Display"/>
                <a:cs typeface="Times New Roman" panose="02020603050405020304" pitchFamily="18" charset="0"/>
              </a:rPr>
              <a:t>3</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Karaniwan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FGD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metodo</a:t>
            </a:r>
            <a:r>
              <a:rPr lang="en-US" sz="2400" b="1" dirty="0">
                <a:solidFill>
                  <a:schemeClr val="dk1"/>
                </a:solidFill>
                <a:latin typeface="Times New Roman" panose="02020603050405020304" pitchFamily="18" charset="0"/>
                <a:ea typeface="Playfair Display"/>
                <a:cs typeface="Times New Roman" panose="02020603050405020304" pitchFamily="18" charset="0"/>
              </a:rPr>
              <a:t> para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rgbClr val="CC0099"/>
                </a:solidFill>
                <a:latin typeface="Times New Roman" panose="02020603050405020304" pitchFamily="18" charset="0"/>
                <a:ea typeface="Playfair Display"/>
                <a:cs typeface="Times New Roman" panose="02020603050405020304" pitchFamily="18" charset="0"/>
              </a:rPr>
              <a:t>qualitative research o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kwalitatibong</a:t>
            </a:r>
            <a:r>
              <a:rPr lang="en-US" sz="2400" b="1" dirty="0">
                <a:solidFill>
                  <a:srgbClr val="CC0099"/>
                </a:solidFill>
                <a:latin typeface="Times New Roman" panose="02020603050405020304" pitchFamily="18" charset="0"/>
                <a:ea typeface="Playfair Display"/>
                <a:cs typeface="Times New Roman" panose="02020603050405020304" pitchFamily="18" charset="0"/>
              </a:rPr>
              <a:t>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pananaliksik</a:t>
            </a:r>
            <a:r>
              <a:rPr lang="en-US" sz="2400" b="1" dirty="0">
                <a:solidFill>
                  <a:srgbClr val="CC0099"/>
                </a:solidFill>
                <a:latin typeface="Times New Roman" panose="02020603050405020304" pitchFamily="18" charset="0"/>
                <a:ea typeface="Playfair Display"/>
                <a:cs typeface="Times New Roman" panose="02020603050405020304" pitchFamily="18" charset="0"/>
              </a:rPr>
              <a:t>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sa</a:t>
            </a:r>
            <a:r>
              <a:rPr lang="en-US" sz="2400" b="1" dirty="0">
                <a:solidFill>
                  <a:srgbClr val="CC0099"/>
                </a:solidFill>
                <a:latin typeface="Times New Roman" panose="02020603050405020304" pitchFamily="18" charset="0"/>
                <a:ea typeface="Playfair Display"/>
                <a:cs typeface="Times New Roman" panose="02020603050405020304" pitchFamily="18" charset="0"/>
              </a:rPr>
              <a:t>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larangan</a:t>
            </a:r>
            <a:r>
              <a:rPr lang="en-US" sz="2400" b="1" dirty="0">
                <a:solidFill>
                  <a:srgbClr val="CC0099"/>
                </a:solidFill>
                <a:latin typeface="Times New Roman" panose="02020603050405020304" pitchFamily="18" charset="0"/>
                <a:ea typeface="Playfair Display"/>
                <a:cs typeface="Times New Roman" panose="02020603050405020304" pitchFamily="18" charset="0"/>
              </a:rPr>
              <a:t> ng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agham</a:t>
            </a:r>
            <a:r>
              <a:rPr lang="en-US" sz="2400" b="1" dirty="0">
                <a:solidFill>
                  <a:srgbClr val="CC0099"/>
                </a:solidFill>
                <a:latin typeface="Times New Roman" panose="02020603050405020304" pitchFamily="18" charset="0"/>
                <a:ea typeface="Playfair Display"/>
                <a:cs typeface="Times New Roman" panose="02020603050405020304" pitchFamily="18" charset="0"/>
              </a:rPr>
              <a:t>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panlipunan</a:t>
            </a:r>
            <a:r>
              <a:rPr lang="en-US" sz="2400" b="1" dirty="0">
                <a:solidFill>
                  <a:srgbClr val="CC0099"/>
                </a:solidFill>
                <a:latin typeface="Times New Roman" panose="02020603050405020304" pitchFamily="18" charset="0"/>
                <a:ea typeface="Playfair Display"/>
                <a:cs typeface="Times New Roman" panose="02020603050405020304" pitchFamily="18" charset="0"/>
              </a:rPr>
              <a:t> (social sciences)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may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partikular</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aplikasyon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pagtataya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umiiral</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umuunlad</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programma</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4</a:t>
            </a:r>
            <a:r>
              <a:rPr lang="en-US" sz="2400" b="1" dirty="0">
                <a:solidFill>
                  <a:schemeClr val="dk1"/>
                </a:solidFill>
                <a:latin typeface="Times New Roman" panose="02020603050405020304" pitchFamily="18" charset="0"/>
                <a:ea typeface="Playfair Display"/>
                <a:cs typeface="Times New Roman" panose="02020603050405020304" pitchFamily="18" charset="0"/>
              </a:rPr>
              <a:t>. Ito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pinangungunahan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mahusay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rgbClr val="CC0099"/>
                </a:solidFill>
                <a:latin typeface="Times New Roman" panose="02020603050405020304" pitchFamily="18" charset="0"/>
                <a:ea typeface="Playfair Display"/>
                <a:cs typeface="Times New Roman" panose="02020603050405020304" pitchFamily="18" charset="0"/>
              </a:rPr>
              <a:t>tagapagpadaloy</a:t>
            </a:r>
            <a:r>
              <a:rPr lang="en-US" sz="2400" b="1" dirty="0">
                <a:solidFill>
                  <a:srgbClr val="CC0099"/>
                </a:solidFill>
                <a:latin typeface="Times New Roman" panose="02020603050405020304" pitchFamily="18" charset="0"/>
                <a:ea typeface="Playfair Display"/>
                <a:cs typeface="Times New Roman" panose="02020603050405020304" pitchFamily="18" charset="0"/>
              </a:rPr>
              <a:t> o moderator. </a:t>
            </a: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1703635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2430" y="323850"/>
            <a:ext cx="8389620" cy="4124206"/>
          </a:xfrm>
          <a:prstGeom prst="rect">
            <a:avLst/>
          </a:prstGeom>
          <a:noFill/>
        </p:spPr>
        <p:txBody>
          <a:bodyPr wrap="square" rtlCol="0">
            <a:spAutoFit/>
          </a:bodyPr>
          <a:lstStyle/>
          <a:p>
            <a:endParaRPr lang="en-US" sz="2400" b="1" dirty="0" smtClean="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TAGAPAGDALOY</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Nagbibigay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masaklaw</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tiyak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maliwanag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tanong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makakuha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tugon</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pagsisimulan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diskusyon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kalahok</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Layunin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tagapagpadaloy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makakuha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sapat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impormasyon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mula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diskusyon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opinyon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tagapanayam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loob</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naitakdang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oras</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31064777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2430" y="323850"/>
            <a:ext cx="8389620" cy="5232202"/>
          </a:xfrm>
          <a:prstGeom prst="rect">
            <a:avLst/>
          </a:prstGeom>
          <a:noFill/>
        </p:spPr>
        <p:txBody>
          <a:bodyPr wrap="square" rtlCol="0">
            <a:spAutoFit/>
          </a:bodyPr>
          <a:lstStyle/>
          <a:p>
            <a:pPr algn="ct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Kailan</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gagagamitin</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ang</a:t>
            </a:r>
            <a:r>
              <a:rPr lang="en-US" sz="3200" b="1" dirty="0">
                <a:solidFill>
                  <a:srgbClr val="CC0099"/>
                </a:solidFill>
                <a:latin typeface="Times New Roman" panose="02020603050405020304" pitchFamily="18" charset="0"/>
                <a:ea typeface="Playfair Display"/>
                <a:cs typeface="Times New Roman" panose="02020603050405020304" pitchFamily="18" charset="0"/>
              </a:rPr>
              <a:t> FGD?</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pPr marL="342900" indent="-342900">
              <a:buFontTx/>
              <a:buChar char="-"/>
            </a:pP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Ang</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chemeClr val="dk1"/>
                </a:solidFill>
                <a:latin typeface="Times New Roman" panose="02020603050405020304" pitchFamily="18" charset="0"/>
                <a:ea typeface="Playfair Display"/>
                <a:cs typeface="Times New Roman" panose="02020603050405020304" pitchFamily="18" charset="0"/>
              </a:rPr>
              <a:t>FGD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ginagamit</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isinasagawa</a:t>
            </a:r>
            <a:r>
              <a:rPr lang="en-US" sz="2400" b="1" dirty="0">
                <a:solidFill>
                  <a:schemeClr val="dk1"/>
                </a:solidFill>
                <a:latin typeface="Times New Roman" panose="02020603050405020304" pitchFamily="18" charset="0"/>
                <a:ea typeface="Playfair Display"/>
                <a:cs typeface="Times New Roman" panose="02020603050405020304" pitchFamily="18" charset="0"/>
              </a:rPr>
              <a:t> kung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kinakailangan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maunawaan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isyu</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mas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malawak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mas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malalim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antas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makukuha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lamang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sarbey</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p>
          <a:p>
            <a:pPr marL="342900" indent="-342900">
              <a:buFontTx/>
              <a:buChar char="-"/>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Napakalaking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tulong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ito</a:t>
            </a:r>
            <a:r>
              <a:rPr lang="en-US" sz="2400" b="1" dirty="0">
                <a:solidFill>
                  <a:schemeClr val="dk1"/>
                </a:solidFill>
                <a:latin typeface="Times New Roman" panose="02020603050405020304" pitchFamily="18" charset="0"/>
                <a:ea typeface="Playfair Display"/>
                <a:cs typeface="Times New Roman" panose="02020603050405020304" pitchFamily="18" charset="0"/>
              </a:rPr>
              <a:t> para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karagdagang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pagpapakahulugan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interpretasyon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pag-unawa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hinggil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alam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kasalukuyang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kaalaman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err="1">
                <a:solidFill>
                  <a:schemeClr val="dk1"/>
                </a:solidFill>
                <a:latin typeface="Times New Roman" panose="02020603050405020304" pitchFamily="18" charset="0"/>
                <a:ea typeface="Playfair Display"/>
                <a:cs typeface="Times New Roman" panose="02020603050405020304" pitchFamily="18" charset="0"/>
              </a:rPr>
              <a:t>gayundin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pagkuha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sagot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tanong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bakit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paano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ukol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marL="342900" indent="-342900">
              <a:buFontTx/>
              <a:buChar char="-"/>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2924485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580" y="476250"/>
            <a:ext cx="8389620" cy="3877985"/>
          </a:xfrm>
          <a:prstGeom prst="rect">
            <a:avLst/>
          </a:prstGeom>
          <a:noFill/>
        </p:spPr>
        <p:txBody>
          <a:bodyPr wrap="square" rtlCol="0">
            <a:spAutoFit/>
          </a:bodyPr>
          <a:lstStyle/>
          <a:p>
            <a:pPr algn="ctr"/>
            <a:r>
              <a:rPr lang="en-US" sz="3200" b="1" dirty="0" err="1" smtClean="0">
                <a:solidFill>
                  <a:srgbClr val="CC0099"/>
                </a:solidFill>
                <a:latin typeface="Times New Roman" panose="02020603050405020304" pitchFamily="18" charset="0"/>
                <a:ea typeface="Playfair Display"/>
                <a:cs typeface="Times New Roman" panose="02020603050405020304" pitchFamily="18" charset="0"/>
              </a:rPr>
              <a:t>Kailan</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gagagamitin</a:t>
            </a:r>
            <a:r>
              <a:rPr lang="en-US" sz="3200" b="1" dirty="0">
                <a:solidFill>
                  <a:srgbClr val="CC0099"/>
                </a:solidFill>
                <a:latin typeface="Times New Roman" panose="02020603050405020304" pitchFamily="18" charset="0"/>
                <a:ea typeface="Playfair Display"/>
                <a:cs typeface="Times New Roman" panose="02020603050405020304" pitchFamily="18" charset="0"/>
              </a:rPr>
              <a:t> </a:t>
            </a:r>
            <a:r>
              <a:rPr lang="en-US" sz="3200" b="1" dirty="0" err="1">
                <a:solidFill>
                  <a:srgbClr val="CC0099"/>
                </a:solidFill>
                <a:latin typeface="Times New Roman" panose="02020603050405020304" pitchFamily="18" charset="0"/>
                <a:ea typeface="Playfair Display"/>
                <a:cs typeface="Times New Roman" panose="02020603050405020304" pitchFamily="18" charset="0"/>
              </a:rPr>
              <a:t>ang</a:t>
            </a:r>
            <a:r>
              <a:rPr lang="en-US" sz="3200" b="1" dirty="0">
                <a:solidFill>
                  <a:srgbClr val="CC0099"/>
                </a:solidFill>
                <a:latin typeface="Times New Roman" panose="02020603050405020304" pitchFamily="18" charset="0"/>
                <a:ea typeface="Playfair Display"/>
                <a:cs typeface="Times New Roman" panose="02020603050405020304" pitchFamily="18" charset="0"/>
              </a:rPr>
              <a:t> FGD</a:t>
            </a: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a:t>
            </a:r>
          </a:p>
          <a:p>
            <a:pPr algn="ct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Ginagamit</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chemeClr val="dk1"/>
                </a:solidFill>
                <a:latin typeface="Times New Roman" panose="02020603050405020304" pitchFamily="18" charset="0"/>
                <a:ea typeface="Playfair Display"/>
                <a:cs typeface="Times New Roman" panose="02020603050405020304" pitchFamily="18" charset="0"/>
              </a:rPr>
              <a:t>din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FGD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mapalawak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resulta</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hindi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maipaliwanag</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estadistika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lawak</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saklaw</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opinyon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pananaw</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hinggil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makalikom</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maraming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lokal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terminolohiya</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marL="342900" indent="-342900">
              <a:buFontTx/>
              <a:buChar char="-"/>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endParaRPr lang="en-PH" dirty="0"/>
          </a:p>
        </p:txBody>
      </p:sp>
    </p:spTree>
    <p:extLst>
      <p:ext uri="{BB962C8B-B14F-4D97-AF65-F5344CB8AC3E}">
        <p14:creationId xmlns:p14="http://schemas.microsoft.com/office/powerpoint/2010/main" val="40138751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650" y="57150"/>
            <a:ext cx="8705850" cy="5755422"/>
          </a:xfrm>
          <a:prstGeom prst="rect">
            <a:avLst/>
          </a:prstGeom>
          <a:noFill/>
        </p:spPr>
        <p:txBody>
          <a:bodyPr wrap="square" rtlCol="0">
            <a:spAutoFit/>
          </a:bodyPr>
          <a:lstStyle/>
          <a:p>
            <a:pPr algn="ctr"/>
            <a:r>
              <a:rPr lang="en-US" sz="3200" b="1" dirty="0" smtClean="0">
                <a:solidFill>
                  <a:srgbClr val="CC0099"/>
                </a:solidFill>
                <a:latin typeface="Times New Roman" panose="02020603050405020304" pitchFamily="18" charset="0"/>
                <a:ea typeface="Playfair Display"/>
                <a:cs typeface="Times New Roman" panose="02020603050405020304" pitchFamily="18" charset="0"/>
              </a:rPr>
              <a:t>PARTICIPANTES </a:t>
            </a:r>
            <a:r>
              <a:rPr lang="en-US" sz="3200" b="1" dirty="0">
                <a:solidFill>
                  <a:srgbClr val="CC0099"/>
                </a:solidFill>
                <a:latin typeface="Times New Roman" panose="02020603050405020304" pitchFamily="18" charset="0"/>
                <a:ea typeface="Playfair Display"/>
                <a:cs typeface="Times New Roman" panose="02020603050405020304" pitchFamily="18" charset="0"/>
              </a:rPr>
              <a:t>OBSERVATION</a:t>
            </a:r>
            <a:endParaRPr lang="en-PH" sz="3200" b="1" dirty="0">
              <a:solidFill>
                <a:srgbClr val="CC0099"/>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a:solidFill>
                  <a:srgbClr val="FF0000"/>
                </a:solidFill>
                <a:latin typeface="Times New Roman" panose="02020603050405020304" pitchFamily="18" charset="0"/>
                <a:ea typeface="Playfair Display"/>
                <a:cs typeface="Times New Roman" panose="02020603050405020304" pitchFamily="18" charset="0"/>
              </a:rPr>
              <a:t>participant observation o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Obserbasyon</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sa</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Respondente</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pinakanatural</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likas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a:t>
            </a:r>
            <a:r>
              <a:rPr lang="en-PH"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smtClean="0">
                <a:solidFill>
                  <a:schemeClr val="dk1"/>
                </a:solidFill>
                <a:latin typeface="Times New Roman" panose="02020603050405020304" pitchFamily="18" charset="0"/>
                <a:ea typeface="Playfair Display"/>
                <a:cs typeface="Times New Roman" panose="02020603050405020304" pitchFamily="18" charset="0"/>
              </a:rPr>
              <a:t>Pinakamapanghamong</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metodo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pangangalap</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kwalitatibong</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datos</a:t>
            </a:r>
            <a:r>
              <a:rPr lang="en-US" sz="2400" b="1" dirty="0">
                <a:solidFill>
                  <a:srgbClr val="FF0000"/>
                </a:solidFill>
                <a:latin typeface="Times New Roman" panose="02020603050405020304" pitchFamily="18" charset="0"/>
                <a:ea typeface="Playfair Display"/>
                <a:cs typeface="Times New Roman" panose="02020603050405020304" pitchFamily="18" charset="0"/>
              </a:rPr>
              <a:t> (qualitative data).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Isinasangkot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nito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pagkalap</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upang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pangunahin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batayang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karanasan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pangkat</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madiskubre</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pamamagitan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imersyon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partisipasyon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Sa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ganitong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paraan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malalaman</a:t>
            </a:r>
            <a:r>
              <a:rPr lang="en-US" sz="2400" b="1" dirty="0">
                <a:solidFill>
                  <a:schemeClr val="dk1"/>
                </a:solidFill>
                <a:latin typeface="Times New Roman" panose="02020603050405020304" pitchFamily="18" charset="0"/>
                <a:ea typeface="Playfair Display"/>
                <a:cs typeface="Times New Roman" panose="02020603050405020304" pitchFamily="18" charset="0"/>
              </a:rPr>
              <a:t> kung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paano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bakit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ganoon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paguugali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gawarin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hangarin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pagtanggap</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pamumuhay</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particular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lugar</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participant observation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ginagamit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larangan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Agham</a:t>
            </a:r>
            <a:r>
              <a:rPr lang="en-US" sz="2400" b="1" dirty="0">
                <a:solidFill>
                  <a:srgbClr val="FF0000"/>
                </a:solidFill>
                <a:latin typeface="Times New Roman" panose="02020603050405020304" pitchFamily="18" charset="0"/>
                <a:ea typeface="Playfair Display"/>
                <a:cs typeface="Times New Roman" panose="02020603050405020304" pitchFamily="18" charset="0"/>
              </a:rPr>
              <a:t> </a:t>
            </a:r>
            <a:r>
              <a:rPr lang="en-US" sz="2400" b="1" dirty="0" err="1">
                <a:solidFill>
                  <a:srgbClr val="FF0000"/>
                </a:solidFill>
                <a:latin typeface="Times New Roman" panose="02020603050405020304" pitchFamily="18" charset="0"/>
                <a:ea typeface="Playfair Display"/>
                <a:cs typeface="Times New Roman" panose="02020603050405020304" pitchFamily="18" charset="0"/>
              </a:rPr>
              <a:t>Panlipunan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kabilang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uri</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kagaya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lamang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Eskwelahan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3221640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650" y="76200"/>
            <a:ext cx="8705850" cy="6494085"/>
          </a:xfrm>
          <a:prstGeom prst="rect">
            <a:avLst/>
          </a:prstGeom>
          <a:noFill/>
        </p:spPr>
        <p:txBody>
          <a:bodyPr wrap="square" rtlCol="0">
            <a:spAutoFit/>
          </a:bodyPr>
          <a:lstStyle/>
          <a:p>
            <a:pPr algn="ctr"/>
            <a:r>
              <a:rPr lang="en-US" sz="2800" b="1" dirty="0" err="1" smtClean="0">
                <a:solidFill>
                  <a:srgbClr val="CC0099"/>
                </a:solidFill>
                <a:latin typeface="Times New Roman" panose="02020603050405020304" pitchFamily="18" charset="0"/>
                <a:ea typeface="Playfair Display"/>
                <a:cs typeface="Times New Roman" panose="02020603050405020304" pitchFamily="18" charset="0"/>
              </a:rPr>
              <a:t>Tinukoy</a:t>
            </a:r>
            <a:r>
              <a:rPr lang="en-US" sz="28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ni</a:t>
            </a:r>
            <a:r>
              <a:rPr lang="en-US" sz="2800" b="1" dirty="0">
                <a:solidFill>
                  <a:srgbClr val="CC0099"/>
                </a:solidFill>
                <a:latin typeface="Times New Roman" panose="02020603050405020304" pitchFamily="18" charset="0"/>
                <a:ea typeface="Playfair Display"/>
                <a:cs typeface="Times New Roman" panose="02020603050405020304" pitchFamily="18" charset="0"/>
              </a:rPr>
              <a:t> Bernard (2016)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ang</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limang</a:t>
            </a:r>
            <a:r>
              <a:rPr lang="en-US" sz="2800" b="1" dirty="0">
                <a:solidFill>
                  <a:srgbClr val="CC0099"/>
                </a:solidFill>
                <a:latin typeface="Times New Roman" panose="02020603050405020304" pitchFamily="18" charset="0"/>
                <a:ea typeface="Playfair Display"/>
                <a:cs typeface="Times New Roman" panose="02020603050405020304" pitchFamily="18" charset="0"/>
              </a:rPr>
              <a:t> (5)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dahilan</a:t>
            </a:r>
            <a:r>
              <a:rPr lang="en-US" sz="2800" b="1" dirty="0">
                <a:solidFill>
                  <a:srgbClr val="CC0099"/>
                </a:solidFill>
                <a:latin typeface="Times New Roman" panose="02020603050405020304" pitchFamily="18" charset="0"/>
                <a:ea typeface="Playfair Display"/>
                <a:cs typeface="Times New Roman" panose="02020603050405020304" pitchFamily="18" charset="0"/>
              </a:rPr>
              <a:t> kung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bakit</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isinasagawa</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ang</a:t>
            </a:r>
            <a:r>
              <a:rPr lang="en-US" sz="2800" b="1" dirty="0">
                <a:solidFill>
                  <a:srgbClr val="CC0099"/>
                </a:solidFill>
                <a:latin typeface="Times New Roman" panose="02020603050405020304" pitchFamily="18" charset="0"/>
                <a:ea typeface="Playfair Display"/>
                <a:cs typeface="Times New Roman" panose="02020603050405020304" pitchFamily="18" charset="0"/>
              </a:rPr>
              <a:t> participant observation:</a:t>
            </a:r>
            <a:endParaRPr lang="en-PH" sz="28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1.</a:t>
            </a:r>
            <a:r>
              <a:rPr lang="en-US" sz="2400" b="1" dirty="0">
                <a:solidFill>
                  <a:schemeClr val="dk1"/>
                </a:solidFill>
                <a:latin typeface="Times New Roman" panose="02020603050405020304" pitchFamily="18" charset="0"/>
                <a:ea typeface="Playfair Display"/>
                <a:cs typeface="Times New Roman" panose="02020603050405020304" pitchFamily="18" charset="0"/>
              </a:rPr>
              <a:t>Maipapaliwanag pa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tanong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ukol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nauugnay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makapangalap</a:t>
            </a:r>
            <a:r>
              <a:rPr lang="en-US" sz="2400" b="1" dirty="0">
                <a:solidFill>
                  <a:schemeClr val="dk1"/>
                </a:solidFill>
                <a:latin typeface="Times New Roman" panose="02020603050405020304" pitchFamily="18" charset="0"/>
                <a:ea typeface="Playfair Display"/>
                <a:cs typeface="Times New Roman" panose="02020603050405020304" pitchFamily="18" charset="0"/>
              </a:rPr>
              <a:t> pa ng mas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malawak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saklaw</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2</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Maipaunawa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kaalaman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ukol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gayon</a:t>
            </a:r>
            <a:r>
              <a:rPr lang="en-US" sz="2400" b="1" dirty="0">
                <a:solidFill>
                  <a:schemeClr val="dk1"/>
                </a:solidFill>
                <a:latin typeface="Times New Roman" panose="02020603050405020304" pitchFamily="18" charset="0"/>
                <a:ea typeface="Playfair Display"/>
                <a:cs typeface="Times New Roman" panose="02020603050405020304" pitchFamily="18" charset="0"/>
              </a:rPr>
              <a:t> ay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mabawasan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negatibong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reaksyon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tao</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3</a:t>
            </a:r>
            <a:r>
              <a:rPr lang="en-US" sz="2400" b="1" dirty="0">
                <a:solidFill>
                  <a:schemeClr val="dk1"/>
                </a:solidFill>
                <a:latin typeface="Times New Roman" panose="02020603050405020304" pitchFamily="18" charset="0"/>
                <a:ea typeface="Playfair Display"/>
                <a:cs typeface="Times New Roman" panose="02020603050405020304" pitchFamily="18" charset="0"/>
              </a:rPr>
              <a:t>.Makapagbigay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higit</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mahalagang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tanong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mananaliksik</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ukol</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nais</a:t>
            </a:r>
            <a:r>
              <a:rPr lang="en-US" sz="2400" b="1" dirty="0">
                <a:solidFill>
                  <a:schemeClr val="dk1"/>
                </a:solidFill>
                <a:latin typeface="Times New Roman" panose="02020603050405020304" pitchFamily="18" charset="0"/>
                <a:ea typeface="Playfair Display"/>
                <a:cs typeface="Times New Roman" panose="02020603050405020304" pitchFamily="18" charset="0"/>
              </a:rPr>
              <a:t> pang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liwanagin</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4.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Mapalalim</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pagunawa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paksang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pinagaralan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kahulugan</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5</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Matutugunan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suliranin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ganitong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teknik</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pangangalap</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datos</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r>
            <a:br>
              <a:rPr lang="en-US"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251541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700" y="57150"/>
            <a:ext cx="8705850" cy="6555641"/>
          </a:xfrm>
          <a:prstGeom prst="rect">
            <a:avLst/>
          </a:prstGeom>
          <a:noFill/>
        </p:spPr>
        <p:txBody>
          <a:bodyPr wrap="square" rtlCol="0">
            <a:spAutoFit/>
          </a:bodyPr>
          <a:lstStyle/>
          <a:p>
            <a:pPr algn="ctr"/>
            <a:r>
              <a:rPr lang="en-US" sz="2800" b="1" dirty="0" err="1" smtClean="0">
                <a:solidFill>
                  <a:srgbClr val="CC0099"/>
                </a:solidFill>
                <a:latin typeface="Times New Roman" panose="02020603050405020304" pitchFamily="18" charset="0"/>
                <a:ea typeface="Playfair Display"/>
                <a:cs typeface="Times New Roman" panose="02020603050405020304" pitchFamily="18" charset="0"/>
              </a:rPr>
              <a:t>Liban</a:t>
            </a:r>
            <a:r>
              <a:rPr lang="en-US" sz="2800" b="1" dirty="0" smtClean="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sa</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limang</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dahilan</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sa</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paggamit</a:t>
            </a:r>
            <a:r>
              <a:rPr lang="en-US" sz="2800" b="1" dirty="0">
                <a:solidFill>
                  <a:srgbClr val="CC0099"/>
                </a:solidFill>
                <a:latin typeface="Times New Roman" panose="02020603050405020304" pitchFamily="18" charset="0"/>
                <a:ea typeface="Playfair Display"/>
                <a:cs typeface="Times New Roman" panose="02020603050405020304" pitchFamily="18" charset="0"/>
              </a:rPr>
              <a:t> ng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paticipant</a:t>
            </a:r>
            <a:r>
              <a:rPr lang="en-US" sz="2800" b="1" dirty="0">
                <a:solidFill>
                  <a:srgbClr val="CC0099"/>
                </a:solidFill>
                <a:latin typeface="Times New Roman" panose="02020603050405020304" pitchFamily="18" charset="0"/>
                <a:ea typeface="Playfair Display"/>
                <a:cs typeface="Times New Roman" panose="02020603050405020304" pitchFamily="18" charset="0"/>
              </a:rPr>
              <a:t> observation,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inisa</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isa</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rin</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ni</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Benrnard</a:t>
            </a:r>
            <a:r>
              <a:rPr lang="en-US" sz="2800" b="1" dirty="0">
                <a:solidFill>
                  <a:srgbClr val="CC0099"/>
                </a:solidFill>
                <a:latin typeface="Times New Roman" panose="02020603050405020304" pitchFamily="18" charset="0"/>
                <a:ea typeface="Playfair Display"/>
                <a:cs typeface="Times New Roman" panose="02020603050405020304" pitchFamily="18" charset="0"/>
              </a:rPr>
              <a:t> (2016)</a:t>
            </a:r>
            <a:r>
              <a:rPr lang="en-PH"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ang</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benepisyo</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sa</a:t>
            </a:r>
            <a:r>
              <a:rPr lang="en-US" sz="2800" b="1" dirty="0">
                <a:solidFill>
                  <a:srgbClr val="CC0099"/>
                </a:solidFill>
                <a:latin typeface="Times New Roman" panose="02020603050405020304" pitchFamily="18" charset="0"/>
                <a:ea typeface="Playfair Display"/>
                <a:cs typeface="Times New Roman" panose="02020603050405020304" pitchFamily="18" charset="0"/>
              </a:rPr>
              <a:t> </a:t>
            </a:r>
            <a:r>
              <a:rPr lang="en-US" sz="2800" b="1" dirty="0" err="1">
                <a:solidFill>
                  <a:srgbClr val="CC0099"/>
                </a:solidFill>
                <a:latin typeface="Times New Roman" panose="02020603050405020304" pitchFamily="18" charset="0"/>
                <a:ea typeface="Playfair Display"/>
                <a:cs typeface="Times New Roman" panose="02020603050405020304" pitchFamily="18" charset="0"/>
              </a:rPr>
              <a:t>paggamit</a:t>
            </a:r>
            <a:r>
              <a:rPr lang="en-US" sz="2800" b="1" dirty="0">
                <a:solidFill>
                  <a:srgbClr val="CC0099"/>
                </a:solidFill>
                <a:latin typeface="Times New Roman" panose="02020603050405020304" pitchFamily="18" charset="0"/>
                <a:ea typeface="Playfair Display"/>
                <a:cs typeface="Times New Roman" panose="02020603050405020304" pitchFamily="18" charset="0"/>
              </a:rPr>
              <a:t> ng participant observation.</a:t>
            </a:r>
            <a:endParaRPr lang="en-PH" sz="2800" b="1" dirty="0">
              <a:solidFill>
                <a:srgbClr val="CC0099"/>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1.</a:t>
            </a:r>
            <a:r>
              <a:rPr lang="en-US" sz="2400" b="1" dirty="0">
                <a:solidFill>
                  <a:schemeClr val="tx1"/>
                </a:solidFill>
                <a:latin typeface="Times New Roman" panose="02020603050405020304" pitchFamily="18" charset="0"/>
                <a:ea typeface="Playfair Display"/>
                <a:cs typeface="Times New Roman" panose="02020603050405020304" pitchFamily="18" charset="0"/>
              </a:rPr>
              <a:t>Mapatatag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maging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makatotohanan</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ang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natalakay</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sa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napiling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paksa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endParaRPr lang="en-PH" sz="2400" b="1" dirty="0">
              <a:solidFill>
                <a:schemeClr val="tx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2.</a:t>
            </a:r>
            <a:r>
              <a:rPr lang="en-US" sz="2400" b="1" dirty="0">
                <a:solidFill>
                  <a:schemeClr val="tx1"/>
                </a:solidFill>
                <a:latin typeface="Times New Roman" panose="02020603050405020304" pitchFamily="18" charset="0"/>
                <a:ea typeface="Playfair Display"/>
                <a:cs typeface="Times New Roman" panose="02020603050405020304" pitchFamily="18" charset="0"/>
              </a:rPr>
              <a:t>Mabawasan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ang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pagiging</a:t>
            </a:r>
            <a:r>
              <a:rPr lang="en-US" sz="2400" b="1" dirty="0">
                <a:solidFill>
                  <a:schemeClr val="tx1"/>
                </a:solidFill>
                <a:latin typeface="Times New Roman" panose="02020603050405020304" pitchFamily="18" charset="0"/>
                <a:ea typeface="Playfair Display"/>
                <a:cs typeface="Times New Roman" panose="02020603050405020304" pitchFamily="18" charset="0"/>
              </a:rPr>
              <a:t> bias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sa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pagtalakay</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pagpapaunawa</a:t>
            </a:r>
            <a:r>
              <a:rPr lang="en-US" sz="2400" b="1" dirty="0">
                <a:solidFill>
                  <a:schemeClr val="tx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mga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kaisipan</a:t>
            </a:r>
            <a:endParaRPr lang="en-PH" sz="2400" b="1" dirty="0">
              <a:solidFill>
                <a:schemeClr val="tx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3.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Makikita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matutukoy</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ang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aktuwal</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tunay</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na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paguugali</a:t>
            </a:r>
            <a:r>
              <a:rPr lang="en-US" sz="2400" b="1" dirty="0">
                <a:solidFill>
                  <a:schemeClr val="tx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tagatugon</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sa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pinagdausan</a:t>
            </a:r>
            <a:r>
              <a:rPr lang="en-US" sz="2400" b="1" dirty="0">
                <a:solidFill>
                  <a:schemeClr val="tx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pagaaral</a:t>
            </a:r>
            <a:r>
              <a:rPr lang="en-US" sz="2400" b="1" dirty="0">
                <a:solidFill>
                  <a:schemeClr val="tx1"/>
                </a:solidFill>
                <a:latin typeface="Times New Roman" panose="02020603050405020304" pitchFamily="18" charset="0"/>
                <a:ea typeface="Playfair Display"/>
                <a:cs typeface="Times New Roman" panose="02020603050405020304" pitchFamily="18" charset="0"/>
              </a:rPr>
              <a:t>.</a:t>
            </a:r>
            <a:endParaRPr lang="en-PH" sz="2400" b="1" dirty="0">
              <a:solidFill>
                <a:schemeClr val="tx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4.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Maiugnay</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ang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nakitang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paguugali</a:t>
            </a:r>
            <a:r>
              <a:rPr lang="en-US" sz="2400" b="1" dirty="0">
                <a:solidFill>
                  <a:schemeClr val="tx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tagatugon</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pisikal</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na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aspeto</a:t>
            </a:r>
            <a:r>
              <a:rPr lang="en-US" sz="2400" b="1" dirty="0">
                <a:solidFill>
                  <a:schemeClr val="tx1"/>
                </a:solidFill>
                <a:latin typeface="Times New Roman" panose="02020603050405020304" pitchFamily="18" charset="0"/>
                <a:ea typeface="Playfair Display"/>
                <a:cs typeface="Times New Roman" panose="02020603050405020304" pitchFamily="18" charset="0"/>
              </a:rPr>
              <a:t>.</a:t>
            </a:r>
            <a:endParaRPr lang="en-PH" sz="2400" b="1" dirty="0">
              <a:solidFill>
                <a:schemeClr val="tx1"/>
              </a:solidFill>
              <a:latin typeface="Times New Roman" panose="02020603050405020304" pitchFamily="18" charset="0"/>
              <a:ea typeface="Playfair Display"/>
              <a:cs typeface="Times New Roman" panose="02020603050405020304" pitchFamily="18" charset="0"/>
            </a:endParaRPr>
          </a:p>
          <a:p>
            <a:r>
              <a:rPr lang="en-US" sz="2400" b="1" dirty="0">
                <a:solidFill>
                  <a:srgbClr val="FF0000"/>
                </a:solidFill>
                <a:latin typeface="Times New Roman" panose="02020603050405020304" pitchFamily="18" charset="0"/>
                <a:ea typeface="Playfair Display"/>
                <a:cs typeface="Times New Roman" panose="02020603050405020304" pitchFamily="18" charset="0"/>
              </a:rPr>
              <a:t>5.</a:t>
            </a:r>
            <a:r>
              <a:rPr lang="en-US" sz="2400" b="1" dirty="0">
                <a:solidFill>
                  <a:schemeClr val="tx1"/>
                </a:solidFill>
                <a:latin typeface="Times New Roman" panose="02020603050405020304" pitchFamily="18" charset="0"/>
                <a:ea typeface="Playfair Display"/>
                <a:cs typeface="Times New Roman" panose="02020603050405020304" pitchFamily="18" charset="0"/>
              </a:rPr>
              <a:t>Mapatotohanan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mapagtibay</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ang</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mga</a:t>
            </a:r>
            <a:r>
              <a:rPr lang="en-US" sz="2400" b="1" dirty="0">
                <a:solidFill>
                  <a:schemeClr val="tx1"/>
                </a:solidFill>
                <a:latin typeface="Times New Roman" panose="02020603050405020304" pitchFamily="18" charset="0"/>
                <a:ea typeface="Playfair Display"/>
                <a:cs typeface="Times New Roman" panose="02020603050405020304" pitchFamily="18" charset="0"/>
              </a:rPr>
              <a:t> </a:t>
            </a:r>
            <a:r>
              <a:rPr lang="en-US" sz="2400" b="1" dirty="0" err="1">
                <a:solidFill>
                  <a:schemeClr val="tx1"/>
                </a:solidFill>
                <a:latin typeface="Times New Roman" panose="02020603050405020304" pitchFamily="18" charset="0"/>
                <a:ea typeface="Playfair Display"/>
                <a:cs typeface="Times New Roman" panose="02020603050405020304" pitchFamily="18" charset="0"/>
              </a:rPr>
              <a:t>datos</a:t>
            </a:r>
            <a:r>
              <a:rPr lang="en-US" sz="2400" b="1" dirty="0">
                <a:solidFill>
                  <a:schemeClr val="tx1"/>
                </a:solidFill>
                <a:latin typeface="Times New Roman" panose="02020603050405020304" pitchFamily="18" charset="0"/>
                <a:ea typeface="Playfair Display"/>
                <a:cs typeface="Times New Roman" panose="02020603050405020304" pitchFamily="18" charset="0"/>
              </a:rPr>
              <a:t>.</a:t>
            </a:r>
            <a:endParaRPr lang="en-PH" sz="2400" b="1" dirty="0">
              <a:solidFill>
                <a:schemeClr val="tx1"/>
              </a:solidFill>
              <a:latin typeface="Times New Roman" panose="02020603050405020304" pitchFamily="18" charset="0"/>
              <a:ea typeface="Playfair Display"/>
              <a:cs typeface="Times New Roman" panose="02020603050405020304" pitchFamily="18" charset="0"/>
            </a:endParaRPr>
          </a:p>
          <a:p>
            <a:pPr marL="457200" indent="-457200">
              <a:buAutoNum type="arabicPeriod" startAt="5"/>
            </a:pP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2400" b="1" dirty="0">
                <a:solidFill>
                  <a:schemeClr val="dk1"/>
                </a:solidFill>
                <a:latin typeface="Times New Roman" panose="02020603050405020304" pitchFamily="18" charset="0"/>
                <a:ea typeface="Playfair Display"/>
                <a:cs typeface="Times New Roman" panose="02020603050405020304" pitchFamily="18" charset="0"/>
              </a:rPr>
              <a:t/>
            </a:r>
            <a:br>
              <a:rPr lang="en-US" sz="2400" b="1" dirty="0">
                <a:solidFill>
                  <a:schemeClr val="dk1"/>
                </a:solidFill>
                <a:latin typeface="Times New Roman" panose="02020603050405020304" pitchFamily="18" charset="0"/>
                <a:ea typeface="Playfair Display"/>
                <a:cs typeface="Times New Roman" panose="02020603050405020304" pitchFamily="18" charset="0"/>
              </a:rPr>
            </a:b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518515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914400"/>
            <a:ext cx="8705850" cy="3416320"/>
          </a:xfrm>
          <a:prstGeom prst="rect">
            <a:avLst/>
          </a:prstGeom>
          <a:noFill/>
        </p:spPr>
        <p:txBody>
          <a:bodyPr wrap="square" rtlCol="0">
            <a:spAutoFit/>
          </a:bodyPr>
          <a:lstStyle/>
          <a:p>
            <a:pPr algn="ctr"/>
            <a:r>
              <a:rPr lang="en-US" sz="9600" b="1" dirty="0" smtClean="0">
                <a:solidFill>
                  <a:schemeClr val="dk1"/>
                </a:solidFill>
                <a:latin typeface="Times New Roman" panose="02020603050405020304" pitchFamily="18" charset="0"/>
                <a:ea typeface="Playfair Display"/>
                <a:cs typeface="Times New Roman" panose="02020603050405020304" pitchFamily="18" charset="0"/>
                <a:sym typeface="Playfair Display"/>
              </a:rPr>
              <a:t>THANK</a:t>
            </a:r>
          </a:p>
          <a:p>
            <a:pPr algn="ctr"/>
            <a:r>
              <a:rPr lang="en-US" sz="9600" b="1" dirty="0" smtClean="0">
                <a:solidFill>
                  <a:schemeClr val="dk1"/>
                </a:solidFill>
                <a:latin typeface="Times New Roman" panose="02020603050405020304" pitchFamily="18" charset="0"/>
                <a:ea typeface="Playfair Display"/>
                <a:cs typeface="Times New Roman" panose="02020603050405020304" pitchFamily="18" charset="0"/>
                <a:sym typeface="Playfair Display"/>
              </a:rPr>
              <a:t>YOU</a:t>
            </a:r>
            <a:endParaRPr lang="en-PH" sz="96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p:txBody>
      </p:sp>
    </p:spTree>
    <p:extLst>
      <p:ext uri="{BB962C8B-B14F-4D97-AF65-F5344CB8AC3E}">
        <p14:creationId xmlns:p14="http://schemas.microsoft.com/office/powerpoint/2010/main" val="124047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
          <p:cNvSpPr txBox="1"/>
          <p:nvPr/>
        </p:nvSpPr>
        <p:spPr>
          <a:xfrm>
            <a:off x="369870" y="460966"/>
            <a:ext cx="7859730" cy="16619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dirty="0">
                <a:solidFill>
                  <a:schemeClr val="accent2">
                    <a:lumMod val="75000"/>
                  </a:schemeClr>
                </a:solidFill>
                <a:latin typeface="Times New Roman" panose="02020603050405020304" pitchFamily="18" charset="0"/>
                <a:cs typeface="Times New Roman" panose="02020603050405020304" pitchFamily="18" charset="0"/>
              </a:rPr>
              <a:t>•PAMPANINGIN (VISUAL)</a:t>
            </a:r>
            <a:endParaRPr sz="2400" b="1" dirty="0">
              <a:solidFill>
                <a:schemeClr val="accent2">
                  <a:lumMod val="7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2400" dirty="0" err="1">
                <a:latin typeface="Times New Roman" panose="02020603050405020304" pitchFamily="18" charset="0"/>
                <a:cs typeface="Times New Roman" panose="02020603050405020304" pitchFamily="18" charset="0"/>
              </a:rPr>
              <a: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impormasyon</a:t>
            </a:r>
            <a:r>
              <a:rPr lang="en-US" sz="2400" dirty="0">
                <a:latin typeface="Times New Roman" panose="02020603050405020304" pitchFamily="18" charset="0"/>
                <a:cs typeface="Times New Roman" panose="02020603050405020304" pitchFamily="18" charset="0"/>
              </a:rPr>
              <a:t> ay </a:t>
            </a:r>
            <a:r>
              <a:rPr lang="en-US" sz="2400" dirty="0" err="1">
                <a:latin typeface="Times New Roman" panose="02020603050405020304" pitchFamily="18" charset="0"/>
                <a:cs typeface="Times New Roman" panose="02020603050405020304" pitchFamily="18" charset="0"/>
              </a:rPr>
              <a:t>naproproseso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pamamagitan</a:t>
            </a:r>
            <a:r>
              <a:rPr lang="en-US" sz="2400" dirty="0">
                <a:latin typeface="Times New Roman" panose="02020603050405020304" pitchFamily="18" charset="0"/>
                <a:cs typeface="Times New Roman" panose="02020603050405020304" pitchFamily="18" charset="0"/>
              </a:rPr>
              <a:t> ng </a:t>
            </a:r>
            <a:r>
              <a:rPr lang="en-US" sz="2400" dirty="0" err="1">
                <a:latin typeface="Times New Roman" panose="02020603050405020304" pitchFamily="18" charset="0"/>
                <a:cs typeface="Times New Roman" panose="02020603050405020304" pitchFamily="18" charset="0"/>
              </a:rPr>
              <a:t>mahusay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pagpapakahulugan</a:t>
            </a:r>
            <a:r>
              <a:rPr lang="en-US" sz="2400" dirty="0">
                <a:latin typeface="Times New Roman" panose="02020603050405020304" pitchFamily="18" charset="0"/>
                <a:cs typeface="Times New Roman" panose="02020603050405020304" pitchFamily="18" charset="0"/>
              </a:rPr>
              <a:t> o </a:t>
            </a:r>
            <a:r>
              <a:rPr lang="en-US" sz="2400" dirty="0" err="1">
                <a:latin typeface="Times New Roman" panose="02020603050405020304" pitchFamily="18" charset="0"/>
                <a:cs typeface="Times New Roman" panose="02020603050405020304" pitchFamily="18" charset="0"/>
              </a:rPr>
              <a:t>interpretasyon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bagay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kanilang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nakikita</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357" name="Google Shape;357;p3"/>
          <p:cNvSpPr txBox="1"/>
          <p:nvPr/>
        </p:nvSpPr>
        <p:spPr>
          <a:xfrm>
            <a:off x="369870" y="2554760"/>
            <a:ext cx="7859736" cy="203129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 PAGKILOS (KINESTHETIC) </a:t>
            </a:r>
            <a:endParaRPr lang="en-US" sz="2400" dirty="0">
              <a:latin typeface="Times New Roman" panose="02020603050405020304" pitchFamily="18" charset="0"/>
              <a:cs typeface="Times New Roman" panose="02020603050405020304" pitchFamily="18" charset="0"/>
            </a:endParaRPr>
          </a:p>
          <a:p>
            <a:pPr algn="ctr"/>
            <a:r>
              <a:rPr lang="en-US" sz="2400" dirty="0" err="1" smtClean="0">
                <a:latin typeface="Times New Roman" panose="02020603050405020304" pitchFamily="18" charset="0"/>
                <a:cs typeface="Times New Roman" panose="02020603050405020304" pitchFamily="18" charset="0"/>
              </a:rPr>
              <a:t>Ang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salitang</a:t>
            </a:r>
            <a:r>
              <a:rPr lang="en-US" sz="2400" dirty="0">
                <a:latin typeface="Times New Roman" panose="02020603050405020304" pitchFamily="18" charset="0"/>
                <a:cs typeface="Times New Roman" panose="02020603050405020304" pitchFamily="18" charset="0"/>
              </a:rPr>
              <a:t> kinesthetic ay may </a:t>
            </a:r>
            <a:r>
              <a:rPr lang="en-US" sz="2400" dirty="0" err="1">
                <a:latin typeface="Times New Roman" panose="02020603050405020304" pitchFamily="18" charset="0"/>
                <a:cs typeface="Times New Roman" panose="02020603050405020304" pitchFamily="18" charset="0"/>
              </a:rPr>
              <a:t>kaugnayan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salitang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griyego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nangangahulugang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pagkilos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Prosesong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nagagawa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unawa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pamamagitan</a:t>
            </a:r>
            <a:r>
              <a:rPr lang="en-US" sz="2400" dirty="0">
                <a:latin typeface="Times New Roman" panose="02020603050405020304" pitchFamily="18" charset="0"/>
                <a:cs typeface="Times New Roman" panose="02020603050405020304" pitchFamily="18" charset="0"/>
              </a:rPr>
              <a:t> ng </a:t>
            </a:r>
            <a:r>
              <a:rPr lang="en-US" sz="2400" dirty="0" err="1">
                <a:latin typeface="Times New Roman" panose="02020603050405020304" pitchFamily="18" charset="0"/>
                <a:cs typeface="Times New Roman" panose="02020603050405020304" pitchFamily="18" charset="0"/>
              </a:rPr>
              <a:t>pagkilos</a:t>
            </a:r>
            <a:r>
              <a:rPr lang="en-US" sz="2400" dirty="0">
                <a:latin typeface="Times New Roman" panose="02020603050405020304" pitchFamily="18" charset="0"/>
                <a:cs typeface="Times New Roman" panose="02020603050405020304" pitchFamily="18" charset="0"/>
              </a:rPr>
              <a:t> o </a:t>
            </a:r>
            <a:r>
              <a:rPr lang="en-US" sz="2400" dirty="0" err="1">
                <a:latin typeface="Times New Roman" panose="02020603050405020304" pitchFamily="18" charset="0"/>
                <a:cs typeface="Times New Roman" panose="02020603050405020304" pitchFamily="18" charset="0"/>
              </a:rPr>
              <a:t>paggawa</a:t>
            </a:r>
            <a:r>
              <a:rPr lang="en-US" sz="2400" dirty="0">
                <a:latin typeface="Times New Roman" panose="02020603050405020304" pitchFamily="18" charset="0"/>
                <a:cs typeface="Times New Roman" panose="02020603050405020304" pitchFamily="18" charset="0"/>
              </a:rPr>
              <a:t> ng </a:t>
            </a:r>
            <a:r>
              <a:rPr lang="en-US" sz="2400" dirty="0" err="1">
                <a:latin typeface="Times New Roman" panose="02020603050405020304" pitchFamily="18" charset="0"/>
                <a:cs typeface="Times New Roman" panose="02020603050405020304" pitchFamily="18" charset="0"/>
              </a:rPr>
              <a:t>isang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bagay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pisikal</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2950" y="1283137"/>
            <a:ext cx="8389500" cy="424740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3200" b="1" i="0" u="none" strike="noStrike" cap="none" dirty="0">
                <a:solidFill>
                  <a:srgbClr val="204652"/>
                </a:solidFill>
                <a:latin typeface="Times New Roman"/>
                <a:ea typeface="Times New Roman"/>
                <a:cs typeface="Times New Roman"/>
                <a:sym typeface="Times New Roman"/>
              </a:rPr>
              <a:t>1. </a:t>
            </a:r>
            <a:r>
              <a:rPr lang="en-US" sz="3200" b="1" i="0" u="none" strike="noStrike" cap="none" dirty="0" err="1">
                <a:solidFill>
                  <a:srgbClr val="204652"/>
                </a:solidFill>
                <a:latin typeface="Times New Roman"/>
                <a:ea typeface="Times New Roman"/>
                <a:cs typeface="Times New Roman"/>
                <a:sym typeface="Times New Roman"/>
              </a:rPr>
              <a:t>Pangkategorya</a:t>
            </a:r>
            <a:r>
              <a:rPr lang="en-US" sz="3200" b="1" i="0" u="none" strike="noStrike" cap="none" dirty="0">
                <a:solidFill>
                  <a:srgbClr val="204652"/>
                </a:solidFill>
                <a:latin typeface="Times New Roman"/>
                <a:ea typeface="Times New Roman"/>
                <a:cs typeface="Times New Roman"/>
                <a:sym typeface="Times New Roman"/>
              </a:rPr>
              <a:t>/ </a:t>
            </a:r>
            <a:r>
              <a:rPr lang="en-US" sz="3200" b="1" i="0" u="none" strike="noStrike" cap="none" dirty="0" err="1">
                <a:solidFill>
                  <a:srgbClr val="204652"/>
                </a:solidFill>
                <a:latin typeface="Times New Roman"/>
                <a:ea typeface="Times New Roman"/>
                <a:cs typeface="Times New Roman"/>
                <a:sym typeface="Times New Roman"/>
              </a:rPr>
              <a:t>Kategorasyon</a:t>
            </a:r>
            <a:endParaRPr sz="3200" b="1" i="0" u="none" strike="noStrike" cap="none" dirty="0">
              <a:solidFill>
                <a:srgbClr val="20465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dirty="0" err="1">
                <a:solidFill>
                  <a:schemeClr val="dk1"/>
                </a:solidFill>
                <a:latin typeface="Times New Roman"/>
                <a:ea typeface="Times New Roman"/>
                <a:cs typeface="Times New Roman"/>
                <a:sym typeface="Times New Roman"/>
              </a:rPr>
              <a:t>Pagbubuo</a:t>
            </a:r>
            <a:r>
              <a:rPr lang="en-US" sz="2400" b="1" i="0" u="none" strike="noStrike" cap="none" dirty="0">
                <a:solidFill>
                  <a:schemeClr val="dk1"/>
                </a:solidFill>
                <a:latin typeface="Times New Roman"/>
                <a:ea typeface="Times New Roman"/>
                <a:cs typeface="Times New Roman"/>
                <a:sym typeface="Times New Roman"/>
              </a:rPr>
              <a:t> ng </a:t>
            </a:r>
            <a:r>
              <a:rPr lang="en-US" sz="2400" b="1" i="0" u="none" strike="noStrike" cap="none" dirty="0" err="1">
                <a:solidFill>
                  <a:schemeClr val="dk1"/>
                </a:solidFill>
                <a:latin typeface="Times New Roman"/>
                <a:ea typeface="Times New Roman"/>
                <a:cs typeface="Times New Roman"/>
                <a:sym typeface="Times New Roman"/>
              </a:rPr>
              <a:t>tipolohiya</a:t>
            </a:r>
            <a:r>
              <a:rPr lang="en-US" sz="2400" b="1" i="0" u="none" strike="noStrike" cap="none" dirty="0">
                <a:solidFill>
                  <a:schemeClr val="dk1"/>
                </a:solidFill>
                <a:latin typeface="Times New Roman"/>
                <a:ea typeface="Times New Roman"/>
                <a:cs typeface="Times New Roman"/>
                <a:sym typeface="Times New Roman"/>
              </a:rPr>
              <a:t> o set ng </a:t>
            </a:r>
            <a:r>
              <a:rPr lang="en-US" sz="2400" b="1" i="0" u="none" strike="noStrike" cap="none" dirty="0" err="1">
                <a:solidFill>
                  <a:schemeClr val="dk1"/>
                </a:solidFill>
                <a:latin typeface="Times New Roman"/>
                <a:ea typeface="Times New Roman"/>
                <a:cs typeface="Times New Roman"/>
                <a:sym typeface="Times New Roman"/>
              </a:rPr>
              <a:t>mga</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pangalan</a:t>
            </a:r>
            <a:r>
              <a:rPr lang="en-US" sz="2400" b="1" i="0" u="none" strike="noStrike" cap="none" dirty="0">
                <a:solidFill>
                  <a:schemeClr val="dk1"/>
                </a:solidFill>
                <a:latin typeface="Times New Roman"/>
                <a:ea typeface="Times New Roman"/>
                <a:cs typeface="Times New Roman"/>
                <a:sym typeface="Times New Roman"/>
              </a:rPr>
              <a:t> o </a:t>
            </a:r>
            <a:r>
              <a:rPr lang="en-US" sz="2400" b="1" i="0" u="none" strike="noStrike" cap="none" dirty="0" err="1">
                <a:solidFill>
                  <a:schemeClr val="dk1"/>
                </a:solidFill>
                <a:latin typeface="Times New Roman"/>
                <a:ea typeface="Times New Roman"/>
                <a:cs typeface="Times New Roman"/>
                <a:sym typeface="Times New Roman"/>
              </a:rPr>
              <a:t>pangkat</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pangkat</a:t>
            </a:r>
            <a:r>
              <a:rPr lang="en-US" sz="2400" b="1" i="0" u="none" strike="noStrike" cap="none" dirty="0">
                <a:solidFill>
                  <a:schemeClr val="dk1"/>
                </a:solidFill>
                <a:latin typeface="Times New Roman"/>
                <a:ea typeface="Times New Roman"/>
                <a:cs typeface="Times New Roman"/>
                <a:sym typeface="Times New Roman"/>
              </a:rPr>
              <a:t> ng </a:t>
            </a:r>
            <a:r>
              <a:rPr lang="en-US" sz="2400" b="1" i="0" u="none" strike="noStrike" cap="none" dirty="0" err="1">
                <a:solidFill>
                  <a:schemeClr val="dk1"/>
                </a:solidFill>
                <a:latin typeface="Times New Roman"/>
                <a:ea typeface="Times New Roman"/>
                <a:cs typeface="Times New Roman"/>
                <a:sym typeface="Times New Roman"/>
              </a:rPr>
              <a:t>mga</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bagay</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pangyayari</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konsepto</a:t>
            </a:r>
            <a:r>
              <a:rPr lang="en-US" sz="2400" b="1" i="0" u="none" strike="noStrike" cap="none" dirty="0">
                <a:solidFill>
                  <a:schemeClr val="dk1"/>
                </a:solidFill>
                <a:latin typeface="Times New Roman"/>
                <a:ea typeface="Times New Roman"/>
                <a:cs typeface="Times New Roman"/>
                <a:sym typeface="Times New Roman"/>
              </a:rPr>
              <a:t> at </a:t>
            </a:r>
            <a:r>
              <a:rPr lang="en-US" sz="2400" b="1" i="0" u="none" strike="noStrike" cap="none" dirty="0" err="1">
                <a:solidFill>
                  <a:schemeClr val="dk1"/>
                </a:solidFill>
                <a:latin typeface="Times New Roman"/>
                <a:ea typeface="Times New Roman"/>
                <a:cs typeface="Times New Roman"/>
                <a:sym typeface="Times New Roman"/>
              </a:rPr>
              <a:t>iba</a:t>
            </a:r>
            <a:r>
              <a:rPr lang="en-US" sz="2400" b="1" i="0" u="none" strike="noStrike" cap="none" dirty="0">
                <a:solidFill>
                  <a:schemeClr val="dk1"/>
                </a:solidFill>
                <a:latin typeface="Times New Roman"/>
                <a:ea typeface="Times New Roman"/>
                <a:cs typeface="Times New Roman"/>
                <a:sym typeface="Times New Roman"/>
              </a:rPr>
              <a:t> pa.</a:t>
            </a:r>
            <a:endParaRPr dirty="0"/>
          </a:p>
          <a:p>
            <a:pPr marL="0" marR="0" lvl="0" indent="0" algn="ctr"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None/>
            </a:pPr>
            <a:r>
              <a:rPr lang="en-US" sz="3200" b="1" i="0" u="none" strike="noStrike" cap="none" dirty="0">
                <a:solidFill>
                  <a:srgbClr val="204652"/>
                </a:solidFill>
                <a:latin typeface="Times New Roman"/>
                <a:ea typeface="Times New Roman"/>
                <a:cs typeface="Times New Roman"/>
                <a:sym typeface="Times New Roman"/>
              </a:rPr>
              <a:t>2. </a:t>
            </a:r>
            <a:r>
              <a:rPr lang="en-US" sz="3200" b="1" i="0" u="none" strike="noStrike" cap="none" dirty="0" err="1">
                <a:solidFill>
                  <a:srgbClr val="204652"/>
                </a:solidFill>
                <a:latin typeface="Times New Roman"/>
                <a:ea typeface="Times New Roman"/>
                <a:cs typeface="Times New Roman"/>
                <a:sym typeface="Times New Roman"/>
              </a:rPr>
              <a:t>Paglalarawan</a:t>
            </a:r>
            <a:r>
              <a:rPr lang="en-US" sz="3200" b="1" i="0" u="none" strike="noStrike" cap="none" dirty="0">
                <a:solidFill>
                  <a:srgbClr val="204652"/>
                </a:solidFill>
                <a:latin typeface="Times New Roman"/>
                <a:ea typeface="Times New Roman"/>
                <a:cs typeface="Times New Roman"/>
                <a:sym typeface="Times New Roman"/>
              </a:rPr>
              <a:t> o </a:t>
            </a:r>
            <a:r>
              <a:rPr lang="en-US" sz="3200" b="1" i="0" u="none" strike="noStrike" cap="none" dirty="0" err="1">
                <a:solidFill>
                  <a:srgbClr val="204652"/>
                </a:solidFill>
                <a:latin typeface="Times New Roman"/>
                <a:ea typeface="Times New Roman"/>
                <a:cs typeface="Times New Roman"/>
                <a:sym typeface="Times New Roman"/>
              </a:rPr>
              <a:t>Deskripsyon</a:t>
            </a:r>
            <a:r>
              <a:rPr lang="en-US" sz="3200" b="1" i="0" u="none" strike="noStrike" cap="none" dirty="0">
                <a:solidFill>
                  <a:srgbClr val="204652"/>
                </a:solidFill>
                <a:latin typeface="Times New Roman"/>
                <a:ea typeface="Times New Roman"/>
                <a:cs typeface="Times New Roman"/>
                <a:sym typeface="Times New Roman"/>
              </a:rPr>
              <a:t> </a:t>
            </a:r>
            <a:endParaRPr sz="3200" b="1" i="0" u="none" strike="noStrike" cap="none" dirty="0">
              <a:solidFill>
                <a:srgbClr val="20465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dirty="0" err="1">
                <a:solidFill>
                  <a:schemeClr val="dk1"/>
                </a:solidFill>
                <a:latin typeface="Times New Roman"/>
                <a:ea typeface="Times New Roman"/>
                <a:cs typeface="Times New Roman"/>
                <a:sym typeface="Times New Roman"/>
              </a:rPr>
              <a:t>pagtitipon</a:t>
            </a:r>
            <a:r>
              <a:rPr lang="en-US" sz="2400" b="1" i="0" u="none" strike="noStrike" cap="none" dirty="0">
                <a:solidFill>
                  <a:schemeClr val="dk1"/>
                </a:solidFill>
                <a:latin typeface="Times New Roman"/>
                <a:ea typeface="Times New Roman"/>
                <a:cs typeface="Times New Roman"/>
                <a:sym typeface="Times New Roman"/>
              </a:rPr>
              <a:t> ng </a:t>
            </a:r>
            <a:r>
              <a:rPr lang="en-US" sz="2400" b="1" i="0" u="none" strike="noStrike" cap="none" dirty="0" err="1">
                <a:solidFill>
                  <a:schemeClr val="dk1"/>
                </a:solidFill>
                <a:latin typeface="Times New Roman"/>
                <a:ea typeface="Times New Roman"/>
                <a:cs typeface="Times New Roman"/>
                <a:sym typeface="Times New Roman"/>
              </a:rPr>
              <a:t>datos</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batay</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sa</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obserbasyon</a:t>
            </a:r>
            <a:r>
              <a:rPr lang="en-US" sz="2400" b="1"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100000"/>
              </a:lnSpc>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None/>
            </a:pPr>
            <a:r>
              <a:rPr lang="en-US" sz="3200" b="1" i="0" u="none" strike="noStrike" cap="none" dirty="0">
                <a:solidFill>
                  <a:srgbClr val="204652"/>
                </a:solidFill>
                <a:latin typeface="Times New Roman"/>
                <a:ea typeface="Times New Roman"/>
                <a:cs typeface="Times New Roman"/>
                <a:sym typeface="Times New Roman"/>
              </a:rPr>
              <a:t>3. </a:t>
            </a:r>
            <a:r>
              <a:rPr lang="en-US" sz="3200" b="1" i="0" u="none" strike="noStrike" cap="none" dirty="0" err="1">
                <a:solidFill>
                  <a:srgbClr val="204652"/>
                </a:solidFill>
                <a:latin typeface="Times New Roman"/>
                <a:ea typeface="Times New Roman"/>
                <a:cs typeface="Times New Roman"/>
                <a:sym typeface="Times New Roman"/>
              </a:rPr>
              <a:t>Pagpapaliwanag</a:t>
            </a:r>
            <a:r>
              <a:rPr lang="en-US" sz="3200" b="1" i="0" u="none" strike="noStrike" cap="none" dirty="0">
                <a:solidFill>
                  <a:srgbClr val="204652"/>
                </a:solidFill>
                <a:latin typeface="Times New Roman"/>
                <a:ea typeface="Times New Roman"/>
                <a:cs typeface="Times New Roman"/>
                <a:sym typeface="Times New Roman"/>
              </a:rPr>
              <a:t> </a:t>
            </a:r>
            <a:endParaRPr sz="3200" b="1" i="0" u="none" strike="noStrike" cap="none" dirty="0">
              <a:solidFill>
                <a:srgbClr val="20465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prosesong</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higit</a:t>
            </a:r>
            <a:r>
              <a:rPr lang="en-US" sz="2400" b="1" i="0" u="none" strike="noStrike" cap="none" dirty="0">
                <a:solidFill>
                  <a:schemeClr val="dk1"/>
                </a:solidFill>
                <a:latin typeface="Times New Roman"/>
                <a:ea typeface="Times New Roman"/>
                <a:cs typeface="Times New Roman"/>
                <a:sym typeface="Times New Roman"/>
              </a:rPr>
              <a:t> pa </a:t>
            </a:r>
            <a:r>
              <a:rPr lang="en-US" sz="2400" b="1" i="0" u="none" strike="noStrike" cap="none" dirty="0" err="1">
                <a:solidFill>
                  <a:schemeClr val="dk1"/>
                </a:solidFill>
                <a:latin typeface="Times New Roman"/>
                <a:ea typeface="Times New Roman"/>
                <a:cs typeface="Times New Roman"/>
                <a:sym typeface="Times New Roman"/>
              </a:rPr>
              <a:t>sa</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paglalahad</a:t>
            </a:r>
            <a:r>
              <a:rPr lang="en-US" sz="2400" b="1" i="0" u="none" strike="noStrike" cap="none" dirty="0">
                <a:solidFill>
                  <a:schemeClr val="dk1"/>
                </a:solidFill>
                <a:latin typeface="Times New Roman"/>
                <a:ea typeface="Times New Roman"/>
                <a:cs typeface="Times New Roman"/>
                <a:sym typeface="Times New Roman"/>
              </a:rPr>
              <a:t> ng </a:t>
            </a:r>
            <a:r>
              <a:rPr lang="en-US" sz="2400" b="1" i="0" u="none" strike="noStrike" cap="none" dirty="0" err="1">
                <a:solidFill>
                  <a:schemeClr val="dk1"/>
                </a:solidFill>
                <a:latin typeface="Times New Roman"/>
                <a:ea typeface="Times New Roman"/>
                <a:cs typeface="Times New Roman"/>
                <a:sym typeface="Times New Roman"/>
              </a:rPr>
              <a:t>datos</a:t>
            </a:r>
            <a:r>
              <a:rPr lang="en-US" sz="2400" b="1" i="0" u="none" strike="noStrike" cap="none" dirty="0">
                <a:solidFill>
                  <a:schemeClr val="dk1"/>
                </a:solidFill>
                <a:latin typeface="Times New Roman"/>
                <a:ea typeface="Times New Roman"/>
                <a:cs typeface="Times New Roman"/>
                <a:sym typeface="Times New Roman"/>
              </a:rPr>
              <a:t> o </a:t>
            </a:r>
            <a:r>
              <a:rPr lang="en-US" sz="2400" b="1" i="0" u="none" strike="noStrike" cap="none" dirty="0" err="1">
                <a:solidFill>
                  <a:schemeClr val="dk1"/>
                </a:solidFill>
                <a:latin typeface="Times New Roman"/>
                <a:ea typeface="Times New Roman"/>
                <a:cs typeface="Times New Roman"/>
                <a:sym typeface="Times New Roman"/>
              </a:rPr>
              <a:t>impormasyon</a:t>
            </a:r>
            <a:r>
              <a:rPr lang="en-US" sz="2400" b="1" i="0" u="none" strike="noStrike" cap="none" dirty="0">
                <a:solidFill>
                  <a:schemeClr val="dk1"/>
                </a:solidFill>
                <a:latin typeface="Times New Roman"/>
                <a:ea typeface="Times New Roman"/>
                <a:cs typeface="Times New Roman"/>
                <a:sym typeface="Times New Roman"/>
              </a:rPr>
              <a:t>.</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 </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p:txBody>
      </p:sp>
      <p:sp>
        <p:nvSpPr>
          <p:cNvPr id="360" name="Google Shape;360;p4"/>
          <p:cNvSpPr txBox="1"/>
          <p:nvPr/>
        </p:nvSpPr>
        <p:spPr>
          <a:xfrm>
            <a:off x="1236128" y="117324"/>
            <a:ext cx="7315200" cy="1165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200" b="1">
                <a:solidFill>
                  <a:srgbClr val="F89800"/>
                </a:solidFill>
                <a:latin typeface="Times New Roman"/>
                <a:ea typeface="Times New Roman"/>
                <a:cs typeface="Times New Roman"/>
                <a:sym typeface="Times New Roman"/>
              </a:rPr>
              <a:t>WALONG PROSESO NA MAARING ISAGAWA SA PANANALIKSIK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 y="251460"/>
            <a:ext cx="8663940" cy="5478423"/>
          </a:xfrm>
          <a:prstGeom prst="rect">
            <a:avLst/>
          </a:prstGeom>
          <a:noFill/>
        </p:spPr>
        <p:txBody>
          <a:bodyPr wrap="square" rtlCol="0">
            <a:spAutoFit/>
          </a:bodyPr>
          <a:lstStyle/>
          <a:p>
            <a:r>
              <a:rPr lang="en-US"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rPr>
              <a:t>4</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Pagtataya</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o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Ebalwasyon</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a:t>
            </a:r>
          </a:p>
          <a:p>
            <a:pPr algn="ct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Pagsusuri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kalidad</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mga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bagay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pangyayari</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5.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Paghahambing</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o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Pagkukumpara</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a:t>
            </a:r>
          </a:p>
          <a:p>
            <a:pPr algn="ct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Pagsusuri</a:t>
            </a:r>
            <a:r>
              <a:rPr lang="en-US" sz="2400" b="1" dirty="0">
                <a:solidFill>
                  <a:schemeClr val="dk1"/>
                </a:solidFill>
                <a:latin typeface="Times New Roman" panose="02020603050405020304" pitchFamily="18" charset="0"/>
                <a:ea typeface="Playfair Display"/>
                <a:cs typeface="Times New Roman" panose="02020603050405020304" pitchFamily="18" charset="0"/>
              </a:rPr>
              <a:t> ng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pagkakatulad</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pagkakaiba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a:solidFill>
                  <a:schemeClr val="dk1"/>
                </a:solidFill>
                <a:latin typeface="Times New Roman" panose="02020603050405020304" pitchFamily="18" charset="0"/>
                <a:ea typeface="Playfair Display"/>
                <a:cs typeface="Times New Roman" panose="02020603050405020304" pitchFamily="18" charset="0"/>
              </a:rPr>
              <a:t>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bgay</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iba</a:t>
            </a:r>
            <a:r>
              <a:rPr lang="en-US" sz="2400" b="1" dirty="0">
                <a:solidFill>
                  <a:schemeClr val="dk1"/>
                </a:solidFill>
                <a:latin typeface="Times New Roman" panose="02020603050405020304" pitchFamily="18" charset="0"/>
                <a:ea typeface="Playfair Display"/>
                <a:cs typeface="Times New Roman" panose="02020603050405020304" pitchFamily="18" charset="0"/>
              </a:rPr>
              <a:t> pa</a:t>
            </a:r>
            <a:r>
              <a:rPr lang="en-US" sz="2400" b="1" dirty="0" smtClean="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smtClean="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r>
              <a:rPr lang="en-US"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rPr>
              <a:t>6</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a:t>
            </a:r>
            <a:r>
              <a:rPr lang="en-US" sz="3200" b="1" dirty="0" err="1" smtClean="0">
                <a:solidFill>
                  <a:schemeClr val="accent2">
                    <a:lumMod val="75000"/>
                  </a:schemeClr>
                </a:solidFill>
                <a:latin typeface="Times New Roman" panose="02020603050405020304" pitchFamily="18" charset="0"/>
                <a:ea typeface="Playfair Display"/>
                <a:cs typeface="Times New Roman" panose="02020603050405020304" pitchFamily="18" charset="0"/>
              </a:rPr>
              <a:t>Relasyon</a:t>
            </a:r>
            <a:r>
              <a:rPr lang="en-US"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rPr>
              <a:t> </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o </a:t>
            </a:r>
            <a:r>
              <a:rPr lang="en-US" sz="3200" b="1" dirty="0" err="1">
                <a:solidFill>
                  <a:schemeClr val="accent2">
                    <a:lumMod val="75000"/>
                  </a:schemeClr>
                </a:solidFill>
                <a:latin typeface="Times New Roman" panose="02020603050405020304" pitchFamily="18" charset="0"/>
                <a:ea typeface="Playfair Display"/>
                <a:cs typeface="Times New Roman" panose="02020603050405020304" pitchFamily="18" charset="0"/>
              </a:rPr>
              <a:t>Korelasyon</a:t>
            </a:r>
            <a:r>
              <a:rPr lang="en-US" sz="3200" b="1" dirty="0">
                <a:solidFill>
                  <a:schemeClr val="accent2">
                    <a:lumMod val="75000"/>
                  </a:schemeClr>
                </a:solidFill>
                <a:latin typeface="Times New Roman" panose="02020603050405020304" pitchFamily="18" charset="0"/>
                <a:ea typeface="Playfair Display"/>
                <a:cs typeface="Times New Roman" panose="02020603050405020304" pitchFamily="18" charset="0"/>
              </a:rPr>
              <a:t>  </a:t>
            </a:r>
            <a:endParaRPr lang="en-US" sz="3200" b="1" dirty="0" smtClean="0">
              <a:solidFill>
                <a:schemeClr val="accent2">
                  <a:lumMod val="75000"/>
                </a:schemeClr>
              </a:solidFill>
              <a:latin typeface="Times New Roman" panose="02020603050405020304" pitchFamily="18" charset="0"/>
              <a:ea typeface="Playfair Display"/>
              <a:cs typeface="Times New Roman" panose="02020603050405020304" pitchFamily="18" charset="0"/>
            </a:endParaRPr>
          </a:p>
          <a:p>
            <a:pPr algn="ctr"/>
            <a:r>
              <a:rPr lang="en-US" sz="2400" b="1" dirty="0" err="1" smtClean="0">
                <a:solidFill>
                  <a:schemeClr val="bg1">
                    <a:lumMod val="50000"/>
                  </a:schemeClr>
                </a:solidFill>
                <a:latin typeface="Times New Roman" panose="02020603050405020304" pitchFamily="18" charset="0"/>
                <a:ea typeface="Playfair Display"/>
                <a:cs typeface="Times New Roman" panose="02020603050405020304" pitchFamily="18" charset="0"/>
              </a:rPr>
              <a:t>Pag</a:t>
            </a:r>
            <a:r>
              <a:rPr lang="en-US" sz="2400" b="1" dirty="0" smtClean="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iimbestiga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kung </a:t>
            </a:r>
            <a:r>
              <a:rPr lang="en-US" sz="2400" b="1" dirty="0" err="1">
                <a:solidFill>
                  <a:schemeClr val="bg1">
                    <a:lumMod val="50000"/>
                  </a:schemeClr>
                </a:solidFill>
                <a:latin typeface="Times New Roman" panose="02020603050405020304" pitchFamily="18" charset="0"/>
                <a:ea typeface="Playfair Display"/>
                <a:cs typeface="Times New Roman" panose="02020603050405020304" pitchFamily="18" charset="0"/>
              </a:rPr>
              <a:t>nakakaimpluwensya</a:t>
            </a:r>
            <a:r>
              <a:rPr lang="en-US" sz="2400" b="1" dirty="0">
                <a:solidFill>
                  <a:schemeClr val="bg1">
                    <a:lumMod val="50000"/>
                  </a:schemeClr>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ba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penomenon</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isa</a:t>
            </a:r>
            <a:r>
              <a:rPr lang="en-US" sz="2400" b="1" dirty="0">
                <a:solidFill>
                  <a:schemeClr val="dk1"/>
                </a:solidFill>
                <a:latin typeface="Times New Roman" panose="02020603050405020304" pitchFamily="18" charset="0"/>
                <a:ea typeface="Playfair Display"/>
                <a:cs typeface="Times New Roman" panose="02020603050405020304" pitchFamily="18" charset="0"/>
              </a:rPr>
              <a:t> pa, at kung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nakakaimpluwensya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sa</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paanong</a:t>
            </a:r>
            <a:r>
              <a:rPr lang="en-US" sz="2400" b="1" dirty="0">
                <a:solidFill>
                  <a:schemeClr val="dk1"/>
                </a:solidFill>
                <a:latin typeface="Times New Roman" panose="02020603050405020304" pitchFamily="18" charset="0"/>
                <a:ea typeface="Playfair Display"/>
                <a:cs typeface="Times New Roman" panose="02020603050405020304" pitchFamily="18" charset="0"/>
              </a:rPr>
              <a:t>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paraan</a:t>
            </a:r>
            <a:r>
              <a:rPr lang="en-US" sz="2400" b="1" dirty="0">
                <a:solidFill>
                  <a:schemeClr val="dk1"/>
                </a:solidFill>
                <a:latin typeface="Times New Roman" panose="02020603050405020304" pitchFamily="18" charset="0"/>
                <a:ea typeface="Playfair Display"/>
                <a:cs typeface="Times New Roman" panose="02020603050405020304" pitchFamily="18" charset="0"/>
              </a:rPr>
              <a:t> o </a:t>
            </a:r>
            <a:r>
              <a:rPr lang="en-US" sz="2400" b="1" dirty="0" err="1">
                <a:solidFill>
                  <a:schemeClr val="dk1"/>
                </a:solidFill>
                <a:latin typeface="Times New Roman" panose="02020603050405020304" pitchFamily="18" charset="0"/>
                <a:ea typeface="Playfair Display"/>
                <a:cs typeface="Times New Roman" panose="02020603050405020304" pitchFamily="18" charset="0"/>
              </a:rPr>
              <a:t>paano</a:t>
            </a:r>
            <a:r>
              <a:rPr lang="en-US" sz="2400" b="1" dirty="0">
                <a:solidFill>
                  <a:schemeClr val="dk1"/>
                </a:solidFill>
                <a:latin typeface="Times New Roman" panose="02020603050405020304" pitchFamily="18" charset="0"/>
                <a:ea typeface="Playfair Display"/>
                <a:cs typeface="Times New Roman" panose="02020603050405020304" pitchFamily="18" charset="0"/>
              </a:rPr>
              <a:t>?</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r>
              <a:rPr lang="en-US" sz="2400" b="1" dirty="0">
                <a:solidFill>
                  <a:schemeClr val="dk1"/>
                </a:solidFill>
                <a:latin typeface="Times New Roman" panose="02020603050405020304" pitchFamily="18" charset="0"/>
                <a:ea typeface="Playfair Display"/>
                <a:cs typeface="Times New Roman" panose="02020603050405020304" pitchFamily="18" charset="0"/>
              </a:rPr>
              <a:t> </a:t>
            </a:r>
            <a:endParaRPr lang="en-PH" sz="2400" b="1" dirty="0">
              <a:solidFill>
                <a:schemeClr val="dk1"/>
              </a:solidFill>
              <a:latin typeface="Times New Roman" panose="02020603050405020304" pitchFamily="18" charset="0"/>
              <a:ea typeface="Playfair Display"/>
              <a:cs typeface="Times New Roman" panose="02020603050405020304" pitchFamily="18" charset="0"/>
            </a:endParaRPr>
          </a:p>
          <a:p>
            <a:pPr algn="ctr"/>
            <a:endParaRPr lang="en-PH" sz="2400" b="1" dirty="0">
              <a:solidFill>
                <a:schemeClr val="dk1"/>
              </a:solidFill>
              <a:latin typeface="Times New Roman" panose="02020603050405020304" pitchFamily="18" charset="0"/>
              <a:ea typeface="Playfair Display"/>
              <a:cs typeface="Times New Roman" panose="02020603050405020304" pitchFamily="18" charset="0"/>
              <a:sym typeface="Playfair Display"/>
            </a:endParaRPr>
          </a:p>
          <a:p>
            <a:pPr algn="ctr"/>
            <a:endParaRPr lang="en-PH" b="1" dirty="0"/>
          </a:p>
        </p:txBody>
      </p:sp>
    </p:spTree>
    <p:extLst>
      <p:ext uri="{BB962C8B-B14F-4D97-AF65-F5344CB8AC3E}">
        <p14:creationId xmlns:p14="http://schemas.microsoft.com/office/powerpoint/2010/main" val="3462957342"/>
      </p:ext>
    </p:extLst>
  </p:cSld>
  <p:clrMapOvr>
    <a:masterClrMapping/>
  </p:clrMapOvr>
</p:sld>
</file>

<file path=ppt/theme/theme1.xml><?xml version="1.0" encoding="utf-8"?>
<a:theme xmlns:a="http://schemas.openxmlformats.org/drawingml/2006/main" name="Classic Template Consulting Toolkit by Slidesgo">
  <a:themeElements>
    <a:clrScheme name="Simple Light">
      <a:dk1>
        <a:srgbClr val="412F2F"/>
      </a:dk1>
      <a:lt1>
        <a:srgbClr val="FFFAF2"/>
      </a:lt1>
      <a:dk2>
        <a:srgbClr val="F0E7D8"/>
      </a:dk2>
      <a:lt2>
        <a:srgbClr val="D6C8AB"/>
      </a:lt2>
      <a:accent1>
        <a:srgbClr val="50868F"/>
      </a:accent1>
      <a:accent2>
        <a:srgbClr val="2B5E6E"/>
      </a:accent2>
      <a:accent3>
        <a:srgbClr val="FFFFFF"/>
      </a:accent3>
      <a:accent4>
        <a:srgbClr val="FFFFFF"/>
      </a:accent4>
      <a:accent5>
        <a:srgbClr val="FFFFFF"/>
      </a:accent5>
      <a:accent6>
        <a:srgbClr val="FFFFFF"/>
      </a:accent6>
      <a:hlink>
        <a:srgbClr val="412F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2427</Words>
  <Application>Microsoft Office PowerPoint</Application>
  <PresentationFormat>On-screen Show (16:9)</PresentationFormat>
  <Paragraphs>540</Paragraphs>
  <Slides>68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Albert Sans</vt:lpstr>
      <vt:lpstr>Arial</vt:lpstr>
      <vt:lpstr>Playfair Display</vt:lpstr>
      <vt:lpstr>Times New Roman</vt:lpstr>
      <vt:lpstr>Classic Template Consulting Toolkit by Slidesgo</vt:lpstr>
      <vt:lpstr>PowerPoint Presentation</vt:lpstr>
      <vt:lpstr>PowerPoint Presentation</vt:lpstr>
      <vt:lpstr>PowerPoint Presentation</vt:lpstr>
      <vt:lpstr>METODOLOHIYA Tumutukoy sa sistematikong paglutas sa mga suliranin/ tanong/ layunin ng pananaliksik o mga paraan na ginagamit sa pagtitipon at pagsusuri ng datos/ impormasyon.   PAGTITIPON Isang bahagi ng metodolohiya sa pananaliksik ang pamamaraan ng pagtitipon ng datos ay ang pagbibigay ng isang sarbey kwestyuner. May lima hanggang sampung katanungan ang marapat na nakalagay ang nakalagay sa kwestyuner upang maging katibayan o basihan para sa isang maayos at epektibong pananaliksik.  </vt:lpstr>
      <vt:lpstr>Halimbawa ng Pamamaraan ng Pagtitipon •Video Documentation •Sarbey   PAGPROPROSESO Nilalaman nito ang hakbang-hakbang na plano at proseso sa pagkuha ng datos. Gumagamit ng pamamaraan upang maipakita ang hakbang sa pangangalap ng datos o kaya ay ilahad na lamang ang mga ito. </vt:lpstr>
      <vt:lpstr>PAGPROSESO NG MGA IMPORMASYON O DATOS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Asus-Laptop</cp:lastModifiedBy>
  <cp:revision>10</cp:revision>
  <dcterms:modified xsi:type="dcterms:W3CDTF">2023-03-20T01:00:27Z</dcterms:modified>
</cp:coreProperties>
</file>