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9"/>
  </p:notesMasterIdLst>
  <p:sldIdLst>
    <p:sldId id="256" r:id="rId2"/>
    <p:sldId id="267" r:id="rId3"/>
    <p:sldId id="282" r:id="rId4"/>
    <p:sldId id="283" r:id="rId5"/>
    <p:sldId id="262" r:id="rId6"/>
    <p:sldId id="286" r:id="rId7"/>
    <p:sldId id="272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73" r:id="rId16"/>
    <p:sldId id="285" r:id="rId17"/>
    <p:sldId id="271" r:id="rId18"/>
    <p:sldId id="270" r:id="rId19"/>
    <p:sldId id="258" r:id="rId20"/>
    <p:sldId id="291" r:id="rId21"/>
    <p:sldId id="290" r:id="rId22"/>
    <p:sldId id="287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88" r:id="rId31"/>
    <p:sldId id="299" r:id="rId32"/>
    <p:sldId id="300" r:id="rId33"/>
    <p:sldId id="301" r:id="rId34"/>
    <p:sldId id="303" r:id="rId35"/>
    <p:sldId id="304" r:id="rId36"/>
    <p:sldId id="306" r:id="rId37"/>
    <p:sldId id="308" r:id="rId38"/>
    <p:sldId id="309" r:id="rId39"/>
    <p:sldId id="317" r:id="rId40"/>
    <p:sldId id="315" r:id="rId41"/>
    <p:sldId id="318" r:id="rId42"/>
    <p:sldId id="307" r:id="rId43"/>
    <p:sldId id="319" r:id="rId44"/>
    <p:sldId id="259" r:id="rId45"/>
    <p:sldId id="320" r:id="rId46"/>
    <p:sldId id="331" r:id="rId47"/>
    <p:sldId id="332" r:id="rId48"/>
    <p:sldId id="333" r:id="rId49"/>
    <p:sldId id="310" r:id="rId50"/>
    <p:sldId id="338" r:id="rId51"/>
    <p:sldId id="339" r:id="rId52"/>
    <p:sldId id="340" r:id="rId53"/>
    <p:sldId id="321" r:id="rId54"/>
    <p:sldId id="337" r:id="rId55"/>
    <p:sldId id="322" r:id="rId56"/>
    <p:sldId id="334" r:id="rId57"/>
    <p:sldId id="335" r:id="rId58"/>
    <p:sldId id="336" r:id="rId59"/>
    <p:sldId id="323" r:id="rId60"/>
    <p:sldId id="324" r:id="rId61"/>
    <p:sldId id="325" r:id="rId62"/>
    <p:sldId id="326" r:id="rId63"/>
    <p:sldId id="329" r:id="rId64"/>
    <p:sldId id="341" r:id="rId65"/>
    <p:sldId id="327" r:id="rId66"/>
    <p:sldId id="328" r:id="rId67"/>
    <p:sldId id="330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2" autoAdjust="0"/>
    <p:restoredTop sz="86409" autoAdjust="0"/>
  </p:normalViewPr>
  <p:slideViewPr>
    <p:cSldViewPr>
      <p:cViewPr varScale="1">
        <p:scale>
          <a:sx n="74" d="100"/>
          <a:sy n="74" d="100"/>
        </p:scale>
        <p:origin x="-10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orkMetri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orkMetric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bicks\documentation\Group%20Hours%20Summar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orkMetric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bicks\documentation\Bug%20Rates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bicks\documentation\Bug%20Rat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smoothMarker"/>
        <c:ser>
          <c:idx val="0"/>
          <c:order val="0"/>
          <c:tx>
            <c:strRef>
              <c:f>Sheet1!$L$65</c:f>
              <c:strCache>
                <c:ptCount val="1"/>
                <c:pt idx="0">
                  <c:v>Engine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Sheet1!$M$65:$Q$65</c:f>
              <c:numCache>
                <c:formatCode>General</c:formatCode>
                <c:ptCount val="5"/>
                <c:pt idx="0">
                  <c:v>0</c:v>
                </c:pt>
                <c:pt idx="1">
                  <c:v>73.599999999999994</c:v>
                </c:pt>
                <c:pt idx="2">
                  <c:v>53.6</c:v>
                </c:pt>
                <c:pt idx="3">
                  <c:v>50</c:v>
                </c:pt>
                <c:pt idx="4">
                  <c:v>20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Sheet1!$L$66</c:f>
              <c:strCache>
                <c:ptCount val="1"/>
                <c:pt idx="0">
                  <c:v>Game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Sheet1!$M$66:$Q$66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31</c:v>
                </c:pt>
                <c:pt idx="3">
                  <c:v>35</c:v>
                </c:pt>
                <c:pt idx="4">
                  <c:v>15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Sheet1!$L$67</c:f>
              <c:strCache>
                <c:ptCount val="1"/>
                <c:pt idx="0">
                  <c:v>GUI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Sheet1!$M$67:$Q$67</c:f>
              <c:numCache>
                <c:formatCode>General</c:formatCode>
                <c:ptCount val="5"/>
                <c:pt idx="0">
                  <c:v>0</c:v>
                </c:pt>
                <c:pt idx="1">
                  <c:v>32</c:v>
                </c:pt>
                <c:pt idx="2">
                  <c:v>59</c:v>
                </c:pt>
                <c:pt idx="3">
                  <c:v>15</c:v>
                </c:pt>
                <c:pt idx="4">
                  <c:v>10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Sheet1!$L$68</c:f>
              <c:strCache>
                <c:ptCount val="1"/>
                <c:pt idx="0">
                  <c:v>Networking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Sheet1!$M$68:$Q$68</c:f>
              <c:numCache>
                <c:formatCode>General</c:formatCode>
                <c:ptCount val="5"/>
                <c:pt idx="0">
                  <c:v>0</c:v>
                </c:pt>
                <c:pt idx="1">
                  <c:v>50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Sheet1!$L$69</c:f>
              <c:strCache>
                <c:ptCount val="1"/>
                <c:pt idx="0">
                  <c:v>Input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Sheet1!$M$69:$Q$69</c:f>
              <c:numCache>
                <c:formatCode>General</c:formatCode>
                <c:ptCount val="5"/>
                <c:pt idx="0">
                  <c:v>0</c:v>
                </c:pt>
                <c:pt idx="1">
                  <c:v>20</c:v>
                </c:pt>
                <c:pt idx="2">
                  <c:v>50</c:v>
                </c:pt>
                <c:pt idx="3">
                  <c:v>15</c:v>
                </c:pt>
                <c:pt idx="4">
                  <c:v>5</c:v>
                </c:pt>
              </c:numCache>
            </c:numRef>
          </c:yVal>
          <c:smooth val="1"/>
        </c:ser>
        <c:axId val="33365376"/>
        <c:axId val="33436800"/>
      </c:scatterChart>
      <c:valAx>
        <c:axId val="33365376"/>
        <c:scaling>
          <c:orientation val="minMax"/>
        </c:scaling>
        <c:axPos val="b"/>
        <c:tickLblPos val="nextTo"/>
        <c:crossAx val="33436800"/>
        <c:crosses val="autoZero"/>
        <c:crossBetween val="midCat"/>
      </c:valAx>
      <c:valAx>
        <c:axId val="33436800"/>
        <c:scaling>
          <c:orientation val="minMax"/>
        </c:scaling>
        <c:axPos val="l"/>
        <c:majorGridlines/>
        <c:numFmt formatCode="General" sourceLinked="1"/>
        <c:tickLblPos val="nextTo"/>
        <c:crossAx val="33365376"/>
        <c:crosses val="autoZero"/>
        <c:crossBetween val="midCat"/>
      </c:valAx>
    </c:plotArea>
    <c:legend>
      <c:legendPos val="r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hart>
    <c:plotArea>
      <c:layout/>
      <c:scatterChart>
        <c:scatterStyle val="smoothMarker"/>
        <c:ser>
          <c:idx val="0"/>
          <c:order val="0"/>
          <c:tx>
            <c:strRef>
              <c:f>Sheet1!$C$64</c:f>
              <c:strCache>
                <c:ptCount val="1"/>
                <c:pt idx="0">
                  <c:v>Jason S.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Sheet1!$D$64:$H$64</c:f>
              <c:numCache>
                <c:formatCode>General</c:formatCode>
                <c:ptCount val="5"/>
                <c:pt idx="0">
                  <c:v>10</c:v>
                </c:pt>
                <c:pt idx="1">
                  <c:v>50</c:v>
                </c:pt>
                <c:pt idx="2">
                  <c:v>63</c:v>
                </c:pt>
                <c:pt idx="3">
                  <c:v>39</c:v>
                </c:pt>
                <c:pt idx="4">
                  <c:v>19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Sheet1!$C$65</c:f>
              <c:strCache>
                <c:ptCount val="1"/>
                <c:pt idx="0">
                  <c:v>Steven S.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Sheet1!$D$65:$H$65</c:f>
              <c:numCache>
                <c:formatCode>General</c:formatCode>
                <c:ptCount val="5"/>
                <c:pt idx="0">
                  <c:v>10</c:v>
                </c:pt>
                <c:pt idx="1">
                  <c:v>43</c:v>
                </c:pt>
                <c:pt idx="2">
                  <c:v>122</c:v>
                </c:pt>
                <c:pt idx="3">
                  <c:v>39</c:v>
                </c:pt>
                <c:pt idx="4">
                  <c:v>19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Sheet1!$C$66</c:f>
              <c:strCache>
                <c:ptCount val="1"/>
                <c:pt idx="0">
                  <c:v>Chris B.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Sheet1!$D$66:$H$66</c:f>
              <c:numCache>
                <c:formatCode>General</c:formatCode>
                <c:ptCount val="5"/>
                <c:pt idx="0">
                  <c:v>15</c:v>
                </c:pt>
                <c:pt idx="1">
                  <c:v>117</c:v>
                </c:pt>
                <c:pt idx="2">
                  <c:v>97</c:v>
                </c:pt>
                <c:pt idx="3">
                  <c:v>60</c:v>
                </c:pt>
                <c:pt idx="4">
                  <c:v>30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Sheet1!$C$67</c:f>
              <c:strCache>
                <c:ptCount val="1"/>
                <c:pt idx="0">
                  <c:v>Chris L.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Sheet1!$D$67:$H$67</c:f>
              <c:numCache>
                <c:formatCode>General</c:formatCode>
                <c:ptCount val="5"/>
                <c:pt idx="0">
                  <c:v>20</c:v>
                </c:pt>
                <c:pt idx="1">
                  <c:v>159.6</c:v>
                </c:pt>
                <c:pt idx="2">
                  <c:v>130.6</c:v>
                </c:pt>
                <c:pt idx="3">
                  <c:v>65</c:v>
                </c:pt>
                <c:pt idx="4">
                  <c:v>30</c:v>
                </c:pt>
              </c:numCache>
            </c:numRef>
          </c:yVal>
          <c:smooth val="1"/>
        </c:ser>
        <c:axId val="33467008"/>
        <c:axId val="33468800"/>
      </c:scatterChart>
      <c:valAx>
        <c:axId val="33467008"/>
        <c:scaling>
          <c:orientation val="minMax"/>
        </c:scaling>
        <c:axPos val="b"/>
        <c:tickLblPos val="nextTo"/>
        <c:crossAx val="33468800"/>
        <c:crosses val="autoZero"/>
        <c:crossBetween val="midCat"/>
      </c:valAx>
      <c:valAx>
        <c:axId val="33468800"/>
        <c:scaling>
          <c:orientation val="minMax"/>
        </c:scaling>
        <c:axPos val="l"/>
        <c:majorGridlines/>
        <c:numFmt formatCode="General" sourceLinked="1"/>
        <c:tickLblPos val="nextTo"/>
        <c:crossAx val="33467008"/>
        <c:crosses val="autoZero"/>
        <c:crossBetween val="midCat"/>
      </c:valAx>
    </c:plotArea>
    <c:legend>
      <c:legendPos val="r"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Dependency</a:t>
            </a:r>
            <a:r>
              <a:rPr lang="en-US" baseline="0" dirty="0" smtClean="0"/>
              <a:t> Chart Estimation</a:t>
            </a:r>
            <a:endParaRPr lang="en-US" dirty="0"/>
          </a:p>
        </c:rich>
      </c:tx>
    </c:title>
    <c:view3D>
      <c:rotX val="30"/>
      <c:rotY val="26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showPercent val="1"/>
          </c:dLbls>
          <c:cat>
            <c:strRef>
              <c:f>Sheet1!$C$24:$C$27</c:f>
              <c:strCache>
                <c:ptCount val="4"/>
                <c:pt idx="0">
                  <c:v>Steven</c:v>
                </c:pt>
                <c:pt idx="1">
                  <c:v>Chris L.</c:v>
                </c:pt>
                <c:pt idx="2">
                  <c:v>Jason</c:v>
                </c:pt>
                <c:pt idx="3">
                  <c:v>Chris B.</c:v>
                </c:pt>
              </c:strCache>
            </c:strRef>
          </c:cat>
          <c:val>
            <c:numRef>
              <c:f>Sheet1!$D$24:$D$27</c:f>
              <c:numCache>
                <c:formatCode>General</c:formatCode>
                <c:ptCount val="4"/>
                <c:pt idx="0">
                  <c:v>69</c:v>
                </c:pt>
                <c:pt idx="1">
                  <c:v>69</c:v>
                </c:pt>
                <c:pt idx="2">
                  <c:v>55</c:v>
                </c:pt>
                <c:pt idx="3">
                  <c:v>82</c:v>
                </c:pt>
              </c:numCache>
            </c:numRef>
          </c:val>
        </c:ser>
        <c:dLbls>
          <c:showPercent val="1"/>
        </c:dLbls>
      </c:pie3DChart>
    </c:plotArea>
    <c:legend>
      <c:legendPos val="r"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Actual Effort</a:t>
            </a:r>
            <a:endParaRPr lang="en-US" dirty="0"/>
          </a:p>
        </c:rich>
      </c:tx>
    </c:title>
    <c:view3D>
      <c:rotX val="30"/>
      <c:rotY val="15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0"/>
            <c:spPr>
              <a:solidFill>
                <a:schemeClr val="accent2"/>
              </a:solidFill>
            </c:spPr>
          </c:dPt>
          <c:dPt>
            <c:idx val="1"/>
            <c:spPr>
              <a:solidFill>
                <a:schemeClr val="accent4"/>
              </a:solidFill>
            </c:spPr>
          </c:dPt>
          <c:dPt>
            <c:idx val="2"/>
            <c:spPr>
              <a:solidFill>
                <a:schemeClr val="accent1"/>
              </a:solidFill>
            </c:spPr>
          </c:dPt>
          <c:dPt>
            <c:idx val="3"/>
            <c:spPr>
              <a:solidFill>
                <a:schemeClr val="accent3"/>
              </a:solidFill>
            </c:spPr>
          </c:dPt>
          <c:dLbls>
            <c:showPercent val="1"/>
          </c:dLbls>
          <c:cat>
            <c:strRef>
              <c:f>Sheet1!$K$5:$N$5</c:f>
              <c:strCache>
                <c:ptCount val="4"/>
                <c:pt idx="0">
                  <c:v>Chris Lockhart</c:v>
                </c:pt>
                <c:pt idx="1">
                  <c:v>Chris Boyle</c:v>
                </c:pt>
                <c:pt idx="2">
                  <c:v>Steven Shofner</c:v>
                </c:pt>
                <c:pt idx="3">
                  <c:v>Jason Spruill</c:v>
                </c:pt>
              </c:strCache>
            </c:strRef>
          </c:cat>
          <c:val>
            <c:numRef>
              <c:f>Sheet1!$K$48:$N$48</c:f>
              <c:numCache>
                <c:formatCode>General</c:formatCode>
                <c:ptCount val="4"/>
                <c:pt idx="0">
                  <c:v>228.2</c:v>
                </c:pt>
                <c:pt idx="1">
                  <c:v>156</c:v>
                </c:pt>
                <c:pt idx="2">
                  <c:v>75</c:v>
                </c:pt>
                <c:pt idx="3">
                  <c:v>75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spPr>
        <a:noFill/>
      </c:sp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Bugs by Date</a:t>
            </a:r>
          </a:p>
        </c:rich>
      </c:tx>
      <c:layout>
        <c:manualLayout>
          <c:xMode val="edge"/>
          <c:yMode val="edge"/>
          <c:x val="0.41412520064205482"/>
          <c:y val="2.9850777346641551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187800963081862"/>
          <c:y val="0.15778268026081951"/>
          <c:w val="0.61476725521669362"/>
          <c:h val="0.6353951178070848"/>
        </c:manualLayout>
      </c:layout>
      <c:scatterChart>
        <c:scatterStyle val="smoothMarker"/>
        <c:ser>
          <c:idx val="0"/>
          <c:order val="0"/>
          <c:tx>
            <c:v>Bugs Added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'_excel 1 '!$A$56:$A$63</c:f>
              <c:numCache>
                <c:formatCode>d\-mmm</c:formatCode>
                <c:ptCount val="8"/>
                <c:pt idx="0">
                  <c:v>39390</c:v>
                </c:pt>
                <c:pt idx="1">
                  <c:v>39391</c:v>
                </c:pt>
                <c:pt idx="2">
                  <c:v>39392</c:v>
                </c:pt>
                <c:pt idx="3">
                  <c:v>39393</c:v>
                </c:pt>
                <c:pt idx="4">
                  <c:v>39399</c:v>
                </c:pt>
                <c:pt idx="5">
                  <c:v>39407</c:v>
                </c:pt>
                <c:pt idx="6">
                  <c:v>39415</c:v>
                </c:pt>
                <c:pt idx="7">
                  <c:v>39417</c:v>
                </c:pt>
              </c:numCache>
            </c:numRef>
          </c:xVal>
          <c:yVal>
            <c:numRef>
              <c:f>'_excel 1 '!$B$56:$B$63</c:f>
              <c:numCache>
                <c:formatCode>General</c:formatCode>
                <c:ptCount val="8"/>
                <c:pt idx="0">
                  <c:v>0</c:v>
                </c:pt>
                <c:pt idx="1">
                  <c:v>20</c:v>
                </c:pt>
                <c:pt idx="2">
                  <c:v>38</c:v>
                </c:pt>
                <c:pt idx="3">
                  <c:v>42</c:v>
                </c:pt>
                <c:pt idx="4">
                  <c:v>45</c:v>
                </c:pt>
                <c:pt idx="5">
                  <c:v>46</c:v>
                </c:pt>
                <c:pt idx="6">
                  <c:v>47</c:v>
                </c:pt>
                <c:pt idx="7">
                  <c:v>49</c:v>
                </c:pt>
              </c:numCache>
            </c:numRef>
          </c:yVal>
          <c:smooth val="1"/>
        </c:ser>
        <c:ser>
          <c:idx val="1"/>
          <c:order val="1"/>
          <c:tx>
            <c:v>Bug removal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'_excel 1 '!$J$56:$J$67</c:f>
              <c:numCache>
                <c:formatCode>d\-mmm</c:formatCode>
                <c:ptCount val="12"/>
                <c:pt idx="0">
                  <c:v>39390</c:v>
                </c:pt>
                <c:pt idx="1">
                  <c:v>39391</c:v>
                </c:pt>
                <c:pt idx="2">
                  <c:v>39392</c:v>
                </c:pt>
                <c:pt idx="3">
                  <c:v>39393</c:v>
                </c:pt>
                <c:pt idx="4">
                  <c:v>39400</c:v>
                </c:pt>
                <c:pt idx="5">
                  <c:v>39401</c:v>
                </c:pt>
                <c:pt idx="6">
                  <c:v>39405</c:v>
                </c:pt>
                <c:pt idx="7">
                  <c:v>39409</c:v>
                </c:pt>
                <c:pt idx="8">
                  <c:v>39414</c:v>
                </c:pt>
                <c:pt idx="9">
                  <c:v>39415</c:v>
                </c:pt>
                <c:pt idx="10">
                  <c:v>39418</c:v>
                </c:pt>
                <c:pt idx="11">
                  <c:v>39419</c:v>
                </c:pt>
              </c:numCache>
            </c:numRef>
          </c:xVal>
          <c:yVal>
            <c:numRef>
              <c:f>'_excel 1 '!$L$56:$L$67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12</c:v>
                </c:pt>
                <c:pt idx="5">
                  <c:v>13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20</c:v>
                </c:pt>
                <c:pt idx="10">
                  <c:v>21</c:v>
                </c:pt>
                <c:pt idx="11">
                  <c:v>25</c:v>
                </c:pt>
              </c:numCache>
            </c:numRef>
          </c:yVal>
          <c:smooth val="1"/>
        </c:ser>
        <c:axId val="33764864"/>
        <c:axId val="33804288"/>
      </c:scatterChart>
      <c:valAx>
        <c:axId val="33764864"/>
        <c:scaling>
          <c:orientation val="minMax"/>
        </c:scaling>
        <c:axPos val="b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39646869983948752"/>
              <c:y val="0.90831651069066288"/>
            </c:manualLayout>
          </c:layout>
          <c:spPr>
            <a:noFill/>
            <a:ln w="25400">
              <a:noFill/>
            </a:ln>
          </c:spPr>
        </c:title>
        <c:numFmt formatCode="d\-mmm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804288"/>
        <c:crosses val="autoZero"/>
        <c:crossBetween val="midCat"/>
      </c:valAx>
      <c:valAx>
        <c:axId val="3380428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2.568218298555382E-2"/>
              <c:y val="0.4136464860891754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764864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9133226324237549"/>
          <c:y val="0.42643967638059332"/>
          <c:w val="0.19582664526484728"/>
          <c:h val="0.10021332394943958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Error Rate</a:t>
            </a:r>
          </a:p>
        </c:rich>
      </c:tx>
      <c:layout>
        <c:manualLayout>
          <c:xMode val="edge"/>
          <c:yMode val="edge"/>
          <c:x val="0.43269298485856295"/>
          <c:y val="2.978723404255319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1858992918345788"/>
          <c:y val="0.15744680851063864"/>
          <c:w val="0.81891153801009464"/>
          <c:h val="0.67659574468085204"/>
        </c:manualLayout>
      </c:layout>
      <c:scatterChart>
        <c:scatterStyle val="smoothMarker"/>
        <c:ser>
          <c:idx val="1"/>
          <c:order val="0"/>
          <c:tx>
            <c:v>Error Rate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'_excel 1 '!$A$57:$A$63</c:f>
              <c:numCache>
                <c:formatCode>d\-mmm</c:formatCode>
                <c:ptCount val="7"/>
                <c:pt idx="0">
                  <c:v>39391</c:v>
                </c:pt>
                <c:pt idx="1">
                  <c:v>39392</c:v>
                </c:pt>
                <c:pt idx="2">
                  <c:v>39393</c:v>
                </c:pt>
                <c:pt idx="3">
                  <c:v>39399</c:v>
                </c:pt>
                <c:pt idx="4">
                  <c:v>39407</c:v>
                </c:pt>
                <c:pt idx="5">
                  <c:v>39415</c:v>
                </c:pt>
                <c:pt idx="6">
                  <c:v>39417</c:v>
                </c:pt>
              </c:numCache>
            </c:numRef>
          </c:xVal>
          <c:yVal>
            <c:numRef>
              <c:f>'_excel 1 '!$C$57:$C$63</c:f>
              <c:numCache>
                <c:formatCode>General</c:formatCode>
                <c:ptCount val="7"/>
                <c:pt idx="0">
                  <c:v>20</c:v>
                </c:pt>
                <c:pt idx="1">
                  <c:v>18</c:v>
                </c:pt>
                <c:pt idx="2">
                  <c:v>4</c:v>
                </c:pt>
                <c:pt idx="3">
                  <c:v>0.5</c:v>
                </c:pt>
                <c:pt idx="4">
                  <c:v>0.125</c:v>
                </c:pt>
                <c:pt idx="5">
                  <c:v>0.125</c:v>
                </c:pt>
                <c:pt idx="6">
                  <c:v>1</c:v>
                </c:pt>
              </c:numCache>
            </c:numRef>
          </c:yVal>
          <c:smooth val="1"/>
        </c:ser>
        <c:axId val="33828224"/>
        <c:axId val="33847168"/>
      </c:scatterChart>
      <c:valAx>
        <c:axId val="33828224"/>
        <c:scaling>
          <c:orientation val="minMax"/>
        </c:scaling>
        <c:axPos val="b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49839821589264166"/>
              <c:y val="0.9085106382978726"/>
            </c:manualLayout>
          </c:layout>
          <c:spPr>
            <a:noFill/>
            <a:ln w="25400">
              <a:noFill/>
            </a:ln>
          </c:spPr>
        </c:title>
        <c:numFmt formatCode="d\-mmm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847168"/>
        <c:crosses val="autoZero"/>
        <c:crossBetween val="midCat"/>
      </c:valAx>
      <c:valAx>
        <c:axId val="3384716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Defects Per Day</a:t>
                </a:r>
              </a:p>
            </c:rich>
          </c:tx>
          <c:layout>
            <c:manualLayout>
              <c:xMode val="edge"/>
              <c:yMode val="edge"/>
              <c:x val="2.5641065769396353E-2"/>
              <c:y val="0.4340425531914893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828224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E2D0703-711D-48E6-8CD9-AC39B1B37205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72FF4D-93C1-48F0-B9B2-B67A8B308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AD1C6B-7105-434D-9B7E-E0E56256D1E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B5D0F-0213-4FC8-936F-428E7CB03CD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E9C10-9819-418B-BFBB-A3DD938851FE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6A4AA-FE9E-4879-9817-9ACA33839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0027F-9016-4406-96FC-D5DCC1792FF2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A6FEB-4EF2-4B22-8A37-740ED0298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8EAFB-C5C7-4851-81DA-B91154FD344C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9F566-818B-442B-9486-CB73F5125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F8012-AC3E-464C-8E65-7FB506553A50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AA2E4-7DAE-453E-905F-C8EDC47E3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3742A-1BA5-4005-9FCC-E6805E2AD4B0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7283-21A2-42B1-9C7E-09B22896A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64167-15C5-439D-8023-BEAE334F948E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61E-0477-4BE2-B40A-102266B36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29301-C4BE-41B5-A831-70EC6EA3A080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EDB38-09AF-45FA-B0BB-9124ED1A8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2FCC2-5D1C-45CF-8802-59B138FA3C63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1490E-8C12-4EF5-AF6D-1D940F8EC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CBBEA-B44C-4387-905A-B7F12255ADF8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2FC43-6FD6-4FC6-BD9E-36E353B60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F7FCF-54E3-4FD8-B577-B8C4720B30A3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1A1CE-6A53-4FE1-87C7-4DECA0E53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E7611-247C-44FB-8637-479B170A9316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3F985-F648-46C3-955B-C94A200FC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586B506-1BB4-44A0-8139-F45216B2C4A0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739D424-85A6-4847-95F7-4A33BC8B1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Hea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45720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1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2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315200" cy="1470025"/>
          </a:xfrm>
        </p:spPr>
        <p:txBody>
          <a:bodyPr/>
          <a:lstStyle/>
          <a:p>
            <a:pPr eaLnBrk="1" hangingPunct="1"/>
            <a:r>
              <a:rPr lang="en-US" smtClean="0"/>
              <a:t>Ragade’s Cube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 Requirements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Shall provide game menus that allows the user to begin game play and select options</a:t>
            </a:r>
          </a:p>
          <a:p>
            <a:pPr eaLnBrk="1" hangingPunct="1"/>
            <a:r>
              <a:rPr lang="en-US" smtClean="0"/>
              <a:t>GUI provides the cursor to select controls</a:t>
            </a:r>
          </a:p>
          <a:p>
            <a:pPr eaLnBrk="1" hangingPunct="1"/>
            <a:r>
              <a:rPr lang="en-US" smtClean="0"/>
              <a:t>Highlight selected row or column of cube on display</a:t>
            </a:r>
          </a:p>
          <a:p>
            <a:pPr eaLnBrk="1" hangingPunct="1"/>
            <a:r>
              <a:rPr lang="en-US" smtClean="0"/>
              <a:t>Will be able to display up to 4 cubes in split screen</a:t>
            </a:r>
          </a:p>
          <a:p>
            <a:pPr eaLnBrk="1" hangingPunct="1"/>
            <a:r>
              <a:rPr lang="en-US" smtClean="0"/>
              <a:t>Display statistics for each person on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 Logic Requirements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eaLnBrk="1" hangingPunct="1"/>
            <a:r>
              <a:rPr lang="en-US" smtClean="0"/>
              <a:t>Should interpret input events and carry out actions accordingly </a:t>
            </a:r>
          </a:p>
          <a:p>
            <a:pPr eaLnBrk="1" hangingPunct="1"/>
            <a:r>
              <a:rPr lang="en-US" smtClean="0"/>
              <a:t>Control flow of the game is done by managing states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3505200" y="1295400"/>
          <a:ext cx="5418138" cy="5105400"/>
        </p:xfrm>
        <a:graphic>
          <a:graphicData uri="http://schemas.openxmlformats.org/presentationml/2006/ole">
            <p:oleObj spid="_x0000_s6145" name="Visio" r:id="rId3" imgW="5008219" imgH="367809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 Play Requirements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players are allowed to compete one 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A.I. Requirements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AI shall have a common interface that will allow it to communicate to the client and server</a:t>
            </a:r>
          </a:p>
          <a:p>
            <a:pPr eaLnBrk="1" hangingPunct="1"/>
            <a:r>
              <a:rPr lang="en-US" smtClean="0"/>
              <a:t>Shall be able to solve the cube with varying levels of expertise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Requirements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Allow communication to server over TCP/IP to start or join a game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Server Requirements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Will mediate game sessions</a:t>
            </a:r>
          </a:p>
          <a:p>
            <a:pPr eaLnBrk="1" hangingPunct="1"/>
            <a:r>
              <a:rPr lang="en-US" smtClean="0"/>
              <a:t>Will close a game session when no clients are present</a:t>
            </a:r>
          </a:p>
          <a:p>
            <a:pPr eaLnBrk="1" hangingPunct="1"/>
            <a:r>
              <a:rPr lang="en-US" smtClean="0"/>
              <a:t>Will allow restart of a game session after a completion of a game match</a:t>
            </a:r>
          </a:p>
          <a:p>
            <a:pPr eaLnBrk="1" hangingPunct="1"/>
            <a:r>
              <a:rPr lang="en-US" smtClean="0"/>
              <a:t>Keep an accurate log of activities</a:t>
            </a:r>
          </a:p>
          <a:p>
            <a:pPr eaLnBrk="1" hangingPunct="1"/>
            <a:r>
              <a:rPr lang="en-US" smtClean="0"/>
              <a:t>Will block IP addresses that attempt to cause harm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Anticipated Architecture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676400" y="1600200"/>
          <a:ext cx="5410200" cy="4541838"/>
        </p:xfrm>
        <a:graphic>
          <a:graphicData uri="http://schemas.openxmlformats.org/presentationml/2006/ole">
            <p:oleObj spid="_x0000_s40961" name="Visio" r:id="rId3" imgW="4629453" imgH="563528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Configurations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XP or higher</a:t>
            </a:r>
          </a:p>
          <a:p>
            <a:pPr lvl="1" eaLnBrk="1" hangingPunct="1"/>
            <a:r>
              <a:rPr lang="en-US" smtClean="0"/>
              <a:t>Keyboard and Mouse</a:t>
            </a:r>
          </a:p>
          <a:p>
            <a:pPr lvl="1" eaLnBrk="1" hangingPunct="1"/>
            <a:r>
              <a:rPr lang="en-US" smtClean="0"/>
              <a:t>360 Gamepad Controller for Windows</a:t>
            </a:r>
          </a:p>
          <a:p>
            <a:pPr lvl="1" eaLnBrk="1" hangingPunct="1"/>
            <a:r>
              <a:rPr lang="en-US" smtClean="0"/>
              <a:t>Must include Video card that supports</a:t>
            </a:r>
          </a:p>
          <a:p>
            <a:pPr lvl="2" eaLnBrk="1" hangingPunct="1"/>
            <a:r>
              <a:rPr lang="en-US" smtClean="0"/>
              <a:t>Shader Model 1.1</a:t>
            </a:r>
          </a:p>
          <a:p>
            <a:pPr eaLnBrk="1" hangingPunct="1"/>
            <a:r>
              <a:rPr lang="en-US" smtClean="0"/>
              <a:t>XBox 360</a:t>
            </a:r>
          </a:p>
          <a:p>
            <a:pPr lvl="1" eaLnBrk="1" hangingPunct="1"/>
            <a:r>
              <a:rPr lang="en-US" smtClean="0"/>
              <a:t>360 Gamepad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Development Environment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C# Express 2005</a:t>
            </a:r>
          </a:p>
          <a:p>
            <a:pPr eaLnBrk="1" hangingPunct="1"/>
            <a:r>
              <a:rPr lang="en-US" smtClean="0"/>
              <a:t>XNA Game Studio Express Ver. 1.0</a:t>
            </a:r>
          </a:p>
          <a:p>
            <a:pPr eaLnBrk="1" hangingPunct="1"/>
            <a:r>
              <a:rPr lang="en-US" smtClean="0"/>
              <a:t>.Net Framework 2.0</a:t>
            </a:r>
          </a:p>
          <a:p>
            <a:pPr eaLnBrk="1" hangingPunct="1"/>
            <a:r>
              <a:rPr lang="en-US" smtClean="0"/>
              <a:t>DirectX 9.0</a:t>
            </a:r>
          </a:p>
          <a:p>
            <a:pPr eaLnBrk="1" hangingPunct="1"/>
            <a:r>
              <a:rPr lang="en-US" smtClean="0"/>
              <a:t>Anim8or</a:t>
            </a:r>
          </a:p>
          <a:p>
            <a:pPr eaLnBrk="1" hangingPunct="1"/>
            <a:r>
              <a:rPr lang="en-US" smtClean="0"/>
              <a:t>XAct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Elaboration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2"/>
                </a:solidFill>
              </a:rPr>
              <a:t>Software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Inception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mtClean="0"/>
              <a:t>Project Management</a:t>
            </a:r>
          </a:p>
        </p:txBody>
      </p:sp>
      <p:sp>
        <p:nvSpPr>
          <p:cNvPr id="1536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Starting Design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the software requirements we can formulate a high level architecture for a basis for further design</a:t>
            </a:r>
          </a:p>
          <a:p>
            <a:pPr eaLnBrk="1" hangingPunct="1"/>
            <a:r>
              <a:rPr lang="en-US" smtClean="0"/>
              <a:t>The high level design will be shown and each component examined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 Level Architecture</a:t>
            </a:r>
          </a:p>
        </p:txBody>
      </p:sp>
      <p:sp>
        <p:nvSpPr>
          <p:cNvPr id="481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600200" y="1676400"/>
          <a:ext cx="5724525" cy="4343400"/>
        </p:xfrm>
        <a:graphic>
          <a:graphicData uri="http://schemas.openxmlformats.org/presentationml/2006/ole">
            <p:oleObj spid="_x0000_s48130" name="Visio" r:id="rId3" imgW="3100680" imgH="2780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Engine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838200" y="2286000"/>
          <a:ext cx="7197725" cy="3305175"/>
        </p:xfrm>
        <a:graphic>
          <a:graphicData uri="http://schemas.openxmlformats.org/presentationml/2006/ole">
            <p:oleObj spid="_x0000_s45057" name="Visio" r:id="rId3" imgW="5373243" imgH="24688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457200" y="1600200"/>
          <a:ext cx="5918200" cy="2057400"/>
        </p:xfrm>
        <a:graphic>
          <a:graphicData uri="http://schemas.openxmlformats.org/presentationml/2006/ole">
            <p:oleObj spid="_x0000_s49153" name="Visio" r:id="rId3" imgW="3781758" imgH="1313307" progId="Visio.Drawing.11">
              <p:embed/>
            </p:oleObj>
          </a:graphicData>
        </a:graphic>
      </p:graphicFrame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981200" y="4343400"/>
          <a:ext cx="6543675" cy="990600"/>
        </p:xfrm>
        <a:graphic>
          <a:graphicData uri="http://schemas.openxmlformats.org/presentationml/2006/ole">
            <p:oleObj spid="_x0000_s49155" name="Visio" r:id="rId4" imgW="4194319" imgH="63100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(cont)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1752600" y="1295400"/>
          <a:ext cx="5562600" cy="5159375"/>
        </p:xfrm>
        <a:graphic>
          <a:graphicData uri="http://schemas.openxmlformats.org/presentationml/2006/ole">
            <p:oleObj spid="_x0000_s52225" name="Visio" r:id="rId3" imgW="4205668" imgH="390563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Management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447800"/>
            <a:ext cx="3567113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752600"/>
            <a:ext cx="56880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Picking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31242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Scene Graph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76375"/>
            <a:ext cx="7523163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Rendering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85800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78033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Organization</a:t>
            </a:r>
          </a:p>
        </p:txBody>
      </p:sp>
      <p:grpSp>
        <p:nvGrpSpPr>
          <p:cNvPr id="16386" name="Group 1"/>
          <p:cNvGrpSpPr>
            <a:grpSpLocks noGrp="1" noChangeAspect="1"/>
          </p:cNvGrpSpPr>
          <p:nvPr>
            <p:ph idx="1"/>
          </p:nvPr>
        </p:nvGrpSpPr>
        <p:grpSpPr bwMode="auto">
          <a:xfrm>
            <a:off x="457200" y="2590800"/>
            <a:ext cx="8229600" cy="3535363"/>
            <a:chOff x="2494" y="3678"/>
            <a:chExt cx="9912" cy="5069"/>
          </a:xfrm>
        </p:grpSpPr>
        <p:sp>
          <p:nvSpPr>
            <p:cNvPr id="16388" name="AutoShape 40"/>
            <p:cNvSpPr>
              <a:spLocks noChangeAspect="1" noChangeArrowheads="1" noTextEdit="1"/>
            </p:cNvSpPr>
            <p:nvPr/>
          </p:nvSpPr>
          <p:spPr bwMode="auto">
            <a:xfrm>
              <a:off x="2494" y="3678"/>
              <a:ext cx="9912" cy="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Freeform 39"/>
            <p:cNvSpPr>
              <a:spLocks/>
            </p:cNvSpPr>
            <p:nvPr/>
          </p:nvSpPr>
          <p:spPr bwMode="auto">
            <a:xfrm>
              <a:off x="11323" y="5423"/>
              <a:ext cx="18" cy="37"/>
            </a:xfrm>
            <a:custGeom>
              <a:avLst/>
              <a:gdLst>
                <a:gd name="T0" fmla="*/ 0 w 9"/>
                <a:gd name="T1" fmla="*/ 35 h 17"/>
                <a:gd name="T2" fmla="*/ 8 w 9"/>
                <a:gd name="T3" fmla="*/ 35 h 17"/>
                <a:gd name="T4" fmla="*/ 16 w 9"/>
                <a:gd name="T5" fmla="*/ 11 h 17"/>
                <a:gd name="T6" fmla="*/ 8 w 9"/>
                <a:gd name="T7" fmla="*/ 0 h 17"/>
                <a:gd name="T8" fmla="*/ 0 w 9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0" name="Freeform 38"/>
            <p:cNvSpPr>
              <a:spLocks/>
            </p:cNvSpPr>
            <p:nvPr/>
          </p:nvSpPr>
          <p:spPr bwMode="auto">
            <a:xfrm>
              <a:off x="8606" y="4052"/>
              <a:ext cx="35" cy="54"/>
            </a:xfrm>
            <a:custGeom>
              <a:avLst/>
              <a:gdLst>
                <a:gd name="T0" fmla="*/ 23 w 17"/>
                <a:gd name="T1" fmla="*/ 52 h 25"/>
                <a:gd name="T2" fmla="*/ 0 w 17"/>
                <a:gd name="T3" fmla="*/ 39 h 25"/>
                <a:gd name="T4" fmla="*/ 23 w 17"/>
                <a:gd name="T5" fmla="*/ 0 h 25"/>
                <a:gd name="T6" fmla="*/ 33 w 17"/>
                <a:gd name="T7" fmla="*/ 13 h 25"/>
                <a:gd name="T8" fmla="*/ 23 w 17"/>
                <a:gd name="T9" fmla="*/ 5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1" name="Freeform 37"/>
            <p:cNvSpPr>
              <a:spLocks/>
            </p:cNvSpPr>
            <p:nvPr/>
          </p:nvSpPr>
          <p:spPr bwMode="auto">
            <a:xfrm>
              <a:off x="8639" y="4069"/>
              <a:ext cx="2685" cy="1391"/>
            </a:xfrm>
            <a:custGeom>
              <a:avLst/>
              <a:gdLst>
                <a:gd name="T0" fmla="*/ 2666 w 1289"/>
                <a:gd name="T1" fmla="*/ 1389 h 649"/>
                <a:gd name="T2" fmla="*/ 2683 w 1289"/>
                <a:gd name="T3" fmla="*/ 1337 h 649"/>
                <a:gd name="T4" fmla="*/ 17 w 1289"/>
                <a:gd name="T5" fmla="*/ 0 h 649"/>
                <a:gd name="T6" fmla="*/ 0 w 1289"/>
                <a:gd name="T7" fmla="*/ 51 h 649"/>
                <a:gd name="T8" fmla="*/ 2666 w 1289"/>
                <a:gd name="T9" fmla="*/ 1389 h 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9"/>
                <a:gd name="T16" fmla="*/ 0 h 649"/>
                <a:gd name="T17" fmla="*/ 1289 w 1289"/>
                <a:gd name="T18" fmla="*/ 649 h 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9" h="649">
                  <a:moveTo>
                    <a:pt x="1280" y="648"/>
                  </a:moveTo>
                  <a:lnTo>
                    <a:pt x="1288" y="624"/>
                  </a:lnTo>
                  <a:lnTo>
                    <a:pt x="8" y="0"/>
                  </a:lnTo>
                  <a:lnTo>
                    <a:pt x="0" y="24"/>
                  </a:lnTo>
                  <a:lnTo>
                    <a:pt x="1280" y="648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2" name="Freeform 36"/>
            <p:cNvSpPr>
              <a:spLocks/>
            </p:cNvSpPr>
            <p:nvPr/>
          </p:nvSpPr>
          <p:spPr bwMode="auto">
            <a:xfrm>
              <a:off x="11389" y="6195"/>
              <a:ext cx="36" cy="37"/>
            </a:xfrm>
            <a:custGeom>
              <a:avLst/>
              <a:gdLst>
                <a:gd name="T0" fmla="*/ 23 w 17"/>
                <a:gd name="T1" fmla="*/ 35 h 17"/>
                <a:gd name="T2" fmla="*/ 34 w 17"/>
                <a:gd name="T3" fmla="*/ 35 h 17"/>
                <a:gd name="T4" fmla="*/ 11 w 17"/>
                <a:gd name="T5" fmla="*/ 0 h 17"/>
                <a:gd name="T6" fmla="*/ 0 w 17"/>
                <a:gd name="T7" fmla="*/ 11 h 17"/>
                <a:gd name="T8" fmla="*/ 23 w 17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16"/>
                  </a:moveTo>
                  <a:lnTo>
                    <a:pt x="16" y="16"/>
                  </a:lnTo>
                  <a:lnTo>
                    <a:pt x="5" y="0"/>
                  </a:lnTo>
                  <a:lnTo>
                    <a:pt x="0" y="5"/>
                  </a:lnTo>
                  <a:lnTo>
                    <a:pt x="11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3" name="Freeform 35"/>
            <p:cNvSpPr>
              <a:spLocks/>
            </p:cNvSpPr>
            <p:nvPr/>
          </p:nvSpPr>
          <p:spPr bwMode="auto">
            <a:xfrm>
              <a:off x="8889" y="8012"/>
              <a:ext cx="35" cy="36"/>
            </a:xfrm>
            <a:custGeom>
              <a:avLst/>
              <a:gdLst>
                <a:gd name="T0" fmla="*/ 33 w 17"/>
                <a:gd name="T1" fmla="*/ 23 h 17"/>
                <a:gd name="T2" fmla="*/ 23 w 17"/>
                <a:gd name="T3" fmla="*/ 34 h 17"/>
                <a:gd name="T4" fmla="*/ 0 w 17"/>
                <a:gd name="T5" fmla="*/ 11 h 17"/>
                <a:gd name="T6" fmla="*/ 10 w 17"/>
                <a:gd name="T7" fmla="*/ 0 h 17"/>
                <a:gd name="T8" fmla="*/ 33 w 17"/>
                <a:gd name="T9" fmla="*/ 2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1"/>
                  </a:moveTo>
                  <a:lnTo>
                    <a:pt x="11" y="16"/>
                  </a:lnTo>
                  <a:lnTo>
                    <a:pt x="0" y="5"/>
                  </a:lnTo>
                  <a:lnTo>
                    <a:pt x="5" y="0"/>
                  </a:lnTo>
                  <a:lnTo>
                    <a:pt x="16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4" name="Freeform 34"/>
            <p:cNvSpPr>
              <a:spLocks/>
            </p:cNvSpPr>
            <p:nvPr/>
          </p:nvSpPr>
          <p:spPr bwMode="auto">
            <a:xfrm>
              <a:off x="8906" y="6212"/>
              <a:ext cx="2503" cy="1819"/>
            </a:xfrm>
            <a:custGeom>
              <a:avLst/>
              <a:gdLst>
                <a:gd name="T0" fmla="*/ 2501 w 1201"/>
                <a:gd name="T1" fmla="*/ 34 h 849"/>
                <a:gd name="T2" fmla="*/ 2468 w 1201"/>
                <a:gd name="T3" fmla="*/ 0 h 849"/>
                <a:gd name="T4" fmla="*/ 0 w 1201"/>
                <a:gd name="T5" fmla="*/ 1783 h 849"/>
                <a:gd name="T6" fmla="*/ 33 w 1201"/>
                <a:gd name="T7" fmla="*/ 1817 h 849"/>
                <a:gd name="T8" fmla="*/ 2501 w 1201"/>
                <a:gd name="T9" fmla="*/ 34 h 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1"/>
                <a:gd name="T16" fmla="*/ 0 h 849"/>
                <a:gd name="T17" fmla="*/ 1201 w 1201"/>
                <a:gd name="T18" fmla="*/ 849 h 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1" h="849">
                  <a:moveTo>
                    <a:pt x="1200" y="16"/>
                  </a:moveTo>
                  <a:lnTo>
                    <a:pt x="1184" y="0"/>
                  </a:lnTo>
                  <a:lnTo>
                    <a:pt x="0" y="832"/>
                  </a:lnTo>
                  <a:lnTo>
                    <a:pt x="16" y="848"/>
                  </a:lnTo>
                  <a:lnTo>
                    <a:pt x="120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5" name="Freeform 33"/>
            <p:cNvSpPr>
              <a:spLocks/>
            </p:cNvSpPr>
            <p:nvPr/>
          </p:nvSpPr>
          <p:spPr bwMode="auto">
            <a:xfrm>
              <a:off x="7423" y="4360"/>
              <a:ext cx="35" cy="37"/>
            </a:xfrm>
            <a:custGeom>
              <a:avLst/>
              <a:gdLst>
                <a:gd name="T0" fmla="*/ 33 w 17"/>
                <a:gd name="T1" fmla="*/ 35 h 17"/>
                <a:gd name="T2" fmla="*/ 33 w 17"/>
                <a:gd name="T3" fmla="*/ 11 h 17"/>
                <a:gd name="T4" fmla="*/ 10 w 17"/>
                <a:gd name="T5" fmla="*/ 0 h 17"/>
                <a:gd name="T6" fmla="*/ 0 w 17"/>
                <a:gd name="T7" fmla="*/ 11 h 17"/>
                <a:gd name="T8" fmla="*/ 33 w 17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6"/>
                  </a:moveTo>
                  <a:lnTo>
                    <a:pt x="16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16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6" name="Freeform 32"/>
            <p:cNvSpPr>
              <a:spLocks/>
            </p:cNvSpPr>
            <p:nvPr/>
          </p:nvSpPr>
          <p:spPr bwMode="auto">
            <a:xfrm>
              <a:off x="5340" y="8012"/>
              <a:ext cx="52" cy="36"/>
            </a:xfrm>
            <a:custGeom>
              <a:avLst/>
              <a:gdLst>
                <a:gd name="T0" fmla="*/ 50 w 25"/>
                <a:gd name="T1" fmla="*/ 23 h 17"/>
                <a:gd name="T2" fmla="*/ 37 w 25"/>
                <a:gd name="T3" fmla="*/ 34 h 17"/>
                <a:gd name="T4" fmla="*/ 0 w 25"/>
                <a:gd name="T5" fmla="*/ 11 h 17"/>
                <a:gd name="T6" fmla="*/ 12 w 25"/>
                <a:gd name="T7" fmla="*/ 0 h 17"/>
                <a:gd name="T8" fmla="*/ 50 w 25"/>
                <a:gd name="T9" fmla="*/ 2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6" y="0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7" name="Freeform 31"/>
            <p:cNvSpPr>
              <a:spLocks/>
            </p:cNvSpPr>
            <p:nvPr/>
          </p:nvSpPr>
          <p:spPr bwMode="auto">
            <a:xfrm>
              <a:off x="5356" y="4378"/>
              <a:ext cx="2102" cy="3653"/>
            </a:xfrm>
            <a:custGeom>
              <a:avLst/>
              <a:gdLst>
                <a:gd name="T0" fmla="*/ 2100 w 1009"/>
                <a:gd name="T1" fmla="*/ 34 h 1705"/>
                <a:gd name="T2" fmla="*/ 2050 w 1009"/>
                <a:gd name="T3" fmla="*/ 0 h 1705"/>
                <a:gd name="T4" fmla="*/ 0 w 1009"/>
                <a:gd name="T5" fmla="*/ 3617 h 1705"/>
                <a:gd name="T6" fmla="*/ 50 w 1009"/>
                <a:gd name="T7" fmla="*/ 3651 h 1705"/>
                <a:gd name="T8" fmla="*/ 2100 w 1009"/>
                <a:gd name="T9" fmla="*/ 34 h 17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9"/>
                <a:gd name="T16" fmla="*/ 0 h 1705"/>
                <a:gd name="T17" fmla="*/ 1009 w 1009"/>
                <a:gd name="T18" fmla="*/ 1705 h 17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9" h="1705">
                  <a:moveTo>
                    <a:pt x="1008" y="16"/>
                  </a:moveTo>
                  <a:lnTo>
                    <a:pt x="984" y="0"/>
                  </a:lnTo>
                  <a:lnTo>
                    <a:pt x="0" y="1688"/>
                  </a:lnTo>
                  <a:lnTo>
                    <a:pt x="24" y="1704"/>
                  </a:lnTo>
                  <a:lnTo>
                    <a:pt x="1008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8" name="Freeform 30"/>
            <p:cNvSpPr>
              <a:spLocks/>
            </p:cNvSpPr>
            <p:nvPr/>
          </p:nvSpPr>
          <p:spPr bwMode="auto">
            <a:xfrm>
              <a:off x="7423" y="4395"/>
              <a:ext cx="52" cy="37"/>
            </a:xfrm>
            <a:custGeom>
              <a:avLst/>
              <a:gdLst>
                <a:gd name="T0" fmla="*/ 50 w 25"/>
                <a:gd name="T1" fmla="*/ 24 h 17"/>
                <a:gd name="T2" fmla="*/ 37 w 25"/>
                <a:gd name="T3" fmla="*/ 0 h 17"/>
                <a:gd name="T4" fmla="*/ 0 w 25"/>
                <a:gd name="T5" fmla="*/ 24 h 17"/>
                <a:gd name="T6" fmla="*/ 12 w 25"/>
                <a:gd name="T7" fmla="*/ 35 h 17"/>
                <a:gd name="T8" fmla="*/ 50 w 25"/>
                <a:gd name="T9" fmla="*/ 24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0"/>
                  </a:lnTo>
                  <a:lnTo>
                    <a:pt x="0" y="11"/>
                  </a:lnTo>
                  <a:lnTo>
                    <a:pt x="6" y="16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9" name="Freeform 29"/>
            <p:cNvSpPr>
              <a:spLocks/>
            </p:cNvSpPr>
            <p:nvPr/>
          </p:nvSpPr>
          <p:spPr bwMode="auto">
            <a:xfrm>
              <a:off x="8873" y="7978"/>
              <a:ext cx="35" cy="19"/>
            </a:xfrm>
            <a:custGeom>
              <a:avLst/>
              <a:gdLst>
                <a:gd name="T0" fmla="*/ 33 w 17"/>
                <a:gd name="T1" fmla="*/ 0 h 9"/>
                <a:gd name="T2" fmla="*/ 33 w 17"/>
                <a:gd name="T3" fmla="*/ 8 h 9"/>
                <a:gd name="T4" fmla="*/ 10 w 17"/>
                <a:gd name="T5" fmla="*/ 17 h 9"/>
                <a:gd name="T6" fmla="*/ 0 w 17"/>
                <a:gd name="T7" fmla="*/ 8 h 9"/>
                <a:gd name="T8" fmla="*/ 33 w 17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9"/>
                <a:gd name="T17" fmla="*/ 17 w 1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9">
                  <a:moveTo>
                    <a:pt x="16" y="0"/>
                  </a:moveTo>
                  <a:lnTo>
                    <a:pt x="16" y="4"/>
                  </a:lnTo>
                  <a:lnTo>
                    <a:pt x="5" y="8"/>
                  </a:lnTo>
                  <a:lnTo>
                    <a:pt x="0" y="4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0" name="Freeform 28"/>
            <p:cNvSpPr>
              <a:spLocks/>
            </p:cNvSpPr>
            <p:nvPr/>
          </p:nvSpPr>
          <p:spPr bwMode="auto">
            <a:xfrm>
              <a:off x="7440" y="4429"/>
              <a:ext cx="1468" cy="3551"/>
            </a:xfrm>
            <a:custGeom>
              <a:avLst/>
              <a:gdLst>
                <a:gd name="T0" fmla="*/ 50 w 705"/>
                <a:gd name="T1" fmla="*/ 0 h 1657"/>
                <a:gd name="T2" fmla="*/ 0 w 705"/>
                <a:gd name="T3" fmla="*/ 17 h 1657"/>
                <a:gd name="T4" fmla="*/ 1416 w 705"/>
                <a:gd name="T5" fmla="*/ 3549 h 1657"/>
                <a:gd name="T6" fmla="*/ 1466 w 705"/>
                <a:gd name="T7" fmla="*/ 3532 h 1657"/>
                <a:gd name="T8" fmla="*/ 50 w 705"/>
                <a:gd name="T9" fmla="*/ 0 h 1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5"/>
                <a:gd name="T16" fmla="*/ 0 h 1657"/>
                <a:gd name="T17" fmla="*/ 705 w 705"/>
                <a:gd name="T18" fmla="*/ 1657 h 1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5" h="1657">
                  <a:moveTo>
                    <a:pt x="24" y="0"/>
                  </a:moveTo>
                  <a:lnTo>
                    <a:pt x="0" y="8"/>
                  </a:lnTo>
                  <a:lnTo>
                    <a:pt x="680" y="1656"/>
                  </a:lnTo>
                  <a:lnTo>
                    <a:pt x="704" y="1648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1" name="Freeform 27"/>
            <p:cNvSpPr>
              <a:spLocks/>
            </p:cNvSpPr>
            <p:nvPr/>
          </p:nvSpPr>
          <p:spPr bwMode="auto">
            <a:xfrm>
              <a:off x="4040" y="5475"/>
              <a:ext cx="35" cy="37"/>
            </a:xfrm>
            <a:custGeom>
              <a:avLst/>
              <a:gdLst>
                <a:gd name="T0" fmla="*/ 10 w 17"/>
                <a:gd name="T1" fmla="*/ 0 h 17"/>
                <a:gd name="T2" fmla="*/ 0 w 17"/>
                <a:gd name="T3" fmla="*/ 11 h 17"/>
                <a:gd name="T4" fmla="*/ 23 w 17"/>
                <a:gd name="T5" fmla="*/ 35 h 17"/>
                <a:gd name="T6" fmla="*/ 33 w 17"/>
                <a:gd name="T7" fmla="*/ 24 h 17"/>
                <a:gd name="T8" fmla="*/ 1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5" y="0"/>
                  </a:moveTo>
                  <a:lnTo>
                    <a:pt x="0" y="5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2" name="Freeform 26"/>
            <p:cNvSpPr>
              <a:spLocks/>
            </p:cNvSpPr>
            <p:nvPr/>
          </p:nvSpPr>
          <p:spPr bwMode="auto">
            <a:xfrm>
              <a:off x="5956" y="4069"/>
              <a:ext cx="36" cy="37"/>
            </a:xfrm>
            <a:custGeom>
              <a:avLst/>
              <a:gdLst>
                <a:gd name="T0" fmla="*/ 0 w 17"/>
                <a:gd name="T1" fmla="*/ 11 h 17"/>
                <a:gd name="T2" fmla="*/ 11 w 17"/>
                <a:gd name="T3" fmla="*/ 0 h 17"/>
                <a:gd name="T4" fmla="*/ 34 w 17"/>
                <a:gd name="T5" fmla="*/ 35 h 17"/>
                <a:gd name="T6" fmla="*/ 23 w 17"/>
                <a:gd name="T7" fmla="*/ 35 h 17"/>
                <a:gd name="T8" fmla="*/ 0 w 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5"/>
                  </a:moveTo>
                  <a:lnTo>
                    <a:pt x="5" y="0"/>
                  </a:lnTo>
                  <a:lnTo>
                    <a:pt x="16" y="16"/>
                  </a:lnTo>
                  <a:lnTo>
                    <a:pt x="11" y="16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3" name="Freeform 25"/>
            <p:cNvSpPr>
              <a:spLocks/>
            </p:cNvSpPr>
            <p:nvPr/>
          </p:nvSpPr>
          <p:spPr bwMode="auto">
            <a:xfrm>
              <a:off x="4056" y="4086"/>
              <a:ext cx="1919" cy="1409"/>
            </a:xfrm>
            <a:custGeom>
              <a:avLst/>
              <a:gdLst>
                <a:gd name="T0" fmla="*/ 0 w 921"/>
                <a:gd name="T1" fmla="*/ 1373 h 657"/>
                <a:gd name="T2" fmla="*/ 33 w 921"/>
                <a:gd name="T3" fmla="*/ 1407 h 657"/>
                <a:gd name="T4" fmla="*/ 1917 w 921"/>
                <a:gd name="T5" fmla="*/ 34 h 657"/>
                <a:gd name="T6" fmla="*/ 1884 w 921"/>
                <a:gd name="T7" fmla="*/ 0 h 657"/>
                <a:gd name="T8" fmla="*/ 0 w 921"/>
                <a:gd name="T9" fmla="*/ 1373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1"/>
                <a:gd name="T16" fmla="*/ 0 h 657"/>
                <a:gd name="T17" fmla="*/ 921 w 921"/>
                <a:gd name="T18" fmla="*/ 657 h 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1" h="657">
                  <a:moveTo>
                    <a:pt x="0" y="640"/>
                  </a:moveTo>
                  <a:lnTo>
                    <a:pt x="16" y="656"/>
                  </a:lnTo>
                  <a:lnTo>
                    <a:pt x="920" y="16"/>
                  </a:lnTo>
                  <a:lnTo>
                    <a:pt x="904" y="0"/>
                  </a:lnTo>
                  <a:lnTo>
                    <a:pt x="0" y="64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4" name="Freeform 24"/>
            <p:cNvSpPr>
              <a:spLocks/>
            </p:cNvSpPr>
            <p:nvPr/>
          </p:nvSpPr>
          <p:spPr bwMode="auto">
            <a:xfrm>
              <a:off x="8989" y="8012"/>
              <a:ext cx="20" cy="36"/>
            </a:xfrm>
            <a:custGeom>
              <a:avLst/>
              <a:gdLst>
                <a:gd name="T0" fmla="*/ 0 w 9"/>
                <a:gd name="T1" fmla="*/ 34 h 17"/>
                <a:gd name="T2" fmla="*/ 9 w 9"/>
                <a:gd name="T3" fmla="*/ 34 h 17"/>
                <a:gd name="T4" fmla="*/ 18 w 9"/>
                <a:gd name="T5" fmla="*/ 11 h 17"/>
                <a:gd name="T6" fmla="*/ 9 w 9"/>
                <a:gd name="T7" fmla="*/ 0 h 17"/>
                <a:gd name="T8" fmla="*/ 0 w 9"/>
                <a:gd name="T9" fmla="*/ 34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5" name="Freeform 23"/>
            <p:cNvSpPr>
              <a:spLocks/>
            </p:cNvSpPr>
            <p:nvPr/>
          </p:nvSpPr>
          <p:spPr bwMode="auto">
            <a:xfrm>
              <a:off x="4523" y="5869"/>
              <a:ext cx="35" cy="54"/>
            </a:xfrm>
            <a:custGeom>
              <a:avLst/>
              <a:gdLst>
                <a:gd name="T0" fmla="*/ 23 w 17"/>
                <a:gd name="T1" fmla="*/ 52 h 25"/>
                <a:gd name="T2" fmla="*/ 0 w 17"/>
                <a:gd name="T3" fmla="*/ 39 h 25"/>
                <a:gd name="T4" fmla="*/ 23 w 17"/>
                <a:gd name="T5" fmla="*/ 0 h 25"/>
                <a:gd name="T6" fmla="*/ 33 w 17"/>
                <a:gd name="T7" fmla="*/ 13 h 25"/>
                <a:gd name="T8" fmla="*/ 23 w 17"/>
                <a:gd name="T9" fmla="*/ 5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6" name="Freeform 22"/>
            <p:cNvSpPr>
              <a:spLocks/>
            </p:cNvSpPr>
            <p:nvPr/>
          </p:nvSpPr>
          <p:spPr bwMode="auto">
            <a:xfrm>
              <a:off x="4556" y="5886"/>
              <a:ext cx="4436" cy="2162"/>
            </a:xfrm>
            <a:custGeom>
              <a:avLst/>
              <a:gdLst>
                <a:gd name="T0" fmla="*/ 4417 w 2129"/>
                <a:gd name="T1" fmla="*/ 2160 h 1009"/>
                <a:gd name="T2" fmla="*/ 4434 w 2129"/>
                <a:gd name="T3" fmla="*/ 2108 h 1009"/>
                <a:gd name="T4" fmla="*/ 17 w 2129"/>
                <a:gd name="T5" fmla="*/ 0 h 1009"/>
                <a:gd name="T6" fmla="*/ 0 w 2129"/>
                <a:gd name="T7" fmla="*/ 51 h 1009"/>
                <a:gd name="T8" fmla="*/ 4417 w 2129"/>
                <a:gd name="T9" fmla="*/ 216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9"/>
                <a:gd name="T16" fmla="*/ 0 h 1009"/>
                <a:gd name="T17" fmla="*/ 2129 w 2129"/>
                <a:gd name="T18" fmla="*/ 1009 h 10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9" h="1009">
                  <a:moveTo>
                    <a:pt x="2120" y="1008"/>
                  </a:moveTo>
                  <a:lnTo>
                    <a:pt x="2128" y="984"/>
                  </a:lnTo>
                  <a:lnTo>
                    <a:pt x="8" y="0"/>
                  </a:lnTo>
                  <a:lnTo>
                    <a:pt x="0" y="24"/>
                  </a:lnTo>
                  <a:lnTo>
                    <a:pt x="2120" y="1008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7" name="Freeform 21"/>
            <p:cNvSpPr>
              <a:spLocks/>
            </p:cNvSpPr>
            <p:nvPr/>
          </p:nvSpPr>
          <p:spPr bwMode="auto">
            <a:xfrm>
              <a:off x="5523" y="8012"/>
              <a:ext cx="19" cy="36"/>
            </a:xfrm>
            <a:custGeom>
              <a:avLst/>
              <a:gdLst>
                <a:gd name="T0" fmla="*/ 8 w 9"/>
                <a:gd name="T1" fmla="*/ 0 h 17"/>
                <a:gd name="T2" fmla="*/ 0 w 9"/>
                <a:gd name="T3" fmla="*/ 11 h 17"/>
                <a:gd name="T4" fmla="*/ 8 w 9"/>
                <a:gd name="T5" fmla="*/ 34 h 17"/>
                <a:gd name="T6" fmla="*/ 17 w 9"/>
                <a:gd name="T7" fmla="*/ 34 h 17"/>
                <a:gd name="T8" fmla="*/ 8 w 9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4" y="0"/>
                  </a:moveTo>
                  <a:lnTo>
                    <a:pt x="0" y="5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8" name="Freeform 20"/>
            <p:cNvSpPr>
              <a:spLocks/>
            </p:cNvSpPr>
            <p:nvPr/>
          </p:nvSpPr>
          <p:spPr bwMode="auto">
            <a:xfrm>
              <a:off x="10856" y="5732"/>
              <a:ext cx="35" cy="54"/>
            </a:xfrm>
            <a:custGeom>
              <a:avLst/>
              <a:gdLst>
                <a:gd name="T0" fmla="*/ 0 w 17"/>
                <a:gd name="T1" fmla="*/ 13 h 25"/>
                <a:gd name="T2" fmla="*/ 10 w 17"/>
                <a:gd name="T3" fmla="*/ 0 h 25"/>
                <a:gd name="T4" fmla="*/ 33 w 17"/>
                <a:gd name="T5" fmla="*/ 39 h 25"/>
                <a:gd name="T6" fmla="*/ 10 w 17"/>
                <a:gd name="T7" fmla="*/ 52 h 25"/>
                <a:gd name="T8" fmla="*/ 0 w 17"/>
                <a:gd name="T9" fmla="*/ 13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0" y="6"/>
                  </a:moveTo>
                  <a:lnTo>
                    <a:pt x="5" y="0"/>
                  </a:lnTo>
                  <a:lnTo>
                    <a:pt x="16" y="18"/>
                  </a:lnTo>
                  <a:lnTo>
                    <a:pt x="5" y="24"/>
                  </a:lnTo>
                  <a:lnTo>
                    <a:pt x="0" y="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9" name="Freeform 19"/>
            <p:cNvSpPr>
              <a:spLocks/>
            </p:cNvSpPr>
            <p:nvPr/>
          </p:nvSpPr>
          <p:spPr bwMode="auto">
            <a:xfrm>
              <a:off x="5540" y="5749"/>
              <a:ext cx="5318" cy="2299"/>
            </a:xfrm>
            <a:custGeom>
              <a:avLst/>
              <a:gdLst>
                <a:gd name="T0" fmla="*/ 0 w 2553"/>
                <a:gd name="T1" fmla="*/ 2245 h 1073"/>
                <a:gd name="T2" fmla="*/ 17 w 2553"/>
                <a:gd name="T3" fmla="*/ 2297 h 1073"/>
                <a:gd name="T4" fmla="*/ 5316 w 2553"/>
                <a:gd name="T5" fmla="*/ 51 h 1073"/>
                <a:gd name="T6" fmla="*/ 5299 w 2553"/>
                <a:gd name="T7" fmla="*/ 0 h 1073"/>
                <a:gd name="T8" fmla="*/ 0 w 2553"/>
                <a:gd name="T9" fmla="*/ 2245 h 10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3"/>
                <a:gd name="T16" fmla="*/ 0 h 1073"/>
                <a:gd name="T17" fmla="*/ 2553 w 2553"/>
                <a:gd name="T18" fmla="*/ 1073 h 10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3" h="1073">
                  <a:moveTo>
                    <a:pt x="0" y="1048"/>
                  </a:moveTo>
                  <a:lnTo>
                    <a:pt x="8" y="1072"/>
                  </a:lnTo>
                  <a:lnTo>
                    <a:pt x="2552" y="24"/>
                  </a:lnTo>
                  <a:lnTo>
                    <a:pt x="2544" y="0"/>
                  </a:lnTo>
                  <a:lnTo>
                    <a:pt x="0" y="1048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0" name="Freeform 18"/>
            <p:cNvSpPr>
              <a:spLocks/>
            </p:cNvSpPr>
            <p:nvPr/>
          </p:nvSpPr>
          <p:spPr bwMode="auto">
            <a:xfrm>
              <a:off x="4006" y="6161"/>
              <a:ext cx="36" cy="36"/>
            </a:xfrm>
            <a:custGeom>
              <a:avLst/>
              <a:gdLst>
                <a:gd name="T0" fmla="*/ 34 w 17"/>
                <a:gd name="T1" fmla="*/ 11 h 17"/>
                <a:gd name="T2" fmla="*/ 34 w 17"/>
                <a:gd name="T3" fmla="*/ 0 h 17"/>
                <a:gd name="T4" fmla="*/ 0 w 17"/>
                <a:gd name="T5" fmla="*/ 23 h 17"/>
                <a:gd name="T6" fmla="*/ 11 w 17"/>
                <a:gd name="T7" fmla="*/ 34 h 17"/>
                <a:gd name="T8" fmla="*/ 34 w 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5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5" y="16"/>
                  </a:lnTo>
                  <a:lnTo>
                    <a:pt x="16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1" name="Freeform 17"/>
            <p:cNvSpPr>
              <a:spLocks/>
            </p:cNvSpPr>
            <p:nvPr/>
          </p:nvSpPr>
          <p:spPr bwMode="auto">
            <a:xfrm>
              <a:off x="5340" y="8012"/>
              <a:ext cx="35" cy="36"/>
            </a:xfrm>
            <a:custGeom>
              <a:avLst/>
              <a:gdLst>
                <a:gd name="T0" fmla="*/ 23 w 17"/>
                <a:gd name="T1" fmla="*/ 0 h 17"/>
                <a:gd name="T2" fmla="*/ 33 w 17"/>
                <a:gd name="T3" fmla="*/ 11 h 17"/>
                <a:gd name="T4" fmla="*/ 10 w 17"/>
                <a:gd name="T5" fmla="*/ 34 h 17"/>
                <a:gd name="T6" fmla="*/ 0 w 17"/>
                <a:gd name="T7" fmla="*/ 23 h 17"/>
                <a:gd name="T8" fmla="*/ 23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0"/>
                  </a:moveTo>
                  <a:lnTo>
                    <a:pt x="16" y="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2" name="Freeform 16"/>
            <p:cNvSpPr>
              <a:spLocks/>
            </p:cNvSpPr>
            <p:nvPr/>
          </p:nvSpPr>
          <p:spPr bwMode="auto">
            <a:xfrm>
              <a:off x="4023" y="6178"/>
              <a:ext cx="1335" cy="1853"/>
            </a:xfrm>
            <a:custGeom>
              <a:avLst/>
              <a:gdLst>
                <a:gd name="T0" fmla="*/ 33 w 641"/>
                <a:gd name="T1" fmla="*/ 0 h 865"/>
                <a:gd name="T2" fmla="*/ 0 w 641"/>
                <a:gd name="T3" fmla="*/ 34 h 865"/>
                <a:gd name="T4" fmla="*/ 1300 w 641"/>
                <a:gd name="T5" fmla="*/ 1851 h 865"/>
                <a:gd name="T6" fmla="*/ 1333 w 641"/>
                <a:gd name="T7" fmla="*/ 1817 h 865"/>
                <a:gd name="T8" fmla="*/ 33 w 641"/>
                <a:gd name="T9" fmla="*/ 0 h 8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1"/>
                <a:gd name="T16" fmla="*/ 0 h 865"/>
                <a:gd name="T17" fmla="*/ 641 w 641"/>
                <a:gd name="T18" fmla="*/ 865 h 8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1" h="865">
                  <a:moveTo>
                    <a:pt x="16" y="0"/>
                  </a:moveTo>
                  <a:lnTo>
                    <a:pt x="0" y="16"/>
                  </a:lnTo>
                  <a:lnTo>
                    <a:pt x="624" y="864"/>
                  </a:lnTo>
                  <a:lnTo>
                    <a:pt x="640" y="848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3" name="Rectangle 15"/>
            <p:cNvSpPr>
              <a:spLocks noChangeArrowheads="1"/>
            </p:cNvSpPr>
            <p:nvPr/>
          </p:nvSpPr>
          <p:spPr bwMode="auto">
            <a:xfrm>
              <a:off x="4556" y="5766"/>
              <a:ext cx="2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4" name="Rectangle 14"/>
            <p:cNvSpPr>
              <a:spLocks noChangeArrowheads="1"/>
            </p:cNvSpPr>
            <p:nvPr/>
          </p:nvSpPr>
          <p:spPr bwMode="auto">
            <a:xfrm>
              <a:off x="10823" y="5766"/>
              <a:ext cx="16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5" name="Rectangle 13"/>
            <p:cNvSpPr>
              <a:spLocks noChangeArrowheads="1"/>
            </p:cNvSpPr>
            <p:nvPr/>
          </p:nvSpPr>
          <p:spPr bwMode="auto">
            <a:xfrm>
              <a:off x="4573" y="5766"/>
              <a:ext cx="6233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6" name="Rectangle 12" descr="10%"/>
            <p:cNvSpPr>
              <a:spLocks noChangeArrowheads="1"/>
            </p:cNvSpPr>
            <p:nvPr/>
          </p:nvSpPr>
          <p:spPr bwMode="auto">
            <a:xfrm>
              <a:off x="6006" y="3709"/>
              <a:ext cx="2717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7" name="Rectangle 11"/>
            <p:cNvSpPr>
              <a:spLocks noChangeArrowheads="1"/>
            </p:cNvSpPr>
            <p:nvPr/>
          </p:nvSpPr>
          <p:spPr bwMode="auto">
            <a:xfrm>
              <a:off x="6023" y="3725"/>
              <a:ext cx="2677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Analyst</a:t>
              </a:r>
              <a:endParaRPr lang="en-US"/>
            </a:p>
          </p:txBody>
        </p:sp>
        <p:sp>
          <p:nvSpPr>
            <p:cNvPr id="16418" name="Rectangle 10" descr="10%"/>
            <p:cNvSpPr>
              <a:spLocks noChangeArrowheads="1"/>
            </p:cNvSpPr>
            <p:nvPr/>
          </p:nvSpPr>
          <p:spPr bwMode="auto">
            <a:xfrm>
              <a:off x="3573" y="7944"/>
              <a:ext cx="3117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9" name="Rectangle 9"/>
            <p:cNvSpPr>
              <a:spLocks noChangeArrowheads="1"/>
            </p:cNvSpPr>
            <p:nvPr/>
          </p:nvSpPr>
          <p:spPr bwMode="auto">
            <a:xfrm>
              <a:off x="3552" y="7945"/>
              <a:ext cx="3101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Designer</a:t>
              </a:r>
              <a:endParaRPr lang="en-US"/>
            </a:p>
          </p:txBody>
        </p:sp>
        <p:sp>
          <p:nvSpPr>
            <p:cNvPr id="16420" name="Rectangle 8" descr="10%"/>
            <p:cNvSpPr>
              <a:spLocks noChangeArrowheads="1"/>
            </p:cNvSpPr>
            <p:nvPr/>
          </p:nvSpPr>
          <p:spPr bwMode="auto">
            <a:xfrm>
              <a:off x="8073" y="7926"/>
              <a:ext cx="2083" cy="77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21" name="Rectangle 7"/>
            <p:cNvSpPr>
              <a:spLocks noChangeArrowheads="1"/>
            </p:cNvSpPr>
            <p:nvPr/>
          </p:nvSpPr>
          <p:spPr bwMode="auto">
            <a:xfrm>
              <a:off x="8082" y="7945"/>
              <a:ext cx="2059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Librarian</a:t>
              </a:r>
              <a:endParaRPr lang="en-US"/>
            </a:p>
          </p:txBody>
        </p:sp>
        <p:sp>
          <p:nvSpPr>
            <p:cNvPr id="16422" name="Line 6"/>
            <p:cNvSpPr>
              <a:spLocks noChangeShapeType="1"/>
            </p:cNvSpPr>
            <p:nvPr/>
          </p:nvSpPr>
          <p:spPr bwMode="auto">
            <a:xfrm flipH="1">
              <a:off x="6723" y="8321"/>
              <a:ext cx="1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Rectangle 5" descr="10%"/>
            <p:cNvSpPr>
              <a:spLocks noChangeArrowheads="1"/>
            </p:cNvSpPr>
            <p:nvPr/>
          </p:nvSpPr>
          <p:spPr bwMode="auto">
            <a:xfrm>
              <a:off x="2523" y="5458"/>
              <a:ext cx="2083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24" name="Rectangle 4"/>
            <p:cNvSpPr>
              <a:spLocks noChangeArrowheads="1"/>
            </p:cNvSpPr>
            <p:nvPr/>
          </p:nvSpPr>
          <p:spPr bwMode="auto">
            <a:xfrm>
              <a:off x="2540" y="5475"/>
              <a:ext cx="2042" cy="753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Tester</a:t>
              </a:r>
              <a:endParaRPr lang="en-US"/>
            </a:p>
          </p:txBody>
        </p:sp>
        <p:sp>
          <p:nvSpPr>
            <p:cNvPr id="16425" name="Rectangle 3" descr="10%"/>
            <p:cNvSpPr>
              <a:spLocks noChangeArrowheads="1"/>
            </p:cNvSpPr>
            <p:nvPr/>
          </p:nvSpPr>
          <p:spPr bwMode="auto">
            <a:xfrm>
              <a:off x="9773" y="5458"/>
              <a:ext cx="2633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26" name="Rectangle 2"/>
            <p:cNvSpPr>
              <a:spLocks noChangeArrowheads="1"/>
            </p:cNvSpPr>
            <p:nvPr/>
          </p:nvSpPr>
          <p:spPr bwMode="auto">
            <a:xfrm>
              <a:off x="9789" y="5475"/>
              <a:ext cx="2411" cy="753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Programmer</a:t>
              </a:r>
              <a:endParaRPr lang="en-US"/>
            </a:p>
          </p:txBody>
        </p:sp>
      </p:grpSp>
      <p:sp>
        <p:nvSpPr>
          <p:cNvPr id="16387" name="Text Placeholder 43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Used ego-less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slides describe the components to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 Logic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5491163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Cube Scene Graph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0866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Cube Scene Graph (cont)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28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Engine Design Metrics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457200" y="2743200"/>
          <a:ext cx="7902575" cy="3497263"/>
        </p:xfrm>
        <a:graphic>
          <a:graphicData uri="http://schemas.openxmlformats.org/presentationml/2006/ole">
            <p:oleObj spid="_x0000_s61441" name="Worksheet" r:id="rId3" imgW="4276649" imgH="191444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Regade’s Cube Design Metrics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457200" y="2362200"/>
          <a:ext cx="8475663" cy="3429000"/>
        </p:xfrm>
        <a:graphic>
          <a:graphicData uri="http://schemas.openxmlformats.org/presentationml/2006/ole">
            <p:oleObj spid="_x0000_s65537" name="Worksheet" r:id="rId3" imgW="4276641" imgH="191445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complexity is proportional to V(G)</a:t>
            </a:r>
          </a:p>
          <a:p>
            <a:pPr eaLnBrk="1" hangingPunct="1"/>
            <a:r>
              <a:rPr lang="en-US" smtClean="0"/>
              <a:t>Fan in/Fan out of the components is less than or equal to one</a:t>
            </a:r>
          </a:p>
          <a:p>
            <a:pPr lvl="1" eaLnBrk="1" hangingPunct="1"/>
            <a:r>
              <a:rPr lang="en-US" smtClean="0"/>
              <a:t>Indicates low design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Dependency</a:t>
            </a:r>
          </a:p>
        </p:txBody>
      </p:sp>
      <p:sp>
        <p:nvSpPr>
          <p:cNvPr id="67589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3505200" cy="6397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3048000" y="381000"/>
          <a:ext cx="4191000" cy="6107113"/>
        </p:xfrm>
        <a:graphic>
          <a:graphicData uri="http://schemas.openxmlformats.org/presentationml/2006/ole">
            <p:oleObj spid="_x0000_s67587" name="Visio" r:id="rId3" imgW="5978271" imgH="872140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Development Schedule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/>
          <a:lstStyle/>
          <a:p>
            <a:pPr eaLnBrk="1" hangingPunct="1"/>
            <a:r>
              <a:rPr lang="en-US" smtClean="0"/>
              <a:t>Changes are needed!</a:t>
            </a: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7439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Dependencies and Work Schedule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Though simple, the project is very large and is very impractical for such a short period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Organization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Modified ego-less approach</a:t>
            </a:r>
          </a:p>
        </p:txBody>
      </p:sp>
      <p:sp>
        <p:nvSpPr>
          <p:cNvPr id="1741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7412" name="Group 1"/>
          <p:cNvGrpSpPr>
            <a:grpSpLocks noChangeAspect="1"/>
          </p:cNvGrpSpPr>
          <p:nvPr/>
        </p:nvGrpSpPr>
        <p:grpSpPr bwMode="auto">
          <a:xfrm>
            <a:off x="1066800" y="2514600"/>
            <a:ext cx="7051675" cy="3505200"/>
            <a:chOff x="2494" y="3678"/>
            <a:chExt cx="9912" cy="5069"/>
          </a:xfrm>
        </p:grpSpPr>
        <p:sp>
          <p:nvSpPr>
            <p:cNvPr id="17413" name="AutoShape 28"/>
            <p:cNvSpPr>
              <a:spLocks noChangeAspect="1" noChangeArrowheads="1" noTextEdit="1"/>
            </p:cNvSpPr>
            <p:nvPr/>
          </p:nvSpPr>
          <p:spPr bwMode="auto">
            <a:xfrm>
              <a:off x="2494" y="3678"/>
              <a:ext cx="9912" cy="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4" name="Line 27"/>
            <p:cNvSpPr>
              <a:spLocks noChangeShapeType="1"/>
            </p:cNvSpPr>
            <p:nvPr/>
          </p:nvSpPr>
          <p:spPr bwMode="auto">
            <a:xfrm flipH="1">
              <a:off x="5377" y="4314"/>
              <a:ext cx="1853" cy="38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Line 26"/>
            <p:cNvSpPr>
              <a:spLocks noChangeShapeType="1"/>
            </p:cNvSpPr>
            <p:nvPr/>
          </p:nvSpPr>
          <p:spPr bwMode="auto">
            <a:xfrm>
              <a:off x="5377" y="8339"/>
              <a:ext cx="370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Freeform 25"/>
            <p:cNvSpPr>
              <a:spLocks/>
            </p:cNvSpPr>
            <p:nvPr/>
          </p:nvSpPr>
          <p:spPr bwMode="auto">
            <a:xfrm>
              <a:off x="11323" y="5423"/>
              <a:ext cx="18" cy="37"/>
            </a:xfrm>
            <a:custGeom>
              <a:avLst/>
              <a:gdLst>
                <a:gd name="T0" fmla="*/ 0 w 9"/>
                <a:gd name="T1" fmla="*/ 35 h 17"/>
                <a:gd name="T2" fmla="*/ 8 w 9"/>
                <a:gd name="T3" fmla="*/ 35 h 17"/>
                <a:gd name="T4" fmla="*/ 16 w 9"/>
                <a:gd name="T5" fmla="*/ 11 h 17"/>
                <a:gd name="T6" fmla="*/ 8 w 9"/>
                <a:gd name="T7" fmla="*/ 0 h 17"/>
                <a:gd name="T8" fmla="*/ 0 w 9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17" name="Freeform 24"/>
            <p:cNvSpPr>
              <a:spLocks/>
            </p:cNvSpPr>
            <p:nvPr/>
          </p:nvSpPr>
          <p:spPr bwMode="auto">
            <a:xfrm>
              <a:off x="8606" y="4052"/>
              <a:ext cx="35" cy="54"/>
            </a:xfrm>
            <a:custGeom>
              <a:avLst/>
              <a:gdLst>
                <a:gd name="T0" fmla="*/ 23 w 17"/>
                <a:gd name="T1" fmla="*/ 52 h 25"/>
                <a:gd name="T2" fmla="*/ 0 w 17"/>
                <a:gd name="T3" fmla="*/ 39 h 25"/>
                <a:gd name="T4" fmla="*/ 23 w 17"/>
                <a:gd name="T5" fmla="*/ 0 h 25"/>
                <a:gd name="T6" fmla="*/ 33 w 17"/>
                <a:gd name="T7" fmla="*/ 13 h 25"/>
                <a:gd name="T8" fmla="*/ 23 w 17"/>
                <a:gd name="T9" fmla="*/ 5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18" name="Freeform 23"/>
            <p:cNvSpPr>
              <a:spLocks/>
            </p:cNvSpPr>
            <p:nvPr/>
          </p:nvSpPr>
          <p:spPr bwMode="auto">
            <a:xfrm>
              <a:off x="11389" y="6195"/>
              <a:ext cx="36" cy="37"/>
            </a:xfrm>
            <a:custGeom>
              <a:avLst/>
              <a:gdLst>
                <a:gd name="T0" fmla="*/ 23 w 17"/>
                <a:gd name="T1" fmla="*/ 35 h 17"/>
                <a:gd name="T2" fmla="*/ 34 w 17"/>
                <a:gd name="T3" fmla="*/ 35 h 17"/>
                <a:gd name="T4" fmla="*/ 11 w 17"/>
                <a:gd name="T5" fmla="*/ 0 h 17"/>
                <a:gd name="T6" fmla="*/ 0 w 17"/>
                <a:gd name="T7" fmla="*/ 11 h 17"/>
                <a:gd name="T8" fmla="*/ 23 w 17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16"/>
                  </a:moveTo>
                  <a:lnTo>
                    <a:pt x="16" y="16"/>
                  </a:lnTo>
                  <a:lnTo>
                    <a:pt x="5" y="0"/>
                  </a:lnTo>
                  <a:lnTo>
                    <a:pt x="0" y="5"/>
                  </a:lnTo>
                  <a:lnTo>
                    <a:pt x="11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19" name="Freeform 22"/>
            <p:cNvSpPr>
              <a:spLocks/>
            </p:cNvSpPr>
            <p:nvPr/>
          </p:nvSpPr>
          <p:spPr bwMode="auto">
            <a:xfrm>
              <a:off x="8889" y="8012"/>
              <a:ext cx="35" cy="36"/>
            </a:xfrm>
            <a:custGeom>
              <a:avLst/>
              <a:gdLst>
                <a:gd name="T0" fmla="*/ 33 w 17"/>
                <a:gd name="T1" fmla="*/ 23 h 17"/>
                <a:gd name="T2" fmla="*/ 23 w 17"/>
                <a:gd name="T3" fmla="*/ 34 h 17"/>
                <a:gd name="T4" fmla="*/ 0 w 17"/>
                <a:gd name="T5" fmla="*/ 11 h 17"/>
                <a:gd name="T6" fmla="*/ 10 w 17"/>
                <a:gd name="T7" fmla="*/ 0 h 17"/>
                <a:gd name="T8" fmla="*/ 33 w 17"/>
                <a:gd name="T9" fmla="*/ 2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1"/>
                  </a:moveTo>
                  <a:lnTo>
                    <a:pt x="11" y="16"/>
                  </a:lnTo>
                  <a:lnTo>
                    <a:pt x="0" y="5"/>
                  </a:lnTo>
                  <a:lnTo>
                    <a:pt x="5" y="0"/>
                  </a:lnTo>
                  <a:lnTo>
                    <a:pt x="16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0" name="Freeform 21"/>
            <p:cNvSpPr>
              <a:spLocks/>
            </p:cNvSpPr>
            <p:nvPr/>
          </p:nvSpPr>
          <p:spPr bwMode="auto">
            <a:xfrm>
              <a:off x="7423" y="4360"/>
              <a:ext cx="35" cy="37"/>
            </a:xfrm>
            <a:custGeom>
              <a:avLst/>
              <a:gdLst>
                <a:gd name="T0" fmla="*/ 33 w 17"/>
                <a:gd name="T1" fmla="*/ 35 h 17"/>
                <a:gd name="T2" fmla="*/ 33 w 17"/>
                <a:gd name="T3" fmla="*/ 11 h 17"/>
                <a:gd name="T4" fmla="*/ 10 w 17"/>
                <a:gd name="T5" fmla="*/ 0 h 17"/>
                <a:gd name="T6" fmla="*/ 0 w 17"/>
                <a:gd name="T7" fmla="*/ 11 h 17"/>
                <a:gd name="T8" fmla="*/ 33 w 17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6"/>
                  </a:moveTo>
                  <a:lnTo>
                    <a:pt x="16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16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1" name="Freeform 20"/>
            <p:cNvSpPr>
              <a:spLocks/>
            </p:cNvSpPr>
            <p:nvPr/>
          </p:nvSpPr>
          <p:spPr bwMode="auto">
            <a:xfrm>
              <a:off x="5340" y="8012"/>
              <a:ext cx="52" cy="36"/>
            </a:xfrm>
            <a:custGeom>
              <a:avLst/>
              <a:gdLst>
                <a:gd name="T0" fmla="*/ 50 w 25"/>
                <a:gd name="T1" fmla="*/ 23 h 17"/>
                <a:gd name="T2" fmla="*/ 37 w 25"/>
                <a:gd name="T3" fmla="*/ 34 h 17"/>
                <a:gd name="T4" fmla="*/ 0 w 25"/>
                <a:gd name="T5" fmla="*/ 11 h 17"/>
                <a:gd name="T6" fmla="*/ 12 w 25"/>
                <a:gd name="T7" fmla="*/ 0 h 17"/>
                <a:gd name="T8" fmla="*/ 50 w 25"/>
                <a:gd name="T9" fmla="*/ 2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6" y="0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2" name="Freeform 19"/>
            <p:cNvSpPr>
              <a:spLocks/>
            </p:cNvSpPr>
            <p:nvPr/>
          </p:nvSpPr>
          <p:spPr bwMode="auto">
            <a:xfrm>
              <a:off x="7423" y="4395"/>
              <a:ext cx="52" cy="37"/>
            </a:xfrm>
            <a:custGeom>
              <a:avLst/>
              <a:gdLst>
                <a:gd name="T0" fmla="*/ 50 w 25"/>
                <a:gd name="T1" fmla="*/ 24 h 17"/>
                <a:gd name="T2" fmla="*/ 37 w 25"/>
                <a:gd name="T3" fmla="*/ 0 h 17"/>
                <a:gd name="T4" fmla="*/ 0 w 25"/>
                <a:gd name="T5" fmla="*/ 24 h 17"/>
                <a:gd name="T6" fmla="*/ 12 w 25"/>
                <a:gd name="T7" fmla="*/ 35 h 17"/>
                <a:gd name="T8" fmla="*/ 50 w 25"/>
                <a:gd name="T9" fmla="*/ 24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0"/>
                  </a:lnTo>
                  <a:lnTo>
                    <a:pt x="0" y="11"/>
                  </a:lnTo>
                  <a:lnTo>
                    <a:pt x="6" y="16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3" name="Freeform 18"/>
            <p:cNvSpPr>
              <a:spLocks/>
            </p:cNvSpPr>
            <p:nvPr/>
          </p:nvSpPr>
          <p:spPr bwMode="auto">
            <a:xfrm>
              <a:off x="8873" y="7978"/>
              <a:ext cx="35" cy="19"/>
            </a:xfrm>
            <a:custGeom>
              <a:avLst/>
              <a:gdLst>
                <a:gd name="T0" fmla="*/ 33 w 17"/>
                <a:gd name="T1" fmla="*/ 0 h 9"/>
                <a:gd name="T2" fmla="*/ 33 w 17"/>
                <a:gd name="T3" fmla="*/ 8 h 9"/>
                <a:gd name="T4" fmla="*/ 10 w 17"/>
                <a:gd name="T5" fmla="*/ 17 h 9"/>
                <a:gd name="T6" fmla="*/ 0 w 17"/>
                <a:gd name="T7" fmla="*/ 8 h 9"/>
                <a:gd name="T8" fmla="*/ 33 w 17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9"/>
                <a:gd name="T17" fmla="*/ 17 w 1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9">
                  <a:moveTo>
                    <a:pt x="16" y="0"/>
                  </a:moveTo>
                  <a:lnTo>
                    <a:pt x="16" y="4"/>
                  </a:lnTo>
                  <a:lnTo>
                    <a:pt x="5" y="8"/>
                  </a:lnTo>
                  <a:lnTo>
                    <a:pt x="0" y="4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4" name="Freeform 17"/>
            <p:cNvSpPr>
              <a:spLocks/>
            </p:cNvSpPr>
            <p:nvPr/>
          </p:nvSpPr>
          <p:spPr bwMode="auto">
            <a:xfrm>
              <a:off x="7440" y="4429"/>
              <a:ext cx="1468" cy="3551"/>
            </a:xfrm>
            <a:custGeom>
              <a:avLst/>
              <a:gdLst>
                <a:gd name="T0" fmla="*/ 50 w 705"/>
                <a:gd name="T1" fmla="*/ 0 h 1657"/>
                <a:gd name="T2" fmla="*/ 0 w 705"/>
                <a:gd name="T3" fmla="*/ 17 h 1657"/>
                <a:gd name="T4" fmla="*/ 1416 w 705"/>
                <a:gd name="T5" fmla="*/ 3549 h 1657"/>
                <a:gd name="T6" fmla="*/ 1466 w 705"/>
                <a:gd name="T7" fmla="*/ 3532 h 1657"/>
                <a:gd name="T8" fmla="*/ 50 w 705"/>
                <a:gd name="T9" fmla="*/ 0 h 1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5"/>
                <a:gd name="T16" fmla="*/ 0 h 1657"/>
                <a:gd name="T17" fmla="*/ 705 w 705"/>
                <a:gd name="T18" fmla="*/ 1657 h 1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5" h="1657">
                  <a:moveTo>
                    <a:pt x="24" y="0"/>
                  </a:moveTo>
                  <a:lnTo>
                    <a:pt x="0" y="8"/>
                  </a:lnTo>
                  <a:lnTo>
                    <a:pt x="680" y="1656"/>
                  </a:lnTo>
                  <a:lnTo>
                    <a:pt x="704" y="1648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5" name="Freeform 16"/>
            <p:cNvSpPr>
              <a:spLocks/>
            </p:cNvSpPr>
            <p:nvPr/>
          </p:nvSpPr>
          <p:spPr bwMode="auto">
            <a:xfrm>
              <a:off x="4040" y="5475"/>
              <a:ext cx="35" cy="37"/>
            </a:xfrm>
            <a:custGeom>
              <a:avLst/>
              <a:gdLst>
                <a:gd name="T0" fmla="*/ 10 w 17"/>
                <a:gd name="T1" fmla="*/ 0 h 17"/>
                <a:gd name="T2" fmla="*/ 0 w 17"/>
                <a:gd name="T3" fmla="*/ 11 h 17"/>
                <a:gd name="T4" fmla="*/ 23 w 17"/>
                <a:gd name="T5" fmla="*/ 35 h 17"/>
                <a:gd name="T6" fmla="*/ 33 w 17"/>
                <a:gd name="T7" fmla="*/ 24 h 17"/>
                <a:gd name="T8" fmla="*/ 1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5" y="0"/>
                  </a:moveTo>
                  <a:lnTo>
                    <a:pt x="0" y="5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6" name="Freeform 15"/>
            <p:cNvSpPr>
              <a:spLocks/>
            </p:cNvSpPr>
            <p:nvPr/>
          </p:nvSpPr>
          <p:spPr bwMode="auto">
            <a:xfrm>
              <a:off x="5956" y="4069"/>
              <a:ext cx="36" cy="37"/>
            </a:xfrm>
            <a:custGeom>
              <a:avLst/>
              <a:gdLst>
                <a:gd name="T0" fmla="*/ 0 w 17"/>
                <a:gd name="T1" fmla="*/ 11 h 17"/>
                <a:gd name="T2" fmla="*/ 11 w 17"/>
                <a:gd name="T3" fmla="*/ 0 h 17"/>
                <a:gd name="T4" fmla="*/ 34 w 17"/>
                <a:gd name="T5" fmla="*/ 35 h 17"/>
                <a:gd name="T6" fmla="*/ 23 w 17"/>
                <a:gd name="T7" fmla="*/ 35 h 17"/>
                <a:gd name="T8" fmla="*/ 0 w 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5"/>
                  </a:moveTo>
                  <a:lnTo>
                    <a:pt x="5" y="0"/>
                  </a:lnTo>
                  <a:lnTo>
                    <a:pt x="16" y="16"/>
                  </a:lnTo>
                  <a:lnTo>
                    <a:pt x="11" y="16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7" name="Freeform 14"/>
            <p:cNvSpPr>
              <a:spLocks/>
            </p:cNvSpPr>
            <p:nvPr/>
          </p:nvSpPr>
          <p:spPr bwMode="auto">
            <a:xfrm>
              <a:off x="8989" y="8012"/>
              <a:ext cx="20" cy="36"/>
            </a:xfrm>
            <a:custGeom>
              <a:avLst/>
              <a:gdLst>
                <a:gd name="T0" fmla="*/ 0 w 9"/>
                <a:gd name="T1" fmla="*/ 34 h 17"/>
                <a:gd name="T2" fmla="*/ 9 w 9"/>
                <a:gd name="T3" fmla="*/ 34 h 17"/>
                <a:gd name="T4" fmla="*/ 18 w 9"/>
                <a:gd name="T5" fmla="*/ 11 h 17"/>
                <a:gd name="T6" fmla="*/ 9 w 9"/>
                <a:gd name="T7" fmla="*/ 0 h 17"/>
                <a:gd name="T8" fmla="*/ 0 w 9"/>
                <a:gd name="T9" fmla="*/ 34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8" name="Freeform 13"/>
            <p:cNvSpPr>
              <a:spLocks/>
            </p:cNvSpPr>
            <p:nvPr/>
          </p:nvSpPr>
          <p:spPr bwMode="auto">
            <a:xfrm>
              <a:off x="4523" y="5869"/>
              <a:ext cx="35" cy="54"/>
            </a:xfrm>
            <a:custGeom>
              <a:avLst/>
              <a:gdLst>
                <a:gd name="T0" fmla="*/ 23 w 17"/>
                <a:gd name="T1" fmla="*/ 52 h 25"/>
                <a:gd name="T2" fmla="*/ 0 w 17"/>
                <a:gd name="T3" fmla="*/ 39 h 25"/>
                <a:gd name="T4" fmla="*/ 23 w 17"/>
                <a:gd name="T5" fmla="*/ 0 h 25"/>
                <a:gd name="T6" fmla="*/ 33 w 17"/>
                <a:gd name="T7" fmla="*/ 13 h 25"/>
                <a:gd name="T8" fmla="*/ 23 w 17"/>
                <a:gd name="T9" fmla="*/ 5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9" name="Freeform 12"/>
            <p:cNvSpPr>
              <a:spLocks/>
            </p:cNvSpPr>
            <p:nvPr/>
          </p:nvSpPr>
          <p:spPr bwMode="auto">
            <a:xfrm>
              <a:off x="5523" y="8012"/>
              <a:ext cx="19" cy="36"/>
            </a:xfrm>
            <a:custGeom>
              <a:avLst/>
              <a:gdLst>
                <a:gd name="T0" fmla="*/ 8 w 9"/>
                <a:gd name="T1" fmla="*/ 0 h 17"/>
                <a:gd name="T2" fmla="*/ 0 w 9"/>
                <a:gd name="T3" fmla="*/ 11 h 17"/>
                <a:gd name="T4" fmla="*/ 8 w 9"/>
                <a:gd name="T5" fmla="*/ 34 h 17"/>
                <a:gd name="T6" fmla="*/ 17 w 9"/>
                <a:gd name="T7" fmla="*/ 34 h 17"/>
                <a:gd name="T8" fmla="*/ 8 w 9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4" y="0"/>
                  </a:moveTo>
                  <a:lnTo>
                    <a:pt x="0" y="5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0" name="Freeform 11"/>
            <p:cNvSpPr>
              <a:spLocks/>
            </p:cNvSpPr>
            <p:nvPr/>
          </p:nvSpPr>
          <p:spPr bwMode="auto">
            <a:xfrm>
              <a:off x="10856" y="5732"/>
              <a:ext cx="35" cy="54"/>
            </a:xfrm>
            <a:custGeom>
              <a:avLst/>
              <a:gdLst>
                <a:gd name="T0" fmla="*/ 0 w 17"/>
                <a:gd name="T1" fmla="*/ 13 h 25"/>
                <a:gd name="T2" fmla="*/ 10 w 17"/>
                <a:gd name="T3" fmla="*/ 0 h 25"/>
                <a:gd name="T4" fmla="*/ 33 w 17"/>
                <a:gd name="T5" fmla="*/ 39 h 25"/>
                <a:gd name="T6" fmla="*/ 10 w 17"/>
                <a:gd name="T7" fmla="*/ 52 h 25"/>
                <a:gd name="T8" fmla="*/ 0 w 17"/>
                <a:gd name="T9" fmla="*/ 13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0" y="6"/>
                  </a:moveTo>
                  <a:lnTo>
                    <a:pt x="5" y="0"/>
                  </a:lnTo>
                  <a:lnTo>
                    <a:pt x="16" y="18"/>
                  </a:lnTo>
                  <a:lnTo>
                    <a:pt x="5" y="24"/>
                  </a:lnTo>
                  <a:lnTo>
                    <a:pt x="0" y="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1" name="Freeform 10"/>
            <p:cNvSpPr>
              <a:spLocks/>
            </p:cNvSpPr>
            <p:nvPr/>
          </p:nvSpPr>
          <p:spPr bwMode="auto">
            <a:xfrm>
              <a:off x="4006" y="6161"/>
              <a:ext cx="36" cy="36"/>
            </a:xfrm>
            <a:custGeom>
              <a:avLst/>
              <a:gdLst>
                <a:gd name="T0" fmla="*/ 34 w 17"/>
                <a:gd name="T1" fmla="*/ 11 h 17"/>
                <a:gd name="T2" fmla="*/ 34 w 17"/>
                <a:gd name="T3" fmla="*/ 0 h 17"/>
                <a:gd name="T4" fmla="*/ 0 w 17"/>
                <a:gd name="T5" fmla="*/ 23 h 17"/>
                <a:gd name="T6" fmla="*/ 11 w 17"/>
                <a:gd name="T7" fmla="*/ 34 h 17"/>
                <a:gd name="T8" fmla="*/ 34 w 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5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5" y="16"/>
                  </a:lnTo>
                  <a:lnTo>
                    <a:pt x="16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2" name="Freeform 9"/>
            <p:cNvSpPr>
              <a:spLocks/>
            </p:cNvSpPr>
            <p:nvPr/>
          </p:nvSpPr>
          <p:spPr bwMode="auto">
            <a:xfrm>
              <a:off x="5340" y="8012"/>
              <a:ext cx="35" cy="36"/>
            </a:xfrm>
            <a:custGeom>
              <a:avLst/>
              <a:gdLst>
                <a:gd name="T0" fmla="*/ 23 w 17"/>
                <a:gd name="T1" fmla="*/ 0 h 17"/>
                <a:gd name="T2" fmla="*/ 33 w 17"/>
                <a:gd name="T3" fmla="*/ 11 h 17"/>
                <a:gd name="T4" fmla="*/ 10 w 17"/>
                <a:gd name="T5" fmla="*/ 34 h 17"/>
                <a:gd name="T6" fmla="*/ 0 w 17"/>
                <a:gd name="T7" fmla="*/ 23 h 17"/>
                <a:gd name="T8" fmla="*/ 23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0"/>
                  </a:moveTo>
                  <a:lnTo>
                    <a:pt x="16" y="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3" name="Rectangle 8"/>
            <p:cNvSpPr>
              <a:spLocks noChangeArrowheads="1"/>
            </p:cNvSpPr>
            <p:nvPr/>
          </p:nvSpPr>
          <p:spPr bwMode="auto">
            <a:xfrm>
              <a:off x="4556" y="5766"/>
              <a:ext cx="2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4" name="Rectangle 7"/>
            <p:cNvSpPr>
              <a:spLocks noChangeArrowheads="1"/>
            </p:cNvSpPr>
            <p:nvPr/>
          </p:nvSpPr>
          <p:spPr bwMode="auto">
            <a:xfrm>
              <a:off x="10823" y="5766"/>
              <a:ext cx="16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5" name="Rectangle 6" descr="10%"/>
            <p:cNvSpPr>
              <a:spLocks noChangeArrowheads="1"/>
            </p:cNvSpPr>
            <p:nvPr/>
          </p:nvSpPr>
          <p:spPr bwMode="auto">
            <a:xfrm>
              <a:off x="6006" y="3709"/>
              <a:ext cx="2717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6" name="Rectangle 5"/>
            <p:cNvSpPr>
              <a:spLocks noChangeArrowheads="1"/>
            </p:cNvSpPr>
            <p:nvPr/>
          </p:nvSpPr>
          <p:spPr bwMode="auto">
            <a:xfrm>
              <a:off x="6023" y="3725"/>
              <a:ext cx="2677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Analysts</a:t>
              </a:r>
              <a:endParaRPr lang="en-US"/>
            </a:p>
          </p:txBody>
        </p:sp>
        <p:sp>
          <p:nvSpPr>
            <p:cNvPr id="17437" name="Rectangle 4" descr="10%"/>
            <p:cNvSpPr>
              <a:spLocks noChangeArrowheads="1"/>
            </p:cNvSpPr>
            <p:nvPr/>
          </p:nvSpPr>
          <p:spPr bwMode="auto">
            <a:xfrm>
              <a:off x="8073" y="7926"/>
              <a:ext cx="2083" cy="77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8" name="Rectangle 3"/>
            <p:cNvSpPr>
              <a:spLocks noChangeArrowheads="1"/>
            </p:cNvSpPr>
            <p:nvPr/>
          </p:nvSpPr>
          <p:spPr bwMode="auto">
            <a:xfrm>
              <a:off x="8082" y="7703"/>
              <a:ext cx="3266" cy="997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Designer/Librarian/</a:t>
              </a:r>
              <a:endParaRPr lang="en-US" sz="1100"/>
            </a:p>
            <a:p>
              <a:pPr algn="ctr" eaLnBrk="0" hangingPunct="0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Programmer</a:t>
              </a:r>
              <a:endParaRPr lang="en-US"/>
            </a:p>
          </p:txBody>
        </p:sp>
        <p:sp>
          <p:nvSpPr>
            <p:cNvPr id="17439" name="Rectangle 2"/>
            <p:cNvSpPr>
              <a:spLocks noChangeArrowheads="1"/>
            </p:cNvSpPr>
            <p:nvPr/>
          </p:nvSpPr>
          <p:spPr bwMode="auto">
            <a:xfrm>
              <a:off x="4141" y="7915"/>
              <a:ext cx="2042" cy="753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Tester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Agile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phase was not mutually exclusive to construction or implementation</a:t>
            </a:r>
          </a:p>
          <a:p>
            <a:pPr eaLnBrk="1" hangingPunct="1"/>
            <a:r>
              <a:rPr lang="en-US" smtClean="0"/>
              <a:t>Each component design requirements were updated during component implementation</a:t>
            </a:r>
          </a:p>
          <a:p>
            <a:pPr eaLnBrk="1" hangingPunct="1"/>
            <a:r>
              <a:rPr lang="en-US" smtClean="0"/>
              <a:t>Immediately prior to implementation, the component was designed as needed.  This meant that not all components were designed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We were design and implementing at the same time.  As it progressed, it became apparent that not all features could be designed and coded.  Not to mention tested.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Networking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Misc Controls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Game modes (“Ragade’s Revenge”)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NxNxN Cube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3"/>
          <p:cNvSpPr>
            <a:spLocks noGrp="1"/>
          </p:cNvSpPr>
          <p:nvPr>
            <p:ph type="ctrTitle"/>
          </p:nvPr>
        </p:nvSpPr>
        <p:spPr>
          <a:xfrm>
            <a:off x="762000" y="130175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Construction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Creation of the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Effort Estimation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methods were used to estimate effort time</a:t>
            </a:r>
          </a:p>
          <a:p>
            <a:pPr lvl="1" eaLnBrk="1" hangingPunct="1"/>
            <a:r>
              <a:rPr lang="en-US" smtClean="0"/>
              <a:t>COCOMO II</a:t>
            </a:r>
          </a:p>
          <a:p>
            <a:pPr lvl="1" eaLnBrk="1" hangingPunct="1"/>
            <a:r>
              <a:rPr lang="en-US" smtClean="0"/>
              <a:t>Dependency Graph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COCOMO II</a:t>
            </a:r>
            <a:endParaRPr lang="en-US" smtClean="0"/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COCOMO II Estimation process because we will be taking the project through all  three stages of the development cycle.  </a:t>
            </a:r>
            <a:r>
              <a:rPr lang="en-US" i="1" smtClean="0"/>
              <a:t>The basic model is E = bS</a:t>
            </a:r>
            <a:r>
              <a:rPr lang="en-US" baseline="30000" smtClean="0"/>
              <a:t>c</a:t>
            </a:r>
            <a:r>
              <a:rPr lang="en-US" smtClean="0"/>
              <a:t>m(</a:t>
            </a:r>
            <a:r>
              <a:rPr lang="en-US" b="1" smtClean="0"/>
              <a:t>X</a:t>
            </a:r>
            <a:r>
              <a:rPr lang="en-US" smtClean="0"/>
              <a:t>). </a:t>
            </a:r>
          </a:p>
          <a:p>
            <a:pPr eaLnBrk="1" hangingPunct="1"/>
            <a:r>
              <a:rPr lang="en-US" b="1" smtClean="0"/>
              <a:t>Estimated Effort</a:t>
            </a:r>
            <a:r>
              <a:rPr lang="en-US" smtClean="0"/>
              <a:t>    3.105263 person-months</a:t>
            </a:r>
          </a:p>
          <a:p>
            <a:pPr eaLnBrk="1" hangingPunct="1"/>
            <a:r>
              <a:rPr lang="en-US" smtClean="0"/>
              <a:t>Approximately 500 person hours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Dependency Graph Analysis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pPr eaLnBrk="1" hangingPunct="1"/>
            <a:r>
              <a:rPr lang="en-US" smtClean="0"/>
              <a:t>Defining weights for each link in the Dependency Graph, we were able to find a total amount of effort.</a:t>
            </a:r>
          </a:p>
          <a:p>
            <a:pPr eaLnBrk="1" hangingPunct="1"/>
            <a:r>
              <a:rPr lang="en-US" smtClean="0"/>
              <a:t>275 Hours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62400" y="1524000"/>
          <a:ext cx="4724400" cy="4724400"/>
        </p:xfrm>
        <a:graphic>
          <a:graphicData uri="http://schemas.openxmlformats.org/drawingml/2006/table">
            <a:tbl>
              <a:tblPr/>
              <a:tblGrid>
                <a:gridCol w="2392101"/>
                <a:gridCol w="1614668"/>
                <a:gridCol w="717630"/>
              </a:tblGrid>
              <a:tr h="203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Task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Assigned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Hours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Game Engine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Game Loop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Game Loop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State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Scene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Input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Input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Game Screen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Game Logic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Multi-Player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Networking API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Network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Server Logic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Logger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Respond to Client Requests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Sound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Documentation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Hours: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 Effort Time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5" name="Chart 4"/>
          <p:cNvGraphicFramePr/>
          <p:nvPr/>
        </p:nvGraphicFramePr>
        <p:xfrm>
          <a:off x="381000" y="1295400"/>
          <a:ext cx="8458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Effort Over Time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524000"/>
          <a:ext cx="8305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Estimation and Actual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971800" y="1600198"/>
          <a:ext cx="4191000" cy="2362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851" name="Text Placeholder 5"/>
          <p:cNvSpPr>
            <a:spLocks noGrp="1"/>
          </p:cNvSpPr>
          <p:nvPr>
            <p:ph type="body" idx="4294967295"/>
          </p:nvPr>
        </p:nvSpPr>
        <p:spPr>
          <a:xfrm>
            <a:off x="0" y="1676400"/>
            <a:ext cx="8229600" cy="4449763"/>
          </a:xfrm>
        </p:spPr>
        <p:txBody>
          <a:bodyPr/>
          <a:lstStyle/>
          <a:p>
            <a:pPr eaLnBrk="1" hangingPunct="1"/>
            <a:r>
              <a:rPr lang="en-US" smtClean="0"/>
              <a:t>COCOMO II</a:t>
            </a:r>
          </a:p>
          <a:p>
            <a:pPr lvl="1" eaLnBrk="1" hangingPunct="1"/>
            <a:r>
              <a:rPr lang="en-US" smtClean="0"/>
              <a:t>500 Hours</a:t>
            </a:r>
          </a:p>
          <a:p>
            <a:pPr eaLnBrk="1" hangingPunct="1"/>
            <a:r>
              <a:rPr lang="en-US" smtClean="0"/>
              <a:t>Dependency</a:t>
            </a:r>
          </a:p>
          <a:p>
            <a:pPr lvl="1" eaLnBrk="1" hangingPunct="1"/>
            <a:r>
              <a:rPr lang="en-US" smtClean="0"/>
              <a:t>275 Hours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Actual</a:t>
            </a:r>
          </a:p>
          <a:p>
            <a:pPr lvl="1" eaLnBrk="1" hangingPunct="1"/>
            <a:r>
              <a:rPr lang="en-US" smtClean="0"/>
              <a:t>534 Hours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2971800" y="4114798"/>
          <a:ext cx="4191000" cy="2362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McCabe’s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Inception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 centered requirements</a:t>
            </a:r>
          </a:p>
          <a:p>
            <a:pPr lvl="1" eaLnBrk="1" hangingPunct="1"/>
            <a:r>
              <a:rPr lang="en-US" smtClean="0"/>
              <a:t>Gamers</a:t>
            </a:r>
          </a:p>
          <a:p>
            <a:pPr lvl="1" eaLnBrk="1" hangingPunct="1"/>
            <a:r>
              <a:rPr lang="en-US" smtClean="0"/>
              <a:t>Customers who would buy this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Average Method Count vs. Complexity</a:t>
            </a:r>
          </a:p>
        </p:txBody>
      </p:sp>
      <p:pic>
        <p:nvPicPr>
          <p:cNvPr id="96260" name="Picture 4" descr="scatter_pl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47800"/>
            <a:ext cx="5486400" cy="5254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pic>
        <p:nvPicPr>
          <p:cNvPr id="97284" name="Picture 4" descr="histo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410200" cy="534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Kiviat Diagram</a:t>
            </a:r>
          </a:p>
        </p:txBody>
      </p:sp>
      <p:pic>
        <p:nvPicPr>
          <p:cNvPr id="98308" name="Picture 4" descr="kivi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371600"/>
            <a:ext cx="5227638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3"/>
          <p:cNvSpPr>
            <a:spLocks noGrp="1"/>
          </p:cNvSpPr>
          <p:nvPr>
            <p:ph type="ctrTitle"/>
          </p:nvPr>
        </p:nvSpPr>
        <p:spPr>
          <a:xfrm>
            <a:off x="990600" y="1524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Transition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Test and Deploy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Software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Log</a:t>
            </a:r>
          </a:p>
          <a:p>
            <a:pPr eaLnBrk="1" hangingPunct="1"/>
            <a:r>
              <a:rPr lang="en-US" smtClean="0"/>
              <a:t>Mantis (Bug Tracker)</a:t>
            </a:r>
          </a:p>
          <a:p>
            <a:pPr eaLnBrk="1" hangingPunct="1"/>
            <a:r>
              <a:rPr lang="en-US" smtClean="0"/>
              <a:t>NCover</a:t>
            </a:r>
          </a:p>
          <a:p>
            <a:pPr eaLnBrk="1" hangingPunct="1"/>
            <a:r>
              <a:rPr lang="en-US" smtClean="0"/>
              <a:t>Nunit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Make Test Plan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Outlines a systematic approach for testing the entire system.</a:t>
            </a:r>
          </a:p>
          <a:p>
            <a:pPr eaLnBrk="1" hangingPunct="1"/>
            <a:r>
              <a:rPr lang="en-US" smtClean="0"/>
              <a:t>The test plan will contain:</a:t>
            </a:r>
          </a:p>
          <a:p>
            <a:pPr lvl="1" eaLnBrk="1" hangingPunct="1"/>
            <a:r>
              <a:rPr lang="en-US" smtClean="0"/>
              <a:t>Test inventory</a:t>
            </a:r>
          </a:p>
          <a:p>
            <a:pPr lvl="1" eaLnBrk="1" hangingPunct="1"/>
            <a:r>
              <a:rPr lang="en-US" smtClean="0"/>
              <a:t>Risk analysis (MITS)</a:t>
            </a:r>
          </a:p>
          <a:p>
            <a:pPr lvl="1" eaLnBrk="1" hangingPunct="1"/>
            <a:r>
              <a:rPr lang="en-US" smtClean="0"/>
              <a:t>Test effort estimation</a:t>
            </a:r>
          </a:p>
          <a:p>
            <a:pPr lvl="1" eaLnBrk="1" hangingPunct="1"/>
            <a:r>
              <a:rPr lang="en-US" smtClean="0"/>
              <a:t>Resources</a:t>
            </a:r>
          </a:p>
          <a:p>
            <a:pPr lvl="1" eaLnBrk="1" hangingPunct="1"/>
            <a:r>
              <a:rPr lang="en-US" smtClean="0"/>
              <a:t>Progress 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Test Inventory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test inventory contains all possible tests.</a:t>
            </a:r>
          </a:p>
          <a:p>
            <a:pPr eaLnBrk="1" hangingPunct="1"/>
            <a:r>
              <a:rPr lang="en-US" smtClean="0"/>
              <a:t>Test cases are generated from:</a:t>
            </a:r>
          </a:p>
          <a:p>
            <a:pPr lvl="1" eaLnBrk="1" hangingPunct="1"/>
            <a:r>
              <a:rPr lang="en-US" smtClean="0"/>
              <a:t>Use Cases</a:t>
            </a:r>
          </a:p>
          <a:p>
            <a:pPr lvl="1" eaLnBrk="1" hangingPunct="1"/>
            <a:r>
              <a:rPr lang="en-US" smtClean="0"/>
              <a:t>Requirements</a:t>
            </a:r>
          </a:p>
          <a:p>
            <a:pPr lvl="1" eaLnBrk="1" hangingPunct="1"/>
            <a:r>
              <a:rPr lang="en-US" smtClean="0"/>
              <a:t>Classes and Components</a:t>
            </a:r>
          </a:p>
          <a:p>
            <a:pPr lvl="1" eaLnBrk="1" hangingPunct="1"/>
            <a:r>
              <a:rPr lang="en-US" smtClean="0"/>
              <a:t>Links between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Estimation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consideration of McCabe Metrics, it was found that the program is very large.</a:t>
            </a:r>
          </a:p>
          <a:p>
            <a:pPr eaLnBrk="1" hangingPunct="1"/>
            <a:r>
              <a:rPr lang="en-US" smtClean="0"/>
              <a:t>Over 713 functions would require &gt;= 713 possible unit tests.</a:t>
            </a:r>
          </a:p>
          <a:p>
            <a:pPr eaLnBrk="1" hangingPunct="1"/>
            <a:r>
              <a:rPr lang="en-US" smtClean="0"/>
              <a:t>Each unit test would take &gt; 30 minutes to perform and implement.</a:t>
            </a:r>
          </a:p>
          <a:p>
            <a:pPr eaLnBrk="1" hangingPunct="1"/>
            <a:r>
              <a:rPr lang="en-US" smtClean="0"/>
              <a:t>An estimation of the total number of possible test cases is 2097.</a:t>
            </a:r>
          </a:p>
          <a:p>
            <a:pPr eaLnBrk="1" hangingPunct="1"/>
            <a:r>
              <a:rPr lang="en-US" smtClean="0"/>
              <a:t>THERE ARE TOO MANY!!!!!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 Analysis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MITS Risk Analysis</a:t>
            </a:r>
          </a:p>
          <a:p>
            <a:pPr eaLnBrk="1" hangingPunct="1"/>
            <a:r>
              <a:rPr lang="en-US" smtClean="0"/>
              <a:t>Each test case was categorized by:</a:t>
            </a:r>
          </a:p>
          <a:p>
            <a:pPr lvl="1" eaLnBrk="1" hangingPunct="1"/>
            <a:r>
              <a:rPr lang="en-US" smtClean="0"/>
              <a:t>Severity</a:t>
            </a:r>
          </a:p>
          <a:p>
            <a:pPr lvl="1" eaLnBrk="1" hangingPunct="1"/>
            <a:r>
              <a:rPr lang="en-US" smtClean="0"/>
              <a:t>Cost</a:t>
            </a:r>
          </a:p>
          <a:p>
            <a:pPr eaLnBrk="1" hangingPunct="1"/>
            <a:r>
              <a:rPr lang="en-US" smtClean="0"/>
              <a:t>Each category was given a weight.</a:t>
            </a:r>
          </a:p>
          <a:p>
            <a:pPr eaLnBrk="1" hangingPunct="1"/>
            <a:r>
              <a:rPr lang="en-US" smtClean="0"/>
              <a:t>The average of the weights were determined for each test case to produce a priority.</a:t>
            </a:r>
          </a:p>
          <a:p>
            <a:pPr eaLnBrk="1" hangingPunct="1"/>
            <a:r>
              <a:rPr lang="en-US" smtClean="0"/>
              <a:t>The priority determined the test ordering.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 (that survived)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Acceptance Tests – test for requirement validation.</a:t>
            </a:r>
          </a:p>
          <a:p>
            <a:pPr lvl="1" eaLnBrk="1" hangingPunct="1"/>
            <a:r>
              <a:rPr lang="en-US" smtClean="0"/>
              <a:t>Menu screen test to begin game and select options.</a:t>
            </a:r>
          </a:p>
          <a:p>
            <a:pPr lvl="1" eaLnBrk="1" hangingPunct="1"/>
            <a:r>
              <a:rPr lang="en-US" smtClean="0"/>
              <a:t>Cursor test for GUI.</a:t>
            </a:r>
          </a:p>
          <a:p>
            <a:pPr lvl="1" eaLnBrk="1" hangingPunct="1"/>
            <a:r>
              <a:rPr lang="en-US" smtClean="0"/>
              <a:t>Split screen test for game play.</a:t>
            </a:r>
          </a:p>
          <a:p>
            <a:pPr lvl="1" eaLnBrk="1" hangingPunct="1"/>
            <a:r>
              <a:rPr lang="en-US" smtClean="0"/>
              <a:t>Game stats test for game play.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Choosing Client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are not looking at one customer</a:t>
            </a:r>
          </a:p>
          <a:p>
            <a:pPr eaLnBrk="1" hangingPunct="1"/>
            <a:r>
              <a:rPr lang="en-US" smtClean="0"/>
              <a:t>We are looking at a group of potential customers and catering our requirement for them</a:t>
            </a:r>
          </a:p>
          <a:p>
            <a:pPr eaLnBrk="1" hangingPunct="1"/>
            <a:r>
              <a:rPr lang="en-US" smtClean="0"/>
              <a:t>Leaning towards the population that interested in puzzle games in a competitive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 (that survived)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Tests</a:t>
            </a:r>
          </a:p>
          <a:p>
            <a:pPr lvl="1" eaLnBrk="1" hangingPunct="1"/>
            <a:r>
              <a:rPr lang="en-US" smtClean="0"/>
              <a:t>Test the make sure cube start shuffled.</a:t>
            </a:r>
          </a:p>
          <a:p>
            <a:pPr lvl="1" eaLnBrk="1" hangingPunct="1"/>
            <a:r>
              <a:rPr lang="en-US" smtClean="0"/>
              <a:t>Test to see game goes to the title screen after a win.</a:t>
            </a:r>
          </a:p>
          <a:p>
            <a:pPr lvl="1" eaLnBrk="1" hangingPunct="1"/>
            <a:r>
              <a:rPr lang="en-US" smtClean="0"/>
              <a:t>Test to see the cursor makes a sound when rotating.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 (that survived)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Integration Tests</a:t>
            </a:r>
          </a:p>
          <a:p>
            <a:pPr lvl="1" eaLnBrk="1" hangingPunct="1"/>
            <a:r>
              <a:rPr lang="en-US" smtClean="0"/>
              <a:t>Test to see if a scene was drawn and updated.</a:t>
            </a:r>
          </a:p>
          <a:p>
            <a:pPr lvl="1" eaLnBrk="1" hangingPunct="1"/>
            <a:r>
              <a:rPr lang="en-US" smtClean="0"/>
              <a:t>Test to see if picking subsystem works.</a:t>
            </a:r>
          </a:p>
          <a:p>
            <a:pPr lvl="1" eaLnBrk="1" hangingPunct="1"/>
            <a:r>
              <a:rPr lang="en-US" smtClean="0"/>
              <a:t>Test to see if GUI receives an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 After MITS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 Unit Tests survived the MITS Risk Analysis.</a:t>
            </a:r>
          </a:p>
          <a:p>
            <a:pPr eaLnBrk="1" hangingPunct="1"/>
            <a:r>
              <a:rPr lang="en-US" smtClean="0"/>
              <a:t>We made sure that every requirement was covered in test case selection.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3"/>
          </a:xfrm>
        </p:spPr>
        <p:txBody>
          <a:bodyPr/>
          <a:lstStyle/>
          <a:p>
            <a:pPr eaLnBrk="1" hangingPunct="1"/>
            <a:r>
              <a:rPr lang="en-US" smtClean="0"/>
              <a:t>Test Status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1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200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Effort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/>
          <a:srcRect t="14008" r="38138" b="-1801"/>
          <a:stretch>
            <a:fillRect/>
          </a:stretch>
        </p:blipFill>
        <p:spPr bwMode="auto">
          <a:xfrm>
            <a:off x="304800" y="974725"/>
            <a:ext cx="8839200" cy="573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Bug Finding and Fixing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457200" y="1524000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Rate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04800" y="1524000"/>
          <a:ext cx="8458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TIME!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52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5638800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 Requirements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client is where the game is played</a:t>
            </a:r>
          </a:p>
          <a:p>
            <a:pPr eaLnBrk="1" hangingPunct="1"/>
            <a:r>
              <a:rPr lang="en-US" smtClean="0"/>
              <a:t>Communicates with the server and allows networked multiplayer games</a:t>
            </a:r>
          </a:p>
          <a:p>
            <a:pPr eaLnBrk="1" hangingPunct="1"/>
            <a:r>
              <a:rPr lang="en-US" smtClean="0"/>
              <a:t>The following slides detail the client’s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Sound Requirements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Plays sound for particular actions that occur during game process</a:t>
            </a:r>
          </a:p>
          <a:p>
            <a:pPr eaLnBrk="1" hangingPunct="1"/>
            <a:r>
              <a:rPr lang="en-US" smtClean="0"/>
              <a:t>Background music will play through out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Requirements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 will expose an abstract input system capable of collecting input from different input devices</a:t>
            </a:r>
          </a:p>
          <a:p>
            <a:pPr eaLnBrk="1" hangingPunct="1"/>
            <a:r>
              <a:rPr lang="en-US" smtClean="0"/>
              <a:t>These include</a:t>
            </a:r>
          </a:p>
          <a:p>
            <a:pPr lvl="1" eaLnBrk="1" hangingPunct="1"/>
            <a:r>
              <a:rPr lang="en-US" smtClean="0"/>
              <a:t>Mouse</a:t>
            </a:r>
          </a:p>
          <a:p>
            <a:pPr lvl="1" eaLnBrk="1" hangingPunct="1"/>
            <a:r>
              <a:rPr lang="en-US" smtClean="0"/>
              <a:t>Keyboard</a:t>
            </a:r>
          </a:p>
          <a:p>
            <a:pPr lvl="1" eaLnBrk="1" hangingPunct="1"/>
            <a:r>
              <a:rPr lang="en-US" smtClean="0"/>
              <a:t>XBox 360 Controller</a:t>
            </a:r>
          </a:p>
          <a:p>
            <a:pPr lvl="1" eaLnBrk="1" hangingPunct="1"/>
            <a:r>
              <a:rPr lang="en-US" smtClean="0"/>
              <a:t>And misc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1094</Words>
  <Application>Microsoft Office PowerPoint</Application>
  <PresentationFormat>On-screen Show (4:3)</PresentationFormat>
  <Paragraphs>270</Paragraphs>
  <Slides>67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Times</vt:lpstr>
      <vt:lpstr>Times New Roman</vt:lpstr>
      <vt:lpstr>Office Theme</vt:lpstr>
      <vt:lpstr>Visio</vt:lpstr>
      <vt:lpstr>Worksheet</vt:lpstr>
      <vt:lpstr>Ragade’s Cube</vt:lpstr>
      <vt:lpstr>Inception</vt:lpstr>
      <vt:lpstr>Team Organization</vt:lpstr>
      <vt:lpstr>Team Organization</vt:lpstr>
      <vt:lpstr>Inception</vt:lpstr>
      <vt:lpstr>Choosing Client</vt:lpstr>
      <vt:lpstr>Client Requirements</vt:lpstr>
      <vt:lpstr>Sound Requirements</vt:lpstr>
      <vt:lpstr>Input Requirements</vt:lpstr>
      <vt:lpstr>GUI Requirements</vt:lpstr>
      <vt:lpstr>Game Logic Requirements</vt:lpstr>
      <vt:lpstr>Game Play Requirements</vt:lpstr>
      <vt:lpstr>A.I. Requirements</vt:lpstr>
      <vt:lpstr>Network Requirements</vt:lpstr>
      <vt:lpstr>Server Requirements</vt:lpstr>
      <vt:lpstr>Anticipated Architecture</vt:lpstr>
      <vt:lpstr>Configurations</vt:lpstr>
      <vt:lpstr>Development Environment</vt:lpstr>
      <vt:lpstr>Elaboration</vt:lpstr>
      <vt:lpstr>Starting Design</vt:lpstr>
      <vt:lpstr>High Level Architecture</vt:lpstr>
      <vt:lpstr>Engine</vt:lpstr>
      <vt:lpstr>Input</vt:lpstr>
      <vt:lpstr>Input (cont)</vt:lpstr>
      <vt:lpstr>State Management</vt:lpstr>
      <vt:lpstr>Picking</vt:lpstr>
      <vt:lpstr>Scene Graph</vt:lpstr>
      <vt:lpstr>Rendering</vt:lpstr>
      <vt:lpstr>GUI</vt:lpstr>
      <vt:lpstr>Game</vt:lpstr>
      <vt:lpstr>Game Logic</vt:lpstr>
      <vt:lpstr>Cube Scene Graph</vt:lpstr>
      <vt:lpstr>Cube Scene Graph (cont)</vt:lpstr>
      <vt:lpstr>Engine Design Metrics</vt:lpstr>
      <vt:lpstr>Regade’s Cube Design Metrics</vt:lpstr>
      <vt:lpstr>Complexity</vt:lpstr>
      <vt:lpstr>Dependency</vt:lpstr>
      <vt:lpstr>Project Development Schedule</vt:lpstr>
      <vt:lpstr>Dependencies and Work Schedule</vt:lpstr>
      <vt:lpstr>Agile</vt:lpstr>
      <vt:lpstr>Cuts</vt:lpstr>
      <vt:lpstr>Construction</vt:lpstr>
      <vt:lpstr>Effort Estimation</vt:lpstr>
      <vt:lpstr>COCOMO II</vt:lpstr>
      <vt:lpstr>Dependency Graph Analysis</vt:lpstr>
      <vt:lpstr>Component Effort Time</vt:lpstr>
      <vt:lpstr>Effort Over Time</vt:lpstr>
      <vt:lpstr>Estimation and Actual</vt:lpstr>
      <vt:lpstr>McCabe’s Metrics</vt:lpstr>
      <vt:lpstr>Average Method Count vs. Complexity</vt:lpstr>
      <vt:lpstr>Histogram</vt:lpstr>
      <vt:lpstr>Kiviat Diagram</vt:lpstr>
      <vt:lpstr>Transition</vt:lpstr>
      <vt:lpstr>Test Software</vt:lpstr>
      <vt:lpstr>Make Test Plan</vt:lpstr>
      <vt:lpstr>Building Test Inventory</vt:lpstr>
      <vt:lpstr>Test Case Estimation</vt:lpstr>
      <vt:lpstr>Risk Analysis</vt:lpstr>
      <vt:lpstr>Test Cases (that survived)</vt:lpstr>
      <vt:lpstr>Test Cases (that survived)</vt:lpstr>
      <vt:lpstr>Test Cases (that survived)</vt:lpstr>
      <vt:lpstr>Test Cases After MITS</vt:lpstr>
      <vt:lpstr>Test Status</vt:lpstr>
      <vt:lpstr>Test Effort</vt:lpstr>
      <vt:lpstr>Bug Finding and Fixing</vt:lpstr>
      <vt:lpstr>Error Rate</vt:lpstr>
      <vt:lpstr>DEMO TIME!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Ragade’s Cube</dc:title>
  <dc:creator> </dc:creator>
  <cp:lastModifiedBy>Chris Lockhart</cp:lastModifiedBy>
  <cp:revision>56</cp:revision>
  <dcterms:created xsi:type="dcterms:W3CDTF">2007-12-04T19:23:39Z</dcterms:created>
  <dcterms:modified xsi:type="dcterms:W3CDTF">2007-12-07T16:01:38Z</dcterms:modified>
</cp:coreProperties>
</file>