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Lst>
  <p:notesMasterIdLst>
    <p:notesMasterId r:id="rId27"/>
  </p:notesMasterIdLst>
  <p:handoutMasterIdLst>
    <p:handoutMasterId r:id="rId28"/>
  </p:handoutMasterIdLst>
  <p:sldIdLst>
    <p:sldId id="264" r:id="rId3"/>
    <p:sldId id="268" r:id="rId4"/>
    <p:sldId id="289" r:id="rId5"/>
    <p:sldId id="288" r:id="rId6"/>
    <p:sldId id="267" r:id="rId7"/>
    <p:sldId id="290" r:id="rId8"/>
    <p:sldId id="292" r:id="rId9"/>
    <p:sldId id="302" r:id="rId10"/>
    <p:sldId id="291" r:id="rId11"/>
    <p:sldId id="283" r:id="rId12"/>
    <p:sldId id="284" r:id="rId13"/>
    <p:sldId id="272" r:id="rId14"/>
    <p:sldId id="293" r:id="rId15"/>
    <p:sldId id="277" r:id="rId16"/>
    <p:sldId id="294" r:id="rId17"/>
    <p:sldId id="286" r:id="rId18"/>
    <p:sldId id="285" r:id="rId19"/>
    <p:sldId id="303" r:id="rId20"/>
    <p:sldId id="299" r:id="rId21"/>
    <p:sldId id="296" r:id="rId22"/>
    <p:sldId id="301" r:id="rId23"/>
    <p:sldId id="300" r:id="rId24"/>
    <p:sldId id="266" r:id="rId25"/>
    <p:sldId id="269" r:id="rId26"/>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8" autoAdjust="0"/>
    <p:restoredTop sz="94660"/>
  </p:normalViewPr>
  <p:slideViewPr>
    <p:cSldViewPr showGuides="1">
      <p:cViewPr varScale="1">
        <p:scale>
          <a:sx n="108" d="100"/>
          <a:sy n="108" d="100"/>
        </p:scale>
        <p:origin x="1692" y="102"/>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189469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348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Konstantin Merker</a:t>
            </a:r>
          </a:p>
        </p:txBody>
      </p:sp>
      <p:sp>
        <p:nvSpPr>
          <p:cNvPr id="6168" name="Text Box 24"/>
          <p:cNvSpPr txBox="1">
            <a:spLocks noChangeArrowheads="1"/>
          </p:cNvSpPr>
          <p:nvPr userDrawn="1"/>
        </p:nvSpPr>
        <p:spPr bwMode="auto">
          <a:xfrm>
            <a:off x="1799999" y="6588000"/>
            <a:ext cx="4498411"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Moderne Ansätze zur Oberflächengestaltung für hardwarenahe Programmierung</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20852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Datum</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Konstantin Merker</a:t>
            </a:r>
          </a:p>
        </p:txBody>
      </p:sp>
      <p:sp>
        <p:nvSpPr>
          <p:cNvPr id="6168" name="Text Box 24"/>
          <p:cNvSpPr txBox="1">
            <a:spLocks noChangeArrowheads="1"/>
          </p:cNvSpPr>
          <p:nvPr userDrawn="1"/>
        </p:nvSpPr>
        <p:spPr bwMode="auto">
          <a:xfrm>
            <a:off x="1799999" y="6588000"/>
            <a:ext cx="4498411"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Moderne Ansätze zur Oberflächengestaltung für hardwarenahe Programmierung</a:t>
            </a:r>
          </a:p>
        </p:txBody>
      </p:sp>
      <p:pic>
        <p:nvPicPr>
          <p:cNvPr id="15" name="Bild 14" descr="HTW_GESAMTLOGO.png"/>
          <p:cNvPicPr>
            <a:picLocks noChangeAspect="1"/>
          </p:cNvPicPr>
          <p:nvPr userDrawn="1"/>
        </p:nvPicPr>
        <p:blipFill>
          <a:blip r:embed="rId3"/>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20852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Datum</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extLst>
      <p:ext uri="{BB962C8B-B14F-4D97-AF65-F5344CB8AC3E}">
        <p14:creationId xmlns:p14="http://schemas.microsoft.com/office/powerpoint/2010/main" val="2159972118"/>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mailto:konstantin.coswig@gmail.co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pocketnow.com/wp-content/uploads/2014/07/smartwatch-lineup-android-wear-pebble-gear-fit.jpg" TargetMode="External"/><Relationship Id="rId2" Type="http://schemas.openxmlformats.org/officeDocument/2006/relationships/hyperlink" Target="https://www.nahverkehrhamburg.de/wp-content/uploads/20130926-dsc_5120.jpg" TargetMode="External"/><Relationship Id="rId1" Type="http://schemas.openxmlformats.org/officeDocument/2006/relationships/slideLayout" Target="../slideLayouts/slideLayout1.xml"/><Relationship Id="rId6" Type="http://schemas.openxmlformats.org/officeDocument/2006/relationships/hyperlink" Target="https://play.google.com/store/apps/details?id=com.bosch.sh.ui.android&amp;hl=en" TargetMode="External"/><Relationship Id="rId5" Type="http://schemas.openxmlformats.org/officeDocument/2006/relationships/hyperlink" Target="https://autonotizen.de/images/1/6/9/5/7/16957d9aae9aba5d55bc0b7d79571952a61d0e7a-das-active-info-display-im-neuen-vw-polonavi-max1504430976.jpeg" TargetMode="External"/><Relationship Id="rId4" Type="http://schemas.openxmlformats.org/officeDocument/2006/relationships/hyperlink" Target="https://www.langweiledich.net/wp-content/uploads/2018/04/Canon-PIXMA-TR8550-Testbericht_11.jp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200B97B-BCC0-4D1A-98E7-02F85C3E5FB6}"/>
              </a:ext>
            </a:extLst>
          </p:cNvPr>
          <p:cNvSpPr>
            <a:spLocks noGrp="1"/>
          </p:cNvSpPr>
          <p:nvPr>
            <p:ph type="title" idx="4294967295"/>
          </p:nvPr>
        </p:nvSpPr>
        <p:spPr>
          <a:xfrm>
            <a:off x="628650" y="2919040"/>
            <a:ext cx="7886700" cy="1019920"/>
          </a:xfrm>
          <a:prstGeom prst="rect">
            <a:avLst/>
          </a:prstGeom>
        </p:spPr>
        <p:txBody>
          <a:bodyPr/>
          <a:lstStyle/>
          <a:p>
            <a:r>
              <a:rPr lang="de-DE" sz="2400" dirty="0"/>
              <a:t>Moderne Ansätze zur Oberflächengestaltung für hardwarenahe Programmierung</a:t>
            </a:r>
          </a:p>
        </p:txBody>
      </p:sp>
      <p:sp>
        <p:nvSpPr>
          <p:cNvPr id="8" name="Textfeld 7">
            <a:extLst>
              <a:ext uri="{FF2B5EF4-FFF2-40B4-BE49-F238E27FC236}">
                <a16:creationId xmlns:a16="http://schemas.microsoft.com/office/drawing/2014/main" id="{C8811329-7DFF-42A5-AED0-B88079D43993}"/>
              </a:ext>
            </a:extLst>
          </p:cNvPr>
          <p:cNvSpPr txBox="1"/>
          <p:nvPr/>
        </p:nvSpPr>
        <p:spPr>
          <a:xfrm>
            <a:off x="628650" y="5661248"/>
            <a:ext cx="7200800" cy="584775"/>
          </a:xfrm>
          <a:prstGeom prst="rect">
            <a:avLst/>
          </a:prstGeom>
          <a:noFill/>
        </p:spPr>
        <p:txBody>
          <a:bodyPr wrap="square" rtlCol="0">
            <a:spAutoFit/>
          </a:bodyPr>
          <a:lstStyle/>
          <a:p>
            <a:r>
              <a:rPr lang="de-DE" sz="1600" dirty="0">
                <a:latin typeface="+mn-lt"/>
              </a:rPr>
              <a:t>Betreuerin	Prof. Dr.-Ing. Anna Sabine Hauptmann</a:t>
            </a:r>
          </a:p>
          <a:p>
            <a:r>
              <a:rPr lang="de-DE" sz="1600" dirty="0">
                <a:latin typeface="+mn-lt"/>
              </a:rPr>
              <a:t>2. Gutachter	Prof. Dr.-Ing. Georg Freitag</a:t>
            </a:r>
          </a:p>
        </p:txBody>
      </p:sp>
    </p:spTree>
    <p:extLst>
      <p:ext uri="{BB962C8B-B14F-4D97-AF65-F5344CB8AC3E}">
        <p14:creationId xmlns:p14="http://schemas.microsoft.com/office/powerpoint/2010/main" val="278053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Modernes Software-Konzept für Benutzeroberflächengestaltung:</a:t>
            </a:r>
          </a:p>
          <a:p>
            <a:r>
              <a:rPr lang="de-DE" dirty="0"/>
              <a:t>Model-View-</a:t>
            </a:r>
            <a:r>
              <a:rPr lang="de-DE" dirty="0" err="1"/>
              <a:t>Presenter</a:t>
            </a:r>
            <a:r>
              <a:rPr lang="de-DE" dirty="0"/>
              <a:t> (MVP)!</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Vorbetrachtungen</a:t>
            </a:r>
          </a:p>
        </p:txBody>
      </p:sp>
    </p:spTree>
    <p:extLst>
      <p:ext uri="{BB962C8B-B14F-4D97-AF65-F5344CB8AC3E}">
        <p14:creationId xmlns:p14="http://schemas.microsoft.com/office/powerpoint/2010/main" val="340743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Vorbetrachtungen</a:t>
            </a:r>
          </a:p>
        </p:txBody>
      </p:sp>
      <p:sp>
        <p:nvSpPr>
          <p:cNvPr id="7" name="Textfeld 6">
            <a:extLst>
              <a:ext uri="{FF2B5EF4-FFF2-40B4-BE49-F238E27FC236}">
                <a16:creationId xmlns:a16="http://schemas.microsoft.com/office/drawing/2014/main" id="{B519606B-5109-4DE0-9FAF-963AFA3A9668}"/>
              </a:ext>
            </a:extLst>
          </p:cNvPr>
          <p:cNvSpPr txBox="1"/>
          <p:nvPr/>
        </p:nvSpPr>
        <p:spPr>
          <a:xfrm>
            <a:off x="1853689" y="1109835"/>
            <a:ext cx="5436611" cy="338554"/>
          </a:xfrm>
          <a:prstGeom prst="rect">
            <a:avLst/>
          </a:prstGeom>
          <a:noFill/>
        </p:spPr>
        <p:txBody>
          <a:bodyPr wrap="square" rtlCol="0">
            <a:spAutoFit/>
          </a:bodyPr>
          <a:lstStyle/>
          <a:p>
            <a:pPr algn="ctr"/>
            <a:r>
              <a:rPr lang="de-DE" sz="1600" dirty="0"/>
              <a:t>Zusammenspiel zwischen Model View und </a:t>
            </a:r>
            <a:r>
              <a:rPr lang="de-DE" sz="1600" dirty="0" err="1"/>
              <a:t>Presenter</a:t>
            </a:r>
            <a:r>
              <a:rPr lang="de-DE" sz="1600" dirty="0"/>
              <a:t>:</a:t>
            </a:r>
          </a:p>
        </p:txBody>
      </p:sp>
      <p:pic>
        <p:nvPicPr>
          <p:cNvPr id="4" name="Grafik 3">
            <a:extLst>
              <a:ext uri="{FF2B5EF4-FFF2-40B4-BE49-F238E27FC236}">
                <a16:creationId xmlns:a16="http://schemas.microsoft.com/office/drawing/2014/main" id="{2B967028-C192-42AE-9D02-7DDD4DC19E5D}"/>
              </a:ext>
            </a:extLst>
          </p:cNvPr>
          <p:cNvPicPr>
            <a:picLocks noChangeAspect="1"/>
          </p:cNvPicPr>
          <p:nvPr/>
        </p:nvPicPr>
        <p:blipFill>
          <a:blip r:embed="rId2"/>
          <a:stretch>
            <a:fillRect/>
          </a:stretch>
        </p:blipFill>
        <p:spPr>
          <a:xfrm>
            <a:off x="2582894" y="1844824"/>
            <a:ext cx="3978212" cy="3556792"/>
          </a:xfrm>
          <a:prstGeom prst="rect">
            <a:avLst/>
          </a:prstGeom>
        </p:spPr>
      </p:pic>
    </p:spTree>
    <p:extLst>
      <p:ext uri="{BB962C8B-B14F-4D97-AF65-F5344CB8AC3E}">
        <p14:creationId xmlns:p14="http://schemas.microsoft.com/office/powerpoint/2010/main" val="148783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Eine Auszeichnungssprache (zu engl. „Markup Language“) ist eine Computersprache, welche ein Dokument um syntaktische Elemente erweitert um eine maschinelle Verarbeitung zu ermöglichen.</a:t>
            </a:r>
          </a:p>
          <a:p>
            <a:pPr marL="0" indent="0">
              <a:buNone/>
            </a:pPr>
            <a:endParaRPr lang="de-DE" dirty="0"/>
          </a:p>
          <a:p>
            <a:pPr marL="0" indent="0">
              <a:buNone/>
            </a:pPr>
            <a:r>
              <a:rPr lang="de-DE" sz="1200" dirty="0"/>
              <a:t>Quelle: „Markup Language Definition“. [Online]. Verfügbar unter: https://techterms.com/definition/markup_language. [Zugegriffen: 04-Okt-2018].</a:t>
            </a:r>
          </a:p>
          <a:p>
            <a:pPr marL="0" indent="0">
              <a:buNone/>
            </a:pPr>
            <a:endParaRPr lang="de-DE" dirty="0"/>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161866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r>
              <a:rPr lang="de-DE" dirty="0"/>
              <a:t>Verwendung:</a:t>
            </a:r>
          </a:p>
          <a:p>
            <a:r>
              <a:rPr lang="de-DE" dirty="0"/>
              <a:t>Schreiben von Textdokumenten (z. Bsp. „</a:t>
            </a:r>
            <a:r>
              <a:rPr lang="de-DE" dirty="0" err="1"/>
              <a:t>Markdown</a:t>
            </a:r>
            <a:r>
              <a:rPr lang="de-DE" dirty="0"/>
              <a:t>“)</a:t>
            </a:r>
          </a:p>
          <a:p>
            <a:r>
              <a:rPr lang="de-DE" dirty="0"/>
              <a:t>Abbilden von Websites (z. Bsp. „HTML“)</a:t>
            </a:r>
          </a:p>
          <a:p>
            <a:r>
              <a:rPr lang="de-DE" dirty="0"/>
              <a:t>Datenaustausch zwischen Rechnerprogrammen (z. Bsp. „XML“)</a:t>
            </a:r>
          </a:p>
          <a:p>
            <a:r>
              <a:rPr lang="de-DE" dirty="0"/>
              <a:t>Beschreibung von Serverkonfigurationen (z. Bsp. „YAML“)</a:t>
            </a:r>
          </a:p>
          <a:p>
            <a:r>
              <a:rPr lang="de-DE" dirty="0"/>
              <a:t>Definition der Metadaten einer Datei (z. Bsp. „XML“)</a:t>
            </a:r>
          </a:p>
          <a:p>
            <a:r>
              <a:rPr lang="de-DE" dirty="0"/>
              <a:t>Graphische Oberflächengestaltung von Anwendungen (z. Bsp. „XAML“)</a:t>
            </a:r>
          </a:p>
          <a:p>
            <a:pPr marL="0" indent="0">
              <a:buNone/>
            </a:pPr>
            <a:endParaRPr lang="de-DE" dirty="0"/>
          </a:p>
          <a:p>
            <a:pPr marL="0" indent="0">
              <a:buNone/>
            </a:pPr>
            <a:r>
              <a:rPr lang="de-DE" dirty="0">
                <a:sym typeface="Wingdings" panose="05000000000000000000" pitchFamily="2" charset="2"/>
              </a:rPr>
              <a:t> Letzter Aspekt relevant!</a:t>
            </a:r>
            <a:endParaRPr lang="de-DE" dirty="0"/>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291925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r>
              <a:rPr lang="de-DE" dirty="0"/>
              <a:t>2 Grundsätze:</a:t>
            </a:r>
          </a:p>
          <a:p>
            <a:r>
              <a:rPr lang="de-DE" dirty="0"/>
              <a:t>Deklarative Eigenschaft von Auszeichnungssprachen </a:t>
            </a:r>
            <a:r>
              <a:rPr lang="de-DE" dirty="0">
                <a:sym typeface="Wingdings" panose="05000000000000000000" pitchFamily="2" charset="2"/>
              </a:rPr>
              <a:t> </a:t>
            </a:r>
            <a:r>
              <a:rPr lang="de-DE" dirty="0"/>
              <a:t>Beschreibung der Struktur der Dokumente und deren Attribute; keine konkreten Programmabläufe</a:t>
            </a:r>
          </a:p>
          <a:p>
            <a:r>
              <a:rPr lang="de-DE" dirty="0"/>
              <a:t>Strikte Eigenschaft von Auszeichnungssprachen, daher kein Spielraum für Interpretationen vorhanden </a:t>
            </a:r>
            <a:r>
              <a:rPr lang="de-DE" dirty="0">
                <a:sym typeface="Wingdings" panose="05000000000000000000" pitchFamily="2" charset="2"/>
              </a:rPr>
              <a:t> </a:t>
            </a:r>
            <a:r>
              <a:rPr lang="de-DE" dirty="0"/>
              <a:t>Auswertung in Programmen möglich</a:t>
            </a:r>
          </a:p>
          <a:p>
            <a:endParaRPr lang="de-DE" dirty="0"/>
          </a:p>
          <a:p>
            <a:pPr marL="0" indent="0">
              <a:buNone/>
            </a:pPr>
            <a:r>
              <a:rPr lang="de-DE" sz="1200" dirty="0"/>
              <a:t>International Standard Organisation (ISO) 8879:1986 </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8485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252254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Prototypische Entwicklung</a:t>
            </a:r>
          </a:p>
        </p:txBody>
      </p:sp>
      <p:pic>
        <p:nvPicPr>
          <p:cNvPr id="7" name="Grafik 6">
            <a:extLst>
              <a:ext uri="{FF2B5EF4-FFF2-40B4-BE49-F238E27FC236}">
                <a16:creationId xmlns:a16="http://schemas.microsoft.com/office/drawing/2014/main" id="{17D6CFA1-3CFD-4323-980D-5A4EE94BA733}"/>
              </a:ext>
            </a:extLst>
          </p:cNvPr>
          <p:cNvPicPr>
            <a:picLocks noChangeAspect="1"/>
          </p:cNvPicPr>
          <p:nvPr/>
        </p:nvPicPr>
        <p:blipFill>
          <a:blip r:embed="rId2"/>
          <a:stretch>
            <a:fillRect/>
          </a:stretch>
        </p:blipFill>
        <p:spPr>
          <a:xfrm>
            <a:off x="1763688" y="969237"/>
            <a:ext cx="5616624" cy="4919525"/>
          </a:xfrm>
          <a:prstGeom prst="rect">
            <a:avLst/>
          </a:prstGeom>
        </p:spPr>
      </p:pic>
      <p:pic>
        <p:nvPicPr>
          <p:cNvPr id="8" name="Inhaltsplatzhalter 4">
            <a:extLst>
              <a:ext uri="{FF2B5EF4-FFF2-40B4-BE49-F238E27FC236}">
                <a16:creationId xmlns:a16="http://schemas.microsoft.com/office/drawing/2014/main" id="{ED5DFE9C-3535-4973-AD91-67B8A653E87C}"/>
              </a:ext>
            </a:extLst>
          </p:cNvPr>
          <p:cNvPicPr>
            <a:picLocks noChangeAspect="1"/>
          </p:cNvPicPr>
          <p:nvPr/>
        </p:nvPicPr>
        <p:blipFill>
          <a:blip r:embed="rId3"/>
          <a:stretch>
            <a:fillRect/>
          </a:stretch>
        </p:blipFill>
        <p:spPr>
          <a:xfrm>
            <a:off x="1114387" y="836600"/>
            <a:ext cx="6915225" cy="5184799"/>
          </a:xfrm>
          <a:prstGeom prst="rect">
            <a:avLst/>
          </a:prstGeom>
        </p:spPr>
      </p:pic>
    </p:spTree>
    <p:extLst>
      <p:ext uri="{BB962C8B-B14F-4D97-AF65-F5344CB8AC3E}">
        <p14:creationId xmlns:p14="http://schemas.microsoft.com/office/powerpoint/2010/main" val="35338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Einbindung der Auszeichnungssprache</a:t>
            </a:r>
          </a:p>
        </p:txBody>
      </p:sp>
      <p:pic>
        <p:nvPicPr>
          <p:cNvPr id="7" name="Inhaltsplatzhalter 6">
            <a:extLst>
              <a:ext uri="{FF2B5EF4-FFF2-40B4-BE49-F238E27FC236}">
                <a16:creationId xmlns:a16="http://schemas.microsoft.com/office/drawing/2014/main" id="{054B8277-7546-48F9-B6BB-89775DD71A32}"/>
              </a:ext>
            </a:extLst>
          </p:cNvPr>
          <p:cNvPicPr>
            <a:picLocks noGrp="1" noChangeAspect="1"/>
          </p:cNvPicPr>
          <p:nvPr>
            <p:ph idx="1"/>
          </p:nvPr>
        </p:nvPicPr>
        <p:blipFill>
          <a:blip r:embed="rId2"/>
          <a:stretch>
            <a:fillRect/>
          </a:stretch>
        </p:blipFill>
        <p:spPr>
          <a:xfrm>
            <a:off x="431800" y="2102161"/>
            <a:ext cx="8243888" cy="3156915"/>
          </a:xfrm>
        </p:spPr>
      </p:pic>
    </p:spTree>
    <p:extLst>
      <p:ext uri="{BB962C8B-B14F-4D97-AF65-F5344CB8AC3E}">
        <p14:creationId xmlns:p14="http://schemas.microsoft.com/office/powerpoint/2010/main" val="335316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1F65EAAB-A1C9-469E-9C2F-57E3E2E32E2F}"/>
              </a:ext>
            </a:extLst>
          </p:cNvPr>
          <p:cNvPicPr>
            <a:picLocks noGrp="1" noChangeAspect="1"/>
          </p:cNvPicPr>
          <p:nvPr>
            <p:ph idx="1"/>
          </p:nvPr>
        </p:nvPicPr>
        <p:blipFill>
          <a:blip r:embed="rId2"/>
          <a:stretch>
            <a:fillRect/>
          </a:stretch>
        </p:blipFill>
        <p:spPr>
          <a:xfrm>
            <a:off x="431800" y="2490838"/>
            <a:ext cx="8243888" cy="2379562"/>
          </a:xfrm>
        </p:spPr>
      </p:pic>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Einbindung der Auszeichnungssprache</a:t>
            </a:r>
          </a:p>
        </p:txBody>
      </p:sp>
    </p:spTree>
    <p:extLst>
      <p:ext uri="{BB962C8B-B14F-4D97-AF65-F5344CB8AC3E}">
        <p14:creationId xmlns:p14="http://schemas.microsoft.com/office/powerpoint/2010/main" val="545166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Kompilierung</a:t>
            </a:r>
          </a:p>
        </p:txBody>
      </p:sp>
      <p:sp>
        <p:nvSpPr>
          <p:cNvPr id="6" name="Rechteck 5">
            <a:extLst>
              <a:ext uri="{FF2B5EF4-FFF2-40B4-BE49-F238E27FC236}">
                <a16:creationId xmlns:a16="http://schemas.microsoft.com/office/drawing/2014/main" id="{0D15FA4B-3222-4C52-B7BB-8AB6B7684BCC}"/>
              </a:ext>
            </a:extLst>
          </p:cNvPr>
          <p:cNvSpPr/>
          <p:nvPr/>
        </p:nvSpPr>
        <p:spPr bwMode="auto">
          <a:xfrm>
            <a:off x="1331640" y="1772816"/>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Generierung der Funktionalität für Objektorientierung</a:t>
            </a:r>
          </a:p>
        </p:txBody>
      </p:sp>
      <p:sp>
        <p:nvSpPr>
          <p:cNvPr id="7" name="Rechteck 6">
            <a:extLst>
              <a:ext uri="{FF2B5EF4-FFF2-40B4-BE49-F238E27FC236}">
                <a16:creationId xmlns:a16="http://schemas.microsoft.com/office/drawing/2014/main" id="{398914A9-D65A-438B-9FC1-F59D329A2BCF}"/>
              </a:ext>
            </a:extLst>
          </p:cNvPr>
          <p:cNvSpPr/>
          <p:nvPr/>
        </p:nvSpPr>
        <p:spPr bwMode="auto">
          <a:xfrm>
            <a:off x="1331640" y="2996952"/>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Generierung der Objekt-Erstellungsalgorithmen aus YAML</a:t>
            </a:r>
          </a:p>
        </p:txBody>
      </p:sp>
      <p:sp>
        <p:nvSpPr>
          <p:cNvPr id="8" name="Rechteck 7">
            <a:extLst>
              <a:ext uri="{FF2B5EF4-FFF2-40B4-BE49-F238E27FC236}">
                <a16:creationId xmlns:a16="http://schemas.microsoft.com/office/drawing/2014/main" id="{D247EA07-A4BF-4B40-9B35-9DECEA2F7C8B}"/>
              </a:ext>
            </a:extLst>
          </p:cNvPr>
          <p:cNvSpPr/>
          <p:nvPr/>
        </p:nvSpPr>
        <p:spPr bwMode="auto">
          <a:xfrm>
            <a:off x="1331640" y="4221088"/>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Reguläre Kompilierung des C-Quellcodes mit generiertem Code</a:t>
            </a:r>
          </a:p>
        </p:txBody>
      </p:sp>
      <p:cxnSp>
        <p:nvCxnSpPr>
          <p:cNvPr id="10" name="Gerade Verbindung mit Pfeil 9">
            <a:extLst>
              <a:ext uri="{FF2B5EF4-FFF2-40B4-BE49-F238E27FC236}">
                <a16:creationId xmlns:a16="http://schemas.microsoft.com/office/drawing/2014/main" id="{D9F8CC31-027D-4273-A9A7-7408989DA41B}"/>
              </a:ext>
            </a:extLst>
          </p:cNvPr>
          <p:cNvCxnSpPr>
            <a:cxnSpLocks/>
            <a:stCxn id="6" idx="2"/>
            <a:endCxn id="7" idx="0"/>
          </p:cNvCxnSpPr>
          <p:nvPr/>
        </p:nvCxnSpPr>
        <p:spPr bwMode="auto">
          <a:xfrm>
            <a:off x="4739258" y="2420888"/>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Gerade Verbindung mit Pfeil 11">
            <a:extLst>
              <a:ext uri="{FF2B5EF4-FFF2-40B4-BE49-F238E27FC236}">
                <a16:creationId xmlns:a16="http://schemas.microsoft.com/office/drawing/2014/main" id="{E343C7FB-6329-44E2-8A57-95821AB9340F}"/>
              </a:ext>
            </a:extLst>
          </p:cNvPr>
          <p:cNvCxnSpPr>
            <a:cxnSpLocks/>
            <a:stCxn id="7" idx="2"/>
            <a:endCxn id="8" idx="0"/>
          </p:cNvCxnSpPr>
          <p:nvPr/>
        </p:nvCxnSpPr>
        <p:spPr bwMode="auto">
          <a:xfrm>
            <a:off x="4739258" y="3645024"/>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448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AE38547-D837-4C02-9E5A-8FAF53D9A10E}"/>
              </a:ext>
            </a:extLst>
          </p:cNvPr>
          <p:cNvPicPr>
            <a:picLocks noChangeAspect="1"/>
          </p:cNvPicPr>
          <p:nvPr/>
        </p:nvPicPr>
        <p:blipFill>
          <a:blip r:embed="rId2"/>
          <a:stretch>
            <a:fillRect/>
          </a:stretch>
        </p:blipFill>
        <p:spPr>
          <a:xfrm>
            <a:off x="837392" y="938607"/>
            <a:ext cx="7469215" cy="4980785"/>
          </a:xfrm>
          <a:prstGeom prst="rect">
            <a:avLst/>
          </a:prstGeom>
        </p:spPr>
      </p:pic>
    </p:spTree>
    <p:extLst>
      <p:ext uri="{BB962C8B-B14F-4D97-AF65-F5344CB8AC3E}">
        <p14:creationId xmlns:p14="http://schemas.microsoft.com/office/powerpoint/2010/main" val="264053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Prototypische Entwicklung</a:t>
            </a:r>
          </a:p>
        </p:txBody>
      </p:sp>
      <p:pic>
        <p:nvPicPr>
          <p:cNvPr id="7" name="Grafik 6">
            <a:extLst>
              <a:ext uri="{FF2B5EF4-FFF2-40B4-BE49-F238E27FC236}">
                <a16:creationId xmlns:a16="http://schemas.microsoft.com/office/drawing/2014/main" id="{17D6CFA1-3CFD-4323-980D-5A4EE94BA733}"/>
              </a:ext>
            </a:extLst>
          </p:cNvPr>
          <p:cNvPicPr>
            <a:picLocks noChangeAspect="1"/>
          </p:cNvPicPr>
          <p:nvPr/>
        </p:nvPicPr>
        <p:blipFill>
          <a:blip r:embed="rId2"/>
          <a:stretch>
            <a:fillRect/>
          </a:stretch>
        </p:blipFill>
        <p:spPr>
          <a:xfrm>
            <a:off x="1763688" y="969237"/>
            <a:ext cx="5616624" cy="4919525"/>
          </a:xfrm>
          <a:prstGeom prst="rect">
            <a:avLst/>
          </a:prstGeom>
        </p:spPr>
      </p:pic>
      <p:sp>
        <p:nvSpPr>
          <p:cNvPr id="2" name="Textfeld 1">
            <a:extLst>
              <a:ext uri="{FF2B5EF4-FFF2-40B4-BE49-F238E27FC236}">
                <a16:creationId xmlns:a16="http://schemas.microsoft.com/office/drawing/2014/main" id="{BBE250C8-CADA-4A9A-B2DD-02F501EAE74F}"/>
              </a:ext>
            </a:extLst>
          </p:cNvPr>
          <p:cNvSpPr txBox="1"/>
          <p:nvPr/>
        </p:nvSpPr>
        <p:spPr>
          <a:xfrm>
            <a:off x="1763688" y="5944544"/>
            <a:ext cx="6606504" cy="276999"/>
          </a:xfrm>
          <a:prstGeom prst="rect">
            <a:avLst/>
          </a:prstGeom>
          <a:noFill/>
        </p:spPr>
        <p:txBody>
          <a:bodyPr wrap="square" rtlCol="0">
            <a:spAutoFit/>
          </a:bodyPr>
          <a:lstStyle/>
          <a:p>
            <a:r>
              <a:rPr lang="de-DE" sz="1200" dirty="0"/>
              <a:t>Grafiken wurden erstellt durch Martin Krautschick</a:t>
            </a:r>
          </a:p>
        </p:txBody>
      </p:sp>
    </p:spTree>
    <p:extLst>
      <p:ext uri="{BB962C8B-B14F-4D97-AF65-F5344CB8AC3E}">
        <p14:creationId xmlns:p14="http://schemas.microsoft.com/office/powerpoint/2010/main" val="296156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186957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845E67A0-4469-45C1-8B9E-C1A2FA5BA62D}"/>
              </a:ext>
            </a:extLst>
          </p:cNvPr>
          <p:cNvSpPr>
            <a:spLocks noGrp="1"/>
          </p:cNvSpPr>
          <p:nvPr>
            <p:ph idx="1"/>
          </p:nvPr>
        </p:nvSpPr>
        <p:spPr/>
        <p:txBody>
          <a:bodyPr/>
          <a:lstStyle/>
          <a:p>
            <a:r>
              <a:rPr lang="de-DE" dirty="0"/>
              <a:t>Die neu entwickelte Technologie Flower ermöglicht eine hardwarenahe Entwicklung von Benutzeroberflächen unter Verwendung moderner Software-Konzepte</a:t>
            </a:r>
          </a:p>
          <a:p>
            <a:r>
              <a:rPr lang="de-DE" dirty="0"/>
              <a:t>Keine Technologie ist perfekt für jeden Anwendungsfall geeignet</a:t>
            </a:r>
          </a:p>
          <a:p>
            <a:pPr marL="0" indent="0">
              <a:buNone/>
            </a:pPr>
            <a:endParaRPr lang="de-DE" dirty="0"/>
          </a:p>
          <a:p>
            <a:pPr marL="0" indent="0">
              <a:buNone/>
            </a:pPr>
            <a:endParaRPr lang="de-DE" dirty="0"/>
          </a:p>
          <a:p>
            <a:r>
              <a:rPr lang="de-DE" dirty="0"/>
              <a:t>Besonderheit: Streng deklarative Eigenschaft der Auszeichnungssprache YAML beibehalten</a:t>
            </a:r>
          </a:p>
          <a:p>
            <a:r>
              <a:rPr lang="de-DE" dirty="0"/>
              <a:t>Besonderheit: Hohe Portabilität da unabhängig von Plattform und anderen Technologien, Entwicklungsumgebungen, Tools etc.</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Arbeitsergebnisse</a:t>
            </a:r>
          </a:p>
        </p:txBody>
      </p:sp>
    </p:spTree>
    <p:extLst>
      <p:ext uri="{BB962C8B-B14F-4D97-AF65-F5344CB8AC3E}">
        <p14:creationId xmlns:p14="http://schemas.microsoft.com/office/powerpoint/2010/main" val="189249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a:xfrm>
            <a:off x="432000" y="4941168"/>
            <a:ext cx="8244456" cy="1472300"/>
          </a:xfrm>
        </p:spPr>
        <p:txBody>
          <a:bodyPr/>
          <a:lstStyle/>
          <a:p>
            <a:pPr marL="0" indent="0">
              <a:buNone/>
            </a:pPr>
            <a:r>
              <a:rPr lang="de-DE" dirty="0"/>
              <a:t>Kontaktdaten:</a:t>
            </a:r>
          </a:p>
          <a:p>
            <a:r>
              <a:rPr lang="de-DE" dirty="0"/>
              <a:t>E-Mail: </a:t>
            </a:r>
            <a:r>
              <a:rPr lang="de-DE" dirty="0">
                <a:hlinkClick r:id="rId2"/>
              </a:rPr>
              <a:t>konstantin.coswig@gmail.com</a:t>
            </a:r>
            <a:endParaRPr lang="de-DE" dirty="0"/>
          </a:p>
          <a:p>
            <a:r>
              <a:rPr lang="de-DE" dirty="0"/>
              <a:t>Telefon: 0152 07822045</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Vielen Dank!</a:t>
            </a:r>
          </a:p>
        </p:txBody>
      </p:sp>
      <p:sp>
        <p:nvSpPr>
          <p:cNvPr id="4" name="Textfeld 3">
            <a:extLst>
              <a:ext uri="{FF2B5EF4-FFF2-40B4-BE49-F238E27FC236}">
                <a16:creationId xmlns:a16="http://schemas.microsoft.com/office/drawing/2014/main" id="{01D5ABBA-BACA-46AC-8605-3F73D9544703}"/>
              </a:ext>
            </a:extLst>
          </p:cNvPr>
          <p:cNvSpPr txBox="1"/>
          <p:nvPr/>
        </p:nvSpPr>
        <p:spPr>
          <a:xfrm>
            <a:off x="432000" y="2905780"/>
            <a:ext cx="7380360" cy="523220"/>
          </a:xfrm>
          <a:prstGeom prst="rect">
            <a:avLst/>
          </a:prstGeom>
          <a:noFill/>
        </p:spPr>
        <p:txBody>
          <a:bodyPr wrap="square" rtlCol="0">
            <a:spAutoFit/>
          </a:bodyPr>
          <a:lstStyle/>
          <a:p>
            <a:r>
              <a:rPr lang="de-DE" dirty="0"/>
              <a:t>Besten Dank für Ihre Aufmerksamkeit!</a:t>
            </a:r>
          </a:p>
        </p:txBody>
      </p:sp>
    </p:spTree>
    <p:extLst>
      <p:ext uri="{BB962C8B-B14F-4D97-AF65-F5344CB8AC3E}">
        <p14:creationId xmlns:p14="http://schemas.microsoft.com/office/powerpoint/2010/main" val="193118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5E802EFA-8DC7-437B-B30F-22068FD74C88}"/>
              </a:ext>
            </a:extLst>
          </p:cNvPr>
          <p:cNvSpPr>
            <a:spLocks noGrp="1"/>
          </p:cNvSpPr>
          <p:nvPr>
            <p:ph idx="1"/>
          </p:nvPr>
        </p:nvSpPr>
        <p:spPr/>
        <p:txBody>
          <a:bodyPr/>
          <a:lstStyle/>
          <a:p>
            <a:r>
              <a:rPr lang="de-DE" dirty="0">
                <a:hlinkClick r:id="rId2"/>
              </a:rPr>
              <a:t>https://www.nahverkehrhamburg.de/wp-content/uploads/20130926-dsc_5120.jpg</a:t>
            </a:r>
            <a:r>
              <a:rPr lang="de-DE" dirty="0"/>
              <a:t> (Zugriff: 06.01.2019 20:49 Uhr)</a:t>
            </a:r>
          </a:p>
          <a:p>
            <a:r>
              <a:rPr lang="de-DE" dirty="0">
                <a:hlinkClick r:id="rId3"/>
              </a:rPr>
              <a:t>https://pocketnow.com/wp-content/uploads/2014/07/smartwatch-lineup-android-wear-pebble-gear-fit.jpg</a:t>
            </a:r>
            <a:r>
              <a:rPr lang="de-DE" dirty="0"/>
              <a:t> (Zugriff: 04.01.2019 16:05 Uhr)</a:t>
            </a:r>
          </a:p>
          <a:p>
            <a:r>
              <a:rPr lang="de-DE" dirty="0">
                <a:hlinkClick r:id="rId4"/>
              </a:rPr>
              <a:t>https://www.langweiledich.net/wp-content/uploads/2018/04/Canon-PIXMA-TR8550-Testbericht_11.jpg</a:t>
            </a:r>
            <a:r>
              <a:rPr lang="de-DE" dirty="0"/>
              <a:t> (Zugriff: 06.01.2019 20:49 Uhr)</a:t>
            </a:r>
          </a:p>
          <a:p>
            <a:r>
              <a:rPr lang="de-DE" dirty="0">
                <a:hlinkClick r:id="rId5"/>
              </a:rPr>
              <a:t>https://autonotizen.de/images/1/6/9/5/7/16957d9aae9aba5d55bc0b7d79571952a61d0e7a-das-active-info-display-im-neuen-vw-polonavi-max1504430976.jpeg</a:t>
            </a:r>
            <a:r>
              <a:rPr lang="de-DE" dirty="0"/>
              <a:t> (Zugriff: 06.01.2019 21:01 Uhr)</a:t>
            </a:r>
          </a:p>
          <a:p>
            <a:r>
              <a:rPr lang="de-DE" dirty="0">
                <a:hlinkClick r:id="rId6"/>
              </a:rPr>
              <a:t>https://play.google.com/store/apps/details?id=com.bosch.sh.ui.android&amp;hl=en</a:t>
            </a:r>
            <a:r>
              <a:rPr lang="de-DE" dirty="0"/>
              <a:t> (Zugriff: 06.01.2019 20:49 Uhr)</a:t>
            </a:r>
          </a:p>
          <a:p>
            <a:endParaRPr lang="de-DE" dirty="0"/>
          </a:p>
          <a:p>
            <a:endParaRPr lang="de-DE" dirty="0"/>
          </a:p>
        </p:txBody>
      </p:sp>
      <p:sp>
        <p:nvSpPr>
          <p:cNvPr id="3" name="Titel 2">
            <a:extLst>
              <a:ext uri="{FF2B5EF4-FFF2-40B4-BE49-F238E27FC236}">
                <a16:creationId xmlns:a16="http://schemas.microsoft.com/office/drawing/2014/main" id="{1E4E28A0-59CB-45CB-9D1F-BFBA96E962B0}"/>
              </a:ext>
            </a:extLst>
          </p:cNvPr>
          <p:cNvSpPr>
            <a:spLocks noGrp="1"/>
          </p:cNvSpPr>
          <p:nvPr>
            <p:ph type="title"/>
          </p:nvPr>
        </p:nvSpPr>
        <p:spPr/>
        <p:txBody>
          <a:bodyPr/>
          <a:lstStyle/>
          <a:p>
            <a:r>
              <a:rPr lang="de-DE" dirty="0"/>
              <a:t>Bildquellen</a:t>
            </a:r>
          </a:p>
        </p:txBody>
      </p:sp>
    </p:spTree>
    <p:extLst>
      <p:ext uri="{BB962C8B-B14F-4D97-AF65-F5344CB8AC3E}">
        <p14:creationId xmlns:p14="http://schemas.microsoft.com/office/powerpoint/2010/main" val="13962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296DC38-34F7-4232-8535-A9878C86120B}"/>
              </a:ext>
            </a:extLst>
          </p:cNvPr>
          <p:cNvPicPr>
            <a:picLocks noChangeAspect="1"/>
          </p:cNvPicPr>
          <p:nvPr/>
        </p:nvPicPr>
        <p:blipFill>
          <a:blip r:embed="rId2"/>
          <a:stretch>
            <a:fillRect/>
          </a:stretch>
        </p:blipFill>
        <p:spPr>
          <a:xfrm>
            <a:off x="693437" y="853237"/>
            <a:ext cx="7757125" cy="5151526"/>
          </a:xfrm>
          <a:prstGeom prst="rect">
            <a:avLst/>
          </a:prstGeom>
        </p:spPr>
      </p:pic>
    </p:spTree>
    <p:extLst>
      <p:ext uri="{BB962C8B-B14F-4D97-AF65-F5344CB8AC3E}">
        <p14:creationId xmlns:p14="http://schemas.microsoft.com/office/powerpoint/2010/main" val="33599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E5ACF26-A74F-4E2E-9DED-DEC12D546740}"/>
              </a:ext>
            </a:extLst>
          </p:cNvPr>
          <p:cNvPicPr>
            <a:picLocks noChangeAspect="1"/>
          </p:cNvPicPr>
          <p:nvPr/>
        </p:nvPicPr>
        <p:blipFill>
          <a:blip r:embed="rId2"/>
          <a:stretch>
            <a:fillRect/>
          </a:stretch>
        </p:blipFill>
        <p:spPr>
          <a:xfrm>
            <a:off x="1052736" y="1205998"/>
            <a:ext cx="7038528" cy="4446003"/>
          </a:xfrm>
          <a:prstGeom prst="rect">
            <a:avLst/>
          </a:prstGeom>
        </p:spPr>
      </p:pic>
    </p:spTree>
    <p:extLst>
      <p:ext uri="{BB962C8B-B14F-4D97-AF65-F5344CB8AC3E}">
        <p14:creationId xmlns:p14="http://schemas.microsoft.com/office/powerpoint/2010/main" val="80060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F13B789-FCDB-4C4D-BA8A-E69C75DEF7F7}"/>
              </a:ext>
            </a:extLst>
          </p:cNvPr>
          <p:cNvPicPr>
            <a:picLocks noChangeAspect="1"/>
          </p:cNvPicPr>
          <p:nvPr/>
        </p:nvPicPr>
        <p:blipFill>
          <a:blip r:embed="rId2"/>
          <a:stretch>
            <a:fillRect/>
          </a:stretch>
        </p:blipFill>
        <p:spPr>
          <a:xfrm>
            <a:off x="585843" y="1196752"/>
            <a:ext cx="7972314" cy="4464496"/>
          </a:xfrm>
          <a:prstGeom prst="rect">
            <a:avLst/>
          </a:prstGeom>
        </p:spPr>
      </p:pic>
    </p:spTree>
    <p:extLst>
      <p:ext uri="{BB962C8B-B14F-4D97-AF65-F5344CB8AC3E}">
        <p14:creationId xmlns:p14="http://schemas.microsoft.com/office/powerpoint/2010/main" val="282518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haltsplatzhalter 4">
            <a:extLst>
              <a:ext uri="{FF2B5EF4-FFF2-40B4-BE49-F238E27FC236}">
                <a16:creationId xmlns:a16="http://schemas.microsoft.com/office/drawing/2014/main" id="{FC6913D6-BC25-409E-A89C-07E22A938433}"/>
              </a:ext>
            </a:extLst>
          </p:cNvPr>
          <p:cNvPicPr>
            <a:picLocks noChangeAspect="1"/>
          </p:cNvPicPr>
          <p:nvPr/>
        </p:nvPicPr>
        <p:blipFill>
          <a:blip r:embed="rId2"/>
          <a:stretch>
            <a:fillRect/>
          </a:stretch>
        </p:blipFill>
        <p:spPr>
          <a:xfrm>
            <a:off x="1114387" y="836600"/>
            <a:ext cx="6915225" cy="5184799"/>
          </a:xfrm>
          <a:prstGeom prst="rect">
            <a:avLst/>
          </a:prstGeom>
        </p:spPr>
      </p:pic>
    </p:spTree>
    <p:extLst>
      <p:ext uri="{BB962C8B-B14F-4D97-AF65-F5344CB8AC3E}">
        <p14:creationId xmlns:p14="http://schemas.microsoft.com/office/powerpoint/2010/main" val="297049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B698B-9BCA-4075-A242-965F88256888}"/>
              </a:ext>
            </a:extLst>
          </p:cNvPr>
          <p:cNvSpPr>
            <a:spLocks noGrp="1"/>
          </p:cNvSpPr>
          <p:nvPr>
            <p:ph type="title"/>
          </p:nvPr>
        </p:nvSpPr>
        <p:spPr/>
        <p:txBody>
          <a:bodyPr/>
          <a:lstStyle/>
          <a:p>
            <a:r>
              <a:rPr lang="de-DE" dirty="0"/>
              <a:t>Problemstellung &amp; Leitthese</a:t>
            </a:r>
          </a:p>
        </p:txBody>
      </p:sp>
      <p:sp>
        <p:nvSpPr>
          <p:cNvPr id="3" name="Inhaltsplatzhalter 2">
            <a:extLst>
              <a:ext uri="{FF2B5EF4-FFF2-40B4-BE49-F238E27FC236}">
                <a16:creationId xmlns:a16="http://schemas.microsoft.com/office/drawing/2014/main" id="{03BD6B17-6772-4B4D-8962-30DB239F483A}"/>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r>
              <a:rPr lang="de-DE" dirty="0"/>
              <a:t>In dieser Diplomarbeit soll eine neue moderne Technologie unter dem Namen Flower entstehen, welche eine hardwarenahe Programmierung für graphische Benutzeroberflächen ermöglichen soll. Diese Technologie ist prototypisch zu validieren.</a:t>
            </a:r>
          </a:p>
          <a:p>
            <a:pPr marL="0" indent="0">
              <a:buNone/>
            </a:pPr>
            <a:endParaRPr lang="de-DE" dirty="0"/>
          </a:p>
          <a:p>
            <a:pPr marL="0" indent="0">
              <a:buNone/>
            </a:pPr>
            <a:endParaRPr lang="de-DE" dirty="0"/>
          </a:p>
          <a:p>
            <a:pPr marL="0" indent="0">
              <a:buNone/>
            </a:pPr>
            <a:r>
              <a:rPr lang="de-DE" dirty="0"/>
              <a:t>Es ist möglich, moderne Konzepte für graphische Benutzeroberflächenentwicklung für hardwarenahe Programmierung zugänglich zu machen und somit sowohl den Komfort in dem Bereich der Softwareentwicklung, als auch die Nähe zur Hardware beizubehalten um eine effiziente Entwicklung zu ermöglichen.</a:t>
            </a:r>
          </a:p>
          <a:p>
            <a:pPr marL="0" indent="0">
              <a:buNone/>
            </a:pPr>
            <a:endParaRPr lang="de-DE" dirty="0"/>
          </a:p>
        </p:txBody>
      </p:sp>
    </p:spTree>
    <p:extLst>
      <p:ext uri="{BB962C8B-B14F-4D97-AF65-F5344CB8AC3E}">
        <p14:creationId xmlns:p14="http://schemas.microsoft.com/office/powerpoint/2010/main" val="6516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B698B-9BCA-4075-A242-965F88256888}"/>
              </a:ext>
            </a:extLst>
          </p:cNvPr>
          <p:cNvSpPr>
            <a:spLocks noGrp="1"/>
          </p:cNvSpPr>
          <p:nvPr>
            <p:ph type="title"/>
          </p:nvPr>
        </p:nvSpPr>
        <p:spPr/>
        <p:txBody>
          <a:bodyPr/>
          <a:lstStyle/>
          <a:p>
            <a:r>
              <a:rPr lang="de-DE" dirty="0"/>
              <a:t>Problemstellung &amp; Leitthese</a:t>
            </a:r>
          </a:p>
        </p:txBody>
      </p:sp>
      <p:sp>
        <p:nvSpPr>
          <p:cNvPr id="3" name="Inhaltsplatzhalter 2">
            <a:extLst>
              <a:ext uri="{FF2B5EF4-FFF2-40B4-BE49-F238E27FC236}">
                <a16:creationId xmlns:a16="http://schemas.microsoft.com/office/drawing/2014/main" id="{03BD6B17-6772-4B4D-8962-30DB239F483A}"/>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2 Schwerpunkte:</a:t>
            </a:r>
          </a:p>
          <a:p>
            <a:r>
              <a:rPr lang="de-DE" altLang="de-DE" dirty="0">
                <a:latin typeface="Arial" panose="020B0604020202020204" pitchFamily="34" charset="0"/>
              </a:rPr>
              <a:t>Programmierung von graphischen Benutzeroberflächen </a:t>
            </a:r>
          </a:p>
          <a:p>
            <a:r>
              <a:rPr lang="de-DE" altLang="de-DE" dirty="0">
                <a:latin typeface="Arial" panose="020B0604020202020204" pitchFamily="34" charset="0"/>
              </a:rPr>
              <a:t>Hardwarenahe Programmierung</a:t>
            </a:r>
            <a:endParaRPr lang="de-DE" dirty="0"/>
          </a:p>
        </p:txBody>
      </p:sp>
    </p:spTree>
    <p:extLst>
      <p:ext uri="{BB962C8B-B14F-4D97-AF65-F5344CB8AC3E}">
        <p14:creationId xmlns:p14="http://schemas.microsoft.com/office/powerpoint/2010/main" val="226553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2523716958"/>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638</Words>
  <Application>Microsoft Office PowerPoint</Application>
  <PresentationFormat>Bildschirmpräsentation (4:3)</PresentationFormat>
  <Paragraphs>110</Paragraphs>
  <Slides>24</Slides>
  <Notes>1</Notes>
  <HiddenSlides>0</HiddenSlides>
  <MMClips>0</MMClips>
  <ScaleCrop>false</ScaleCrop>
  <HeadingPairs>
    <vt:vector size="6" baseType="variant">
      <vt:variant>
        <vt:lpstr>Verwendete Schriftarten</vt:lpstr>
      </vt:variant>
      <vt:variant>
        <vt:i4>1</vt:i4>
      </vt:variant>
      <vt:variant>
        <vt:lpstr>Design</vt:lpstr>
      </vt:variant>
      <vt:variant>
        <vt:i4>2</vt:i4>
      </vt:variant>
      <vt:variant>
        <vt:lpstr>Folientitel</vt:lpstr>
      </vt:variant>
      <vt:variant>
        <vt:i4>24</vt:i4>
      </vt:variant>
    </vt:vector>
  </HeadingPairs>
  <TitlesOfParts>
    <vt:vector size="27" baseType="lpstr">
      <vt:lpstr>Arial</vt:lpstr>
      <vt:lpstr>Powerpoint_Vorlage</vt:lpstr>
      <vt:lpstr>1_Powerpoint_Vorlage</vt:lpstr>
      <vt:lpstr>Moderne Ansätze zur Oberflächengestaltung für hardwarenahe Programmierung</vt:lpstr>
      <vt:lpstr>PowerPoint-Präsentation</vt:lpstr>
      <vt:lpstr>PowerPoint-Präsentation</vt:lpstr>
      <vt:lpstr>PowerPoint-Präsentation</vt:lpstr>
      <vt:lpstr>PowerPoint-Präsentation</vt:lpstr>
      <vt:lpstr>PowerPoint-Präsentation</vt:lpstr>
      <vt:lpstr>Problemstellung &amp; Leitthese</vt:lpstr>
      <vt:lpstr>Problemstellung &amp; Leitthese</vt:lpstr>
      <vt:lpstr>Einordnung des Vortrags in die Diplomarbeit</vt:lpstr>
      <vt:lpstr>Auszug aus Vorbetrachtungen</vt:lpstr>
      <vt:lpstr>Auszug aus Vorbetrachtungen</vt:lpstr>
      <vt:lpstr>Auszug aus Auszeichnungssprachen</vt:lpstr>
      <vt:lpstr>Auszug aus Auszeichnungssprachen</vt:lpstr>
      <vt:lpstr>Auszug aus Auszeichnungssprachen</vt:lpstr>
      <vt:lpstr>Einordnung des Vortrags in die Diplomarbeit</vt:lpstr>
      <vt:lpstr>Auszug aus Prototypische Entwicklung</vt:lpstr>
      <vt:lpstr>Einbindung der Auszeichnungssprache</vt:lpstr>
      <vt:lpstr>Einbindung der Auszeichnungssprache</vt:lpstr>
      <vt:lpstr>Kompilierung</vt:lpstr>
      <vt:lpstr>Auszug aus Prototypische Entwicklung</vt:lpstr>
      <vt:lpstr>Einordnung des Vortrags in die Diplomarbeit</vt:lpstr>
      <vt:lpstr>Arbeitsergebnisse</vt:lpstr>
      <vt:lpstr>Vielen Dank!</vt:lpstr>
      <vt:lpstr>Bildquellen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ms828809</cp:lastModifiedBy>
  <cp:revision>159</cp:revision>
  <cp:lastPrinted>2011-09-28T10:49:02Z</cp:lastPrinted>
  <dcterms:created xsi:type="dcterms:W3CDTF">2011-12-19T14:51:39Z</dcterms:created>
  <dcterms:modified xsi:type="dcterms:W3CDTF">2019-01-15T20:24:01Z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