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4" r:id="rId2"/>
  </p:sldMasterIdLst>
  <p:notesMasterIdLst>
    <p:notesMasterId r:id="rId27"/>
  </p:notesMasterIdLst>
  <p:handoutMasterIdLst>
    <p:handoutMasterId r:id="rId28"/>
  </p:handoutMasterIdLst>
  <p:sldIdLst>
    <p:sldId id="264" r:id="rId3"/>
    <p:sldId id="268" r:id="rId4"/>
    <p:sldId id="289" r:id="rId5"/>
    <p:sldId id="288" r:id="rId6"/>
    <p:sldId id="267" r:id="rId7"/>
    <p:sldId id="290" r:id="rId8"/>
    <p:sldId id="292" r:id="rId9"/>
    <p:sldId id="291" r:id="rId10"/>
    <p:sldId id="283" r:id="rId11"/>
    <p:sldId id="284" r:id="rId12"/>
    <p:sldId id="272" r:id="rId13"/>
    <p:sldId id="293" r:id="rId14"/>
    <p:sldId id="277" r:id="rId15"/>
    <p:sldId id="294" r:id="rId16"/>
    <p:sldId id="286" r:id="rId17"/>
    <p:sldId id="296" r:id="rId18"/>
    <p:sldId id="297" r:id="rId19"/>
    <p:sldId id="298" r:id="rId20"/>
    <p:sldId id="285" r:id="rId21"/>
    <p:sldId id="299" r:id="rId22"/>
    <p:sldId id="301" r:id="rId23"/>
    <p:sldId id="300" r:id="rId24"/>
    <p:sldId id="266" r:id="rId25"/>
    <p:sldId id="269" r:id="rId26"/>
  </p:sldIdLst>
  <p:sldSz cx="9144000" cy="6858000" type="screen4x3"/>
  <p:notesSz cx="6888163" cy="9623425"/>
  <p:defaultTextStyle>
    <a:defPPr>
      <a:defRPr lang="de-DE"/>
    </a:defPPr>
    <a:lvl1pPr algn="l" rtl="0" eaLnBrk="0" fontAlgn="base" hangingPunct="0">
      <a:spcBef>
        <a:spcPct val="0"/>
      </a:spcBef>
      <a:spcAft>
        <a:spcPct val="0"/>
      </a:spcAft>
      <a:defRPr sz="2800" kern="1200">
        <a:solidFill>
          <a:schemeClr val="tx1"/>
        </a:solidFill>
        <a:latin typeface="Arial" charset="0"/>
        <a:ea typeface="+mn-ea"/>
        <a:cs typeface="+mn-cs"/>
      </a:defRPr>
    </a:lvl1pPr>
    <a:lvl2pPr marL="457200" algn="l" rtl="0" eaLnBrk="0" fontAlgn="base" hangingPunct="0">
      <a:spcBef>
        <a:spcPct val="0"/>
      </a:spcBef>
      <a:spcAft>
        <a:spcPct val="0"/>
      </a:spcAft>
      <a:defRPr sz="2800" kern="1200">
        <a:solidFill>
          <a:schemeClr val="tx1"/>
        </a:solidFill>
        <a:latin typeface="Arial" charset="0"/>
        <a:ea typeface="+mn-ea"/>
        <a:cs typeface="+mn-cs"/>
      </a:defRPr>
    </a:lvl2pPr>
    <a:lvl3pPr marL="914400" algn="l" rtl="0" eaLnBrk="0" fontAlgn="base" hangingPunct="0">
      <a:spcBef>
        <a:spcPct val="0"/>
      </a:spcBef>
      <a:spcAft>
        <a:spcPct val="0"/>
      </a:spcAft>
      <a:defRPr sz="2800" kern="1200">
        <a:solidFill>
          <a:schemeClr val="tx1"/>
        </a:solidFill>
        <a:latin typeface="Arial" charset="0"/>
        <a:ea typeface="+mn-ea"/>
        <a:cs typeface="+mn-cs"/>
      </a:defRPr>
    </a:lvl3pPr>
    <a:lvl4pPr marL="1371600" algn="l" rtl="0" eaLnBrk="0" fontAlgn="base" hangingPunct="0">
      <a:spcBef>
        <a:spcPct val="0"/>
      </a:spcBef>
      <a:spcAft>
        <a:spcPct val="0"/>
      </a:spcAft>
      <a:defRPr sz="2800" kern="1200">
        <a:solidFill>
          <a:schemeClr val="tx1"/>
        </a:solidFill>
        <a:latin typeface="Arial" charset="0"/>
        <a:ea typeface="+mn-ea"/>
        <a:cs typeface="+mn-cs"/>
      </a:defRPr>
    </a:lvl4pPr>
    <a:lvl5pPr marL="1828800" algn="l" rtl="0" eaLnBrk="0" fontAlgn="base" hangingPunct="0">
      <a:spcBef>
        <a:spcPct val="0"/>
      </a:spcBef>
      <a:spcAft>
        <a:spcPct val="0"/>
      </a:spcAft>
      <a:defRPr sz="2800" kern="1200">
        <a:solidFill>
          <a:schemeClr val="tx1"/>
        </a:solidFill>
        <a:latin typeface="Arial" charset="0"/>
        <a:ea typeface="+mn-ea"/>
        <a:cs typeface="+mn-cs"/>
      </a:defRPr>
    </a:lvl5pPr>
    <a:lvl6pPr marL="2286000" algn="l" defTabSz="457200" rtl="0" eaLnBrk="1" latinLnBrk="0" hangingPunct="1">
      <a:defRPr sz="2800" kern="1200">
        <a:solidFill>
          <a:schemeClr val="tx1"/>
        </a:solidFill>
        <a:latin typeface="Arial" charset="0"/>
        <a:ea typeface="+mn-ea"/>
        <a:cs typeface="+mn-cs"/>
      </a:defRPr>
    </a:lvl6pPr>
    <a:lvl7pPr marL="2743200" algn="l" defTabSz="457200" rtl="0" eaLnBrk="1" latinLnBrk="0" hangingPunct="1">
      <a:defRPr sz="2800" kern="1200">
        <a:solidFill>
          <a:schemeClr val="tx1"/>
        </a:solidFill>
        <a:latin typeface="Arial" charset="0"/>
        <a:ea typeface="+mn-ea"/>
        <a:cs typeface="+mn-cs"/>
      </a:defRPr>
    </a:lvl7pPr>
    <a:lvl8pPr marL="3200400" algn="l" defTabSz="457200" rtl="0" eaLnBrk="1" latinLnBrk="0" hangingPunct="1">
      <a:defRPr sz="2800" kern="1200">
        <a:solidFill>
          <a:schemeClr val="tx1"/>
        </a:solidFill>
        <a:latin typeface="Arial" charset="0"/>
        <a:ea typeface="+mn-ea"/>
        <a:cs typeface="+mn-cs"/>
      </a:defRPr>
    </a:lvl8pPr>
    <a:lvl9pPr marL="3657600" algn="l" defTabSz="457200" rtl="0" eaLnBrk="1" latinLnBrk="0" hangingPunct="1">
      <a:defRPr sz="28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9B1C"/>
    <a:srgbClr val="F5AD36"/>
    <a:srgbClr val="F88C21"/>
    <a:srgbClr val="EEEEEE"/>
    <a:srgbClr val="FF9900"/>
    <a:srgbClr val="F5F5F5"/>
    <a:srgbClr val="F9F9F9"/>
    <a:srgbClr val="F0F0F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08" autoAdjust="0"/>
    <p:restoredTop sz="94660"/>
  </p:normalViewPr>
  <p:slideViewPr>
    <p:cSldViewPr showGuides="1">
      <p:cViewPr varScale="1">
        <p:scale>
          <a:sx n="108" d="100"/>
          <a:sy n="108" d="100"/>
        </p:scale>
        <p:origin x="744" y="96"/>
      </p:cViewPr>
      <p:guideLst>
        <p:guide orient="horz" pos="2160"/>
        <p:guide/>
      </p:guideLst>
    </p:cSldViewPr>
  </p:slideViewPr>
  <p:outlineViewPr>
    <p:cViewPr>
      <p:scale>
        <a:sx n="75" d="100"/>
        <a:sy n="75"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a:defRPr sz="1200"/>
            </a:lvl1pPr>
          </a:lstStyle>
          <a:p>
            <a:endParaRPr lang="de-DE"/>
          </a:p>
        </p:txBody>
      </p:sp>
      <p:sp>
        <p:nvSpPr>
          <p:cNvPr id="8195" name="Rectangle 3"/>
          <p:cNvSpPr>
            <a:spLocks noGrp="1" noChangeArrowheads="1"/>
          </p:cNvSpPr>
          <p:nvPr>
            <p:ph type="dt" sz="quarter" idx="1"/>
          </p:nvPr>
        </p:nvSpPr>
        <p:spPr bwMode="auto">
          <a:xfrm>
            <a:off x="3903663"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a:defRPr sz="1200"/>
            </a:lvl1pPr>
          </a:lstStyle>
          <a:p>
            <a:endParaRPr lang="de-DE"/>
          </a:p>
        </p:txBody>
      </p:sp>
      <p:sp>
        <p:nvSpPr>
          <p:cNvPr id="8196" name="Rectangle 4"/>
          <p:cNvSpPr>
            <a:spLocks noGrp="1" noChangeArrowheads="1"/>
          </p:cNvSpPr>
          <p:nvPr>
            <p:ph type="ftr" sz="quarter" idx="2"/>
          </p:nvPr>
        </p:nvSpPr>
        <p:spPr bwMode="auto">
          <a:xfrm>
            <a:off x="0"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a:defRPr sz="1200"/>
            </a:lvl1pPr>
          </a:lstStyle>
          <a:p>
            <a:endParaRPr lang="de-DE"/>
          </a:p>
        </p:txBody>
      </p:sp>
      <p:sp>
        <p:nvSpPr>
          <p:cNvPr id="8197" name="Rectangle 5"/>
          <p:cNvSpPr>
            <a:spLocks noGrp="1" noChangeArrowheads="1"/>
          </p:cNvSpPr>
          <p:nvPr>
            <p:ph type="sldNum" sz="quarter" idx="3"/>
          </p:nvPr>
        </p:nvSpPr>
        <p:spPr bwMode="auto">
          <a:xfrm>
            <a:off x="3903663"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a:defRPr sz="1200"/>
            </a:lvl1pPr>
          </a:lstStyle>
          <a:p>
            <a:fld id="{FD760A10-92D6-E64E-83D4-602FD2599EA1}" type="slidenum">
              <a:rPr lang="de-DE"/>
              <a:pPr/>
              <a:t>‹Nr.›</a:t>
            </a:fld>
            <a:endParaRPr lang="de-DE"/>
          </a:p>
        </p:txBody>
      </p:sp>
    </p:spTree>
    <p:extLst>
      <p:ext uri="{BB962C8B-B14F-4D97-AF65-F5344CB8AC3E}">
        <p14:creationId xmlns:p14="http://schemas.microsoft.com/office/powerpoint/2010/main" val="41465061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a:defRPr sz="1200"/>
            </a:lvl1pPr>
          </a:lstStyle>
          <a:p>
            <a:endParaRPr lang="de-DE"/>
          </a:p>
        </p:txBody>
      </p:sp>
      <p:sp>
        <p:nvSpPr>
          <p:cNvPr id="4099" name="Rectangle 3"/>
          <p:cNvSpPr>
            <a:spLocks noGrp="1" noChangeArrowheads="1"/>
          </p:cNvSpPr>
          <p:nvPr>
            <p:ph type="dt" idx="1"/>
          </p:nvPr>
        </p:nvSpPr>
        <p:spPr bwMode="auto">
          <a:xfrm>
            <a:off x="3903663" y="0"/>
            <a:ext cx="2984500" cy="4810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a:defRPr sz="1200"/>
            </a:lvl1pPr>
          </a:lstStyle>
          <a:p>
            <a:endParaRPr lang="de-DE"/>
          </a:p>
        </p:txBody>
      </p:sp>
      <p:sp>
        <p:nvSpPr>
          <p:cNvPr id="4100" name="Rectangle 4"/>
          <p:cNvSpPr>
            <a:spLocks noGrp="1" noRot="1" noChangeAspect="1" noChangeArrowheads="1" noTextEdit="1"/>
          </p:cNvSpPr>
          <p:nvPr>
            <p:ph type="sldImg" idx="2"/>
          </p:nvPr>
        </p:nvSpPr>
        <p:spPr bwMode="auto">
          <a:xfrm>
            <a:off x="1038225" y="722313"/>
            <a:ext cx="4811713" cy="3608387"/>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19163" y="4570413"/>
            <a:ext cx="5049837" cy="4330700"/>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p>
            <a:pPr lvl="0"/>
            <a:r>
              <a:rPr lang="de-DE"/>
              <a:t>Klicken Sie, um die Textformatierung des Masters zu bearbeiten.</a:t>
            </a:r>
          </a:p>
          <a:p>
            <a:pPr lvl="0"/>
            <a:r>
              <a:rPr lang="de-DE"/>
              <a:t>Zweite Ebene</a:t>
            </a:r>
          </a:p>
          <a:p>
            <a:pPr lvl="0"/>
            <a:r>
              <a:rPr lang="de-DE"/>
              <a:t>Dritte Ebene</a:t>
            </a:r>
          </a:p>
          <a:p>
            <a:pPr lvl="0"/>
            <a:r>
              <a:rPr lang="de-DE"/>
              <a:t>Vierte Ebene</a:t>
            </a:r>
          </a:p>
          <a:p>
            <a:pPr lvl="0"/>
            <a:r>
              <a:rPr lang="de-DE"/>
              <a:t>Fünfte Ebene</a:t>
            </a:r>
          </a:p>
        </p:txBody>
      </p:sp>
      <p:sp>
        <p:nvSpPr>
          <p:cNvPr id="4102" name="Rectangle 6"/>
          <p:cNvSpPr>
            <a:spLocks noGrp="1" noChangeArrowheads="1"/>
          </p:cNvSpPr>
          <p:nvPr>
            <p:ph type="ftr" sz="quarter" idx="4"/>
          </p:nvPr>
        </p:nvSpPr>
        <p:spPr bwMode="auto">
          <a:xfrm>
            <a:off x="0"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a:defRPr sz="1200"/>
            </a:lvl1pPr>
          </a:lstStyle>
          <a:p>
            <a:endParaRPr lang="de-DE"/>
          </a:p>
        </p:txBody>
      </p:sp>
      <p:sp>
        <p:nvSpPr>
          <p:cNvPr id="4103" name="Rectangle 7"/>
          <p:cNvSpPr>
            <a:spLocks noGrp="1" noChangeArrowheads="1"/>
          </p:cNvSpPr>
          <p:nvPr>
            <p:ph type="sldNum" sz="quarter" idx="5"/>
          </p:nvPr>
        </p:nvSpPr>
        <p:spPr bwMode="auto">
          <a:xfrm>
            <a:off x="3903663" y="9142413"/>
            <a:ext cx="2984500" cy="4810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a:defRPr sz="1200"/>
            </a:lvl1pPr>
          </a:lstStyle>
          <a:p>
            <a:fld id="{AB9EDB5D-BD4B-C740-8F6C-B28044BEA9E4}" type="slidenum">
              <a:rPr lang="de-DE"/>
              <a:pPr/>
              <a:t>‹Nr.›</a:t>
            </a:fld>
            <a:endParaRPr lang="de-DE"/>
          </a:p>
        </p:txBody>
      </p:sp>
    </p:spTree>
    <p:extLst>
      <p:ext uri="{BB962C8B-B14F-4D97-AF65-F5344CB8AC3E}">
        <p14:creationId xmlns:p14="http://schemas.microsoft.com/office/powerpoint/2010/main" val="1747213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B9EDB5D-BD4B-C740-8F6C-B28044BEA9E4}" type="slidenum">
              <a:rPr lang="de-DE" smtClean="0"/>
              <a:pPr/>
              <a:t>22</a:t>
            </a:fld>
            <a:endParaRPr lang="de-DE"/>
          </a:p>
        </p:txBody>
      </p:sp>
    </p:spTree>
    <p:extLst>
      <p:ext uri="{BB962C8B-B14F-4D97-AF65-F5344CB8AC3E}">
        <p14:creationId xmlns:p14="http://schemas.microsoft.com/office/powerpoint/2010/main" val="1894691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432000" y="1052736"/>
            <a:ext cx="8244456" cy="5256584"/>
          </a:xfrm>
          <a:prstGeom prst="rect">
            <a:avLst/>
          </a:prstGeo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37"/>
          <p:cNvSpPr>
            <a:spLocks noGrp="1" noChangeArrowheads="1"/>
          </p:cNvSpPr>
          <p:nvPr>
            <p:ph type="title"/>
          </p:nvPr>
        </p:nvSpPr>
        <p:spPr bwMode="auto">
          <a:xfrm>
            <a:off x="432000" y="180000"/>
            <a:ext cx="5904656" cy="533400"/>
          </a:xfrm>
          <a:prstGeom prst="rect">
            <a:avLst/>
          </a:prstGeom>
          <a:noFill/>
          <a:ln>
            <a:noFill/>
          </a:ln>
          <a:effectLst/>
          <a:extLst>
            <a:ext uri="{909E8E84-426E-40DD-AFC4-6F175D3DCCD1}">
              <a14:hiddenFill xmlns:a14="http://schemas.microsoft.com/office/drawing/2010/main">
                <a:solidFill>
                  <a:srgbClr val="0000A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err="1"/>
              <a:t>Titelmaster</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Diagramm">
    <p:spTree>
      <p:nvGrpSpPr>
        <p:cNvPr id="1" name=""/>
        <p:cNvGrpSpPr/>
        <p:nvPr/>
      </p:nvGrpSpPr>
      <p:grpSpPr>
        <a:xfrm>
          <a:off x="0" y="0"/>
          <a:ext cx="0" cy="0"/>
          <a:chOff x="0" y="0"/>
          <a:chExt cx="0" cy="0"/>
        </a:xfrm>
      </p:grpSpPr>
      <p:sp>
        <p:nvSpPr>
          <p:cNvPr id="3" name="Diagrammplatzhalter 2"/>
          <p:cNvSpPr>
            <a:spLocks noGrp="1"/>
          </p:cNvSpPr>
          <p:nvPr>
            <p:ph type="chart" idx="1"/>
          </p:nvPr>
        </p:nvSpPr>
        <p:spPr>
          <a:xfrm>
            <a:off x="432000" y="1052736"/>
            <a:ext cx="8244456" cy="5256584"/>
          </a:xfrm>
          <a:prstGeom prst="rect">
            <a:avLst/>
          </a:prstGeom>
        </p:spPr>
        <p:txBody>
          <a:bodyPr/>
          <a:lstStyle/>
          <a:p>
            <a:endParaRPr lang="de-DE" dirty="0"/>
          </a:p>
        </p:txBody>
      </p:sp>
      <p:sp>
        <p:nvSpPr>
          <p:cNvPr id="4" name="Rectangle 37"/>
          <p:cNvSpPr>
            <a:spLocks noGrp="1" noChangeArrowheads="1"/>
          </p:cNvSpPr>
          <p:nvPr>
            <p:ph type="title"/>
          </p:nvPr>
        </p:nvSpPr>
        <p:spPr bwMode="auto">
          <a:xfrm>
            <a:off x="432000" y="180000"/>
            <a:ext cx="5904656" cy="533400"/>
          </a:xfrm>
          <a:prstGeom prst="rect">
            <a:avLst/>
          </a:prstGeom>
          <a:noFill/>
          <a:ln>
            <a:noFill/>
          </a:ln>
          <a:effectLst/>
          <a:extLst>
            <a:ext uri="{909E8E84-426E-40DD-AFC4-6F175D3DCCD1}">
              <a14:hiddenFill xmlns:a14="http://schemas.microsoft.com/office/drawing/2010/main">
                <a:solidFill>
                  <a:srgbClr val="0000A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err="1"/>
              <a:t>Titelmaster</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63481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55" name="Text Box 11"/>
          <p:cNvSpPr txBox="1">
            <a:spLocks noChangeArrowheads="1"/>
          </p:cNvSpPr>
          <p:nvPr/>
        </p:nvSpPr>
        <p:spPr bwMode="auto">
          <a:xfrm>
            <a:off x="360000" y="6588000"/>
            <a:ext cx="1080000" cy="215444"/>
          </a:xfrm>
          <a:prstGeom prst="rect">
            <a:avLst/>
          </a:prstGeom>
          <a:noFill/>
          <a:ln w="9525">
            <a:noFill/>
            <a:miter lim="800000"/>
            <a:headEnd/>
            <a:tailEnd/>
          </a:ln>
          <a:effectLst/>
        </p:spPr>
        <p:txBody>
          <a:bodyPr wrap="square" lIns="0">
            <a:prstTxWarp prst="textNoShape">
              <a:avLst/>
            </a:prstTxWarp>
            <a:spAutoFit/>
          </a:bodyPr>
          <a:lstStyle/>
          <a:p>
            <a:r>
              <a:rPr lang="de-DE" sz="800" dirty="0"/>
              <a:t>Konstantin Merker</a:t>
            </a:r>
          </a:p>
        </p:txBody>
      </p:sp>
      <p:sp>
        <p:nvSpPr>
          <p:cNvPr id="6168" name="Text Box 24"/>
          <p:cNvSpPr txBox="1">
            <a:spLocks noChangeArrowheads="1"/>
          </p:cNvSpPr>
          <p:nvPr userDrawn="1"/>
        </p:nvSpPr>
        <p:spPr bwMode="auto">
          <a:xfrm>
            <a:off x="1799999" y="6588000"/>
            <a:ext cx="4498411" cy="215444"/>
          </a:xfrm>
          <a:prstGeom prst="rect">
            <a:avLst/>
          </a:prstGeom>
          <a:noFill/>
          <a:ln w="9525">
            <a:noFill/>
            <a:miter lim="800000"/>
            <a:headEnd/>
            <a:tailEnd/>
          </a:ln>
          <a:effectLst/>
        </p:spPr>
        <p:txBody>
          <a:bodyPr wrap="square" lIns="0">
            <a:prstTxWarp prst="textNoShape">
              <a:avLst/>
            </a:prstTxWarp>
            <a:spAutoFit/>
          </a:bodyPr>
          <a:lstStyle/>
          <a:p>
            <a:pPr algn="l"/>
            <a:r>
              <a:rPr lang="de-DE" sz="800" dirty="0"/>
              <a:t>Moderne Ansätze zur Oberflächengestaltung für hardwarenahe Programmierung</a:t>
            </a:r>
          </a:p>
        </p:txBody>
      </p:sp>
      <p:pic>
        <p:nvPicPr>
          <p:cNvPr id="15" name="Bild 14" descr="HTW_GESAMTLOGO.png"/>
          <p:cNvPicPr>
            <a:picLocks noChangeAspect="1"/>
          </p:cNvPicPr>
          <p:nvPr userDrawn="1"/>
        </p:nvPicPr>
        <p:blipFill>
          <a:blip r:embed="rId4"/>
          <a:stretch>
            <a:fillRect/>
          </a:stretch>
        </p:blipFill>
        <p:spPr>
          <a:xfrm>
            <a:off x="6480000" y="289357"/>
            <a:ext cx="2340000" cy="403339"/>
          </a:xfrm>
          <a:prstGeom prst="rect">
            <a:avLst/>
          </a:prstGeom>
        </p:spPr>
      </p:pic>
      <p:cxnSp>
        <p:nvCxnSpPr>
          <p:cNvPr id="29" name="Gerade Verbindung 28"/>
          <p:cNvCxnSpPr/>
          <p:nvPr userDrawn="1"/>
        </p:nvCxnSpPr>
        <p:spPr bwMode="auto">
          <a:xfrm>
            <a:off x="0" y="6576863"/>
            <a:ext cx="9144000" cy="1657"/>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39" name="Gerade Verbindung 38"/>
          <p:cNvCxnSpPr/>
          <p:nvPr userDrawn="1"/>
        </p:nvCxnSpPr>
        <p:spPr bwMode="auto">
          <a:xfrm rot="5400000">
            <a:off x="6592094" y="6690438"/>
            <a:ext cx="228600" cy="1588"/>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40" name="Gerade Verbindung 39"/>
          <p:cNvCxnSpPr/>
          <p:nvPr userDrawn="1"/>
        </p:nvCxnSpPr>
        <p:spPr bwMode="auto">
          <a:xfrm rot="5400000">
            <a:off x="1562894" y="6690438"/>
            <a:ext cx="228600" cy="1588"/>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13" name="Gerade Verbindung 12"/>
          <p:cNvCxnSpPr/>
          <p:nvPr userDrawn="1"/>
        </p:nvCxnSpPr>
        <p:spPr bwMode="auto">
          <a:xfrm rot="5400000">
            <a:off x="7887494" y="6690438"/>
            <a:ext cx="228600" cy="1588"/>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4" name="Text Box 24"/>
          <p:cNvSpPr txBox="1">
            <a:spLocks noChangeArrowheads="1"/>
          </p:cNvSpPr>
          <p:nvPr userDrawn="1"/>
        </p:nvSpPr>
        <p:spPr bwMode="auto">
          <a:xfrm>
            <a:off x="8208520" y="6588000"/>
            <a:ext cx="1044000" cy="215444"/>
          </a:xfrm>
          <a:prstGeom prst="rect">
            <a:avLst/>
          </a:prstGeom>
          <a:noFill/>
          <a:ln w="9525">
            <a:noFill/>
            <a:miter lim="800000"/>
            <a:headEnd/>
            <a:tailEnd/>
          </a:ln>
          <a:effectLst/>
        </p:spPr>
        <p:txBody>
          <a:bodyPr wrap="square" lIns="0">
            <a:prstTxWarp prst="textNoShape">
              <a:avLst/>
            </a:prstTxWarp>
            <a:spAutoFit/>
          </a:bodyPr>
          <a:lstStyle/>
          <a:p>
            <a:pPr algn="l"/>
            <a:r>
              <a:rPr lang="de-DE" sz="800" dirty="0"/>
              <a:t>Datum</a:t>
            </a:r>
          </a:p>
        </p:txBody>
      </p:sp>
      <p:sp>
        <p:nvSpPr>
          <p:cNvPr id="16" name="Textfeld 15"/>
          <p:cNvSpPr txBox="1"/>
          <p:nvPr userDrawn="1"/>
        </p:nvSpPr>
        <p:spPr>
          <a:xfrm>
            <a:off x="-990600" y="1066800"/>
            <a:ext cx="184666" cy="523220"/>
          </a:xfrm>
          <a:prstGeom prst="rect">
            <a:avLst/>
          </a:prstGeom>
          <a:noFill/>
        </p:spPr>
        <p:txBody>
          <a:bodyPr wrap="none" rtlCol="0">
            <a:spAutoFit/>
          </a:bodyPr>
          <a:lstStyle/>
          <a:p>
            <a:endParaRPr lang="de-DE" dirty="0"/>
          </a:p>
        </p:txBody>
      </p:sp>
      <p:cxnSp>
        <p:nvCxnSpPr>
          <p:cNvPr id="17" name="Gerade Verbindung 16"/>
          <p:cNvCxnSpPr/>
          <p:nvPr userDrawn="1"/>
        </p:nvCxnSpPr>
        <p:spPr bwMode="auto">
          <a:xfrm>
            <a:off x="360000" y="676957"/>
            <a:ext cx="5940000" cy="1588"/>
          </a:xfrm>
          <a:prstGeom prst="line">
            <a:avLst/>
          </a:prstGeom>
          <a:solidFill>
            <a:schemeClr val="accent1"/>
          </a:solidFill>
          <a:ln w="9525" cap="flat" cmpd="sng" algn="ctr">
            <a:solidFill>
              <a:srgbClr val="FF6600"/>
            </a:solidFill>
            <a:prstDash val="solid"/>
            <a:round/>
            <a:headEnd type="none" w="med" len="med"/>
            <a:tailEnd type="none" w="med" len="med"/>
          </a:ln>
          <a:effectLst/>
        </p:spPr>
      </p:cxnSp>
      <p:sp>
        <p:nvSpPr>
          <p:cNvPr id="18" name="Text Box 24"/>
          <p:cNvSpPr txBox="1">
            <a:spLocks noChangeArrowheads="1"/>
          </p:cNvSpPr>
          <p:nvPr userDrawn="1"/>
        </p:nvSpPr>
        <p:spPr bwMode="auto">
          <a:xfrm>
            <a:off x="6840000" y="6588000"/>
            <a:ext cx="1008600" cy="215444"/>
          </a:xfrm>
          <a:prstGeom prst="rect">
            <a:avLst/>
          </a:prstGeom>
          <a:noFill/>
          <a:ln w="9525">
            <a:noFill/>
            <a:miter lim="800000"/>
            <a:headEnd/>
            <a:tailEnd/>
          </a:ln>
          <a:effectLst/>
        </p:spPr>
        <p:txBody>
          <a:bodyPr wrap="square" lIns="0">
            <a:prstTxWarp prst="textNoShape">
              <a:avLst/>
            </a:prstTxWarp>
            <a:spAutoFit/>
          </a:bodyPr>
          <a:lstStyle/>
          <a:p>
            <a:pPr algn="l"/>
            <a:r>
              <a:rPr lang="de-DE" sz="800" dirty="0"/>
              <a:t>Seite </a:t>
            </a:r>
            <a:fld id="{4C790DD4-CCC4-1747-B78A-F5A5F626767F}" type="slidenum">
              <a:rPr lang="de-DE" sz="800" smtClean="0"/>
              <a:pPr algn="l"/>
              <a:t>‹Nr.›</a:t>
            </a:fld>
            <a:endParaRPr lang="de-DE" sz="8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0" fontAlgn="base" hangingPunct="0">
        <a:spcBef>
          <a:spcPct val="0"/>
        </a:spcBef>
        <a:spcAft>
          <a:spcPct val="0"/>
        </a:spcAft>
        <a:defRPr sz="2000" b="1">
          <a:solidFill>
            <a:schemeClr val="tx1"/>
          </a:solidFill>
          <a:latin typeface="Arial" charset="0"/>
        </a:defRPr>
      </a:lvl6pPr>
      <a:lvl7pPr marL="914400" algn="l" rtl="0" eaLnBrk="0" fontAlgn="base" hangingPunct="0">
        <a:spcBef>
          <a:spcPct val="0"/>
        </a:spcBef>
        <a:spcAft>
          <a:spcPct val="0"/>
        </a:spcAft>
        <a:defRPr sz="2000" b="1">
          <a:solidFill>
            <a:schemeClr val="tx1"/>
          </a:solidFill>
          <a:latin typeface="Arial" charset="0"/>
        </a:defRPr>
      </a:lvl7pPr>
      <a:lvl8pPr marL="1371600" algn="l" rtl="0" eaLnBrk="0" fontAlgn="base" hangingPunct="0">
        <a:spcBef>
          <a:spcPct val="0"/>
        </a:spcBef>
        <a:spcAft>
          <a:spcPct val="0"/>
        </a:spcAft>
        <a:defRPr sz="2000" b="1">
          <a:solidFill>
            <a:schemeClr val="tx1"/>
          </a:solidFill>
          <a:latin typeface="Arial" charset="0"/>
        </a:defRPr>
      </a:lvl8pPr>
      <a:lvl9pPr marL="1828800" algn="l" rtl="0" eaLnBrk="0" fontAlgn="base" hangingPunct="0">
        <a:spcBef>
          <a:spcPct val="0"/>
        </a:spcBef>
        <a:spcAft>
          <a:spcPct val="0"/>
        </a:spcAft>
        <a:defRPr sz="2000" b="1">
          <a:solidFill>
            <a:schemeClr val="tx1"/>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55" name="Text Box 11"/>
          <p:cNvSpPr txBox="1">
            <a:spLocks noChangeArrowheads="1"/>
          </p:cNvSpPr>
          <p:nvPr/>
        </p:nvSpPr>
        <p:spPr bwMode="auto">
          <a:xfrm>
            <a:off x="360000" y="6588000"/>
            <a:ext cx="1080000" cy="215444"/>
          </a:xfrm>
          <a:prstGeom prst="rect">
            <a:avLst/>
          </a:prstGeom>
          <a:noFill/>
          <a:ln w="9525">
            <a:noFill/>
            <a:miter lim="800000"/>
            <a:headEnd/>
            <a:tailEnd/>
          </a:ln>
          <a:effectLst/>
        </p:spPr>
        <p:txBody>
          <a:bodyPr wrap="square" lIns="0">
            <a:prstTxWarp prst="textNoShape">
              <a:avLst/>
            </a:prstTxWarp>
            <a:spAutoFit/>
          </a:bodyPr>
          <a:lstStyle/>
          <a:p>
            <a:r>
              <a:rPr lang="de-DE" sz="800" dirty="0"/>
              <a:t>Konstantin Merker</a:t>
            </a:r>
          </a:p>
        </p:txBody>
      </p:sp>
      <p:sp>
        <p:nvSpPr>
          <p:cNvPr id="6168" name="Text Box 24"/>
          <p:cNvSpPr txBox="1">
            <a:spLocks noChangeArrowheads="1"/>
          </p:cNvSpPr>
          <p:nvPr userDrawn="1"/>
        </p:nvSpPr>
        <p:spPr bwMode="auto">
          <a:xfrm>
            <a:off x="1799999" y="6588000"/>
            <a:ext cx="4498411" cy="215444"/>
          </a:xfrm>
          <a:prstGeom prst="rect">
            <a:avLst/>
          </a:prstGeom>
          <a:noFill/>
          <a:ln w="9525">
            <a:noFill/>
            <a:miter lim="800000"/>
            <a:headEnd/>
            <a:tailEnd/>
          </a:ln>
          <a:effectLst/>
        </p:spPr>
        <p:txBody>
          <a:bodyPr wrap="square" lIns="0">
            <a:prstTxWarp prst="textNoShape">
              <a:avLst/>
            </a:prstTxWarp>
            <a:spAutoFit/>
          </a:bodyPr>
          <a:lstStyle/>
          <a:p>
            <a:pPr algn="l"/>
            <a:r>
              <a:rPr lang="de-DE" sz="800" dirty="0"/>
              <a:t>Moderne Ansätze zur Oberflächengestaltung für hardwarenahe Programmierung</a:t>
            </a:r>
          </a:p>
        </p:txBody>
      </p:sp>
      <p:pic>
        <p:nvPicPr>
          <p:cNvPr id="15" name="Bild 14" descr="HTW_GESAMTLOGO.png"/>
          <p:cNvPicPr>
            <a:picLocks noChangeAspect="1"/>
          </p:cNvPicPr>
          <p:nvPr userDrawn="1"/>
        </p:nvPicPr>
        <p:blipFill>
          <a:blip r:embed="rId3"/>
          <a:stretch>
            <a:fillRect/>
          </a:stretch>
        </p:blipFill>
        <p:spPr>
          <a:xfrm>
            <a:off x="6480000" y="289357"/>
            <a:ext cx="2340000" cy="403339"/>
          </a:xfrm>
          <a:prstGeom prst="rect">
            <a:avLst/>
          </a:prstGeom>
        </p:spPr>
      </p:pic>
      <p:cxnSp>
        <p:nvCxnSpPr>
          <p:cNvPr id="29" name="Gerade Verbindung 28"/>
          <p:cNvCxnSpPr/>
          <p:nvPr userDrawn="1"/>
        </p:nvCxnSpPr>
        <p:spPr bwMode="auto">
          <a:xfrm>
            <a:off x="0" y="6576863"/>
            <a:ext cx="9144000" cy="1657"/>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39" name="Gerade Verbindung 38"/>
          <p:cNvCxnSpPr/>
          <p:nvPr userDrawn="1"/>
        </p:nvCxnSpPr>
        <p:spPr bwMode="auto">
          <a:xfrm rot="5400000">
            <a:off x="6592094" y="6690438"/>
            <a:ext cx="228600" cy="1588"/>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40" name="Gerade Verbindung 39"/>
          <p:cNvCxnSpPr/>
          <p:nvPr userDrawn="1"/>
        </p:nvCxnSpPr>
        <p:spPr bwMode="auto">
          <a:xfrm rot="5400000">
            <a:off x="1562894" y="6690438"/>
            <a:ext cx="228600" cy="1588"/>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cxnSp>
        <p:nvCxnSpPr>
          <p:cNvPr id="13" name="Gerade Verbindung 12"/>
          <p:cNvCxnSpPr/>
          <p:nvPr userDrawn="1"/>
        </p:nvCxnSpPr>
        <p:spPr bwMode="auto">
          <a:xfrm rot="5400000">
            <a:off x="7887494" y="6690438"/>
            <a:ext cx="228600" cy="1588"/>
          </a:xfrm>
          <a:prstGeom prst="line">
            <a:avLst/>
          </a:prstGeom>
          <a:solidFill>
            <a:schemeClr val="accent1"/>
          </a:solidFill>
          <a:ln w="9525" cap="flat" cmpd="sng" algn="ctr">
            <a:solidFill>
              <a:schemeClr val="tx1">
                <a:lumMod val="50000"/>
                <a:lumOff val="50000"/>
              </a:schemeClr>
            </a:solidFill>
            <a:prstDash val="solid"/>
            <a:round/>
            <a:headEnd type="none" w="med" len="med"/>
            <a:tailEnd type="none" w="med" len="med"/>
          </a:ln>
          <a:effectLst/>
        </p:spPr>
      </p:cxnSp>
      <p:sp>
        <p:nvSpPr>
          <p:cNvPr id="14" name="Text Box 24"/>
          <p:cNvSpPr txBox="1">
            <a:spLocks noChangeArrowheads="1"/>
          </p:cNvSpPr>
          <p:nvPr userDrawn="1"/>
        </p:nvSpPr>
        <p:spPr bwMode="auto">
          <a:xfrm>
            <a:off x="8208520" y="6588000"/>
            <a:ext cx="1044000" cy="215444"/>
          </a:xfrm>
          <a:prstGeom prst="rect">
            <a:avLst/>
          </a:prstGeom>
          <a:noFill/>
          <a:ln w="9525">
            <a:noFill/>
            <a:miter lim="800000"/>
            <a:headEnd/>
            <a:tailEnd/>
          </a:ln>
          <a:effectLst/>
        </p:spPr>
        <p:txBody>
          <a:bodyPr wrap="square" lIns="0">
            <a:prstTxWarp prst="textNoShape">
              <a:avLst/>
            </a:prstTxWarp>
            <a:spAutoFit/>
          </a:bodyPr>
          <a:lstStyle/>
          <a:p>
            <a:pPr algn="l"/>
            <a:r>
              <a:rPr lang="de-DE" sz="800" dirty="0"/>
              <a:t>Datum</a:t>
            </a:r>
          </a:p>
        </p:txBody>
      </p:sp>
      <p:sp>
        <p:nvSpPr>
          <p:cNvPr id="16" name="Textfeld 15"/>
          <p:cNvSpPr txBox="1"/>
          <p:nvPr userDrawn="1"/>
        </p:nvSpPr>
        <p:spPr>
          <a:xfrm>
            <a:off x="-990600" y="1066800"/>
            <a:ext cx="184666" cy="523220"/>
          </a:xfrm>
          <a:prstGeom prst="rect">
            <a:avLst/>
          </a:prstGeom>
          <a:noFill/>
        </p:spPr>
        <p:txBody>
          <a:bodyPr wrap="none" rtlCol="0">
            <a:spAutoFit/>
          </a:bodyPr>
          <a:lstStyle/>
          <a:p>
            <a:endParaRPr lang="de-DE" dirty="0"/>
          </a:p>
        </p:txBody>
      </p:sp>
      <p:sp>
        <p:nvSpPr>
          <p:cNvPr id="18" name="Text Box 24"/>
          <p:cNvSpPr txBox="1">
            <a:spLocks noChangeArrowheads="1"/>
          </p:cNvSpPr>
          <p:nvPr userDrawn="1"/>
        </p:nvSpPr>
        <p:spPr bwMode="auto">
          <a:xfrm>
            <a:off x="6840000" y="6588000"/>
            <a:ext cx="1008600" cy="215444"/>
          </a:xfrm>
          <a:prstGeom prst="rect">
            <a:avLst/>
          </a:prstGeom>
          <a:noFill/>
          <a:ln w="9525">
            <a:noFill/>
            <a:miter lim="800000"/>
            <a:headEnd/>
            <a:tailEnd/>
          </a:ln>
          <a:effectLst/>
        </p:spPr>
        <p:txBody>
          <a:bodyPr wrap="square" lIns="0">
            <a:prstTxWarp prst="textNoShape">
              <a:avLst/>
            </a:prstTxWarp>
            <a:spAutoFit/>
          </a:bodyPr>
          <a:lstStyle/>
          <a:p>
            <a:pPr algn="l"/>
            <a:r>
              <a:rPr lang="de-DE" sz="800" dirty="0"/>
              <a:t>Seite </a:t>
            </a:r>
            <a:fld id="{4C790DD4-CCC4-1747-B78A-F5A5F626767F}" type="slidenum">
              <a:rPr lang="de-DE" sz="800" smtClean="0"/>
              <a:pPr algn="l"/>
              <a:t>‹Nr.›</a:t>
            </a:fld>
            <a:endParaRPr lang="de-DE" sz="800" dirty="0"/>
          </a:p>
        </p:txBody>
      </p:sp>
    </p:spTree>
    <p:extLst>
      <p:ext uri="{BB962C8B-B14F-4D97-AF65-F5344CB8AC3E}">
        <p14:creationId xmlns:p14="http://schemas.microsoft.com/office/powerpoint/2010/main" val="2159972118"/>
      </p:ext>
    </p:extLst>
  </p:cSld>
  <p:clrMap bg1="lt1" tx1="dk1" bg2="lt2" tx2="dk2" accent1="accent1" accent2="accent2" accent3="accent3" accent4="accent4" accent5="accent5" accent6="accent6" hlink="hlink" folHlink="folHlink"/>
  <p:sldLayoutIdLst>
    <p:sldLayoutId id="2147483656" r:id="rId1"/>
  </p:sldLayoutIdLst>
  <p:hf hdr="0" ftr="0" dt="0"/>
  <p:txStyles>
    <p:titleStyle>
      <a:lvl1pPr algn="l" rtl="0" eaLnBrk="0" fontAlgn="base" hangingPunct="0">
        <a:spcBef>
          <a:spcPct val="0"/>
        </a:spcBef>
        <a:spcAft>
          <a:spcPct val="0"/>
        </a:spcAft>
        <a:defRPr sz="2000" b="1">
          <a:solidFill>
            <a:schemeClr val="tx1"/>
          </a:solidFill>
          <a:latin typeface="+mj-lt"/>
          <a:ea typeface="+mj-ea"/>
          <a:cs typeface="+mj-cs"/>
        </a:defRPr>
      </a:lvl1pPr>
      <a:lvl2pPr algn="l" rtl="0" eaLnBrk="0" fontAlgn="base" hangingPunct="0">
        <a:spcBef>
          <a:spcPct val="0"/>
        </a:spcBef>
        <a:spcAft>
          <a:spcPct val="0"/>
        </a:spcAft>
        <a:defRPr sz="2000" b="1">
          <a:solidFill>
            <a:schemeClr val="tx1"/>
          </a:solidFill>
          <a:latin typeface="Arial" charset="0"/>
        </a:defRPr>
      </a:lvl2pPr>
      <a:lvl3pPr algn="l" rtl="0" eaLnBrk="0" fontAlgn="base" hangingPunct="0">
        <a:spcBef>
          <a:spcPct val="0"/>
        </a:spcBef>
        <a:spcAft>
          <a:spcPct val="0"/>
        </a:spcAft>
        <a:defRPr sz="2000" b="1">
          <a:solidFill>
            <a:schemeClr val="tx1"/>
          </a:solidFill>
          <a:latin typeface="Arial" charset="0"/>
        </a:defRPr>
      </a:lvl3pPr>
      <a:lvl4pPr algn="l" rtl="0" eaLnBrk="0" fontAlgn="base" hangingPunct="0">
        <a:spcBef>
          <a:spcPct val="0"/>
        </a:spcBef>
        <a:spcAft>
          <a:spcPct val="0"/>
        </a:spcAft>
        <a:defRPr sz="2000" b="1">
          <a:solidFill>
            <a:schemeClr val="tx1"/>
          </a:solidFill>
          <a:latin typeface="Arial" charset="0"/>
        </a:defRPr>
      </a:lvl4pPr>
      <a:lvl5pPr algn="l" rtl="0" eaLnBrk="0" fontAlgn="base" hangingPunct="0">
        <a:spcBef>
          <a:spcPct val="0"/>
        </a:spcBef>
        <a:spcAft>
          <a:spcPct val="0"/>
        </a:spcAft>
        <a:defRPr sz="2000" b="1">
          <a:solidFill>
            <a:schemeClr val="tx1"/>
          </a:solidFill>
          <a:latin typeface="Arial" charset="0"/>
        </a:defRPr>
      </a:lvl5pPr>
      <a:lvl6pPr marL="457200" algn="l" rtl="0" eaLnBrk="0" fontAlgn="base" hangingPunct="0">
        <a:spcBef>
          <a:spcPct val="0"/>
        </a:spcBef>
        <a:spcAft>
          <a:spcPct val="0"/>
        </a:spcAft>
        <a:defRPr sz="2000" b="1">
          <a:solidFill>
            <a:schemeClr val="tx1"/>
          </a:solidFill>
          <a:latin typeface="Arial" charset="0"/>
        </a:defRPr>
      </a:lvl6pPr>
      <a:lvl7pPr marL="914400" algn="l" rtl="0" eaLnBrk="0" fontAlgn="base" hangingPunct="0">
        <a:spcBef>
          <a:spcPct val="0"/>
        </a:spcBef>
        <a:spcAft>
          <a:spcPct val="0"/>
        </a:spcAft>
        <a:defRPr sz="2000" b="1">
          <a:solidFill>
            <a:schemeClr val="tx1"/>
          </a:solidFill>
          <a:latin typeface="Arial" charset="0"/>
        </a:defRPr>
      </a:lvl7pPr>
      <a:lvl8pPr marL="1371600" algn="l" rtl="0" eaLnBrk="0" fontAlgn="base" hangingPunct="0">
        <a:spcBef>
          <a:spcPct val="0"/>
        </a:spcBef>
        <a:spcAft>
          <a:spcPct val="0"/>
        </a:spcAft>
        <a:defRPr sz="2000" b="1">
          <a:solidFill>
            <a:schemeClr val="tx1"/>
          </a:solidFill>
          <a:latin typeface="Arial" charset="0"/>
        </a:defRPr>
      </a:lvl8pPr>
      <a:lvl9pPr marL="1828800" algn="l" rtl="0" eaLnBrk="0" fontAlgn="base" hangingPunct="0">
        <a:spcBef>
          <a:spcPct val="0"/>
        </a:spcBef>
        <a:spcAft>
          <a:spcPct val="0"/>
        </a:spcAft>
        <a:defRPr sz="2000" b="1">
          <a:solidFill>
            <a:schemeClr val="tx1"/>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ヒラギノ角ゴ Pro W3" charset="-128"/>
        </a:defRPr>
      </a:lvl2pPr>
      <a:lvl3pPr marL="1143000" indent="-228600" algn="l" rtl="0" eaLnBrk="0" fontAlgn="base" hangingPunct="0">
        <a:spcBef>
          <a:spcPct val="20000"/>
        </a:spcBef>
        <a:spcAft>
          <a:spcPct val="0"/>
        </a:spcAft>
        <a:buChar char="•"/>
        <a:defRPr sz="1600">
          <a:solidFill>
            <a:schemeClr val="tx1"/>
          </a:solidFill>
          <a:latin typeface="+mn-lt"/>
          <a:ea typeface="ヒラギノ角ゴ Pro W3" charset="-128"/>
        </a:defRPr>
      </a:lvl3pPr>
      <a:lvl4pPr marL="1600200" indent="-228600" algn="l" rtl="0" eaLnBrk="0" fontAlgn="base" hangingPunct="0">
        <a:spcBef>
          <a:spcPct val="20000"/>
        </a:spcBef>
        <a:spcAft>
          <a:spcPct val="0"/>
        </a:spcAft>
        <a:buChar char="–"/>
        <a:defRPr sz="1400">
          <a:solidFill>
            <a:schemeClr val="tx1"/>
          </a:solidFill>
          <a:latin typeface="+mn-lt"/>
          <a:ea typeface="ヒラギノ角ゴ Pro W3" charset="-128"/>
        </a:defRPr>
      </a:lvl4pPr>
      <a:lvl5pPr marL="2057400" indent="-228600" algn="l" rtl="0" eaLnBrk="0" fontAlgn="base" hangingPunct="0">
        <a:spcBef>
          <a:spcPct val="20000"/>
        </a:spcBef>
        <a:spcAft>
          <a:spcPct val="0"/>
        </a:spcAft>
        <a:buChar char="»"/>
        <a:defRPr sz="1400">
          <a:solidFill>
            <a:schemeClr val="tx1"/>
          </a:solidFill>
          <a:latin typeface="+mn-lt"/>
          <a:ea typeface="ヒラギノ角ゴ Pro W3" charset="-128"/>
        </a:defRPr>
      </a:lvl5pPr>
      <a:lvl6pPr marL="2514600" indent="-228600" algn="l" rtl="0" eaLnBrk="0" fontAlgn="base" hangingPunct="0">
        <a:spcBef>
          <a:spcPct val="20000"/>
        </a:spcBef>
        <a:spcAft>
          <a:spcPct val="0"/>
        </a:spcAft>
        <a:buChar char="»"/>
        <a:defRPr sz="1400">
          <a:solidFill>
            <a:schemeClr val="tx1"/>
          </a:solidFill>
          <a:latin typeface="+mn-lt"/>
          <a:ea typeface="ヒラギノ角ゴ Pro W3" charset="-128"/>
        </a:defRPr>
      </a:lvl6pPr>
      <a:lvl7pPr marL="2971800" indent="-228600" algn="l" rtl="0" eaLnBrk="0" fontAlgn="base" hangingPunct="0">
        <a:spcBef>
          <a:spcPct val="20000"/>
        </a:spcBef>
        <a:spcAft>
          <a:spcPct val="0"/>
        </a:spcAft>
        <a:buChar char="»"/>
        <a:defRPr sz="1400">
          <a:solidFill>
            <a:schemeClr val="tx1"/>
          </a:solidFill>
          <a:latin typeface="+mn-lt"/>
          <a:ea typeface="ヒラギノ角ゴ Pro W3" charset="-128"/>
        </a:defRPr>
      </a:lvl7pPr>
      <a:lvl8pPr marL="3429000" indent="-228600" algn="l" rtl="0" eaLnBrk="0" fontAlgn="base" hangingPunct="0">
        <a:spcBef>
          <a:spcPct val="20000"/>
        </a:spcBef>
        <a:spcAft>
          <a:spcPct val="0"/>
        </a:spcAft>
        <a:buChar char="»"/>
        <a:defRPr sz="1400">
          <a:solidFill>
            <a:schemeClr val="tx1"/>
          </a:solidFill>
          <a:latin typeface="+mn-lt"/>
          <a:ea typeface="ヒラギノ角ゴ Pro W3" charset="-128"/>
        </a:defRPr>
      </a:lvl8pPr>
      <a:lvl9pPr marL="3886200" indent="-228600" algn="l" rtl="0" eaLnBrk="0" fontAlgn="base" hangingPunct="0">
        <a:spcBef>
          <a:spcPct val="20000"/>
        </a:spcBef>
        <a:spcAft>
          <a:spcPct val="0"/>
        </a:spcAft>
        <a:buChar char="»"/>
        <a:defRPr sz="1400">
          <a:solidFill>
            <a:schemeClr val="tx1"/>
          </a:solidFill>
          <a:latin typeface="+mn-lt"/>
          <a:ea typeface="ヒラギノ角ゴ Pro W3" charset="-128"/>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mailto:konstantin.coswig@gmail.com"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www.langweiledich.net/wp-content/uploads/2018/04/Canon-PIXMA-TR8550-Testbericht_11.jpg" TargetMode="External"/><Relationship Id="rId2" Type="http://schemas.openxmlformats.org/officeDocument/2006/relationships/hyperlink" Target="https://pocketnow.com/wp-content/uploads/2014/07/smartwatch-lineup-android-wear-pebble-gear-fit.jpg" TargetMode="External"/><Relationship Id="rId1" Type="http://schemas.openxmlformats.org/officeDocument/2006/relationships/slideLayout" Target="../slideLayouts/slideLayout1.xml"/><Relationship Id="rId6" Type="http://schemas.openxmlformats.org/officeDocument/2006/relationships/hyperlink" Target="https://play.google.com/store/apps/details?id=com.bosch.sh.ui.android&amp;hl=en" TargetMode="External"/><Relationship Id="rId5" Type="http://schemas.openxmlformats.org/officeDocument/2006/relationships/hyperlink" Target="https://autonotizen.de/images/1/6/9/5/7/16957d9aae9aba5d55bc0b7d79571952a61d0e7a-das-active-info-display-im-neuen-vw-polonavi-max1504430976.jpeg" TargetMode="External"/><Relationship Id="rId4" Type="http://schemas.openxmlformats.org/officeDocument/2006/relationships/hyperlink" Target="https://www.nahverkehrhamburg.de/wp-content/uploads/20130926-dsc_5120.jp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3200B97B-BCC0-4D1A-98E7-02F85C3E5FB6}"/>
              </a:ext>
            </a:extLst>
          </p:cNvPr>
          <p:cNvSpPr>
            <a:spLocks noGrp="1"/>
          </p:cNvSpPr>
          <p:nvPr>
            <p:ph type="title" idx="4294967295"/>
          </p:nvPr>
        </p:nvSpPr>
        <p:spPr>
          <a:xfrm>
            <a:off x="628650" y="2919040"/>
            <a:ext cx="7886700" cy="1019920"/>
          </a:xfrm>
          <a:prstGeom prst="rect">
            <a:avLst/>
          </a:prstGeom>
        </p:spPr>
        <p:txBody>
          <a:bodyPr/>
          <a:lstStyle/>
          <a:p>
            <a:r>
              <a:rPr lang="de-DE" sz="2400" dirty="0"/>
              <a:t>Moderne Ansätze zur Oberflächengestaltung für hardwarenahe Programmierung</a:t>
            </a:r>
          </a:p>
        </p:txBody>
      </p:sp>
      <p:sp>
        <p:nvSpPr>
          <p:cNvPr id="8" name="Textfeld 7">
            <a:extLst>
              <a:ext uri="{FF2B5EF4-FFF2-40B4-BE49-F238E27FC236}">
                <a16:creationId xmlns:a16="http://schemas.microsoft.com/office/drawing/2014/main" id="{C8811329-7DFF-42A5-AED0-B88079D43993}"/>
              </a:ext>
            </a:extLst>
          </p:cNvPr>
          <p:cNvSpPr txBox="1"/>
          <p:nvPr/>
        </p:nvSpPr>
        <p:spPr>
          <a:xfrm>
            <a:off x="628650" y="5661248"/>
            <a:ext cx="7200800" cy="584775"/>
          </a:xfrm>
          <a:prstGeom prst="rect">
            <a:avLst/>
          </a:prstGeom>
          <a:noFill/>
        </p:spPr>
        <p:txBody>
          <a:bodyPr wrap="square" rtlCol="0">
            <a:spAutoFit/>
          </a:bodyPr>
          <a:lstStyle/>
          <a:p>
            <a:r>
              <a:rPr lang="de-DE" sz="1600" dirty="0">
                <a:latin typeface="+mn-lt"/>
              </a:rPr>
              <a:t>Betreuerin	Prof. Dr.-Ing. Anna Sabine Hauptmann</a:t>
            </a:r>
          </a:p>
          <a:p>
            <a:r>
              <a:rPr lang="de-DE" sz="1600" dirty="0">
                <a:latin typeface="+mn-lt"/>
              </a:rPr>
              <a:t>2. Gutachter	Prof. Dr.-Ing. Georg Freitag</a:t>
            </a:r>
          </a:p>
        </p:txBody>
      </p:sp>
    </p:spTree>
    <p:extLst>
      <p:ext uri="{BB962C8B-B14F-4D97-AF65-F5344CB8AC3E}">
        <p14:creationId xmlns:p14="http://schemas.microsoft.com/office/powerpoint/2010/main" val="2780534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5B060C7-06AB-409E-9350-A4C0FAB00E34}"/>
              </a:ext>
            </a:extLst>
          </p:cNvPr>
          <p:cNvSpPr>
            <a:spLocks noGrp="1"/>
          </p:cNvSpPr>
          <p:nvPr>
            <p:ph type="title"/>
          </p:nvPr>
        </p:nvSpPr>
        <p:spPr/>
        <p:txBody>
          <a:bodyPr/>
          <a:lstStyle/>
          <a:p>
            <a:r>
              <a:rPr lang="de-DE" dirty="0"/>
              <a:t>Auszug aus Vorbetrachtungen</a:t>
            </a:r>
          </a:p>
        </p:txBody>
      </p:sp>
      <p:sp>
        <p:nvSpPr>
          <p:cNvPr id="7" name="Textfeld 6">
            <a:extLst>
              <a:ext uri="{FF2B5EF4-FFF2-40B4-BE49-F238E27FC236}">
                <a16:creationId xmlns:a16="http://schemas.microsoft.com/office/drawing/2014/main" id="{B519606B-5109-4DE0-9FAF-963AFA3A9668}"/>
              </a:ext>
            </a:extLst>
          </p:cNvPr>
          <p:cNvSpPr txBox="1"/>
          <p:nvPr/>
        </p:nvSpPr>
        <p:spPr>
          <a:xfrm>
            <a:off x="1853689" y="1109835"/>
            <a:ext cx="5436611" cy="338554"/>
          </a:xfrm>
          <a:prstGeom prst="rect">
            <a:avLst/>
          </a:prstGeom>
          <a:noFill/>
        </p:spPr>
        <p:txBody>
          <a:bodyPr wrap="square" rtlCol="0">
            <a:spAutoFit/>
          </a:bodyPr>
          <a:lstStyle/>
          <a:p>
            <a:pPr algn="ctr"/>
            <a:r>
              <a:rPr lang="de-DE" sz="1600" dirty="0"/>
              <a:t>Zusammenspiel zwischen Model View und </a:t>
            </a:r>
            <a:r>
              <a:rPr lang="de-DE" sz="1600" dirty="0" err="1"/>
              <a:t>Presenter</a:t>
            </a:r>
            <a:r>
              <a:rPr lang="de-DE" sz="1600" dirty="0"/>
              <a:t>:</a:t>
            </a:r>
          </a:p>
        </p:txBody>
      </p:sp>
      <p:pic>
        <p:nvPicPr>
          <p:cNvPr id="4" name="Grafik 3">
            <a:extLst>
              <a:ext uri="{FF2B5EF4-FFF2-40B4-BE49-F238E27FC236}">
                <a16:creationId xmlns:a16="http://schemas.microsoft.com/office/drawing/2014/main" id="{2B967028-C192-42AE-9D02-7DDD4DC19E5D}"/>
              </a:ext>
            </a:extLst>
          </p:cNvPr>
          <p:cNvPicPr>
            <a:picLocks noChangeAspect="1"/>
          </p:cNvPicPr>
          <p:nvPr/>
        </p:nvPicPr>
        <p:blipFill>
          <a:blip r:embed="rId2"/>
          <a:stretch>
            <a:fillRect/>
          </a:stretch>
        </p:blipFill>
        <p:spPr>
          <a:xfrm>
            <a:off x="2582894" y="1844824"/>
            <a:ext cx="3978212" cy="3556792"/>
          </a:xfrm>
          <a:prstGeom prst="rect">
            <a:avLst/>
          </a:prstGeom>
        </p:spPr>
      </p:pic>
    </p:spTree>
    <p:extLst>
      <p:ext uri="{BB962C8B-B14F-4D97-AF65-F5344CB8AC3E}">
        <p14:creationId xmlns:p14="http://schemas.microsoft.com/office/powerpoint/2010/main" val="1487839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BCAACA1-CDCC-4489-A705-8F7EA67D0079}"/>
              </a:ext>
            </a:extLst>
          </p:cNvPr>
          <p:cNvSpPr>
            <a:spLocks noGrp="1"/>
          </p:cNvSpPr>
          <p:nvPr>
            <p:ph idx="1"/>
          </p:nvPr>
        </p:nvSpPr>
        <p:spPr/>
        <p:txBody>
          <a:bodyPr/>
          <a:lstStyle/>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r>
              <a:rPr lang="de-DE" dirty="0"/>
              <a:t>Eine Auszeichnungssprache (zu engl. „Markup Language“) ist eine Computersprache, welche ein Dokument um syntaktische Elemente erweitert um eine maschinelle Verarbeitung zu ermöglichen.</a:t>
            </a:r>
          </a:p>
          <a:p>
            <a:pPr marL="0" indent="0">
              <a:buNone/>
            </a:pPr>
            <a:endParaRPr lang="de-DE" dirty="0"/>
          </a:p>
          <a:p>
            <a:pPr marL="0" indent="0">
              <a:buNone/>
            </a:pPr>
            <a:r>
              <a:rPr lang="de-DE" sz="1200" dirty="0"/>
              <a:t>Quelle: „Markup Language Definition“. [Online]. Verfügbar unter: https://techterms.com/definition/markup_language. [Zugegriffen: 04-Okt-2018].</a:t>
            </a:r>
          </a:p>
          <a:p>
            <a:pPr marL="0" indent="0">
              <a:buNone/>
            </a:pPr>
            <a:endParaRPr lang="de-DE" dirty="0"/>
          </a:p>
        </p:txBody>
      </p:sp>
      <p:sp>
        <p:nvSpPr>
          <p:cNvPr id="3" name="Titel 2">
            <a:extLst>
              <a:ext uri="{FF2B5EF4-FFF2-40B4-BE49-F238E27FC236}">
                <a16:creationId xmlns:a16="http://schemas.microsoft.com/office/drawing/2014/main" id="{A5B060C7-06AB-409E-9350-A4C0FAB00E34}"/>
              </a:ext>
            </a:extLst>
          </p:cNvPr>
          <p:cNvSpPr>
            <a:spLocks noGrp="1"/>
          </p:cNvSpPr>
          <p:nvPr>
            <p:ph type="title"/>
          </p:nvPr>
        </p:nvSpPr>
        <p:spPr/>
        <p:txBody>
          <a:bodyPr/>
          <a:lstStyle/>
          <a:p>
            <a:r>
              <a:rPr lang="de-DE" dirty="0"/>
              <a:t>Auszug aus Auszeichnungssprachen</a:t>
            </a:r>
          </a:p>
        </p:txBody>
      </p:sp>
    </p:spTree>
    <p:extLst>
      <p:ext uri="{BB962C8B-B14F-4D97-AF65-F5344CB8AC3E}">
        <p14:creationId xmlns:p14="http://schemas.microsoft.com/office/powerpoint/2010/main" val="1618666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BCAACA1-CDCC-4489-A705-8F7EA67D0079}"/>
              </a:ext>
            </a:extLst>
          </p:cNvPr>
          <p:cNvSpPr>
            <a:spLocks noGrp="1"/>
          </p:cNvSpPr>
          <p:nvPr>
            <p:ph idx="1"/>
          </p:nvPr>
        </p:nvSpPr>
        <p:spPr/>
        <p:txBody>
          <a:bodyPr/>
          <a:lstStyle/>
          <a:p>
            <a:pPr marL="0" indent="0">
              <a:buNone/>
            </a:pPr>
            <a:endParaRPr lang="de-DE" dirty="0"/>
          </a:p>
          <a:p>
            <a:pPr marL="0" indent="0">
              <a:buNone/>
            </a:pPr>
            <a:r>
              <a:rPr lang="de-DE" dirty="0"/>
              <a:t>Verwendung:</a:t>
            </a:r>
          </a:p>
          <a:p>
            <a:r>
              <a:rPr lang="de-DE" dirty="0"/>
              <a:t>Schreiben von Textdokumenten (z. Bsp. „</a:t>
            </a:r>
            <a:r>
              <a:rPr lang="de-DE" dirty="0" err="1"/>
              <a:t>Markdown</a:t>
            </a:r>
            <a:r>
              <a:rPr lang="de-DE" dirty="0"/>
              <a:t>“)</a:t>
            </a:r>
          </a:p>
          <a:p>
            <a:r>
              <a:rPr lang="de-DE" dirty="0"/>
              <a:t>Abbilden von Websites (z. Bsp. „HTML“)</a:t>
            </a:r>
          </a:p>
          <a:p>
            <a:r>
              <a:rPr lang="de-DE" dirty="0"/>
              <a:t>Datenaustausch zwischen Rechnerprogrammen (z. Bsp. „XML“)</a:t>
            </a:r>
          </a:p>
          <a:p>
            <a:r>
              <a:rPr lang="de-DE" dirty="0"/>
              <a:t>Beschreibung von Serverkonfigurationen (z. Bsp. „YAML“)</a:t>
            </a:r>
          </a:p>
          <a:p>
            <a:r>
              <a:rPr lang="de-DE" dirty="0"/>
              <a:t>Definition der Metadaten einer Datei (z. Bsp. „XML“)</a:t>
            </a:r>
          </a:p>
          <a:p>
            <a:r>
              <a:rPr lang="de-DE" dirty="0"/>
              <a:t>Graphische Oberflächengestaltung von Anwendungen (z. Bsp. „XAML“)</a:t>
            </a:r>
          </a:p>
          <a:p>
            <a:pPr marL="0" indent="0">
              <a:buNone/>
            </a:pPr>
            <a:endParaRPr lang="de-DE" dirty="0"/>
          </a:p>
          <a:p>
            <a:pPr marL="0" indent="0">
              <a:buNone/>
            </a:pPr>
            <a:r>
              <a:rPr lang="de-DE" dirty="0">
                <a:sym typeface="Wingdings" panose="05000000000000000000" pitchFamily="2" charset="2"/>
              </a:rPr>
              <a:t> Letzter Aspekt relevant!</a:t>
            </a:r>
            <a:endParaRPr lang="de-DE" dirty="0"/>
          </a:p>
        </p:txBody>
      </p:sp>
      <p:sp>
        <p:nvSpPr>
          <p:cNvPr id="3" name="Titel 2">
            <a:extLst>
              <a:ext uri="{FF2B5EF4-FFF2-40B4-BE49-F238E27FC236}">
                <a16:creationId xmlns:a16="http://schemas.microsoft.com/office/drawing/2014/main" id="{A5B060C7-06AB-409E-9350-A4C0FAB00E34}"/>
              </a:ext>
            </a:extLst>
          </p:cNvPr>
          <p:cNvSpPr>
            <a:spLocks noGrp="1"/>
          </p:cNvSpPr>
          <p:nvPr>
            <p:ph type="title"/>
          </p:nvPr>
        </p:nvSpPr>
        <p:spPr/>
        <p:txBody>
          <a:bodyPr/>
          <a:lstStyle/>
          <a:p>
            <a:r>
              <a:rPr lang="de-DE" dirty="0"/>
              <a:t>Auszug aus Auszeichnungssprachen</a:t>
            </a:r>
          </a:p>
        </p:txBody>
      </p:sp>
    </p:spTree>
    <p:extLst>
      <p:ext uri="{BB962C8B-B14F-4D97-AF65-F5344CB8AC3E}">
        <p14:creationId xmlns:p14="http://schemas.microsoft.com/office/powerpoint/2010/main" val="2919254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BCAACA1-CDCC-4489-A705-8F7EA67D0079}"/>
              </a:ext>
            </a:extLst>
          </p:cNvPr>
          <p:cNvSpPr>
            <a:spLocks noGrp="1"/>
          </p:cNvSpPr>
          <p:nvPr>
            <p:ph idx="1"/>
          </p:nvPr>
        </p:nvSpPr>
        <p:spPr/>
        <p:txBody>
          <a:bodyPr/>
          <a:lstStyle/>
          <a:p>
            <a:pPr marL="0" indent="0">
              <a:buNone/>
            </a:pPr>
            <a:endParaRPr lang="de-DE" dirty="0"/>
          </a:p>
          <a:p>
            <a:pPr marL="0" indent="0">
              <a:buNone/>
            </a:pPr>
            <a:endParaRPr lang="de-DE" dirty="0"/>
          </a:p>
          <a:p>
            <a:pPr marL="0" indent="0">
              <a:buNone/>
            </a:pPr>
            <a:r>
              <a:rPr lang="de-DE" dirty="0"/>
              <a:t>2 Grundsätze:</a:t>
            </a:r>
          </a:p>
          <a:p>
            <a:r>
              <a:rPr lang="de-DE" dirty="0"/>
              <a:t>Deklarative Eigenschaft von Auszeichnungssprachen </a:t>
            </a:r>
            <a:r>
              <a:rPr lang="de-DE" dirty="0">
                <a:sym typeface="Wingdings" panose="05000000000000000000" pitchFamily="2" charset="2"/>
              </a:rPr>
              <a:t> </a:t>
            </a:r>
            <a:r>
              <a:rPr lang="de-DE" dirty="0"/>
              <a:t>Beschreibung der Struktur der Dokumente und deren Attribute; keine konkreten Programmabläufe</a:t>
            </a:r>
          </a:p>
          <a:p>
            <a:r>
              <a:rPr lang="de-DE" dirty="0"/>
              <a:t>Strikte Eigenschaft von Auszeichnungssprachen, daher kein Spielraum für Interpretationen vorhanden </a:t>
            </a:r>
            <a:r>
              <a:rPr lang="de-DE" dirty="0">
                <a:sym typeface="Wingdings" panose="05000000000000000000" pitchFamily="2" charset="2"/>
              </a:rPr>
              <a:t> </a:t>
            </a:r>
            <a:r>
              <a:rPr lang="de-DE" dirty="0"/>
              <a:t>Auswertung in Programmen möglich</a:t>
            </a:r>
          </a:p>
          <a:p>
            <a:endParaRPr lang="de-DE" dirty="0"/>
          </a:p>
          <a:p>
            <a:pPr marL="0" indent="0">
              <a:buNone/>
            </a:pPr>
            <a:r>
              <a:rPr lang="de-DE" sz="1200" dirty="0"/>
              <a:t>International Standard Organisation (ISO) 8879:1986 </a:t>
            </a:r>
          </a:p>
        </p:txBody>
      </p:sp>
      <p:sp>
        <p:nvSpPr>
          <p:cNvPr id="3" name="Titel 2">
            <a:extLst>
              <a:ext uri="{FF2B5EF4-FFF2-40B4-BE49-F238E27FC236}">
                <a16:creationId xmlns:a16="http://schemas.microsoft.com/office/drawing/2014/main" id="{A5B060C7-06AB-409E-9350-A4C0FAB00E34}"/>
              </a:ext>
            </a:extLst>
          </p:cNvPr>
          <p:cNvSpPr>
            <a:spLocks noGrp="1"/>
          </p:cNvSpPr>
          <p:nvPr>
            <p:ph type="title"/>
          </p:nvPr>
        </p:nvSpPr>
        <p:spPr/>
        <p:txBody>
          <a:bodyPr/>
          <a:lstStyle/>
          <a:p>
            <a:r>
              <a:rPr lang="de-DE" dirty="0"/>
              <a:t>Auszug aus Auszeichnungssprachen</a:t>
            </a:r>
          </a:p>
        </p:txBody>
      </p:sp>
    </p:spTree>
    <p:extLst>
      <p:ext uri="{BB962C8B-B14F-4D97-AF65-F5344CB8AC3E}">
        <p14:creationId xmlns:p14="http://schemas.microsoft.com/office/powerpoint/2010/main" val="84852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BCAACA1-CDCC-4489-A705-8F7EA67D0079}"/>
              </a:ext>
            </a:extLst>
          </p:cNvPr>
          <p:cNvSpPr>
            <a:spLocks noGrp="1"/>
          </p:cNvSpPr>
          <p:nvPr>
            <p:ph idx="1"/>
          </p:nvPr>
        </p:nvSpPr>
        <p:spPr/>
        <p:txBody>
          <a:bodyPr/>
          <a:lstStyle/>
          <a:p>
            <a:pPr marL="457200" indent="-457200">
              <a:buFont typeface="+mj-lt"/>
              <a:buAutoNum type="arabicPeriod"/>
            </a:pPr>
            <a:r>
              <a:rPr lang="de-DE" dirty="0"/>
              <a:t>Motivation</a:t>
            </a:r>
          </a:p>
          <a:p>
            <a:pPr marL="457200" indent="-457200">
              <a:buFont typeface="+mj-lt"/>
              <a:buAutoNum type="arabicPeriod"/>
            </a:pPr>
            <a:r>
              <a:rPr lang="de-DE" dirty="0"/>
              <a:t>Begriffsklärungen und Begriffsunterscheidungen</a:t>
            </a:r>
          </a:p>
          <a:p>
            <a:pPr marL="457200" indent="-457200">
              <a:buFont typeface="+mj-lt"/>
              <a:buAutoNum type="arabicPeriod"/>
            </a:pPr>
            <a:r>
              <a:rPr lang="de-DE" dirty="0"/>
              <a:t>Vorbetrachtungen zu Möglichkeiten der Programmierung von Benutzeroberflächen</a:t>
            </a:r>
          </a:p>
          <a:p>
            <a:pPr marL="457200" indent="-457200">
              <a:buFont typeface="+mj-lt"/>
              <a:buAutoNum type="arabicPeriod"/>
            </a:pPr>
            <a:r>
              <a:rPr lang="de-DE" dirty="0"/>
              <a:t>Auszeichnungssprachen</a:t>
            </a:r>
          </a:p>
          <a:p>
            <a:pPr marL="457200" indent="-457200">
              <a:buFont typeface="+mj-lt"/>
              <a:buAutoNum type="arabicPeriod"/>
            </a:pPr>
            <a:r>
              <a:rPr lang="de-DE" dirty="0"/>
              <a:t>Bewertung von aktuellen Technologien zur Eignung für hardwarenahe Benutzeroberflächengestaltung</a:t>
            </a:r>
          </a:p>
          <a:p>
            <a:pPr marL="457200" indent="-457200">
              <a:buFont typeface="+mj-lt"/>
              <a:buAutoNum type="arabicPeriod"/>
            </a:pPr>
            <a:r>
              <a:rPr lang="de-DE" dirty="0"/>
              <a:t>Prototypische Entwicklung</a:t>
            </a:r>
          </a:p>
          <a:p>
            <a:pPr marL="457200" indent="-457200">
              <a:buFont typeface="+mj-lt"/>
              <a:buAutoNum type="arabicPeriod"/>
            </a:pPr>
            <a:r>
              <a:rPr lang="de-DE" dirty="0"/>
              <a:t>Abschließende Bemerkungen</a:t>
            </a:r>
          </a:p>
          <a:p>
            <a:pPr marL="457200" indent="-457200">
              <a:buFont typeface="+mj-lt"/>
              <a:buAutoNum type="arabicPeriod"/>
            </a:pPr>
            <a:r>
              <a:rPr lang="de-DE" dirty="0"/>
              <a:t>Quellenverzeichnis</a:t>
            </a:r>
          </a:p>
        </p:txBody>
      </p:sp>
      <p:sp>
        <p:nvSpPr>
          <p:cNvPr id="3" name="Titel 2">
            <a:extLst>
              <a:ext uri="{FF2B5EF4-FFF2-40B4-BE49-F238E27FC236}">
                <a16:creationId xmlns:a16="http://schemas.microsoft.com/office/drawing/2014/main" id="{A5B060C7-06AB-409E-9350-A4C0FAB00E34}"/>
              </a:ext>
            </a:extLst>
          </p:cNvPr>
          <p:cNvSpPr>
            <a:spLocks noGrp="1"/>
          </p:cNvSpPr>
          <p:nvPr>
            <p:ph type="title"/>
          </p:nvPr>
        </p:nvSpPr>
        <p:spPr/>
        <p:txBody>
          <a:bodyPr/>
          <a:lstStyle/>
          <a:p>
            <a:r>
              <a:rPr lang="de-DE" dirty="0"/>
              <a:t>Einordnung des Vortrags in die Diplomarbeit</a:t>
            </a:r>
          </a:p>
        </p:txBody>
      </p:sp>
    </p:spTree>
    <p:extLst>
      <p:ext uri="{BB962C8B-B14F-4D97-AF65-F5344CB8AC3E}">
        <p14:creationId xmlns:p14="http://schemas.microsoft.com/office/powerpoint/2010/main" val="2522542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5B060C7-06AB-409E-9350-A4C0FAB00E34}"/>
              </a:ext>
            </a:extLst>
          </p:cNvPr>
          <p:cNvSpPr>
            <a:spLocks noGrp="1"/>
          </p:cNvSpPr>
          <p:nvPr>
            <p:ph type="title"/>
          </p:nvPr>
        </p:nvSpPr>
        <p:spPr/>
        <p:txBody>
          <a:bodyPr/>
          <a:lstStyle/>
          <a:p>
            <a:r>
              <a:rPr lang="de-DE" dirty="0"/>
              <a:t>Auszug aus Prototypische Entwicklung</a:t>
            </a:r>
          </a:p>
        </p:txBody>
      </p:sp>
      <p:pic>
        <p:nvPicPr>
          <p:cNvPr id="7" name="Grafik 6">
            <a:extLst>
              <a:ext uri="{FF2B5EF4-FFF2-40B4-BE49-F238E27FC236}">
                <a16:creationId xmlns:a16="http://schemas.microsoft.com/office/drawing/2014/main" id="{17D6CFA1-3CFD-4323-980D-5A4EE94BA733}"/>
              </a:ext>
            </a:extLst>
          </p:cNvPr>
          <p:cNvPicPr>
            <a:picLocks noChangeAspect="1"/>
          </p:cNvPicPr>
          <p:nvPr/>
        </p:nvPicPr>
        <p:blipFill>
          <a:blip r:embed="rId2"/>
          <a:stretch>
            <a:fillRect/>
          </a:stretch>
        </p:blipFill>
        <p:spPr>
          <a:xfrm>
            <a:off x="1763688" y="969237"/>
            <a:ext cx="5616624" cy="4919525"/>
          </a:xfrm>
          <a:prstGeom prst="rect">
            <a:avLst/>
          </a:prstGeom>
        </p:spPr>
      </p:pic>
      <p:pic>
        <p:nvPicPr>
          <p:cNvPr id="8" name="Inhaltsplatzhalter 4">
            <a:extLst>
              <a:ext uri="{FF2B5EF4-FFF2-40B4-BE49-F238E27FC236}">
                <a16:creationId xmlns:a16="http://schemas.microsoft.com/office/drawing/2014/main" id="{ED5DFE9C-3535-4973-AD91-67B8A653E87C}"/>
              </a:ext>
            </a:extLst>
          </p:cNvPr>
          <p:cNvPicPr>
            <a:picLocks noChangeAspect="1"/>
          </p:cNvPicPr>
          <p:nvPr/>
        </p:nvPicPr>
        <p:blipFill>
          <a:blip r:embed="rId3"/>
          <a:stretch>
            <a:fillRect/>
          </a:stretch>
        </p:blipFill>
        <p:spPr>
          <a:xfrm>
            <a:off x="1114387" y="836600"/>
            <a:ext cx="6915225" cy="5184799"/>
          </a:xfrm>
          <a:prstGeom prst="rect">
            <a:avLst/>
          </a:prstGeom>
        </p:spPr>
      </p:pic>
    </p:spTree>
    <p:extLst>
      <p:ext uri="{BB962C8B-B14F-4D97-AF65-F5344CB8AC3E}">
        <p14:creationId xmlns:p14="http://schemas.microsoft.com/office/powerpoint/2010/main" val="353381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5B060C7-06AB-409E-9350-A4C0FAB00E34}"/>
              </a:ext>
            </a:extLst>
          </p:cNvPr>
          <p:cNvSpPr>
            <a:spLocks noGrp="1"/>
          </p:cNvSpPr>
          <p:nvPr>
            <p:ph type="title"/>
          </p:nvPr>
        </p:nvSpPr>
        <p:spPr/>
        <p:txBody>
          <a:bodyPr/>
          <a:lstStyle/>
          <a:p>
            <a:r>
              <a:rPr lang="de-DE" dirty="0"/>
              <a:t>Auszug aus Prototypische Entwicklung</a:t>
            </a:r>
          </a:p>
        </p:txBody>
      </p:sp>
      <p:pic>
        <p:nvPicPr>
          <p:cNvPr id="7" name="Grafik 6">
            <a:extLst>
              <a:ext uri="{FF2B5EF4-FFF2-40B4-BE49-F238E27FC236}">
                <a16:creationId xmlns:a16="http://schemas.microsoft.com/office/drawing/2014/main" id="{17D6CFA1-3CFD-4323-980D-5A4EE94BA733}"/>
              </a:ext>
            </a:extLst>
          </p:cNvPr>
          <p:cNvPicPr>
            <a:picLocks noChangeAspect="1"/>
          </p:cNvPicPr>
          <p:nvPr/>
        </p:nvPicPr>
        <p:blipFill>
          <a:blip r:embed="rId2"/>
          <a:stretch>
            <a:fillRect/>
          </a:stretch>
        </p:blipFill>
        <p:spPr>
          <a:xfrm>
            <a:off x="1763688" y="969237"/>
            <a:ext cx="5616624" cy="4919525"/>
          </a:xfrm>
          <a:prstGeom prst="rect">
            <a:avLst/>
          </a:prstGeom>
        </p:spPr>
      </p:pic>
      <p:sp>
        <p:nvSpPr>
          <p:cNvPr id="2" name="Textfeld 1">
            <a:extLst>
              <a:ext uri="{FF2B5EF4-FFF2-40B4-BE49-F238E27FC236}">
                <a16:creationId xmlns:a16="http://schemas.microsoft.com/office/drawing/2014/main" id="{BBE250C8-CADA-4A9A-B2DD-02F501EAE74F}"/>
              </a:ext>
            </a:extLst>
          </p:cNvPr>
          <p:cNvSpPr txBox="1"/>
          <p:nvPr/>
        </p:nvSpPr>
        <p:spPr>
          <a:xfrm>
            <a:off x="1763688" y="5944544"/>
            <a:ext cx="6606504" cy="276999"/>
          </a:xfrm>
          <a:prstGeom prst="rect">
            <a:avLst/>
          </a:prstGeom>
          <a:noFill/>
        </p:spPr>
        <p:txBody>
          <a:bodyPr wrap="square" rtlCol="0">
            <a:spAutoFit/>
          </a:bodyPr>
          <a:lstStyle/>
          <a:p>
            <a:r>
              <a:rPr lang="de-DE" sz="1200" dirty="0"/>
              <a:t>Grafiken wurden erstellt durch Martin Krautschick</a:t>
            </a:r>
          </a:p>
        </p:txBody>
      </p:sp>
    </p:spTree>
    <p:extLst>
      <p:ext uri="{BB962C8B-B14F-4D97-AF65-F5344CB8AC3E}">
        <p14:creationId xmlns:p14="http://schemas.microsoft.com/office/powerpoint/2010/main" val="2961565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5B060C7-06AB-409E-9350-A4C0FAB00E34}"/>
              </a:ext>
            </a:extLst>
          </p:cNvPr>
          <p:cNvSpPr>
            <a:spLocks noGrp="1"/>
          </p:cNvSpPr>
          <p:nvPr>
            <p:ph type="title"/>
          </p:nvPr>
        </p:nvSpPr>
        <p:spPr/>
        <p:txBody>
          <a:bodyPr/>
          <a:lstStyle/>
          <a:p>
            <a:r>
              <a:rPr lang="de-DE" dirty="0"/>
              <a:t>Grobe Softwarearchitektur</a:t>
            </a:r>
          </a:p>
        </p:txBody>
      </p:sp>
      <p:pic>
        <p:nvPicPr>
          <p:cNvPr id="4" name="Inhaltsplatzhalter 4">
            <a:extLst>
              <a:ext uri="{FF2B5EF4-FFF2-40B4-BE49-F238E27FC236}">
                <a16:creationId xmlns:a16="http://schemas.microsoft.com/office/drawing/2014/main" id="{26D8EA1F-B59F-4199-A6A9-5F6E8555B527}"/>
              </a:ext>
            </a:extLst>
          </p:cNvPr>
          <p:cNvPicPr>
            <a:picLocks noGrp="1" noChangeAspect="1"/>
          </p:cNvPicPr>
          <p:nvPr>
            <p:ph idx="1"/>
          </p:nvPr>
        </p:nvPicPr>
        <p:blipFill>
          <a:blip r:embed="rId2"/>
          <a:stretch>
            <a:fillRect/>
          </a:stretch>
        </p:blipFill>
        <p:spPr>
          <a:xfrm>
            <a:off x="2176378" y="1287151"/>
            <a:ext cx="4791243" cy="4283697"/>
          </a:xfrm>
        </p:spPr>
      </p:pic>
    </p:spTree>
    <p:extLst>
      <p:ext uri="{BB962C8B-B14F-4D97-AF65-F5344CB8AC3E}">
        <p14:creationId xmlns:p14="http://schemas.microsoft.com/office/powerpoint/2010/main" val="1378465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5B060C7-06AB-409E-9350-A4C0FAB00E34}"/>
              </a:ext>
            </a:extLst>
          </p:cNvPr>
          <p:cNvSpPr>
            <a:spLocks noGrp="1"/>
          </p:cNvSpPr>
          <p:nvPr>
            <p:ph type="title"/>
          </p:nvPr>
        </p:nvSpPr>
        <p:spPr/>
        <p:txBody>
          <a:bodyPr/>
          <a:lstStyle/>
          <a:p>
            <a:r>
              <a:rPr lang="de-DE" dirty="0"/>
              <a:t>Lösungskonzepte</a:t>
            </a:r>
          </a:p>
        </p:txBody>
      </p:sp>
      <p:sp>
        <p:nvSpPr>
          <p:cNvPr id="5" name="Inhaltsplatzhalter 4">
            <a:extLst>
              <a:ext uri="{FF2B5EF4-FFF2-40B4-BE49-F238E27FC236}">
                <a16:creationId xmlns:a16="http://schemas.microsoft.com/office/drawing/2014/main" id="{FF26A28A-B1C3-4A6B-98F9-EF2011A3FEB0}"/>
              </a:ext>
            </a:extLst>
          </p:cNvPr>
          <p:cNvSpPr>
            <a:spLocks noGrp="1"/>
          </p:cNvSpPr>
          <p:nvPr>
            <p:ph idx="1"/>
          </p:nvPr>
        </p:nvSpPr>
        <p:spPr/>
        <p:txBody>
          <a:bodyPr/>
          <a:lstStyle/>
          <a:p>
            <a:r>
              <a:rPr lang="de-DE" dirty="0"/>
              <a:t>Objektorientierte Programmierung in C</a:t>
            </a:r>
          </a:p>
          <a:p>
            <a:r>
              <a:rPr lang="de-DE" dirty="0"/>
              <a:t>Speicherverwaltung über </a:t>
            </a:r>
            <a:r>
              <a:rPr lang="de-DE" dirty="0" err="1"/>
              <a:t>Allocation</a:t>
            </a:r>
            <a:r>
              <a:rPr lang="de-DE" dirty="0"/>
              <a:t> </a:t>
            </a:r>
            <a:r>
              <a:rPr lang="de-DE" dirty="0" err="1"/>
              <a:t>Counting</a:t>
            </a:r>
            <a:endParaRPr lang="de-DE" dirty="0"/>
          </a:p>
          <a:p>
            <a:r>
              <a:rPr lang="de-DE" dirty="0"/>
              <a:t>Verwendung einer Auszeichnungssprache, YAML</a:t>
            </a:r>
          </a:p>
          <a:p>
            <a:r>
              <a:rPr lang="de-DE" dirty="0" err="1"/>
              <a:t>Referenzierung</a:t>
            </a:r>
            <a:r>
              <a:rPr lang="de-DE" dirty="0"/>
              <a:t> der erstellten Objekten der Auszeichnungssprache im Quellcode</a:t>
            </a:r>
          </a:p>
          <a:p>
            <a:r>
              <a:rPr lang="de-DE" dirty="0"/>
              <a:t>Objekterstellungs-Injektion</a:t>
            </a:r>
          </a:p>
          <a:p>
            <a:r>
              <a:rPr lang="de-DE" dirty="0"/>
              <a:t>Ressource-Provider</a:t>
            </a:r>
          </a:p>
          <a:p>
            <a:endParaRPr lang="de-DE" dirty="0"/>
          </a:p>
        </p:txBody>
      </p:sp>
    </p:spTree>
    <p:extLst>
      <p:ext uri="{BB962C8B-B14F-4D97-AF65-F5344CB8AC3E}">
        <p14:creationId xmlns:p14="http://schemas.microsoft.com/office/powerpoint/2010/main" val="4184520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a:extLst>
              <a:ext uri="{FF2B5EF4-FFF2-40B4-BE49-F238E27FC236}">
                <a16:creationId xmlns:a16="http://schemas.microsoft.com/office/drawing/2014/main" id="{1F65EAAB-A1C9-469E-9C2F-57E3E2E32E2F}"/>
              </a:ext>
            </a:extLst>
          </p:cNvPr>
          <p:cNvPicPr>
            <a:picLocks noGrp="1" noChangeAspect="1"/>
          </p:cNvPicPr>
          <p:nvPr>
            <p:ph idx="1"/>
          </p:nvPr>
        </p:nvPicPr>
        <p:blipFill>
          <a:blip r:embed="rId2"/>
          <a:stretch>
            <a:fillRect/>
          </a:stretch>
        </p:blipFill>
        <p:spPr>
          <a:xfrm>
            <a:off x="431800" y="2490838"/>
            <a:ext cx="8243888" cy="2379562"/>
          </a:xfrm>
        </p:spPr>
      </p:pic>
      <p:sp>
        <p:nvSpPr>
          <p:cNvPr id="3" name="Titel 2">
            <a:extLst>
              <a:ext uri="{FF2B5EF4-FFF2-40B4-BE49-F238E27FC236}">
                <a16:creationId xmlns:a16="http://schemas.microsoft.com/office/drawing/2014/main" id="{A5B060C7-06AB-409E-9350-A4C0FAB00E34}"/>
              </a:ext>
            </a:extLst>
          </p:cNvPr>
          <p:cNvSpPr>
            <a:spLocks noGrp="1"/>
          </p:cNvSpPr>
          <p:nvPr>
            <p:ph type="title"/>
          </p:nvPr>
        </p:nvSpPr>
        <p:spPr/>
        <p:txBody>
          <a:bodyPr/>
          <a:lstStyle/>
          <a:p>
            <a:r>
              <a:rPr lang="de-DE" dirty="0"/>
              <a:t>Einbindung der Auszeichnungssprache</a:t>
            </a:r>
          </a:p>
        </p:txBody>
      </p:sp>
    </p:spTree>
    <p:extLst>
      <p:ext uri="{BB962C8B-B14F-4D97-AF65-F5344CB8AC3E}">
        <p14:creationId xmlns:p14="http://schemas.microsoft.com/office/powerpoint/2010/main" val="3353165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8AE38547-D837-4C02-9E5A-8FAF53D9A10E}"/>
              </a:ext>
            </a:extLst>
          </p:cNvPr>
          <p:cNvPicPr>
            <a:picLocks noChangeAspect="1"/>
          </p:cNvPicPr>
          <p:nvPr/>
        </p:nvPicPr>
        <p:blipFill>
          <a:blip r:embed="rId2"/>
          <a:stretch>
            <a:fillRect/>
          </a:stretch>
        </p:blipFill>
        <p:spPr>
          <a:xfrm>
            <a:off x="837392" y="938607"/>
            <a:ext cx="7469215" cy="4980785"/>
          </a:xfrm>
          <a:prstGeom prst="rect">
            <a:avLst/>
          </a:prstGeom>
        </p:spPr>
      </p:pic>
    </p:spTree>
    <p:extLst>
      <p:ext uri="{BB962C8B-B14F-4D97-AF65-F5344CB8AC3E}">
        <p14:creationId xmlns:p14="http://schemas.microsoft.com/office/powerpoint/2010/main" val="2640535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5B060C7-06AB-409E-9350-A4C0FAB00E34}"/>
              </a:ext>
            </a:extLst>
          </p:cNvPr>
          <p:cNvSpPr>
            <a:spLocks noGrp="1"/>
          </p:cNvSpPr>
          <p:nvPr>
            <p:ph type="title"/>
          </p:nvPr>
        </p:nvSpPr>
        <p:spPr/>
        <p:txBody>
          <a:bodyPr/>
          <a:lstStyle/>
          <a:p>
            <a:r>
              <a:rPr lang="de-DE" dirty="0"/>
              <a:t>Kompilierung</a:t>
            </a:r>
          </a:p>
        </p:txBody>
      </p:sp>
      <p:sp>
        <p:nvSpPr>
          <p:cNvPr id="6" name="Rechteck 5">
            <a:extLst>
              <a:ext uri="{FF2B5EF4-FFF2-40B4-BE49-F238E27FC236}">
                <a16:creationId xmlns:a16="http://schemas.microsoft.com/office/drawing/2014/main" id="{0D15FA4B-3222-4C52-B7BB-8AB6B7684BCC}"/>
              </a:ext>
            </a:extLst>
          </p:cNvPr>
          <p:cNvSpPr/>
          <p:nvPr/>
        </p:nvSpPr>
        <p:spPr bwMode="auto">
          <a:xfrm>
            <a:off x="1331640" y="1772816"/>
            <a:ext cx="6815236" cy="64807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de-DE" sz="1800" dirty="0"/>
              <a:t>Generierung der Funktionalität für Objektorientierung</a:t>
            </a:r>
          </a:p>
        </p:txBody>
      </p:sp>
      <p:sp>
        <p:nvSpPr>
          <p:cNvPr id="7" name="Rechteck 6">
            <a:extLst>
              <a:ext uri="{FF2B5EF4-FFF2-40B4-BE49-F238E27FC236}">
                <a16:creationId xmlns:a16="http://schemas.microsoft.com/office/drawing/2014/main" id="{398914A9-D65A-438B-9FC1-F59D329A2BCF}"/>
              </a:ext>
            </a:extLst>
          </p:cNvPr>
          <p:cNvSpPr/>
          <p:nvPr/>
        </p:nvSpPr>
        <p:spPr bwMode="auto">
          <a:xfrm>
            <a:off x="1331640" y="2996952"/>
            <a:ext cx="6815236" cy="64807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de-DE" sz="1800" dirty="0"/>
              <a:t>Generierung der Objekt-Erstellungsalgorithmen aus YAML</a:t>
            </a:r>
          </a:p>
        </p:txBody>
      </p:sp>
      <p:sp>
        <p:nvSpPr>
          <p:cNvPr id="8" name="Rechteck 7">
            <a:extLst>
              <a:ext uri="{FF2B5EF4-FFF2-40B4-BE49-F238E27FC236}">
                <a16:creationId xmlns:a16="http://schemas.microsoft.com/office/drawing/2014/main" id="{D247EA07-A4BF-4B40-9B35-9DECEA2F7C8B}"/>
              </a:ext>
            </a:extLst>
          </p:cNvPr>
          <p:cNvSpPr/>
          <p:nvPr/>
        </p:nvSpPr>
        <p:spPr bwMode="auto">
          <a:xfrm>
            <a:off x="1331640" y="4221088"/>
            <a:ext cx="6815236" cy="64807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de-DE" sz="1800" dirty="0"/>
              <a:t>Reguläre Kompilierung des C-Quellcodes mit generiertem Code</a:t>
            </a:r>
          </a:p>
        </p:txBody>
      </p:sp>
      <p:cxnSp>
        <p:nvCxnSpPr>
          <p:cNvPr id="10" name="Gerade Verbindung mit Pfeil 9">
            <a:extLst>
              <a:ext uri="{FF2B5EF4-FFF2-40B4-BE49-F238E27FC236}">
                <a16:creationId xmlns:a16="http://schemas.microsoft.com/office/drawing/2014/main" id="{D9F8CC31-027D-4273-A9A7-7408989DA41B}"/>
              </a:ext>
            </a:extLst>
          </p:cNvPr>
          <p:cNvCxnSpPr>
            <a:cxnSpLocks/>
            <a:stCxn id="6" idx="2"/>
            <a:endCxn id="7" idx="0"/>
          </p:cNvCxnSpPr>
          <p:nvPr/>
        </p:nvCxnSpPr>
        <p:spPr bwMode="auto">
          <a:xfrm>
            <a:off x="4739258" y="2420888"/>
            <a:ext cx="0" cy="5760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 name="Gerade Verbindung mit Pfeil 11">
            <a:extLst>
              <a:ext uri="{FF2B5EF4-FFF2-40B4-BE49-F238E27FC236}">
                <a16:creationId xmlns:a16="http://schemas.microsoft.com/office/drawing/2014/main" id="{E343C7FB-6329-44E2-8A57-95821AB9340F}"/>
              </a:ext>
            </a:extLst>
          </p:cNvPr>
          <p:cNvCxnSpPr>
            <a:cxnSpLocks/>
            <a:stCxn id="7" idx="2"/>
            <a:endCxn id="8" idx="0"/>
          </p:cNvCxnSpPr>
          <p:nvPr/>
        </p:nvCxnSpPr>
        <p:spPr bwMode="auto">
          <a:xfrm>
            <a:off x="4739258" y="3645024"/>
            <a:ext cx="0" cy="5760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374481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BCAACA1-CDCC-4489-A705-8F7EA67D0079}"/>
              </a:ext>
            </a:extLst>
          </p:cNvPr>
          <p:cNvSpPr>
            <a:spLocks noGrp="1"/>
          </p:cNvSpPr>
          <p:nvPr>
            <p:ph idx="1"/>
          </p:nvPr>
        </p:nvSpPr>
        <p:spPr/>
        <p:txBody>
          <a:bodyPr/>
          <a:lstStyle/>
          <a:p>
            <a:pPr marL="457200" indent="-457200">
              <a:buFont typeface="+mj-lt"/>
              <a:buAutoNum type="arabicPeriod"/>
            </a:pPr>
            <a:r>
              <a:rPr lang="de-DE" dirty="0"/>
              <a:t>Motivation</a:t>
            </a:r>
          </a:p>
          <a:p>
            <a:pPr marL="457200" indent="-457200">
              <a:buFont typeface="+mj-lt"/>
              <a:buAutoNum type="arabicPeriod"/>
            </a:pPr>
            <a:r>
              <a:rPr lang="de-DE" dirty="0"/>
              <a:t>Begriffsklärungen und Begriffsunterscheidungen</a:t>
            </a:r>
          </a:p>
          <a:p>
            <a:pPr marL="457200" indent="-457200">
              <a:buFont typeface="+mj-lt"/>
              <a:buAutoNum type="arabicPeriod"/>
            </a:pPr>
            <a:r>
              <a:rPr lang="de-DE" dirty="0"/>
              <a:t>Vorbetrachtungen zu Möglichkeiten der Programmierung von Benutzeroberflächen</a:t>
            </a:r>
          </a:p>
          <a:p>
            <a:pPr marL="457200" indent="-457200">
              <a:buFont typeface="+mj-lt"/>
              <a:buAutoNum type="arabicPeriod"/>
            </a:pPr>
            <a:r>
              <a:rPr lang="de-DE" dirty="0"/>
              <a:t>Auszeichnungssprachen</a:t>
            </a:r>
          </a:p>
          <a:p>
            <a:pPr marL="457200" indent="-457200">
              <a:buFont typeface="+mj-lt"/>
              <a:buAutoNum type="arabicPeriod"/>
            </a:pPr>
            <a:r>
              <a:rPr lang="de-DE" dirty="0"/>
              <a:t>Bewertung von aktuellen Technologien zur Eignung für hardwarenahe Benutzeroberflächengestaltung</a:t>
            </a:r>
          </a:p>
          <a:p>
            <a:pPr marL="457200" indent="-457200">
              <a:buFont typeface="+mj-lt"/>
              <a:buAutoNum type="arabicPeriod"/>
            </a:pPr>
            <a:r>
              <a:rPr lang="de-DE" dirty="0"/>
              <a:t>Prototypische Entwicklung</a:t>
            </a:r>
          </a:p>
          <a:p>
            <a:pPr marL="457200" indent="-457200">
              <a:buFont typeface="+mj-lt"/>
              <a:buAutoNum type="arabicPeriod"/>
            </a:pPr>
            <a:r>
              <a:rPr lang="de-DE" dirty="0"/>
              <a:t>Abschließende Bemerkungen</a:t>
            </a:r>
          </a:p>
          <a:p>
            <a:pPr marL="457200" indent="-457200">
              <a:buFont typeface="+mj-lt"/>
              <a:buAutoNum type="arabicPeriod"/>
            </a:pPr>
            <a:r>
              <a:rPr lang="de-DE" dirty="0"/>
              <a:t>Quellenverzeichnis</a:t>
            </a:r>
          </a:p>
        </p:txBody>
      </p:sp>
      <p:sp>
        <p:nvSpPr>
          <p:cNvPr id="3" name="Titel 2">
            <a:extLst>
              <a:ext uri="{FF2B5EF4-FFF2-40B4-BE49-F238E27FC236}">
                <a16:creationId xmlns:a16="http://schemas.microsoft.com/office/drawing/2014/main" id="{A5B060C7-06AB-409E-9350-A4C0FAB00E34}"/>
              </a:ext>
            </a:extLst>
          </p:cNvPr>
          <p:cNvSpPr>
            <a:spLocks noGrp="1"/>
          </p:cNvSpPr>
          <p:nvPr>
            <p:ph type="title"/>
          </p:nvPr>
        </p:nvSpPr>
        <p:spPr/>
        <p:txBody>
          <a:bodyPr/>
          <a:lstStyle/>
          <a:p>
            <a:r>
              <a:rPr lang="de-DE" dirty="0"/>
              <a:t>Einordnung des Vortrags in die Diplomarbeit</a:t>
            </a:r>
          </a:p>
        </p:txBody>
      </p:sp>
    </p:spTree>
    <p:extLst>
      <p:ext uri="{BB962C8B-B14F-4D97-AF65-F5344CB8AC3E}">
        <p14:creationId xmlns:p14="http://schemas.microsoft.com/office/powerpoint/2010/main" val="1869577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nhaltsplatzhalter 6">
            <a:extLst>
              <a:ext uri="{FF2B5EF4-FFF2-40B4-BE49-F238E27FC236}">
                <a16:creationId xmlns:a16="http://schemas.microsoft.com/office/drawing/2014/main" id="{845E67A0-4469-45C1-8B9E-C1A2FA5BA62D}"/>
              </a:ext>
            </a:extLst>
          </p:cNvPr>
          <p:cNvSpPr>
            <a:spLocks noGrp="1"/>
          </p:cNvSpPr>
          <p:nvPr>
            <p:ph idx="1"/>
          </p:nvPr>
        </p:nvSpPr>
        <p:spPr/>
        <p:txBody>
          <a:bodyPr/>
          <a:lstStyle/>
          <a:p>
            <a:r>
              <a:rPr lang="de-DE" dirty="0"/>
              <a:t>Die neu entwickelte Technologie Flower ermöglicht eine hardwarenahe Entwicklung von Benutzeroberflächen unter Verwendung moderner Design-Konzepte</a:t>
            </a:r>
          </a:p>
          <a:p>
            <a:r>
              <a:rPr lang="de-DE" dirty="0"/>
              <a:t>Keine Technologie ist perfekt für jeden Anwendungsfall geeignet</a:t>
            </a:r>
          </a:p>
          <a:p>
            <a:pPr marL="0" indent="0">
              <a:buNone/>
            </a:pPr>
            <a:endParaRPr lang="de-DE" dirty="0"/>
          </a:p>
          <a:p>
            <a:r>
              <a:rPr lang="de-DE" dirty="0"/>
              <a:t>Besonderheit: Streng deklarative Eigenschaft der Auszeichnungssprache YAML beibehalten</a:t>
            </a:r>
          </a:p>
          <a:p>
            <a:r>
              <a:rPr lang="de-DE" dirty="0"/>
              <a:t>Besonderheit: Hohe Portabilität da unabhängig von Plattform und anderen Technologien, Entwicklungsumgebungen, Tools etc.</a:t>
            </a:r>
          </a:p>
        </p:txBody>
      </p:sp>
      <p:sp>
        <p:nvSpPr>
          <p:cNvPr id="3" name="Titel 2">
            <a:extLst>
              <a:ext uri="{FF2B5EF4-FFF2-40B4-BE49-F238E27FC236}">
                <a16:creationId xmlns:a16="http://schemas.microsoft.com/office/drawing/2014/main" id="{A5B060C7-06AB-409E-9350-A4C0FAB00E34}"/>
              </a:ext>
            </a:extLst>
          </p:cNvPr>
          <p:cNvSpPr>
            <a:spLocks noGrp="1"/>
          </p:cNvSpPr>
          <p:nvPr>
            <p:ph type="title"/>
          </p:nvPr>
        </p:nvSpPr>
        <p:spPr/>
        <p:txBody>
          <a:bodyPr/>
          <a:lstStyle/>
          <a:p>
            <a:r>
              <a:rPr lang="de-DE" dirty="0"/>
              <a:t>Arbeitsergebnisse</a:t>
            </a:r>
          </a:p>
        </p:txBody>
      </p:sp>
    </p:spTree>
    <p:extLst>
      <p:ext uri="{BB962C8B-B14F-4D97-AF65-F5344CB8AC3E}">
        <p14:creationId xmlns:p14="http://schemas.microsoft.com/office/powerpoint/2010/main" val="1892491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BCAACA1-CDCC-4489-A705-8F7EA67D0079}"/>
              </a:ext>
            </a:extLst>
          </p:cNvPr>
          <p:cNvSpPr>
            <a:spLocks noGrp="1"/>
          </p:cNvSpPr>
          <p:nvPr>
            <p:ph idx="1"/>
          </p:nvPr>
        </p:nvSpPr>
        <p:spPr>
          <a:xfrm>
            <a:off x="432000" y="4941168"/>
            <a:ext cx="8244456" cy="1472300"/>
          </a:xfrm>
        </p:spPr>
        <p:txBody>
          <a:bodyPr/>
          <a:lstStyle/>
          <a:p>
            <a:pPr marL="0" indent="0">
              <a:buNone/>
            </a:pPr>
            <a:r>
              <a:rPr lang="de-DE" dirty="0"/>
              <a:t>Kontaktdaten:</a:t>
            </a:r>
          </a:p>
          <a:p>
            <a:r>
              <a:rPr lang="de-DE" dirty="0"/>
              <a:t>E-Mail: </a:t>
            </a:r>
            <a:r>
              <a:rPr lang="de-DE" dirty="0">
                <a:hlinkClick r:id="rId2"/>
              </a:rPr>
              <a:t>konstantin.coswig@gmail.com</a:t>
            </a:r>
            <a:endParaRPr lang="de-DE" dirty="0"/>
          </a:p>
          <a:p>
            <a:r>
              <a:rPr lang="de-DE" dirty="0"/>
              <a:t>Telefon: 0152 07822045</a:t>
            </a:r>
          </a:p>
        </p:txBody>
      </p:sp>
      <p:sp>
        <p:nvSpPr>
          <p:cNvPr id="3" name="Titel 2">
            <a:extLst>
              <a:ext uri="{FF2B5EF4-FFF2-40B4-BE49-F238E27FC236}">
                <a16:creationId xmlns:a16="http://schemas.microsoft.com/office/drawing/2014/main" id="{A5B060C7-06AB-409E-9350-A4C0FAB00E34}"/>
              </a:ext>
            </a:extLst>
          </p:cNvPr>
          <p:cNvSpPr>
            <a:spLocks noGrp="1"/>
          </p:cNvSpPr>
          <p:nvPr>
            <p:ph type="title"/>
          </p:nvPr>
        </p:nvSpPr>
        <p:spPr/>
        <p:txBody>
          <a:bodyPr/>
          <a:lstStyle/>
          <a:p>
            <a:r>
              <a:rPr lang="de-DE" dirty="0"/>
              <a:t>Vielen Dank!</a:t>
            </a:r>
          </a:p>
        </p:txBody>
      </p:sp>
      <p:sp>
        <p:nvSpPr>
          <p:cNvPr id="4" name="Textfeld 3">
            <a:extLst>
              <a:ext uri="{FF2B5EF4-FFF2-40B4-BE49-F238E27FC236}">
                <a16:creationId xmlns:a16="http://schemas.microsoft.com/office/drawing/2014/main" id="{01D5ABBA-BACA-46AC-8605-3F73D9544703}"/>
              </a:ext>
            </a:extLst>
          </p:cNvPr>
          <p:cNvSpPr txBox="1"/>
          <p:nvPr/>
        </p:nvSpPr>
        <p:spPr>
          <a:xfrm>
            <a:off x="432000" y="2905780"/>
            <a:ext cx="7380360" cy="523220"/>
          </a:xfrm>
          <a:prstGeom prst="rect">
            <a:avLst/>
          </a:prstGeom>
          <a:noFill/>
        </p:spPr>
        <p:txBody>
          <a:bodyPr wrap="square" rtlCol="0">
            <a:spAutoFit/>
          </a:bodyPr>
          <a:lstStyle/>
          <a:p>
            <a:r>
              <a:rPr lang="de-DE" dirty="0"/>
              <a:t>Besten Dank für Ihre Aufmerksamkeit!</a:t>
            </a:r>
          </a:p>
        </p:txBody>
      </p:sp>
    </p:spTree>
    <p:extLst>
      <p:ext uri="{BB962C8B-B14F-4D97-AF65-F5344CB8AC3E}">
        <p14:creationId xmlns:p14="http://schemas.microsoft.com/office/powerpoint/2010/main" val="19311846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nhaltsplatzhalter 3">
            <a:extLst>
              <a:ext uri="{FF2B5EF4-FFF2-40B4-BE49-F238E27FC236}">
                <a16:creationId xmlns:a16="http://schemas.microsoft.com/office/drawing/2014/main" id="{5E802EFA-8DC7-437B-B30F-22068FD74C88}"/>
              </a:ext>
            </a:extLst>
          </p:cNvPr>
          <p:cNvSpPr>
            <a:spLocks noGrp="1"/>
          </p:cNvSpPr>
          <p:nvPr>
            <p:ph idx="1"/>
          </p:nvPr>
        </p:nvSpPr>
        <p:spPr/>
        <p:txBody>
          <a:bodyPr/>
          <a:lstStyle/>
          <a:p>
            <a:r>
              <a:rPr lang="de-DE" dirty="0">
                <a:hlinkClick r:id="rId2"/>
              </a:rPr>
              <a:t>https://pocketnow.com/wp-content/uploads/2014/07/smartwatch-lineup-android-wear-pebble-gear-fit.jpg</a:t>
            </a:r>
            <a:r>
              <a:rPr lang="de-DE" dirty="0"/>
              <a:t> (Zugriff: 04.01.2019 16:05 Uhr)</a:t>
            </a:r>
          </a:p>
          <a:p>
            <a:r>
              <a:rPr lang="de-DE" dirty="0">
                <a:hlinkClick r:id="rId3"/>
              </a:rPr>
              <a:t>https://www.langweiledich.net/wp-content/uploads/2018/04/Canon-PIXMA-TR8550-Testbericht_11.jpg</a:t>
            </a:r>
            <a:r>
              <a:rPr lang="de-DE" dirty="0"/>
              <a:t> (Zugriff: 06.01.2019 20:49 Uhr)</a:t>
            </a:r>
          </a:p>
          <a:p>
            <a:r>
              <a:rPr lang="de-DE" dirty="0">
                <a:hlinkClick r:id="rId4"/>
              </a:rPr>
              <a:t>https://www.nahverkehrhamburg.de/wp-content/uploads/20130926-dsc_5120.jpg</a:t>
            </a:r>
            <a:r>
              <a:rPr lang="de-DE" dirty="0"/>
              <a:t> (Zugriff: 06.01.2019 20:49 Uhr)</a:t>
            </a:r>
          </a:p>
          <a:p>
            <a:r>
              <a:rPr lang="de-DE" dirty="0">
                <a:hlinkClick r:id="rId5"/>
              </a:rPr>
              <a:t>https://autonotizen.de/images/1/6/9/5/7/16957d9aae9aba5d55bc0b7d79571952a61d0e7a-das-active-info-display-im-neuen-vw-polonavi-max1504430976.jpeg</a:t>
            </a:r>
            <a:r>
              <a:rPr lang="de-DE" dirty="0"/>
              <a:t> (Zugriff: 06.01.2019 21:01 Uhr)</a:t>
            </a:r>
          </a:p>
          <a:p>
            <a:r>
              <a:rPr lang="de-DE" dirty="0">
                <a:hlinkClick r:id="rId6"/>
              </a:rPr>
              <a:t>https://play.google.com/store/apps/details?id=com.bosch.sh.ui.android&amp;hl=en</a:t>
            </a:r>
            <a:r>
              <a:rPr lang="de-DE" dirty="0"/>
              <a:t> (Zugriff: 06.01.2019 20:49 Uhr)</a:t>
            </a:r>
          </a:p>
          <a:p>
            <a:endParaRPr lang="de-DE" dirty="0"/>
          </a:p>
          <a:p>
            <a:endParaRPr lang="de-DE" dirty="0"/>
          </a:p>
        </p:txBody>
      </p:sp>
      <p:sp>
        <p:nvSpPr>
          <p:cNvPr id="3" name="Titel 2">
            <a:extLst>
              <a:ext uri="{FF2B5EF4-FFF2-40B4-BE49-F238E27FC236}">
                <a16:creationId xmlns:a16="http://schemas.microsoft.com/office/drawing/2014/main" id="{1E4E28A0-59CB-45CB-9D1F-BFBA96E962B0}"/>
              </a:ext>
            </a:extLst>
          </p:cNvPr>
          <p:cNvSpPr>
            <a:spLocks noGrp="1"/>
          </p:cNvSpPr>
          <p:nvPr>
            <p:ph type="title"/>
          </p:nvPr>
        </p:nvSpPr>
        <p:spPr/>
        <p:txBody>
          <a:bodyPr/>
          <a:lstStyle/>
          <a:p>
            <a:r>
              <a:rPr lang="de-DE" dirty="0"/>
              <a:t>Bildquellen</a:t>
            </a:r>
          </a:p>
        </p:txBody>
      </p:sp>
    </p:spTree>
    <p:extLst>
      <p:ext uri="{BB962C8B-B14F-4D97-AF65-F5344CB8AC3E}">
        <p14:creationId xmlns:p14="http://schemas.microsoft.com/office/powerpoint/2010/main" val="1396274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4296DC38-34F7-4232-8535-A9878C86120B}"/>
              </a:ext>
            </a:extLst>
          </p:cNvPr>
          <p:cNvPicPr>
            <a:picLocks noChangeAspect="1"/>
          </p:cNvPicPr>
          <p:nvPr/>
        </p:nvPicPr>
        <p:blipFill>
          <a:blip r:embed="rId2"/>
          <a:stretch>
            <a:fillRect/>
          </a:stretch>
        </p:blipFill>
        <p:spPr>
          <a:xfrm>
            <a:off x="693437" y="853237"/>
            <a:ext cx="7757125" cy="5151526"/>
          </a:xfrm>
          <a:prstGeom prst="rect">
            <a:avLst/>
          </a:prstGeom>
        </p:spPr>
      </p:pic>
    </p:spTree>
    <p:extLst>
      <p:ext uri="{BB962C8B-B14F-4D97-AF65-F5344CB8AC3E}">
        <p14:creationId xmlns:p14="http://schemas.microsoft.com/office/powerpoint/2010/main" val="335996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FE5ACF26-A74F-4E2E-9DED-DEC12D546740}"/>
              </a:ext>
            </a:extLst>
          </p:cNvPr>
          <p:cNvPicPr>
            <a:picLocks noChangeAspect="1"/>
          </p:cNvPicPr>
          <p:nvPr/>
        </p:nvPicPr>
        <p:blipFill>
          <a:blip r:embed="rId2"/>
          <a:stretch>
            <a:fillRect/>
          </a:stretch>
        </p:blipFill>
        <p:spPr>
          <a:xfrm>
            <a:off x="1052736" y="1205998"/>
            <a:ext cx="7038528" cy="4446003"/>
          </a:xfrm>
          <a:prstGeom prst="rect">
            <a:avLst/>
          </a:prstGeom>
        </p:spPr>
      </p:pic>
    </p:spTree>
    <p:extLst>
      <p:ext uri="{BB962C8B-B14F-4D97-AF65-F5344CB8AC3E}">
        <p14:creationId xmlns:p14="http://schemas.microsoft.com/office/powerpoint/2010/main" val="800608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4F13B789-FCDB-4C4D-BA8A-E69C75DEF7F7}"/>
              </a:ext>
            </a:extLst>
          </p:cNvPr>
          <p:cNvPicPr>
            <a:picLocks noChangeAspect="1"/>
          </p:cNvPicPr>
          <p:nvPr/>
        </p:nvPicPr>
        <p:blipFill>
          <a:blip r:embed="rId2"/>
          <a:stretch>
            <a:fillRect/>
          </a:stretch>
        </p:blipFill>
        <p:spPr>
          <a:xfrm>
            <a:off x="585843" y="1196752"/>
            <a:ext cx="7972314" cy="4464496"/>
          </a:xfrm>
          <a:prstGeom prst="rect">
            <a:avLst/>
          </a:prstGeom>
        </p:spPr>
      </p:pic>
    </p:spTree>
    <p:extLst>
      <p:ext uri="{BB962C8B-B14F-4D97-AF65-F5344CB8AC3E}">
        <p14:creationId xmlns:p14="http://schemas.microsoft.com/office/powerpoint/2010/main" val="2825185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nhaltsplatzhalter 4">
            <a:extLst>
              <a:ext uri="{FF2B5EF4-FFF2-40B4-BE49-F238E27FC236}">
                <a16:creationId xmlns:a16="http://schemas.microsoft.com/office/drawing/2014/main" id="{FC6913D6-BC25-409E-A89C-07E22A938433}"/>
              </a:ext>
            </a:extLst>
          </p:cNvPr>
          <p:cNvPicPr>
            <a:picLocks noChangeAspect="1"/>
          </p:cNvPicPr>
          <p:nvPr/>
        </p:nvPicPr>
        <p:blipFill>
          <a:blip r:embed="rId2"/>
          <a:stretch>
            <a:fillRect/>
          </a:stretch>
        </p:blipFill>
        <p:spPr>
          <a:xfrm>
            <a:off x="1114387" y="836600"/>
            <a:ext cx="6915225" cy="5184799"/>
          </a:xfrm>
          <a:prstGeom prst="rect">
            <a:avLst/>
          </a:prstGeom>
        </p:spPr>
      </p:pic>
    </p:spTree>
    <p:extLst>
      <p:ext uri="{BB962C8B-B14F-4D97-AF65-F5344CB8AC3E}">
        <p14:creationId xmlns:p14="http://schemas.microsoft.com/office/powerpoint/2010/main" val="2970496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1B698B-9BCA-4075-A242-965F88256888}"/>
              </a:ext>
            </a:extLst>
          </p:cNvPr>
          <p:cNvSpPr>
            <a:spLocks noGrp="1"/>
          </p:cNvSpPr>
          <p:nvPr>
            <p:ph type="title"/>
          </p:nvPr>
        </p:nvSpPr>
        <p:spPr/>
        <p:txBody>
          <a:bodyPr/>
          <a:lstStyle/>
          <a:p>
            <a:r>
              <a:rPr lang="de-DE" dirty="0"/>
              <a:t>Problemstellung &amp; Leitthese</a:t>
            </a:r>
          </a:p>
        </p:txBody>
      </p:sp>
      <p:sp>
        <p:nvSpPr>
          <p:cNvPr id="3" name="Inhaltsplatzhalter 2">
            <a:extLst>
              <a:ext uri="{FF2B5EF4-FFF2-40B4-BE49-F238E27FC236}">
                <a16:creationId xmlns:a16="http://schemas.microsoft.com/office/drawing/2014/main" id="{03BD6B17-6772-4B4D-8962-30DB239F483A}"/>
              </a:ext>
            </a:extLst>
          </p:cNvPr>
          <p:cNvSpPr>
            <a:spLocks noGrp="1"/>
          </p:cNvSpPr>
          <p:nvPr>
            <p:ph idx="1"/>
          </p:nvPr>
        </p:nvSpPr>
        <p:spPr/>
        <p:txBody>
          <a:bodyPr/>
          <a:lstStyle/>
          <a:p>
            <a:pPr marL="0" indent="0">
              <a:buNone/>
            </a:pPr>
            <a:endParaRPr lang="de-DE" dirty="0"/>
          </a:p>
          <a:p>
            <a:pPr marL="0" indent="0">
              <a:buNone/>
            </a:pPr>
            <a:endParaRPr lang="de-DE" dirty="0"/>
          </a:p>
          <a:p>
            <a:pPr marL="0" indent="0">
              <a:buNone/>
            </a:pPr>
            <a:r>
              <a:rPr lang="de-DE" dirty="0"/>
              <a:t>In dieser Diplomarbeit soll eine neue moderne Lösung unter dem Namen Flower entstehen, welche eine hardwarenahe Programmierung für graphische Benutzeroberflächen ermöglichen soll.</a:t>
            </a:r>
          </a:p>
          <a:p>
            <a:pPr marL="0" indent="0">
              <a:buNone/>
            </a:pPr>
            <a:endParaRPr lang="de-DE" dirty="0"/>
          </a:p>
          <a:p>
            <a:pPr marL="0" indent="0">
              <a:buNone/>
            </a:pPr>
            <a:endParaRPr lang="de-DE" dirty="0"/>
          </a:p>
          <a:p>
            <a:pPr marL="0" indent="0">
              <a:buNone/>
            </a:pPr>
            <a:r>
              <a:rPr lang="de-DE" dirty="0"/>
              <a:t>Es ist möglich, moderne Konzepte für graphische Benutzeroberflächenentwicklung für hardwarenahe Programmierung zugänglich zu machen und somit sowohl den Komfort in dem Bereich der Softwareentwicklung, als auch die Nähe zur Hardware beizubehalten um eine effiziente Entwicklung zu ermöglichen.</a:t>
            </a:r>
          </a:p>
          <a:p>
            <a:pPr marL="0" indent="0">
              <a:buNone/>
            </a:pPr>
            <a:endParaRPr lang="de-DE" dirty="0"/>
          </a:p>
        </p:txBody>
      </p:sp>
    </p:spTree>
    <p:extLst>
      <p:ext uri="{BB962C8B-B14F-4D97-AF65-F5344CB8AC3E}">
        <p14:creationId xmlns:p14="http://schemas.microsoft.com/office/powerpoint/2010/main" val="65166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BCAACA1-CDCC-4489-A705-8F7EA67D0079}"/>
              </a:ext>
            </a:extLst>
          </p:cNvPr>
          <p:cNvSpPr>
            <a:spLocks noGrp="1"/>
          </p:cNvSpPr>
          <p:nvPr>
            <p:ph idx="1"/>
          </p:nvPr>
        </p:nvSpPr>
        <p:spPr/>
        <p:txBody>
          <a:bodyPr/>
          <a:lstStyle/>
          <a:p>
            <a:pPr marL="457200" indent="-457200">
              <a:buFont typeface="+mj-lt"/>
              <a:buAutoNum type="arabicPeriod"/>
            </a:pPr>
            <a:r>
              <a:rPr lang="de-DE" dirty="0"/>
              <a:t>Motivation</a:t>
            </a:r>
          </a:p>
          <a:p>
            <a:pPr marL="457200" indent="-457200">
              <a:buFont typeface="+mj-lt"/>
              <a:buAutoNum type="arabicPeriod"/>
            </a:pPr>
            <a:r>
              <a:rPr lang="de-DE" dirty="0"/>
              <a:t>Begriffsklärungen und Begriffsunterscheidungen</a:t>
            </a:r>
          </a:p>
          <a:p>
            <a:pPr marL="457200" indent="-457200">
              <a:buFont typeface="+mj-lt"/>
              <a:buAutoNum type="arabicPeriod"/>
            </a:pPr>
            <a:r>
              <a:rPr lang="de-DE" dirty="0"/>
              <a:t>Vorbetrachtungen zu Möglichkeiten der Programmierung von Benutzeroberflächen</a:t>
            </a:r>
          </a:p>
          <a:p>
            <a:pPr marL="457200" indent="-457200">
              <a:buFont typeface="+mj-lt"/>
              <a:buAutoNum type="arabicPeriod"/>
            </a:pPr>
            <a:r>
              <a:rPr lang="de-DE" dirty="0"/>
              <a:t>Auszeichnungssprachen</a:t>
            </a:r>
          </a:p>
          <a:p>
            <a:pPr marL="457200" indent="-457200">
              <a:buFont typeface="+mj-lt"/>
              <a:buAutoNum type="arabicPeriod"/>
            </a:pPr>
            <a:r>
              <a:rPr lang="de-DE" dirty="0"/>
              <a:t>Bewertung von aktuellen Technologien zur Eignung für hardwarenahe Benutzeroberflächengestaltung</a:t>
            </a:r>
          </a:p>
          <a:p>
            <a:pPr marL="457200" indent="-457200">
              <a:buFont typeface="+mj-lt"/>
              <a:buAutoNum type="arabicPeriod"/>
            </a:pPr>
            <a:r>
              <a:rPr lang="de-DE" dirty="0"/>
              <a:t>Prototypische Entwicklung</a:t>
            </a:r>
          </a:p>
          <a:p>
            <a:pPr marL="457200" indent="-457200">
              <a:buFont typeface="+mj-lt"/>
              <a:buAutoNum type="arabicPeriod"/>
            </a:pPr>
            <a:r>
              <a:rPr lang="de-DE" dirty="0"/>
              <a:t>Abschließende Bemerkungen</a:t>
            </a:r>
          </a:p>
          <a:p>
            <a:pPr marL="457200" indent="-457200">
              <a:buFont typeface="+mj-lt"/>
              <a:buAutoNum type="arabicPeriod"/>
            </a:pPr>
            <a:r>
              <a:rPr lang="de-DE" dirty="0"/>
              <a:t>Quellenverzeichnis</a:t>
            </a:r>
          </a:p>
        </p:txBody>
      </p:sp>
      <p:sp>
        <p:nvSpPr>
          <p:cNvPr id="3" name="Titel 2">
            <a:extLst>
              <a:ext uri="{FF2B5EF4-FFF2-40B4-BE49-F238E27FC236}">
                <a16:creationId xmlns:a16="http://schemas.microsoft.com/office/drawing/2014/main" id="{A5B060C7-06AB-409E-9350-A4C0FAB00E34}"/>
              </a:ext>
            </a:extLst>
          </p:cNvPr>
          <p:cNvSpPr>
            <a:spLocks noGrp="1"/>
          </p:cNvSpPr>
          <p:nvPr>
            <p:ph type="title"/>
          </p:nvPr>
        </p:nvSpPr>
        <p:spPr/>
        <p:txBody>
          <a:bodyPr/>
          <a:lstStyle/>
          <a:p>
            <a:r>
              <a:rPr lang="de-DE" dirty="0"/>
              <a:t>Einordnung des Vortrags in die Diplomarbeit</a:t>
            </a:r>
          </a:p>
        </p:txBody>
      </p:sp>
    </p:spTree>
    <p:extLst>
      <p:ext uri="{BB962C8B-B14F-4D97-AF65-F5344CB8AC3E}">
        <p14:creationId xmlns:p14="http://schemas.microsoft.com/office/powerpoint/2010/main" val="2523716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BCAACA1-CDCC-4489-A705-8F7EA67D0079}"/>
              </a:ext>
            </a:extLst>
          </p:cNvPr>
          <p:cNvSpPr>
            <a:spLocks noGrp="1"/>
          </p:cNvSpPr>
          <p:nvPr>
            <p:ph idx="1"/>
          </p:nvPr>
        </p:nvSpPr>
        <p:spPr/>
        <p:txBody>
          <a:bodyPr/>
          <a:lstStyle/>
          <a:p>
            <a:pPr marL="0" indent="0">
              <a:buNone/>
            </a:pPr>
            <a:r>
              <a:rPr lang="de-DE" dirty="0"/>
              <a:t>Modernes Software-Konzept für Benutzeroberflächengestaltung:</a:t>
            </a:r>
          </a:p>
          <a:p>
            <a:r>
              <a:rPr lang="de-DE" dirty="0"/>
              <a:t>Model-View-</a:t>
            </a:r>
            <a:r>
              <a:rPr lang="de-DE" dirty="0" err="1"/>
              <a:t>Presenter</a:t>
            </a:r>
            <a:r>
              <a:rPr lang="de-DE" dirty="0"/>
              <a:t> (MVP)</a:t>
            </a:r>
          </a:p>
          <a:p>
            <a:pPr marL="0" indent="0">
              <a:buNone/>
            </a:pPr>
            <a:endParaRPr lang="de-DE" dirty="0"/>
          </a:p>
          <a:p>
            <a:pPr marL="0" indent="0">
              <a:buNone/>
            </a:pPr>
            <a:r>
              <a:rPr lang="de-DE" dirty="0"/>
              <a:t>Anforderungen an die Programmierung von Benutzeroberflächen</a:t>
            </a:r>
          </a:p>
          <a:p>
            <a:pPr marL="0" indent="0">
              <a:buNone/>
            </a:pPr>
            <a:endParaRPr lang="de-DE" dirty="0"/>
          </a:p>
          <a:p>
            <a:pPr marL="0" indent="0">
              <a:buNone/>
            </a:pPr>
            <a:r>
              <a:rPr lang="de-DE" dirty="0"/>
              <a:t>Anforderungen durch hardwarenahe Programmierung</a:t>
            </a:r>
          </a:p>
        </p:txBody>
      </p:sp>
      <p:sp>
        <p:nvSpPr>
          <p:cNvPr id="3" name="Titel 2">
            <a:extLst>
              <a:ext uri="{FF2B5EF4-FFF2-40B4-BE49-F238E27FC236}">
                <a16:creationId xmlns:a16="http://schemas.microsoft.com/office/drawing/2014/main" id="{A5B060C7-06AB-409E-9350-A4C0FAB00E34}"/>
              </a:ext>
            </a:extLst>
          </p:cNvPr>
          <p:cNvSpPr>
            <a:spLocks noGrp="1"/>
          </p:cNvSpPr>
          <p:nvPr>
            <p:ph type="title"/>
          </p:nvPr>
        </p:nvSpPr>
        <p:spPr/>
        <p:txBody>
          <a:bodyPr/>
          <a:lstStyle/>
          <a:p>
            <a:r>
              <a:rPr lang="de-DE" dirty="0"/>
              <a:t>Auszug aus Vorbetrachtungen</a:t>
            </a:r>
          </a:p>
        </p:txBody>
      </p:sp>
    </p:spTree>
    <p:extLst>
      <p:ext uri="{BB962C8B-B14F-4D97-AF65-F5344CB8AC3E}">
        <p14:creationId xmlns:p14="http://schemas.microsoft.com/office/powerpoint/2010/main" val="3407439107"/>
      </p:ext>
    </p:extLst>
  </p:cSld>
  <p:clrMapOvr>
    <a:masterClrMapping/>
  </p:clrMapOvr>
</p:sld>
</file>

<file path=ppt/theme/theme1.xml><?xml version="1.0" encoding="utf-8"?>
<a:theme xmlns:a="http://schemas.openxmlformats.org/drawingml/2006/main" name="Powerpoint_Vorlage">
  <a:themeElements>
    <a:clrScheme name="Benutzerdefiniert 1">
      <a:dk1>
        <a:srgbClr val="000000"/>
      </a:dk1>
      <a:lt1>
        <a:srgbClr val="FFFFFF"/>
      </a:lt1>
      <a:dk2>
        <a:srgbClr val="0000FF"/>
      </a:dk2>
      <a:lt2>
        <a:srgbClr val="FFFF00"/>
      </a:lt2>
      <a:accent1>
        <a:srgbClr val="F99B1C"/>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Powerpoint_Vorlag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8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800" b="0" i="0" u="none" strike="noStrike" cap="none" normalizeH="0" baseline="0">
            <a:ln>
              <a:noFill/>
            </a:ln>
            <a:solidFill>
              <a:schemeClr val="tx1"/>
            </a:solidFill>
            <a:effectLst/>
            <a:latin typeface="Arial" charset="0"/>
          </a:defRPr>
        </a:defPPr>
      </a:lstStyle>
    </a:lnDef>
  </a:objectDefaults>
  <a:extraClrSchemeLst>
    <a:extraClrScheme>
      <a:clrScheme name="Powerpoint_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owerpoint_Vorl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owerpoint_Vorlag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owerpoint_Vorlag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owerpoint_Vorlag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owerpoint_Vorlag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owerpoint_Vorlag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owerpoint_Vorlage">
  <a:themeElements>
    <a:clrScheme name="Benutzerdefiniert 1">
      <a:dk1>
        <a:srgbClr val="000000"/>
      </a:dk1>
      <a:lt1>
        <a:srgbClr val="FFFFFF"/>
      </a:lt1>
      <a:dk2>
        <a:srgbClr val="0000FF"/>
      </a:dk2>
      <a:lt2>
        <a:srgbClr val="FFFF00"/>
      </a:lt2>
      <a:accent1>
        <a:srgbClr val="F99B1C"/>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Powerpoint_Vorlag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8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800" b="0" i="0" u="none" strike="noStrike" cap="none" normalizeH="0" baseline="0">
            <a:ln>
              <a:noFill/>
            </a:ln>
            <a:solidFill>
              <a:schemeClr val="tx1"/>
            </a:solidFill>
            <a:effectLst/>
            <a:latin typeface="Arial" charset="0"/>
          </a:defRPr>
        </a:defPPr>
      </a:lstStyle>
    </a:lnDef>
  </a:objectDefaults>
  <a:extraClrSchemeLst>
    <a:extraClrScheme>
      <a:clrScheme name="Powerpoint_Vorlag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owerpoint_Vorlag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owerpoint_Vorlag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owerpoint_Vorlag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owerpoint_Vorlag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owerpoint_Vorlag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owerpoint_Vorlag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K:\n4100\Werbung\PPT\Powerpoint_Vorlage.pot</Template>
  <TotalTime>0</TotalTime>
  <Words>652</Words>
  <Application>Microsoft Office PowerPoint</Application>
  <PresentationFormat>Bildschirmpräsentation (4:3)</PresentationFormat>
  <Paragraphs>107</Paragraphs>
  <Slides>24</Slides>
  <Notes>1</Notes>
  <HiddenSlides>0</HiddenSlides>
  <MMClips>0</MMClips>
  <ScaleCrop>false</ScaleCrop>
  <HeadingPairs>
    <vt:vector size="6" baseType="variant">
      <vt:variant>
        <vt:lpstr>Verwendete Schriftarten</vt:lpstr>
      </vt:variant>
      <vt:variant>
        <vt:i4>1</vt:i4>
      </vt:variant>
      <vt:variant>
        <vt:lpstr>Design</vt:lpstr>
      </vt:variant>
      <vt:variant>
        <vt:i4>2</vt:i4>
      </vt:variant>
      <vt:variant>
        <vt:lpstr>Folientitel</vt:lpstr>
      </vt:variant>
      <vt:variant>
        <vt:i4>24</vt:i4>
      </vt:variant>
    </vt:vector>
  </HeadingPairs>
  <TitlesOfParts>
    <vt:vector size="27" baseType="lpstr">
      <vt:lpstr>Arial</vt:lpstr>
      <vt:lpstr>Powerpoint_Vorlage</vt:lpstr>
      <vt:lpstr>1_Powerpoint_Vorlage</vt:lpstr>
      <vt:lpstr>Moderne Ansätze zur Oberflächengestaltung für hardwarenahe Programmierung</vt:lpstr>
      <vt:lpstr>PowerPoint-Präsentation</vt:lpstr>
      <vt:lpstr>PowerPoint-Präsentation</vt:lpstr>
      <vt:lpstr>PowerPoint-Präsentation</vt:lpstr>
      <vt:lpstr>PowerPoint-Präsentation</vt:lpstr>
      <vt:lpstr>PowerPoint-Präsentation</vt:lpstr>
      <vt:lpstr>Problemstellung &amp; Leitthese</vt:lpstr>
      <vt:lpstr>Einordnung des Vortrags in die Diplomarbeit</vt:lpstr>
      <vt:lpstr>Auszug aus Vorbetrachtungen</vt:lpstr>
      <vt:lpstr>Auszug aus Vorbetrachtungen</vt:lpstr>
      <vt:lpstr>Auszug aus Auszeichnungssprachen</vt:lpstr>
      <vt:lpstr>Auszug aus Auszeichnungssprachen</vt:lpstr>
      <vt:lpstr>Auszug aus Auszeichnungssprachen</vt:lpstr>
      <vt:lpstr>Einordnung des Vortrags in die Diplomarbeit</vt:lpstr>
      <vt:lpstr>Auszug aus Prototypische Entwicklung</vt:lpstr>
      <vt:lpstr>Auszug aus Prototypische Entwicklung</vt:lpstr>
      <vt:lpstr>Grobe Softwarearchitektur</vt:lpstr>
      <vt:lpstr>Lösungskonzepte</vt:lpstr>
      <vt:lpstr>Einbindung der Auszeichnungssprache</vt:lpstr>
      <vt:lpstr>Kompilierung</vt:lpstr>
      <vt:lpstr>Einordnung des Vortrags in die Diplomarbeit</vt:lpstr>
      <vt:lpstr>Arbeitsergebnisse</vt:lpstr>
      <vt:lpstr>Vielen Dank!</vt:lpstr>
      <vt:lpstr>Bildquellen</vt:lpstr>
    </vt:vector>
  </TitlesOfParts>
  <Company>HTW Dresden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Folienüberschrift 1</dc:title>
  <dc:subject>testthema</dc:subject>
  <dc:creator>niehues</dc:creator>
  <cp:lastModifiedBy>ms828809</cp:lastModifiedBy>
  <cp:revision>147</cp:revision>
  <cp:lastPrinted>2011-09-28T10:49:02Z</cp:lastPrinted>
  <dcterms:created xsi:type="dcterms:W3CDTF">2011-12-19T14:51:39Z</dcterms:created>
  <dcterms:modified xsi:type="dcterms:W3CDTF">2019-01-06T21:36:25Z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earbeiter">
    <vt:lpwstr>H. Mustermann</vt:lpwstr>
  </property>
</Properties>
</file>