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85" r:id="rId4"/>
    <p:sldId id="258" r:id="rId5"/>
    <p:sldId id="267" r:id="rId6"/>
    <p:sldId id="280" r:id="rId7"/>
    <p:sldId id="259" r:id="rId8"/>
    <p:sldId id="272" r:id="rId9"/>
    <p:sldId id="260" r:id="rId10"/>
    <p:sldId id="274" r:id="rId11"/>
    <p:sldId id="273" r:id="rId12"/>
    <p:sldId id="281" r:id="rId13"/>
    <p:sldId id="282" r:id="rId14"/>
    <p:sldId id="278" r:id="rId15"/>
    <p:sldId id="264" r:id="rId16"/>
    <p:sldId id="284" r:id="rId17"/>
    <p:sldId id="283"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71864" autoAdjust="0"/>
  </p:normalViewPr>
  <p:slideViewPr>
    <p:cSldViewPr>
      <p:cViewPr varScale="1">
        <p:scale>
          <a:sx n="82" d="100"/>
          <a:sy n="82" d="100"/>
        </p:scale>
        <p:origin x="-24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3420F5-7208-496B-A2BA-384C50B4D96E}" type="datetimeFigureOut">
              <a:rPr lang="de-DE" smtClean="0"/>
              <a:pPr/>
              <a:t>12.09.2013</a:t>
            </a:fld>
            <a:endParaRPr lang="de-D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98830-307F-48F9-B80C-C8D5A9493757}"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rtl="0"/>
            <a:r>
              <a:rPr lang="de-DE" sz="1200" b="0" i="0" kern="1200" dirty="0" smtClean="0">
                <a:solidFill>
                  <a:schemeClr val="tx1"/>
                </a:solidFill>
                <a:latin typeface="+mn-lt"/>
                <a:ea typeface="+mn-ea"/>
                <a:cs typeface="+mn-cs"/>
              </a:rPr>
              <a:t>Ein </a:t>
            </a:r>
            <a:r>
              <a:rPr lang="de-DE" sz="1200" b="0" i="0" kern="1200" dirty="0" smtClean="0">
                <a:solidFill>
                  <a:schemeClr val="tx1"/>
                </a:solidFill>
                <a:latin typeface="+mn-lt"/>
                <a:ea typeface="+mn-ea"/>
                <a:cs typeface="+mn-cs"/>
              </a:rPr>
              <a:t>Anwenderbericht</a:t>
            </a:r>
            <a:endParaRPr lang="de-DE" sz="1200" b="0" i="0" kern="120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B9298830-307F-48F9-B80C-C8D5A9493757}"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Ist ein Compiler-Feature</a:t>
            </a:r>
            <a:endParaRPr lang="de-DE" dirty="0"/>
          </a:p>
        </p:txBody>
      </p:sp>
      <p:sp>
        <p:nvSpPr>
          <p:cNvPr id="4" name="Foliennummernplatzhalter 3"/>
          <p:cNvSpPr>
            <a:spLocks noGrp="1"/>
          </p:cNvSpPr>
          <p:nvPr>
            <p:ph type="sldNum" sz="quarter" idx="10"/>
          </p:nvPr>
        </p:nvSpPr>
        <p:spPr/>
        <p:txBody>
          <a:bodyPr/>
          <a:lstStyle/>
          <a:p>
            <a:fld id="{B9298830-307F-48F9-B80C-C8D5A9493757}" type="slidenum">
              <a:rPr lang="de-DE" smtClean="0"/>
              <a:pPr/>
              <a:t>11</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Aktuell</a:t>
            </a:r>
            <a:r>
              <a:rPr lang="en-US" baseline="0" dirty="0" smtClean="0"/>
              <a:t> </a:t>
            </a:r>
            <a:r>
              <a:rPr lang="en-US" dirty="0" smtClean="0"/>
              <a:t>90 </a:t>
            </a:r>
            <a:r>
              <a:rPr lang="en-US" dirty="0" err="1" smtClean="0"/>
              <a:t>Projekte</a:t>
            </a:r>
            <a:r>
              <a:rPr lang="en-US" baseline="0" dirty="0" smtClean="0"/>
              <a:t> in </a:t>
            </a:r>
            <a:r>
              <a:rPr lang="en-US" baseline="0" dirty="0" err="1" smtClean="0"/>
              <a:t>der</a:t>
            </a:r>
            <a:r>
              <a:rPr lang="en-US" baseline="0" dirty="0" smtClean="0"/>
              <a:t> Solution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Ausgangspunkt</a:t>
            </a:r>
            <a:r>
              <a:rPr lang="en-US" dirty="0" smtClean="0"/>
              <a:t>:</a:t>
            </a:r>
            <a:r>
              <a:rPr lang="en-US" baseline="0" dirty="0" smtClean="0"/>
              <a:t> Code </a:t>
            </a:r>
            <a:r>
              <a:rPr lang="en-US" baseline="0" dirty="0" err="1" smtClean="0"/>
              <a:t>ist</a:t>
            </a:r>
            <a:r>
              <a:rPr lang="en-US" baseline="0" dirty="0" smtClean="0"/>
              <a:t> </a:t>
            </a:r>
            <a:r>
              <a:rPr lang="en-US" baseline="0" dirty="0" err="1" smtClean="0"/>
              <a:t>zu</a:t>
            </a:r>
            <a:r>
              <a:rPr lang="en-US" baseline="0" dirty="0" smtClean="0"/>
              <a:t> </a:t>
            </a:r>
            <a:r>
              <a:rPr lang="en-US" baseline="0" dirty="0" err="1" smtClean="0"/>
              <a:t>weit</a:t>
            </a:r>
            <a:r>
              <a:rPr lang="en-US" baseline="0" dirty="0" smtClean="0"/>
              <a:t> von den Tests </a:t>
            </a:r>
            <a:r>
              <a:rPr lang="en-US" baseline="0" dirty="0" err="1" smtClean="0"/>
              <a:t>entfernt</a:t>
            </a:r>
            <a:r>
              <a:rPr lang="en-US" baseline="0" dirty="0" smtClean="0"/>
              <a:t> (</a:t>
            </a:r>
            <a:r>
              <a:rPr lang="en-US" baseline="0" dirty="0" err="1" smtClean="0"/>
              <a:t>im</a:t>
            </a:r>
            <a:r>
              <a:rPr lang="en-US" baseline="0" dirty="0" smtClean="0"/>
              <a:t> </a:t>
            </a:r>
            <a:r>
              <a:rPr lang="en-US" baseline="0" dirty="0" err="1" smtClean="0"/>
              <a:t>separaten</a:t>
            </a:r>
            <a:r>
              <a:rPr lang="en-US" baseline="0" dirty="0" smtClean="0"/>
              <a:t> </a:t>
            </a:r>
            <a:r>
              <a:rPr lang="en-US" baseline="0" dirty="0" err="1" smtClean="0"/>
              <a:t>Projekt</a:t>
            </a:r>
            <a:r>
              <a:rPr lang="en-US" baseline="0" dirty="0" smtClean="0"/>
              <a:t>), Java-</a:t>
            </a:r>
            <a:r>
              <a:rPr lang="en-US" baseline="0" dirty="0" err="1" smtClean="0"/>
              <a:t>Leute</a:t>
            </a:r>
            <a:r>
              <a:rPr lang="en-US" baseline="0" dirty="0" smtClean="0"/>
              <a:t> </a:t>
            </a:r>
            <a:r>
              <a:rPr lang="en-US" baseline="0" dirty="0" err="1" smtClean="0"/>
              <a:t>haben</a:t>
            </a:r>
            <a:r>
              <a:rPr lang="en-US" baseline="0" dirty="0" smtClean="0"/>
              <a:t> das Problem </a:t>
            </a:r>
            <a:r>
              <a:rPr lang="en-US" baseline="0" dirty="0" err="1" smtClean="0"/>
              <a:t>weniger</a:t>
            </a:r>
            <a:endParaRPr lang="en-US" dirty="0" smtClean="0"/>
          </a:p>
          <a:p>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Side-by-Side: Testklassen können z.B. per Condition beim Build oder mit Scalpel - Fody addin - entfernt werden</a:t>
            </a:r>
            <a:endParaRPr lang="de-DE" dirty="0" smtClean="0"/>
          </a:p>
          <a:p>
            <a:endParaRPr lang="de-DE" dirty="0" smtClean="0"/>
          </a:p>
          <a:p>
            <a:r>
              <a:rPr lang="de-DE" dirty="0" smtClean="0"/>
              <a:t>Zugriff auf Privates?</a:t>
            </a:r>
            <a:r>
              <a:rPr lang="de-DE" baseline="0" dirty="0" smtClean="0"/>
              <a:t> Sollen denn die Tests nicht nur Publics testen? </a:t>
            </a:r>
            <a:r>
              <a:rPr lang="de-DE" strike="sngStrike" baseline="0" dirty="0" smtClean="0"/>
              <a:t>Richtig, aber im Legacy-System gelten andere Regeln.</a:t>
            </a:r>
          </a:p>
          <a:p>
            <a:r>
              <a:rPr lang="de-DE" baseline="0" dirty="0" smtClean="0"/>
              <a:t>Getestet werden ja auch nur publics, für die nächsten Schritte brauchen wir jedoch den Zugriff auf Privates.</a:t>
            </a:r>
          </a:p>
          <a:p>
            <a:r>
              <a:rPr lang="de-DE" baseline="0" dirty="0" smtClean="0"/>
              <a:t>Mit dem Zugriff lassen sich z.B. Klassen-Invarianten überprüfen.</a:t>
            </a:r>
          </a:p>
        </p:txBody>
      </p:sp>
      <p:sp>
        <p:nvSpPr>
          <p:cNvPr id="4" name="Slide Number Placeholder 3"/>
          <p:cNvSpPr>
            <a:spLocks noGrp="1"/>
          </p:cNvSpPr>
          <p:nvPr>
            <p:ph type="sldNum" sz="quarter" idx="10"/>
          </p:nvPr>
        </p:nvSpPr>
        <p:spPr/>
        <p:txBody>
          <a:bodyPr/>
          <a:lstStyle/>
          <a:p>
            <a:fld id="{B9298830-307F-48F9-B80C-C8D5A9493757}" type="slidenum">
              <a:rPr lang="de-DE" smtClean="0"/>
              <a:pPr/>
              <a:t>12</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de-DE" dirty="0" smtClean="0"/>
              <a:t>Subtile Bugs</a:t>
            </a:r>
          </a:p>
          <a:p>
            <a:endParaRPr lang="de-DE" dirty="0" smtClean="0"/>
          </a:p>
          <a:p>
            <a:r>
              <a:rPr lang="de-DE" dirty="0" smtClean="0"/>
              <a:t>Public static -&gt;</a:t>
            </a:r>
            <a:r>
              <a:rPr lang="de-DE" baseline="0" dirty="0" smtClean="0"/>
              <a:t> bringt nur Probleme für Tests </a:t>
            </a:r>
          </a:p>
          <a:p>
            <a:r>
              <a:rPr lang="de-DE" baseline="0" dirty="0" smtClean="0"/>
              <a:t>Beispiele:</a:t>
            </a:r>
          </a:p>
          <a:p>
            <a:r>
              <a:rPr lang="de-DE" baseline="0" dirty="0" smtClean="0"/>
              <a:t>- </a:t>
            </a:r>
            <a:r>
              <a:rPr lang="de-DE" baseline="0" dirty="0" err="1" smtClean="0"/>
              <a:t>DateTime.Now</a:t>
            </a:r>
            <a:r>
              <a:rPr lang="de-DE" baseline="0" dirty="0" smtClean="0"/>
              <a:t> oder .Today</a:t>
            </a:r>
          </a:p>
          <a:p>
            <a:pPr>
              <a:buFontTx/>
              <a:buChar char="-"/>
            </a:pPr>
            <a:r>
              <a:rPr lang="de-DE" baseline="0" dirty="0" smtClean="0"/>
              <a:t> File.*</a:t>
            </a:r>
          </a:p>
          <a:p>
            <a:pPr>
              <a:buFontTx/>
              <a:buNone/>
            </a:pPr>
            <a:r>
              <a:rPr lang="de-DE" dirty="0" smtClean="0"/>
              <a:t>- Eigene Funktionalität, welche </a:t>
            </a:r>
            <a:r>
              <a:rPr lang="de-DE" dirty="0" err="1" smtClean="0"/>
              <a:t>static</a:t>
            </a:r>
            <a:r>
              <a:rPr lang="de-DE" baseline="0" dirty="0" smtClean="0"/>
              <a:t> ist</a:t>
            </a:r>
            <a:endParaRPr lang="de-DE" dirty="0"/>
          </a:p>
        </p:txBody>
      </p:sp>
      <p:sp>
        <p:nvSpPr>
          <p:cNvPr id="4" name="Slide Number Placeholder 3"/>
          <p:cNvSpPr>
            <a:spLocks noGrp="1"/>
          </p:cNvSpPr>
          <p:nvPr>
            <p:ph type="sldNum" sz="quarter" idx="10"/>
          </p:nvPr>
        </p:nvSpPr>
        <p:spPr/>
        <p:txBody>
          <a:bodyPr/>
          <a:lstStyle/>
          <a:p>
            <a:fld id="{B9298830-307F-48F9-B80C-C8D5A9493757}" type="slidenum">
              <a:rPr lang="de-DE" smtClean="0"/>
              <a:pPr/>
              <a:t>13</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de-DE" dirty="0" smtClean="0"/>
              <a:t>Hab schon immer versucht, sauberen,</a:t>
            </a:r>
            <a:r>
              <a:rPr lang="de-DE" baseline="0" dirty="0" smtClean="0"/>
              <a:t> d.h. gut lesbaren, Code zu schreiben.</a:t>
            </a:r>
          </a:p>
          <a:p>
            <a:r>
              <a:rPr lang="de-DE" baseline="0" dirty="0" smtClean="0"/>
              <a:t>Auf die Prinzipien vom Clean Code bin ich durch der </a:t>
            </a:r>
            <a:r>
              <a:rPr lang="de-DE" dirty="0" smtClean="0"/>
              <a:t>Clean Code Developer Initiative</a:t>
            </a:r>
            <a:r>
              <a:rPr lang="de-DE" baseline="0" dirty="0" smtClean="0"/>
              <a:t> aufmerksam geworden und versuche diese bei der täglichen Arbeit anzuwenden (was leider nicht immer gelingt, sowohl eigen- als auch fremdverschuldet)</a:t>
            </a:r>
          </a:p>
          <a:p>
            <a:endParaRPr lang="de-DE" baseline="0" dirty="0" smtClean="0"/>
          </a:p>
        </p:txBody>
      </p:sp>
      <p:sp>
        <p:nvSpPr>
          <p:cNvPr id="4" name="Slide Number Placeholder 3"/>
          <p:cNvSpPr>
            <a:spLocks noGrp="1"/>
          </p:cNvSpPr>
          <p:nvPr>
            <p:ph type="sldNum" sz="quarter" idx="10"/>
          </p:nvPr>
        </p:nvSpPr>
        <p:spPr/>
        <p:txBody>
          <a:bodyPr/>
          <a:lstStyle/>
          <a:p>
            <a:fld id="{B9298830-307F-48F9-B80C-C8D5A9493757}" type="slidenum">
              <a:rPr lang="de-DE" smtClean="0"/>
              <a:pPr/>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Über welches Sicherheitsnetz möchte ich berichten?</a:t>
            </a:r>
          </a:p>
          <a:p>
            <a:endParaRPr lang="de-DE" baseline="0" dirty="0" smtClean="0"/>
          </a:p>
          <a:p>
            <a:r>
              <a:rPr lang="de-DE" baseline="0" dirty="0" smtClean="0"/>
              <a:t>Sicherheitsnetz wird im CCD-Wiki zweimal explizit erwähnt, mir geht es jedoch um </a:t>
            </a:r>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Integrationstests haben ihre Daseinsberechtigung, </a:t>
            </a:r>
            <a:r>
              <a:rPr lang="de-DE" sz="1200" b="0" i="0" kern="1200" dirty="0" smtClean="0">
                <a:solidFill>
                  <a:schemeClr val="tx1"/>
                </a:solidFill>
                <a:latin typeface="+mn-lt"/>
                <a:ea typeface="+mn-ea"/>
                <a:cs typeface="+mn-cs"/>
              </a:rPr>
              <a:t>es werden mehrere Funktionseinheiten im Zusammenspiel getestet.</a:t>
            </a:r>
            <a:endParaRPr lang="de-DE" baseline="0" dirty="0" smtClean="0"/>
          </a:p>
          <a:p>
            <a:r>
              <a:rPr lang="de-DE" baseline="0" dirty="0" smtClean="0"/>
              <a:t>Wir haben etwa 40 Selenium-Integrations-Tests, dabei wird auf einem Testsystem von der Oberfläche aus Kundensicht getestet, da sind noch Geschichten wie wird das Richtige in die DB gespeichert oder nicht nicht dabei, wir testen nur ob der Kunde das Richtige gesehen hat.</a:t>
            </a:r>
          </a:p>
          <a:p>
            <a:r>
              <a:rPr lang="de-DE" baseline="0" dirty="0" smtClean="0"/>
              <a:t>Diese Tests laufen lange, es braucht ein gewisse Zeit bis wir von den Tests das Feedback bekommen. Bei uns sind es aktuell etwa 45 Minuten.</a:t>
            </a:r>
          </a:p>
          <a:p>
            <a:r>
              <a:rPr lang="de-DE" baseline="0" dirty="0" smtClean="0"/>
              <a:t>Es ist klar, dass das Feedback aus diesen Tests wenig Unterstützung beim Programmieren, also wenn ich ein konkretes Problem angehen muss, bietet.</a:t>
            </a:r>
          </a:p>
          <a:p>
            <a:r>
              <a:rPr lang="de-DE" baseline="0" dirty="0" smtClean="0"/>
              <a:t>Das Feedback, welches man nach dieser Zeit bekommt, ist eindeutig zu spät geliefert </a:t>
            </a:r>
            <a:r>
              <a:rPr lang="de-DE" baseline="0" dirty="0" smtClean="0">
                <a:sym typeface="Wingdings" pitchFamily="2" charset="2"/>
              </a:rPr>
              <a:t> </a:t>
            </a:r>
            <a:r>
              <a:rPr lang="de-DE" baseline="0" dirty="0" smtClean="0"/>
              <a:t>bei der täglichen Arbeit.</a:t>
            </a:r>
          </a:p>
        </p:txBody>
      </p:sp>
      <p:sp>
        <p:nvSpPr>
          <p:cNvPr id="4" name="Foliennummernplatzhalter 3"/>
          <p:cNvSpPr>
            <a:spLocks noGrp="1"/>
          </p:cNvSpPr>
          <p:nvPr>
            <p:ph type="sldNum" sz="quarter" idx="10"/>
          </p:nvPr>
        </p:nvSpPr>
        <p:spPr/>
        <p:txBody>
          <a:bodyPr/>
          <a:lstStyle/>
          <a:p>
            <a:fld id="{B9298830-307F-48F9-B80C-C8D5A9493757}" type="slidenum">
              <a:rPr lang="de-DE" smtClean="0"/>
              <a:pPr/>
              <a:t>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Tx/>
              <a:buNone/>
            </a:pPr>
            <a:endParaRPr lang="en-US" dirty="0" smtClean="0"/>
          </a:p>
        </p:txBody>
      </p:sp>
      <p:sp>
        <p:nvSpPr>
          <p:cNvPr id="4" name="Slide Number Placeholder 3"/>
          <p:cNvSpPr>
            <a:spLocks noGrp="1"/>
          </p:cNvSpPr>
          <p:nvPr>
            <p:ph type="sldNum" sz="quarter" idx="10"/>
          </p:nvPr>
        </p:nvSpPr>
        <p:spPr/>
        <p:txBody>
          <a:bodyPr/>
          <a:lstStyle/>
          <a:p>
            <a:fld id="{B9298830-307F-48F9-B80C-C8D5A9493757}"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de-DE" dirty="0" smtClean="0"/>
              <a:t>Wer hat es gelesen?</a:t>
            </a:r>
            <a:endParaRPr lang="de-DE" dirty="0"/>
          </a:p>
        </p:txBody>
      </p:sp>
      <p:sp>
        <p:nvSpPr>
          <p:cNvPr id="4" name="Slide Number Placeholder 3"/>
          <p:cNvSpPr>
            <a:spLocks noGrp="1"/>
          </p:cNvSpPr>
          <p:nvPr>
            <p:ph type="sldNum" sz="quarter" idx="10"/>
          </p:nvPr>
        </p:nvSpPr>
        <p:spPr/>
        <p:txBody>
          <a:bodyPr/>
          <a:lstStyle/>
          <a:p>
            <a:fld id="{B9298830-307F-48F9-B80C-C8D5A9493757}"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Ein</a:t>
            </a:r>
            <a:r>
              <a:rPr lang="de-DE" baseline="0" dirty="0" smtClean="0"/>
              <a:t> </a:t>
            </a:r>
            <a:r>
              <a:rPr lang="de-DE" dirty="0" smtClean="0"/>
              <a:t>Schweizer Online-Reisebüro</a:t>
            </a:r>
          </a:p>
          <a:p>
            <a:r>
              <a:rPr lang="de-DE" dirty="0" smtClean="0"/>
              <a:t>Bin seit</a:t>
            </a:r>
            <a:r>
              <a:rPr lang="de-DE" baseline="0" dirty="0" smtClean="0"/>
              <a:t> 1,5 Jahren dabei</a:t>
            </a:r>
          </a:p>
          <a:p>
            <a:r>
              <a:rPr lang="de-DE" baseline="0" dirty="0" smtClean="0"/>
              <a:t>Entwickler sitzen an drei Standorten (Berlin, Zürich, St. Petersburg)</a:t>
            </a:r>
            <a:endParaRPr lang="de-DE" dirty="0"/>
          </a:p>
        </p:txBody>
      </p:sp>
      <p:sp>
        <p:nvSpPr>
          <p:cNvPr id="4" name="Foliennummernplatzhalter 3"/>
          <p:cNvSpPr>
            <a:spLocks noGrp="1"/>
          </p:cNvSpPr>
          <p:nvPr>
            <p:ph type="sldNum" sz="quarter" idx="10"/>
          </p:nvPr>
        </p:nvSpPr>
        <p:spPr/>
        <p:txBody>
          <a:bodyPr/>
          <a:lstStyle/>
          <a:p>
            <a:fld id="{B9298830-307F-48F9-B80C-C8D5A9493757}"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de-DE" dirty="0" smtClean="0"/>
              <a:t>Einige nennen</a:t>
            </a:r>
            <a:r>
              <a:rPr lang="de-DE" baseline="0" dirty="0" smtClean="0"/>
              <a:t> diese auch Gott-Klassen, aber für mich sind es eher Monster, das sagt nichts über meinen Glauben aus.</a:t>
            </a:r>
          </a:p>
          <a:p>
            <a:endParaRPr lang="de-DE" dirty="0" smtClean="0"/>
          </a:p>
          <a:p>
            <a:r>
              <a:rPr lang="de-DE" dirty="0" smtClean="0"/>
              <a:t>Die Monster-Klassen</a:t>
            </a:r>
            <a:r>
              <a:rPr lang="de-DE" baseline="0" dirty="0" smtClean="0"/>
              <a:t> bilden ein selbstgebauten ORM mit Teilen der Business-Logik in der letzten Ableitung (Inheritance over Composition </a:t>
            </a:r>
            <a:r>
              <a:rPr lang="de-DE" baseline="0" dirty="0" smtClean="0">
                <a:sym typeface="Wingdings" pitchFamily="2" charset="2"/>
              </a:rPr>
              <a:t></a:t>
            </a:r>
            <a:r>
              <a:rPr lang="de-DE" baseline="0" dirty="0" smtClean="0"/>
              <a:t>)</a:t>
            </a:r>
            <a:endParaRPr lang="de-DE" dirty="0" smtClean="0"/>
          </a:p>
        </p:txBody>
      </p:sp>
      <p:sp>
        <p:nvSpPr>
          <p:cNvPr id="4" name="Slide Number Placeholder 3"/>
          <p:cNvSpPr>
            <a:spLocks noGrp="1"/>
          </p:cNvSpPr>
          <p:nvPr>
            <p:ph type="sldNum" sz="quarter" idx="10"/>
          </p:nvPr>
        </p:nvSpPr>
        <p:spPr/>
        <p:txBody>
          <a:bodyPr/>
          <a:lstStyle/>
          <a:p>
            <a:fld id="{B9298830-307F-48F9-B80C-C8D5A9493757}"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de-DE" dirty="0" smtClean="0"/>
              <a:t>Dateigrößen:</a:t>
            </a:r>
            <a:r>
              <a:rPr lang="de-DE" baseline="0" dirty="0" smtClean="0"/>
              <a:t> VS und Tools, wie ReSharper, haben Schwierigkeiten mit großen Dateien</a:t>
            </a:r>
          </a:p>
          <a:p>
            <a:r>
              <a:rPr lang="de-DE" baseline="0" dirty="0" smtClean="0"/>
              <a:t>Testbarkeit der Klassen: Die Klassen </a:t>
            </a:r>
            <a:r>
              <a:rPr lang="de-DE" dirty="0" smtClean="0"/>
              <a:t>sind nicht für Tests ausgelegt</a:t>
            </a:r>
          </a:p>
          <a:p>
            <a:r>
              <a:rPr lang="de-DE" dirty="0" smtClean="0"/>
              <a:t>Spezifikation fehlt:</a:t>
            </a:r>
            <a:r>
              <a:rPr lang="de-DE" baseline="0" dirty="0" smtClean="0"/>
              <a:t> keiner weiss wie das System funktioniert, eventuell sogar wieso es funktioniert </a:t>
            </a:r>
            <a:r>
              <a:rPr lang="de-DE" baseline="0" dirty="0" smtClean="0">
                <a:sym typeface="Wingdings" pitchFamily="2" charset="2"/>
              </a:rPr>
              <a:t></a:t>
            </a:r>
            <a:endParaRPr lang="de-DE" dirty="0"/>
          </a:p>
        </p:txBody>
      </p:sp>
      <p:sp>
        <p:nvSpPr>
          <p:cNvPr id="4" name="Slide Number Placeholder 3"/>
          <p:cNvSpPr>
            <a:spLocks noGrp="1"/>
          </p:cNvSpPr>
          <p:nvPr>
            <p:ph type="sldNum" sz="quarter" idx="10"/>
          </p:nvPr>
        </p:nvSpPr>
        <p:spPr/>
        <p:txBody>
          <a:bodyPr/>
          <a:lstStyle/>
          <a:p>
            <a:fld id="{B9298830-307F-48F9-B80C-C8D5A9493757}"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de-DE" dirty="0" smtClean="0"/>
              <a:t>Selbst</a:t>
            </a:r>
            <a:r>
              <a:rPr lang="de-DE" baseline="0" dirty="0" smtClean="0"/>
              <a:t> gesteckter Rahmen</a:t>
            </a:r>
          </a:p>
          <a:p>
            <a:r>
              <a:rPr lang="en-US" baseline="0" dirty="0" err="1" smtClean="0"/>
              <a:t>Schnittstelle</a:t>
            </a:r>
            <a:r>
              <a:rPr lang="en-US" baseline="0" dirty="0" smtClean="0"/>
              <a:t> -&gt; public </a:t>
            </a:r>
            <a:r>
              <a:rPr lang="en-US" baseline="0" dirty="0" err="1" smtClean="0"/>
              <a:t>Eigenschaften</a:t>
            </a:r>
            <a:r>
              <a:rPr lang="en-US" baseline="0" dirty="0" smtClean="0"/>
              <a:t> und </a:t>
            </a:r>
            <a:r>
              <a:rPr lang="en-US" baseline="0" dirty="0" err="1" smtClean="0"/>
              <a:t>Methoden</a:t>
            </a:r>
            <a:r>
              <a:rPr lang="en-US" baseline="0" dirty="0" smtClean="0"/>
              <a:t> </a:t>
            </a:r>
            <a:r>
              <a:rPr lang="en-US" baseline="0" dirty="0" err="1" smtClean="0"/>
              <a:t>einer</a:t>
            </a:r>
            <a:r>
              <a:rPr lang="en-US" baseline="0" dirty="0" smtClean="0"/>
              <a:t> </a:t>
            </a:r>
            <a:r>
              <a:rPr lang="en-US" baseline="0" dirty="0" err="1" smtClean="0"/>
              <a:t>Klasse</a:t>
            </a:r>
            <a:endParaRPr lang="en-US" baseline="0" dirty="0" smtClean="0"/>
          </a:p>
          <a:p>
            <a:endParaRPr lang="en-US" baseline="0" dirty="0" smtClean="0"/>
          </a:p>
          <a:p>
            <a:r>
              <a:rPr lang="en-US" baseline="0" dirty="0" err="1" smtClean="0"/>
              <a:t>Andere</a:t>
            </a:r>
            <a:r>
              <a:rPr lang="en-US" baseline="0" dirty="0" smtClean="0"/>
              <a:t> </a:t>
            </a:r>
            <a:r>
              <a:rPr lang="en-US" baseline="0" dirty="0" err="1" smtClean="0"/>
              <a:t>Entwickler</a:t>
            </a:r>
            <a:r>
              <a:rPr lang="en-US" baseline="0" dirty="0" smtClean="0"/>
              <a:t> (</a:t>
            </a:r>
            <a:r>
              <a:rPr lang="en-US" baseline="0" dirty="0" err="1" smtClean="0"/>
              <a:t>räumlich</a:t>
            </a:r>
            <a:r>
              <a:rPr lang="en-US" baseline="0" dirty="0" smtClean="0"/>
              <a:t> </a:t>
            </a:r>
            <a:r>
              <a:rPr lang="en-US" baseline="0" dirty="0" err="1" smtClean="0"/>
              <a:t>getrennt</a:t>
            </a:r>
            <a:r>
              <a:rPr lang="en-US" baseline="0" dirty="0" smtClean="0"/>
              <a:t>, </a:t>
            </a:r>
            <a:r>
              <a:rPr lang="en-US" baseline="0" dirty="0" err="1" smtClean="0"/>
              <a:t>technologisch</a:t>
            </a:r>
            <a:r>
              <a:rPr lang="en-US" baseline="0" dirty="0" smtClean="0"/>
              <a:t> </a:t>
            </a:r>
            <a:r>
              <a:rPr lang="en-US" baseline="0" dirty="0" err="1" smtClean="0"/>
              <a:t>bzw</a:t>
            </a:r>
            <a:r>
              <a:rPr lang="en-US" baseline="0" dirty="0" smtClean="0"/>
              <a:t>. </a:t>
            </a:r>
            <a:r>
              <a:rPr lang="en-US" baseline="0" dirty="0" err="1" smtClean="0"/>
              <a:t>sprachtechnisch</a:t>
            </a:r>
            <a:r>
              <a:rPr lang="en-US" baseline="0" dirty="0" smtClean="0"/>
              <a:t> </a:t>
            </a:r>
            <a:r>
              <a:rPr lang="en-US" baseline="0" dirty="0" err="1" smtClean="0"/>
              <a:t>nicht</a:t>
            </a:r>
            <a:r>
              <a:rPr lang="en-US" baseline="0" dirty="0" smtClean="0"/>
              <a:t> auf </a:t>
            </a:r>
            <a:r>
              <a:rPr lang="en-US" baseline="0" dirty="0" err="1" smtClean="0"/>
              <a:t>dem</a:t>
            </a:r>
            <a:r>
              <a:rPr lang="en-US" baseline="0" dirty="0" smtClean="0"/>
              <a:t> </a:t>
            </a:r>
            <a:r>
              <a:rPr lang="en-US" baseline="0" dirty="0" err="1" smtClean="0"/>
              <a:t>aktuellsten</a:t>
            </a:r>
            <a:r>
              <a:rPr lang="en-US" baseline="0" dirty="0" smtClean="0"/>
              <a:t> Stand </a:t>
            </a:r>
            <a:r>
              <a:rPr lang="en-US" baseline="0" dirty="0" err="1" smtClean="0"/>
              <a:t>der</a:t>
            </a:r>
            <a:r>
              <a:rPr lang="en-US" baseline="0" dirty="0" smtClean="0"/>
              <a:t> </a:t>
            </a:r>
            <a:r>
              <a:rPr lang="en-US" baseline="0" dirty="0" err="1" smtClean="0"/>
              <a:t>Technik</a:t>
            </a:r>
            <a:r>
              <a:rPr lang="en-US" baseline="0" dirty="0" smtClean="0"/>
              <a:t>)</a:t>
            </a:r>
            <a:endParaRPr lang="de-DE" baseline="0" dirty="0" smtClean="0"/>
          </a:p>
        </p:txBody>
      </p:sp>
      <p:sp>
        <p:nvSpPr>
          <p:cNvPr id="4" name="Slide Number Placeholder 3"/>
          <p:cNvSpPr>
            <a:spLocks noGrp="1"/>
          </p:cNvSpPr>
          <p:nvPr>
            <p:ph type="sldNum" sz="quarter" idx="10"/>
          </p:nvPr>
        </p:nvSpPr>
        <p:spPr/>
        <p:txBody>
          <a:bodyPr/>
          <a:lstStyle/>
          <a:p>
            <a:fld id="{B9298830-307F-48F9-B80C-C8D5A9493757}"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1" y="6"/>
            <a:ext cx="9143999" cy="5135431"/>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3" name="Date Placeholder 12"/>
          <p:cNvSpPr>
            <a:spLocks noGrp="1"/>
          </p:cNvSpPr>
          <p:nvPr>
            <p:ph type="dt" sz="half" idx="10"/>
          </p:nvPr>
        </p:nvSpPr>
        <p:spPr/>
        <p:txBody>
          <a:bodyPr/>
          <a:lstStyle/>
          <a:p>
            <a:r>
              <a:rPr lang="de-DE" smtClean="0"/>
              <a:t>11.09.2013</a:t>
            </a:r>
            <a:endParaRPr lang="de-DE" dirty="0"/>
          </a:p>
        </p:txBody>
      </p:sp>
      <p:sp>
        <p:nvSpPr>
          <p:cNvPr id="14" name="Slide Number Placeholder 13"/>
          <p:cNvSpPr>
            <a:spLocks noGrp="1"/>
          </p:cNvSpPr>
          <p:nvPr>
            <p:ph type="sldNum" sz="quarter" idx="11"/>
          </p:nvPr>
        </p:nvSpPr>
        <p:spPr/>
        <p:txBody>
          <a:bodyPr/>
          <a:lstStyle/>
          <a:p>
            <a:fld id="{EE58F29B-3BF7-4634-AC17-661061F2A707}" type="slidenum">
              <a:rPr lang="de-DE" smtClean="0"/>
              <a:pPr/>
              <a:t>‹#›</a:t>
            </a:fld>
            <a:endParaRPr lang="de-DE" dirty="0"/>
          </a:p>
        </p:txBody>
      </p:sp>
      <p:sp>
        <p:nvSpPr>
          <p:cNvPr id="15" name="Footer Placeholder 14"/>
          <p:cNvSpPr>
            <a:spLocks noGrp="1"/>
          </p:cNvSpPr>
          <p:nvPr>
            <p:ph type="ftr" sz="quarter" idx="12"/>
          </p:nvPr>
        </p:nvSpPr>
        <p:spPr/>
        <p:txBody>
          <a:bodyPr/>
          <a:lstStyle/>
          <a:p>
            <a:r>
              <a:rPr lang="en-US" smtClean="0"/>
              <a:t>Clean Code Days 2013</a:t>
            </a:r>
            <a:endParaRPr lang="en-US" dirty="0" smtClean="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de-DE" smtClean="0"/>
              <a:t>11.09.2013</a:t>
            </a:r>
            <a:endParaRPr lang="de-DE"/>
          </a:p>
        </p:txBody>
      </p:sp>
      <p:sp>
        <p:nvSpPr>
          <p:cNvPr id="5" name="Footer Placeholder 4"/>
          <p:cNvSpPr>
            <a:spLocks noGrp="1"/>
          </p:cNvSpPr>
          <p:nvPr>
            <p:ph type="ftr" sz="quarter" idx="11"/>
          </p:nvPr>
        </p:nvSpPr>
        <p:spPr/>
        <p:txBody>
          <a:bodyPr/>
          <a:lstStyle/>
          <a:p>
            <a:r>
              <a:rPr lang="de-DE" smtClean="0"/>
              <a:t>Clean Code Days 2013</a:t>
            </a:r>
            <a:endParaRPr lang="de-DE"/>
          </a:p>
        </p:txBody>
      </p:sp>
      <p:sp>
        <p:nvSpPr>
          <p:cNvPr id="6" name="Slide Number Placeholder 5"/>
          <p:cNvSpPr>
            <a:spLocks noGrp="1"/>
          </p:cNvSpPr>
          <p:nvPr>
            <p:ph type="sldNum" sz="quarter" idx="12"/>
          </p:nvPr>
        </p:nvSpPr>
        <p:spPr/>
        <p:txBody>
          <a:bodyPr/>
          <a:lstStyle/>
          <a:p>
            <a:fld id="{EE58F29B-3BF7-4634-AC17-661061F2A707}" type="slidenum">
              <a:rPr lang="de-DE" smtClean="0"/>
              <a:pPr/>
              <a:t>‹#›</a:t>
            </a:fld>
            <a:endParaRPr lang="de-D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92"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4"/>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de-DE" smtClean="0"/>
              <a:t>11.09.2013</a:t>
            </a:r>
            <a:endParaRPr lang="de-DE"/>
          </a:p>
        </p:txBody>
      </p:sp>
      <p:sp>
        <p:nvSpPr>
          <p:cNvPr id="5" name="Footer Placeholder 4"/>
          <p:cNvSpPr>
            <a:spLocks noGrp="1"/>
          </p:cNvSpPr>
          <p:nvPr>
            <p:ph type="ftr" sz="quarter" idx="11"/>
          </p:nvPr>
        </p:nvSpPr>
        <p:spPr>
          <a:xfrm>
            <a:off x="2640597" y="6377460"/>
            <a:ext cx="3836404" cy="365125"/>
          </a:xfrm>
        </p:spPr>
        <p:txBody>
          <a:bodyPr/>
          <a:lstStyle/>
          <a:p>
            <a:r>
              <a:rPr lang="de-DE" smtClean="0"/>
              <a:t>Clean Code Days 2013</a:t>
            </a:r>
            <a:endParaRPr lang="de-DE"/>
          </a:p>
        </p:txBody>
      </p:sp>
      <p:sp>
        <p:nvSpPr>
          <p:cNvPr id="6" name="Slide Number Placeholder 5"/>
          <p:cNvSpPr>
            <a:spLocks noGrp="1"/>
          </p:cNvSpPr>
          <p:nvPr>
            <p:ph type="sldNum" sz="quarter" idx="12"/>
          </p:nvPr>
        </p:nvSpPr>
        <p:spPr/>
        <p:txBody>
          <a:bodyPr/>
          <a:lstStyle/>
          <a:p>
            <a:fld id="{EE58F29B-3BF7-4634-AC17-661061F2A707}" type="slidenum">
              <a:rPr lang="de-DE" smtClean="0"/>
              <a:pPr/>
              <a:t>‹#›</a:t>
            </a:fld>
            <a:endParaRPr lang="de-D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0"/>
          </p:nvPr>
        </p:nvSpPr>
        <p:spPr/>
        <p:txBody>
          <a:bodyPr/>
          <a:lstStyle/>
          <a:p>
            <a:r>
              <a:rPr lang="de-DE" smtClean="0"/>
              <a:t>11.09.2013</a:t>
            </a:r>
            <a:endParaRPr lang="de-DE" dirty="0"/>
          </a:p>
        </p:txBody>
      </p:sp>
      <p:sp>
        <p:nvSpPr>
          <p:cNvPr id="9" name="Slide Number Placeholder 8"/>
          <p:cNvSpPr>
            <a:spLocks noGrp="1"/>
          </p:cNvSpPr>
          <p:nvPr>
            <p:ph type="sldNum" sz="quarter" idx="11"/>
          </p:nvPr>
        </p:nvSpPr>
        <p:spPr/>
        <p:txBody>
          <a:bodyPr/>
          <a:lstStyle/>
          <a:p>
            <a:fld id="{EE58F29B-3BF7-4634-AC17-661061F2A707}" type="slidenum">
              <a:rPr lang="de-DE" smtClean="0"/>
              <a:pPr/>
              <a:t>‹#›</a:t>
            </a:fld>
            <a:endParaRPr lang="de-DE" dirty="0"/>
          </a:p>
        </p:txBody>
      </p:sp>
      <p:sp>
        <p:nvSpPr>
          <p:cNvPr id="10" name="Footer Placeholder 9"/>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3"/>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10" name="Date Placeholder 9"/>
          <p:cNvSpPr>
            <a:spLocks noGrp="1"/>
          </p:cNvSpPr>
          <p:nvPr>
            <p:ph type="dt" sz="half" idx="10"/>
          </p:nvPr>
        </p:nvSpPr>
        <p:spPr/>
        <p:txBody>
          <a:bodyPr/>
          <a:lstStyle/>
          <a:p>
            <a:r>
              <a:rPr lang="de-DE" smtClean="0"/>
              <a:t>11.09.2013</a:t>
            </a:r>
            <a:endParaRPr lang="de-DE" dirty="0"/>
          </a:p>
        </p:txBody>
      </p:sp>
      <p:sp>
        <p:nvSpPr>
          <p:cNvPr id="11" name="Slide Number Placeholder 10"/>
          <p:cNvSpPr>
            <a:spLocks noGrp="1"/>
          </p:cNvSpPr>
          <p:nvPr>
            <p:ph type="sldNum" sz="quarter" idx="11"/>
          </p:nvPr>
        </p:nvSpPr>
        <p:spPr/>
        <p:txBody>
          <a:bodyPr/>
          <a:lstStyle/>
          <a:p>
            <a:fld id="{EE58F29B-3BF7-4634-AC17-661061F2A707}" type="slidenum">
              <a:rPr lang="de-DE" smtClean="0"/>
              <a:pPr/>
              <a:t>‹#›</a:t>
            </a:fld>
            <a:endParaRPr lang="de-DE" dirty="0"/>
          </a:p>
        </p:txBody>
      </p:sp>
      <p:sp>
        <p:nvSpPr>
          <p:cNvPr id="13" name="Footer Placeholder 12"/>
          <p:cNvSpPr>
            <a:spLocks noGrp="1"/>
          </p:cNvSpPr>
          <p:nvPr>
            <p:ph type="ftr" sz="quarter" idx="12"/>
          </p:nvPr>
        </p:nvSpPr>
        <p:spPr/>
        <p:txBody>
          <a:bodyPr/>
          <a:lstStyle/>
          <a:p>
            <a:r>
              <a:rPr lang="en-US" smtClean="0"/>
              <a:t>Clean Code Days 2013</a:t>
            </a:r>
            <a:endParaRPr lang="en-US" dirty="0" smtClean="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de-DE" smtClean="0"/>
              <a:t>11.09.2013</a:t>
            </a:r>
            <a:endParaRPr lang="de-DE"/>
          </a:p>
        </p:txBody>
      </p:sp>
      <p:sp>
        <p:nvSpPr>
          <p:cNvPr id="6" name="Footer Placeholder 5"/>
          <p:cNvSpPr>
            <a:spLocks noGrp="1"/>
          </p:cNvSpPr>
          <p:nvPr>
            <p:ph type="ftr" sz="quarter" idx="11"/>
          </p:nvPr>
        </p:nvSpPr>
        <p:spPr/>
        <p:txBody>
          <a:bodyPr/>
          <a:lstStyle/>
          <a:p>
            <a:r>
              <a:rPr lang="de-DE" smtClean="0"/>
              <a:t>Clean Code Days 2013</a:t>
            </a:r>
            <a:endParaRPr lang="de-DE"/>
          </a:p>
        </p:txBody>
      </p:sp>
      <p:sp>
        <p:nvSpPr>
          <p:cNvPr id="7" name="Slide Number Placeholder 6"/>
          <p:cNvSpPr>
            <a:spLocks noGrp="1"/>
          </p:cNvSpPr>
          <p:nvPr>
            <p:ph type="sldNum" sz="quarter" idx="12"/>
          </p:nvPr>
        </p:nvSpPr>
        <p:spPr/>
        <p:txBody>
          <a:bodyPr/>
          <a:lstStyle/>
          <a:p>
            <a:fld id="{EE58F29B-3BF7-4634-AC17-661061F2A707}" type="slidenum">
              <a:rPr lang="de-DE" smtClean="0"/>
              <a:pPr/>
              <a:t>‹#›</a:t>
            </a:fld>
            <a:endParaRPr lang="de-D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9"/>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33" y="1698989"/>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33"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de-DE" smtClean="0"/>
              <a:t>11.09.2013</a:t>
            </a:r>
            <a:endParaRPr lang="de-DE"/>
          </a:p>
        </p:txBody>
      </p:sp>
      <p:sp>
        <p:nvSpPr>
          <p:cNvPr id="8" name="Footer Placeholder 7"/>
          <p:cNvSpPr>
            <a:spLocks noGrp="1"/>
          </p:cNvSpPr>
          <p:nvPr>
            <p:ph type="ftr" sz="quarter" idx="11"/>
          </p:nvPr>
        </p:nvSpPr>
        <p:spPr/>
        <p:txBody>
          <a:bodyPr/>
          <a:lstStyle/>
          <a:p>
            <a:r>
              <a:rPr lang="de-DE" smtClean="0"/>
              <a:t>Clean Code Days 2013</a:t>
            </a:r>
            <a:endParaRPr lang="de-DE"/>
          </a:p>
        </p:txBody>
      </p:sp>
      <p:sp>
        <p:nvSpPr>
          <p:cNvPr id="9" name="Slide Number Placeholder 8"/>
          <p:cNvSpPr>
            <a:spLocks noGrp="1"/>
          </p:cNvSpPr>
          <p:nvPr>
            <p:ph type="sldNum" sz="quarter" idx="12"/>
          </p:nvPr>
        </p:nvSpPr>
        <p:spPr/>
        <p:txBody>
          <a:bodyPr/>
          <a:lstStyle/>
          <a:p>
            <a:fld id="{EE58F29B-3BF7-4634-AC17-661061F2A707}" type="slidenum">
              <a:rPr lang="de-DE" smtClean="0"/>
              <a:pPr/>
              <a:t>‹#›</a:t>
            </a:fld>
            <a:endParaRPr lang="de-D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de-DE" smtClean="0"/>
              <a:t>11.09.2013</a:t>
            </a:r>
            <a:endParaRPr lang="de-DE"/>
          </a:p>
        </p:txBody>
      </p:sp>
      <p:sp>
        <p:nvSpPr>
          <p:cNvPr id="4" name="Footer Placeholder 3"/>
          <p:cNvSpPr>
            <a:spLocks noGrp="1"/>
          </p:cNvSpPr>
          <p:nvPr>
            <p:ph type="ftr" sz="quarter" idx="11"/>
          </p:nvPr>
        </p:nvSpPr>
        <p:spPr/>
        <p:txBody>
          <a:bodyPr/>
          <a:lstStyle/>
          <a:p>
            <a:r>
              <a:rPr lang="de-DE" smtClean="0"/>
              <a:t>Clean Code Days 2013</a:t>
            </a:r>
            <a:endParaRPr lang="de-DE"/>
          </a:p>
        </p:txBody>
      </p:sp>
      <p:sp>
        <p:nvSpPr>
          <p:cNvPr id="5" name="Slide Number Placeholder 4"/>
          <p:cNvSpPr>
            <a:spLocks noGrp="1"/>
          </p:cNvSpPr>
          <p:nvPr>
            <p:ph type="sldNum" sz="quarter" idx="12"/>
          </p:nvPr>
        </p:nvSpPr>
        <p:spPr/>
        <p:txBody>
          <a:bodyPr/>
          <a:lstStyle/>
          <a:p>
            <a:fld id="{EE58F29B-3BF7-4634-AC17-661061F2A707}" type="slidenum">
              <a:rPr lang="de-DE" smtClean="0"/>
              <a:pPr/>
              <a:t>‹#›</a:t>
            </a:fld>
            <a:endParaRPr lang="de-D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smtClean="0"/>
              <a:t>11.09.2013</a:t>
            </a:r>
            <a:endParaRPr lang="de-DE"/>
          </a:p>
        </p:txBody>
      </p:sp>
      <p:sp>
        <p:nvSpPr>
          <p:cNvPr id="3" name="Footer Placeholder 2"/>
          <p:cNvSpPr>
            <a:spLocks noGrp="1"/>
          </p:cNvSpPr>
          <p:nvPr>
            <p:ph type="ftr" sz="quarter" idx="11"/>
          </p:nvPr>
        </p:nvSpPr>
        <p:spPr/>
        <p:txBody>
          <a:bodyPr/>
          <a:lstStyle/>
          <a:p>
            <a:r>
              <a:rPr lang="de-DE" smtClean="0"/>
              <a:t>Clean Code Days 2013</a:t>
            </a:r>
            <a:endParaRPr lang="de-DE"/>
          </a:p>
        </p:txBody>
      </p:sp>
      <p:sp>
        <p:nvSpPr>
          <p:cNvPr id="4" name="Slide Number Placeholder 3"/>
          <p:cNvSpPr>
            <a:spLocks noGrp="1"/>
          </p:cNvSpPr>
          <p:nvPr>
            <p:ph type="sldNum" sz="quarter" idx="12"/>
          </p:nvPr>
        </p:nvSpPr>
        <p:spPr/>
        <p:txBody>
          <a:bodyPr/>
          <a:lstStyle/>
          <a:p>
            <a:fld id="{EE58F29B-3BF7-4634-AC17-661061F2A707}" type="slidenum">
              <a:rPr lang="de-DE" smtClean="0"/>
              <a:pPr/>
              <a:t>‹#›</a:t>
            </a:fld>
            <a:endParaRPr lang="de-D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9" y="1743135"/>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9"/>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de-DE" smtClean="0"/>
              <a:t>11.09.2013</a:t>
            </a:r>
            <a:endParaRPr lang="de-DE"/>
          </a:p>
        </p:txBody>
      </p:sp>
      <p:sp>
        <p:nvSpPr>
          <p:cNvPr id="6" name="Footer Placeholder 5"/>
          <p:cNvSpPr>
            <a:spLocks noGrp="1"/>
          </p:cNvSpPr>
          <p:nvPr>
            <p:ph type="ftr" sz="quarter" idx="11"/>
          </p:nvPr>
        </p:nvSpPr>
        <p:spPr/>
        <p:txBody>
          <a:bodyPr/>
          <a:lstStyle/>
          <a:p>
            <a:r>
              <a:rPr lang="de-DE" smtClean="0"/>
              <a:t>Clean Code Days 2013</a:t>
            </a:r>
            <a:endParaRPr lang="de-DE"/>
          </a:p>
        </p:txBody>
      </p:sp>
      <p:sp>
        <p:nvSpPr>
          <p:cNvPr id="7" name="Slide Number Placeholder 6"/>
          <p:cNvSpPr>
            <a:spLocks noGrp="1"/>
          </p:cNvSpPr>
          <p:nvPr>
            <p:ph type="sldNum" sz="quarter" idx="12"/>
          </p:nvPr>
        </p:nvSpPr>
        <p:spPr/>
        <p:txBody>
          <a:bodyPr/>
          <a:lstStyle/>
          <a:p>
            <a:fld id="{EE58F29B-3BF7-4634-AC17-661061F2A707}" type="slidenum">
              <a:rPr lang="de-DE" smtClean="0"/>
              <a:pPr/>
              <a:t>‹#›</a:t>
            </a:fld>
            <a:endParaRPr lang="de-DE"/>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14"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r>
              <a:rPr lang="de-DE" smtClean="0"/>
              <a:t>11.09.2013</a:t>
            </a:r>
            <a:endParaRPr lang="de-DE"/>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de-DE" smtClean="0"/>
              <a:t>Clean Code Days 2013</a:t>
            </a:r>
            <a:endParaRPr lang="de-DE"/>
          </a:p>
        </p:txBody>
      </p:sp>
      <p:sp>
        <p:nvSpPr>
          <p:cNvPr id="7" name="Slide Number Placeholder 6"/>
          <p:cNvSpPr>
            <a:spLocks noGrp="1"/>
          </p:cNvSpPr>
          <p:nvPr>
            <p:ph type="sldNum" sz="quarter" idx="12"/>
          </p:nvPr>
        </p:nvSpPr>
        <p:spPr>
          <a:xfrm>
            <a:off x="8339328" y="1170432"/>
            <a:ext cx="733864" cy="201168"/>
          </a:xfrm>
        </p:spPr>
        <p:txBody>
          <a:bodyPr/>
          <a:lstStyle/>
          <a:p>
            <a:fld id="{EE58F29B-3BF7-4634-AC17-661061F2A707}" type="slidenum">
              <a:rPr lang="de-DE" smtClean="0"/>
              <a:pPr/>
              <a:t>‹#›</a:t>
            </a:fld>
            <a:endParaRPr lang="de-DE"/>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1"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6"/>
            <a:ext cx="8229600" cy="125106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5"/>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de-DE" smtClean="0"/>
              <a:t>11.09.2013</a:t>
            </a:r>
            <a:endParaRPr lang="de-DE" dirty="0"/>
          </a:p>
        </p:txBody>
      </p:sp>
      <p:sp>
        <p:nvSpPr>
          <p:cNvPr id="5" name="Footer Placeholder 4"/>
          <p:cNvSpPr>
            <a:spLocks noGrp="1"/>
          </p:cNvSpPr>
          <p:nvPr>
            <p:ph type="ftr" sz="quarter" idx="3"/>
          </p:nvPr>
        </p:nvSpPr>
        <p:spPr>
          <a:xfrm>
            <a:off x="2640604" y="6476999"/>
            <a:ext cx="5507719" cy="274320"/>
          </a:xfrm>
          <a:prstGeom prst="rect">
            <a:avLst/>
          </a:prstGeom>
        </p:spPr>
        <p:txBody>
          <a:bodyPr vert="horz" lIns="45720" rIns="45720" bIns="0" rtlCol="0" anchor="b"/>
          <a:lstStyle>
            <a:lvl1pPr marL="0" marR="0" indent="0" algn="l" defTabSz="914400" rtl="0" eaLnBrk="1" fontAlgn="auto" latinLnBrk="0" hangingPunct="1">
              <a:lnSpc>
                <a:spcPct val="100000"/>
              </a:lnSpc>
              <a:spcBef>
                <a:spcPts val="0"/>
              </a:spcBef>
              <a:spcAft>
                <a:spcPts val="0"/>
              </a:spcAft>
              <a:buClrTx/>
              <a:buSzTx/>
              <a:buFontTx/>
              <a:buNone/>
              <a:tabLst/>
              <a:defRPr kumimoji="0" lang="en-US" sz="1200" kern="1200" dirty="0" smtClean="0">
                <a:solidFill>
                  <a:schemeClr val="tx1">
                    <a:tint val="95000"/>
                  </a:schemeClr>
                </a:solidFill>
                <a:latin typeface="+mn-lt"/>
                <a:ea typeface="+mn-ea"/>
                <a:cs typeface="+mn-cs"/>
              </a:defRPr>
            </a:lvl1pPr>
            <a:extLst/>
          </a:lstStyle>
          <a:p>
            <a:r>
              <a:rPr lang="de-DE" dirty="0" smtClean="0"/>
              <a:t>Clean Code Days 2013</a:t>
            </a:r>
            <a:endParaRPr lang="de-DE"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E58F29B-3BF7-4634-AC17-661061F2A707}"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sldNum="0" hdr="0"/>
  <p:txStyles>
    <p:titleStyle>
      <a:lvl1pPr algn="ctr"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community@malook.d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DE" smtClean="0"/>
              <a:t>Sicherheitsnetz ins Legacy</a:t>
            </a:r>
            <a:r>
              <a:rPr lang="de-DE" sz="4800" smtClean="0"/>
              <a:t>-</a:t>
            </a:r>
            <a:r>
              <a:rPr lang="de-DE" smtClean="0"/>
              <a:t>System einziehen</a:t>
            </a:r>
            <a:endParaRPr lang="de-DE" dirty="0"/>
          </a:p>
        </p:txBody>
      </p:sp>
      <p:sp>
        <p:nvSpPr>
          <p:cNvPr id="3" name="Subtitle 2"/>
          <p:cNvSpPr>
            <a:spLocks noGrp="1"/>
          </p:cNvSpPr>
          <p:nvPr>
            <p:ph type="subTitle" idx="1"/>
          </p:nvPr>
        </p:nvSpPr>
        <p:spPr/>
        <p:txBody>
          <a:bodyPr/>
          <a:lstStyle/>
          <a:p>
            <a:r>
              <a:rPr lang="de-DE" smtClean="0"/>
              <a:t>Max Malook</a:t>
            </a:r>
            <a:br>
              <a:rPr lang="de-DE" smtClean="0"/>
            </a:br>
            <a:r>
              <a:rPr lang="de-DE" smtClean="0"/>
              <a:t>Hotelplan CC Services GmbH</a:t>
            </a:r>
            <a:endParaRPr lang="de-DE" dirty="0"/>
          </a:p>
        </p:txBody>
      </p:sp>
      <p:sp>
        <p:nvSpPr>
          <p:cNvPr id="7" name="Date Placeholder 6"/>
          <p:cNvSpPr>
            <a:spLocks noGrp="1"/>
          </p:cNvSpPr>
          <p:nvPr>
            <p:ph type="dt" sz="half" idx="10"/>
          </p:nvPr>
        </p:nvSpPr>
        <p:spPr/>
        <p:txBody>
          <a:bodyPr/>
          <a:lstStyle/>
          <a:p>
            <a:r>
              <a:rPr lang="de-DE" smtClean="0"/>
              <a:t>11.09.2013</a:t>
            </a:r>
            <a:endParaRPr lang="de-DE" dirty="0"/>
          </a:p>
        </p:txBody>
      </p:sp>
      <p:sp>
        <p:nvSpPr>
          <p:cNvPr id="8" name="Footer Placeholder 7"/>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Erfahrungen</a:t>
            </a:r>
            <a:endParaRPr lang="de-DE" dirty="0"/>
          </a:p>
        </p:txBody>
      </p:sp>
      <p:sp>
        <p:nvSpPr>
          <p:cNvPr id="5" name="Text Placeholder 4"/>
          <p:cNvSpPr>
            <a:spLocks noGrp="1"/>
          </p:cNvSpPr>
          <p:nvPr>
            <p:ph type="body" idx="1"/>
          </p:nvPr>
        </p:nvSpPr>
        <p:spPr/>
        <p:txBody>
          <a:bodyPr/>
          <a:lstStyle/>
          <a:p>
            <a:endParaRPr lang="de-DE"/>
          </a:p>
        </p:txBody>
      </p:sp>
      <p:sp>
        <p:nvSpPr>
          <p:cNvPr id="6" name="Date Placeholder 5"/>
          <p:cNvSpPr>
            <a:spLocks noGrp="1"/>
          </p:cNvSpPr>
          <p:nvPr>
            <p:ph type="dt" sz="half" idx="10"/>
          </p:nvPr>
        </p:nvSpPr>
        <p:spPr/>
        <p:txBody>
          <a:bodyPr/>
          <a:lstStyle/>
          <a:p>
            <a:r>
              <a:rPr lang="de-DE" smtClean="0"/>
              <a:t>11.09.2013</a:t>
            </a:r>
            <a:endParaRPr lang="de-DE" dirty="0"/>
          </a:p>
        </p:txBody>
      </p:sp>
      <p:sp>
        <p:nvSpPr>
          <p:cNvPr id="7" name="Footer Placeholder 6"/>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partial Keyword</a:t>
            </a:r>
          </a:p>
        </p:txBody>
      </p:sp>
      <p:sp>
        <p:nvSpPr>
          <p:cNvPr id="3" name="Content Placeholder 2"/>
          <p:cNvSpPr>
            <a:spLocks noGrp="1"/>
          </p:cNvSpPr>
          <p:nvPr>
            <p:ph idx="1"/>
          </p:nvPr>
        </p:nvSpPr>
        <p:spPr/>
        <p:txBody>
          <a:bodyPr/>
          <a:lstStyle/>
          <a:p>
            <a:r>
              <a:rPr lang="de-DE" dirty="0" smtClean="0"/>
              <a:t>Aufteilung einer Klasse in kleinere Dateien</a:t>
            </a:r>
          </a:p>
          <a:p>
            <a:r>
              <a:rPr lang="de-DE" dirty="0" smtClean="0"/>
              <a:t>Keine Veränderung die Schnittstelle</a:t>
            </a:r>
          </a:p>
          <a:p>
            <a:endParaRPr lang="de-DE" dirty="0" smtClean="0"/>
          </a:p>
          <a:p>
            <a:r>
              <a:rPr lang="de-DE" dirty="0" smtClean="0"/>
              <a:t>Grobe Aufteilung der Funktionalität</a:t>
            </a:r>
          </a:p>
          <a:p>
            <a:r>
              <a:rPr lang="de-DE" dirty="0" smtClean="0"/>
              <a:t>ReSharper benutzbar</a:t>
            </a:r>
          </a:p>
        </p:txBody>
      </p:sp>
      <p:sp>
        <p:nvSpPr>
          <p:cNvPr id="4" name="Date Placeholder 3"/>
          <p:cNvSpPr>
            <a:spLocks noGrp="1"/>
          </p:cNvSpPr>
          <p:nvPr>
            <p:ph type="dt" sz="half" idx="10"/>
          </p:nvPr>
        </p:nvSpPr>
        <p:spPr/>
        <p:txBody>
          <a:bodyPr/>
          <a:lstStyle/>
          <a:p>
            <a:r>
              <a:rPr lang="de-DE" smtClean="0"/>
              <a:t>11.09.2013</a:t>
            </a:r>
            <a:endParaRPr lang="de-DE" dirty="0"/>
          </a:p>
        </p:txBody>
      </p:sp>
      <p:sp>
        <p:nvSpPr>
          <p:cNvPr id="5" name="Footer Placeholder 4"/>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Testorganisation</a:t>
            </a:r>
            <a:endParaRPr lang="de-DE" dirty="0"/>
          </a:p>
        </p:txBody>
      </p:sp>
      <p:sp>
        <p:nvSpPr>
          <p:cNvPr id="3" name="Content Placeholder 2"/>
          <p:cNvSpPr>
            <a:spLocks noGrp="1"/>
          </p:cNvSpPr>
          <p:nvPr>
            <p:ph idx="1"/>
          </p:nvPr>
        </p:nvSpPr>
        <p:spPr/>
        <p:txBody>
          <a:bodyPr/>
          <a:lstStyle/>
          <a:p>
            <a:r>
              <a:rPr lang="de-DE" dirty="0" smtClean="0"/>
              <a:t>Side-by-Side</a:t>
            </a:r>
          </a:p>
          <a:p>
            <a:r>
              <a:rPr lang="de-DE" dirty="0" smtClean="0"/>
              <a:t>Innere Klassen</a:t>
            </a:r>
          </a:p>
          <a:p>
            <a:endParaRPr lang="de-DE" dirty="0" smtClean="0"/>
          </a:p>
          <a:p>
            <a:r>
              <a:rPr lang="de-DE" dirty="0" smtClean="0"/>
              <a:t>Örtliche Nähe zum Code</a:t>
            </a:r>
          </a:p>
          <a:p>
            <a:r>
              <a:rPr lang="de-DE" dirty="0" smtClean="0"/>
              <a:t>Zugriff auf Privates</a:t>
            </a:r>
          </a:p>
        </p:txBody>
      </p:sp>
      <p:sp>
        <p:nvSpPr>
          <p:cNvPr id="4" name="Rectangle 3"/>
          <p:cNvSpPr/>
          <p:nvPr/>
        </p:nvSpPr>
        <p:spPr>
          <a:xfrm>
            <a:off x="7164288" y="1892829"/>
            <a:ext cx="171232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Code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Date Placeholder 4"/>
          <p:cNvSpPr>
            <a:spLocks noGrp="1"/>
          </p:cNvSpPr>
          <p:nvPr>
            <p:ph type="dt" sz="half" idx="10"/>
          </p:nvPr>
        </p:nvSpPr>
        <p:spPr/>
        <p:txBody>
          <a:bodyPr/>
          <a:lstStyle/>
          <a:p>
            <a:r>
              <a:rPr lang="de-DE" smtClean="0"/>
              <a:t>11.09.2013</a:t>
            </a:r>
            <a:endParaRPr lang="de-DE" dirty="0"/>
          </a:p>
        </p:txBody>
      </p:sp>
      <p:sp>
        <p:nvSpPr>
          <p:cNvPr id="6" name="Footer Placeholder 5"/>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Static is evil</a:t>
            </a:r>
            <a:endParaRPr lang="de-DE" dirty="0"/>
          </a:p>
        </p:txBody>
      </p:sp>
      <p:sp>
        <p:nvSpPr>
          <p:cNvPr id="5" name="Content Placeholder 4"/>
          <p:cNvSpPr>
            <a:spLocks noGrp="1"/>
          </p:cNvSpPr>
          <p:nvPr>
            <p:ph idx="1"/>
          </p:nvPr>
        </p:nvSpPr>
        <p:spPr/>
        <p:txBody>
          <a:bodyPr/>
          <a:lstStyle/>
          <a:p>
            <a:r>
              <a:rPr lang="de-DE" dirty="0" smtClean="0"/>
              <a:t>Versteckte Abhängigkeit</a:t>
            </a:r>
          </a:p>
          <a:p>
            <a:r>
              <a:rPr lang="de-DE" dirty="0" smtClean="0"/>
              <a:t>Schlecht zu Testen</a:t>
            </a:r>
          </a:p>
          <a:p>
            <a:endParaRPr lang="de-DE" dirty="0" smtClean="0"/>
          </a:p>
          <a:p>
            <a:r>
              <a:rPr lang="de-DE" dirty="0" smtClean="0"/>
              <a:t>Delegate</a:t>
            </a:r>
          </a:p>
          <a:p>
            <a:r>
              <a:rPr lang="de-DE" dirty="0" smtClean="0"/>
              <a:t>Func oder Lazy</a:t>
            </a:r>
          </a:p>
        </p:txBody>
      </p:sp>
      <p:sp>
        <p:nvSpPr>
          <p:cNvPr id="9" name="Rectangle 8"/>
          <p:cNvSpPr/>
          <p:nvPr/>
        </p:nvSpPr>
        <p:spPr>
          <a:xfrm>
            <a:off x="7164288" y="3909053"/>
            <a:ext cx="171232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Code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Date Placeholder 5"/>
          <p:cNvSpPr>
            <a:spLocks noGrp="1"/>
          </p:cNvSpPr>
          <p:nvPr>
            <p:ph type="dt" sz="half" idx="10"/>
          </p:nvPr>
        </p:nvSpPr>
        <p:spPr/>
        <p:txBody>
          <a:bodyPr/>
          <a:lstStyle/>
          <a:p>
            <a:r>
              <a:rPr lang="de-DE" smtClean="0"/>
              <a:t>11.09.2013</a:t>
            </a:r>
            <a:endParaRPr lang="de-DE" dirty="0"/>
          </a:p>
        </p:txBody>
      </p:sp>
      <p:sp>
        <p:nvSpPr>
          <p:cNvPr id="7" name="Footer Placeholder 6"/>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800" decel="100000"/>
                                        <p:tgtEl>
                                          <p:spTgt spid="9"/>
                                        </p:tgtEl>
                                      </p:cBhvr>
                                    </p:animEffect>
                                    <p:anim calcmode="lin" valueType="num">
                                      <p:cBhvr>
                                        <p:cTn id="14" dur="800" decel="100000" fill="hold"/>
                                        <p:tgtEl>
                                          <p:spTgt spid="9"/>
                                        </p:tgtEl>
                                        <p:attrNameLst>
                                          <p:attrName>style.rotation</p:attrName>
                                        </p:attrNameLst>
                                      </p:cBhvr>
                                      <p:tavLst>
                                        <p:tav tm="0">
                                          <p:val>
                                            <p:fltVal val="-90"/>
                                          </p:val>
                                        </p:tav>
                                        <p:tav tm="100000">
                                          <p:val>
                                            <p:fltVal val="0"/>
                                          </p:val>
                                        </p:tav>
                                      </p:tavLst>
                                    </p:anim>
                                    <p:anim calcmode="lin" valueType="num">
                                      <p:cBhvr>
                                        <p:cTn id="15" dur="800" decel="100000" fill="hold"/>
                                        <p:tgtEl>
                                          <p:spTgt spid="9"/>
                                        </p:tgtEl>
                                        <p:attrNameLst>
                                          <p:attrName>ppt_x</p:attrName>
                                        </p:attrNameLst>
                                      </p:cBhvr>
                                      <p:tavLst>
                                        <p:tav tm="0">
                                          <p:val>
                                            <p:strVal val="#ppt_x+0.4"/>
                                          </p:val>
                                        </p:tav>
                                        <p:tav tm="100000">
                                          <p:val>
                                            <p:strVal val="#ppt_x-0.05"/>
                                          </p:val>
                                        </p:tav>
                                      </p:tavLst>
                                    </p:anim>
                                    <p:anim calcmode="lin" valueType="num">
                                      <p:cBhvr>
                                        <p:cTn id="16" dur="800" decel="100000" fill="hold"/>
                                        <p:tgtEl>
                                          <p:spTgt spid="9"/>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Delegate</a:t>
            </a:r>
            <a:endParaRPr lang="de-DE" dirty="0"/>
          </a:p>
        </p:txBody>
      </p:sp>
      <p:sp>
        <p:nvSpPr>
          <p:cNvPr id="3" name="Content Placeholder 2"/>
          <p:cNvSpPr>
            <a:spLocks noGrp="1"/>
          </p:cNvSpPr>
          <p:nvPr>
            <p:ph idx="1"/>
          </p:nvPr>
        </p:nvSpPr>
        <p:spPr/>
        <p:txBody>
          <a:bodyPr/>
          <a:lstStyle/>
          <a:p>
            <a:r>
              <a:rPr lang="de-DE" dirty="0" smtClean="0"/>
              <a:t>Zeitaufwändig</a:t>
            </a:r>
          </a:p>
          <a:p>
            <a:pPr lvl="1"/>
            <a:r>
              <a:rPr lang="de-DE" dirty="0" smtClean="0"/>
              <a:t>Anpassung der Verwendungsstellen</a:t>
            </a:r>
          </a:p>
          <a:p>
            <a:pPr>
              <a:buNone/>
            </a:pPr>
            <a:endParaRPr lang="de-DE" dirty="0" smtClean="0"/>
          </a:p>
          <a:p>
            <a:r>
              <a:rPr lang="de-DE" dirty="0" smtClean="0"/>
              <a:t>Seam</a:t>
            </a:r>
          </a:p>
          <a:p>
            <a:r>
              <a:rPr lang="de-DE" dirty="0" smtClean="0"/>
              <a:t>Interface</a:t>
            </a:r>
          </a:p>
        </p:txBody>
      </p:sp>
      <p:sp>
        <p:nvSpPr>
          <p:cNvPr id="7" name="TextBox 6"/>
          <p:cNvSpPr txBox="1"/>
          <p:nvPr/>
        </p:nvSpPr>
        <p:spPr>
          <a:xfrm>
            <a:off x="3275856" y="3639602"/>
            <a:ext cx="3528392" cy="1354217"/>
          </a:xfrm>
          <a:prstGeom prst="rect">
            <a:avLst/>
          </a:prstGeom>
          <a:solidFill>
            <a:schemeClr val="accent4">
              <a:lumMod val="60000"/>
              <a:lumOff val="40000"/>
            </a:schemeClr>
          </a:solidFill>
          <a:ln>
            <a:noFill/>
          </a:ln>
          <a:effectLst>
            <a:outerShdw blurRad="50800" dist="63500" dir="2700000" algn="tl" rotWithShape="0">
              <a:prstClr val="black">
                <a:alpha val="40000"/>
              </a:prstClr>
            </a:outerShdw>
          </a:effectLst>
        </p:spPr>
        <p:txBody>
          <a:bodyPr wrap="square" rtlCol="0">
            <a:spAutoFit/>
          </a:bodyPr>
          <a:lstStyle/>
          <a:p>
            <a:r>
              <a:rPr lang="de-DE" dirty="0" smtClean="0"/>
              <a:t>„A seam is a place where you can alter behaviour in your program </a:t>
            </a:r>
            <a:r>
              <a:rPr lang="de-DE" b="1" dirty="0" smtClean="0"/>
              <a:t>without editing in that place</a:t>
            </a:r>
            <a:r>
              <a:rPr lang="de-DE" dirty="0" smtClean="0"/>
              <a:t>.“</a:t>
            </a:r>
          </a:p>
          <a:p>
            <a:pPr algn="r">
              <a:spcBef>
                <a:spcPts val="1200"/>
              </a:spcBef>
            </a:pPr>
            <a:r>
              <a:rPr lang="de-DE" dirty="0" smtClean="0"/>
              <a:t>Michael C. Feathers</a:t>
            </a:r>
            <a:endParaRPr lang="de-DE" dirty="0"/>
          </a:p>
        </p:txBody>
      </p:sp>
      <p:sp>
        <p:nvSpPr>
          <p:cNvPr id="9" name="Rectangle 8"/>
          <p:cNvSpPr/>
          <p:nvPr/>
        </p:nvSpPr>
        <p:spPr>
          <a:xfrm>
            <a:off x="7164288" y="3909053"/>
            <a:ext cx="171232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Code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Date Placeholder 5"/>
          <p:cNvSpPr>
            <a:spLocks noGrp="1"/>
          </p:cNvSpPr>
          <p:nvPr>
            <p:ph type="dt" sz="half" idx="10"/>
          </p:nvPr>
        </p:nvSpPr>
        <p:spPr/>
        <p:txBody>
          <a:bodyPr/>
          <a:lstStyle/>
          <a:p>
            <a:r>
              <a:rPr lang="de-DE" smtClean="0"/>
              <a:t>11.09.2013</a:t>
            </a:r>
            <a:endParaRPr lang="de-DE" dirty="0"/>
          </a:p>
        </p:txBody>
      </p:sp>
      <p:sp>
        <p:nvSpPr>
          <p:cNvPr id="8" name="Footer Placeholder 7"/>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800" decel="100000"/>
                                        <p:tgtEl>
                                          <p:spTgt spid="9"/>
                                        </p:tgtEl>
                                      </p:cBhvr>
                                    </p:animEffect>
                                    <p:anim calcmode="lin" valueType="num">
                                      <p:cBhvr>
                                        <p:cTn id="18" dur="800" decel="100000" fill="hold"/>
                                        <p:tgtEl>
                                          <p:spTgt spid="9"/>
                                        </p:tgtEl>
                                        <p:attrNameLst>
                                          <p:attrName>style.rotation</p:attrName>
                                        </p:attrNameLst>
                                      </p:cBhvr>
                                      <p:tavLst>
                                        <p:tav tm="0">
                                          <p:val>
                                            <p:fltVal val="-90"/>
                                          </p:val>
                                        </p:tav>
                                        <p:tav tm="100000">
                                          <p:val>
                                            <p:fltVal val="0"/>
                                          </p:val>
                                        </p:tav>
                                      </p:tavLst>
                                    </p:anim>
                                    <p:anim calcmode="lin" valueType="num">
                                      <p:cBhvr>
                                        <p:cTn id="19" dur="800" decel="100000" fill="hold"/>
                                        <p:tgtEl>
                                          <p:spTgt spid="9"/>
                                        </p:tgtEl>
                                        <p:attrNameLst>
                                          <p:attrName>ppt_x</p:attrName>
                                        </p:attrNameLst>
                                      </p:cBhvr>
                                      <p:tavLst>
                                        <p:tav tm="0">
                                          <p:val>
                                            <p:strVal val="#ppt_x+0.4"/>
                                          </p:val>
                                        </p:tav>
                                        <p:tav tm="100000">
                                          <p:val>
                                            <p:strVal val="#ppt_x-0.05"/>
                                          </p:val>
                                        </p:tav>
                                      </p:tavLst>
                                    </p:anim>
                                    <p:anim calcmode="lin" valueType="num">
                                      <p:cBhvr>
                                        <p:cTn id="20" dur="800" decel="100000" fill="hold"/>
                                        <p:tgtEl>
                                          <p:spTgt spid="9"/>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ApprovalTests</a:t>
            </a:r>
            <a:endParaRPr lang="de-DE" dirty="0"/>
          </a:p>
        </p:txBody>
      </p:sp>
      <p:sp>
        <p:nvSpPr>
          <p:cNvPr id="3" name="Content Placeholder 2"/>
          <p:cNvSpPr>
            <a:spLocks noGrp="1"/>
          </p:cNvSpPr>
          <p:nvPr>
            <p:ph idx="1"/>
          </p:nvPr>
        </p:nvSpPr>
        <p:spPr/>
        <p:txBody>
          <a:bodyPr/>
          <a:lstStyle/>
          <a:p>
            <a:r>
              <a:rPr lang="de-DE" dirty="0" smtClean="0"/>
              <a:t>Aktuelles Verhalten festhalten</a:t>
            </a:r>
          </a:p>
          <a:p>
            <a:endParaRPr lang="de-DE" dirty="0"/>
          </a:p>
        </p:txBody>
      </p:sp>
      <p:sp>
        <p:nvSpPr>
          <p:cNvPr id="6" name="Rectangle 5"/>
          <p:cNvSpPr/>
          <p:nvPr/>
        </p:nvSpPr>
        <p:spPr>
          <a:xfrm>
            <a:off x="7164288" y="1892829"/>
            <a:ext cx="171232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Code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Date Placeholder 4"/>
          <p:cNvSpPr>
            <a:spLocks noGrp="1"/>
          </p:cNvSpPr>
          <p:nvPr>
            <p:ph type="dt" sz="half" idx="10"/>
          </p:nvPr>
        </p:nvSpPr>
        <p:spPr/>
        <p:txBody>
          <a:bodyPr/>
          <a:lstStyle/>
          <a:p>
            <a:r>
              <a:rPr lang="de-DE" smtClean="0"/>
              <a:t>11.09.2013</a:t>
            </a:r>
            <a:endParaRPr lang="de-DE" dirty="0"/>
          </a:p>
        </p:txBody>
      </p:sp>
      <p:sp>
        <p:nvSpPr>
          <p:cNvPr id="7" name="Footer Placeholder 6"/>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Zusammenfassung</a:t>
            </a:r>
            <a:endParaRPr lang="de-DE" dirty="0"/>
          </a:p>
        </p:txBody>
      </p:sp>
      <p:sp>
        <p:nvSpPr>
          <p:cNvPr id="3" name="Textplatzhalter 2"/>
          <p:cNvSpPr>
            <a:spLocks noGrp="1"/>
          </p:cNvSpPr>
          <p:nvPr>
            <p:ph type="body" idx="1"/>
          </p:nvPr>
        </p:nvSpPr>
        <p:spPr/>
        <p:txBody>
          <a:bodyPr/>
          <a:lstStyle/>
          <a:p>
            <a:r>
              <a:rPr lang="de-DE" dirty="0" smtClean="0"/>
              <a:t>Fragen?</a:t>
            </a:r>
            <a:endParaRPr lang="de-DE" dirty="0"/>
          </a:p>
        </p:txBody>
      </p:sp>
      <p:sp>
        <p:nvSpPr>
          <p:cNvPr id="4" name="Date Placeholder 3"/>
          <p:cNvSpPr>
            <a:spLocks noGrp="1"/>
          </p:cNvSpPr>
          <p:nvPr>
            <p:ph type="dt" sz="half" idx="10"/>
          </p:nvPr>
        </p:nvSpPr>
        <p:spPr/>
        <p:txBody>
          <a:bodyPr/>
          <a:lstStyle/>
          <a:p>
            <a:r>
              <a:rPr lang="de-DE" smtClean="0"/>
              <a:t>11.09.2013</a:t>
            </a:r>
            <a:endParaRPr lang="de-DE" dirty="0"/>
          </a:p>
        </p:txBody>
      </p:sp>
      <p:sp>
        <p:nvSpPr>
          <p:cNvPr id="5" name="Footer Placeholder 4"/>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Kontakt</a:t>
            </a:r>
            <a:endParaRPr lang="de-DE" dirty="0"/>
          </a:p>
        </p:txBody>
      </p:sp>
      <p:sp>
        <p:nvSpPr>
          <p:cNvPr id="4" name="Text Placeholder 3"/>
          <p:cNvSpPr>
            <a:spLocks noGrp="1"/>
          </p:cNvSpPr>
          <p:nvPr>
            <p:ph type="body" idx="1"/>
          </p:nvPr>
        </p:nvSpPr>
        <p:spPr/>
        <p:txBody>
          <a:bodyPr/>
          <a:lstStyle/>
          <a:p>
            <a:r>
              <a:rPr lang="de-DE" dirty="0" smtClean="0">
                <a:hlinkClick r:id="rId2"/>
              </a:rPr>
              <a:t>community@malook.de</a:t>
            </a:r>
            <a:endParaRPr lang="de-DE" dirty="0"/>
          </a:p>
        </p:txBody>
      </p:sp>
      <p:grpSp>
        <p:nvGrpSpPr>
          <p:cNvPr id="5" name="Group 8"/>
          <p:cNvGrpSpPr/>
          <p:nvPr/>
        </p:nvGrpSpPr>
        <p:grpSpPr>
          <a:xfrm>
            <a:off x="7236296" y="6297149"/>
            <a:ext cx="1907704" cy="560851"/>
            <a:chOff x="0" y="4655418"/>
            <a:chExt cx="1907704" cy="420638"/>
          </a:xfrm>
        </p:grpSpPr>
        <p:sp>
          <p:nvSpPr>
            <p:cNvPr id="6" name="TextBox 6"/>
            <p:cNvSpPr txBox="1"/>
            <p:nvPr/>
          </p:nvSpPr>
          <p:spPr>
            <a:xfrm>
              <a:off x="203391" y="4681071"/>
              <a:ext cx="1704313" cy="276999"/>
            </a:xfrm>
            <a:prstGeom prst="rect">
              <a:avLst/>
            </a:prstGeom>
            <a:noFill/>
          </p:spPr>
          <p:txBody>
            <a:bodyPr wrap="none" rtlCol="0">
              <a:spAutoFit/>
            </a:bodyPr>
            <a:lstStyle/>
            <a:p>
              <a:r>
                <a:rPr lang="de-DE" dirty="0" smtClean="0"/>
                <a:t> @max_malook</a:t>
              </a:r>
              <a:endParaRPr lang="de-DE" dirty="0"/>
            </a:p>
          </p:txBody>
        </p:sp>
        <p:pic>
          <p:nvPicPr>
            <p:cNvPr id="7" name="Picture 7" descr="twitter-bird-light-bgs.png"/>
            <p:cNvPicPr>
              <a:picLocks noChangeAspect="1"/>
            </p:cNvPicPr>
            <p:nvPr/>
          </p:nvPicPr>
          <p:blipFill>
            <a:blip r:embed="rId3" cstate="print"/>
            <a:stretch>
              <a:fillRect/>
            </a:stretch>
          </p:blipFill>
          <p:spPr>
            <a:xfrm>
              <a:off x="0" y="4655418"/>
              <a:ext cx="420638" cy="420638"/>
            </a:xfrm>
            <a:prstGeom prst="rect">
              <a:avLst/>
            </a:prstGeom>
          </p:spPr>
        </p:pic>
      </p:grpSp>
      <p:sp>
        <p:nvSpPr>
          <p:cNvPr id="8" name="Date Placeholder 7"/>
          <p:cNvSpPr>
            <a:spLocks noGrp="1"/>
          </p:cNvSpPr>
          <p:nvPr>
            <p:ph type="dt" sz="half" idx="10"/>
          </p:nvPr>
        </p:nvSpPr>
        <p:spPr/>
        <p:txBody>
          <a:bodyPr/>
          <a:lstStyle/>
          <a:p>
            <a:r>
              <a:rPr lang="de-DE" smtClean="0"/>
              <a:t>11.09.2013</a:t>
            </a:r>
            <a:endParaRPr lang="de-DE" dirty="0"/>
          </a:p>
        </p:txBody>
      </p:sp>
      <p:sp>
        <p:nvSpPr>
          <p:cNvPr id="9" name="Footer Placeholder 8"/>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a:t>
            </a:r>
            <a:r>
              <a:rPr lang="en-US" dirty="0" err="1" smtClean="0"/>
              <a:t>Malook</a:t>
            </a:r>
            <a:endParaRPr lang="de-DE" dirty="0"/>
          </a:p>
        </p:txBody>
      </p:sp>
      <p:sp>
        <p:nvSpPr>
          <p:cNvPr id="3" name="Content Placeholder 2"/>
          <p:cNvSpPr>
            <a:spLocks noGrp="1"/>
          </p:cNvSpPr>
          <p:nvPr>
            <p:ph idx="1"/>
          </p:nvPr>
        </p:nvSpPr>
        <p:spPr/>
        <p:txBody>
          <a:bodyPr/>
          <a:lstStyle/>
          <a:p>
            <a:r>
              <a:rPr lang="en-US" dirty="0" err="1" smtClean="0"/>
              <a:t>Programmiere</a:t>
            </a:r>
            <a:r>
              <a:rPr lang="en-US" dirty="0" smtClean="0"/>
              <a:t> </a:t>
            </a:r>
            <a:r>
              <a:rPr lang="en-US" dirty="0" err="1" smtClean="0"/>
              <a:t>seit</a:t>
            </a:r>
            <a:r>
              <a:rPr lang="en-US" dirty="0" smtClean="0"/>
              <a:t> 16 </a:t>
            </a:r>
            <a:r>
              <a:rPr lang="en-US" dirty="0" err="1" smtClean="0"/>
              <a:t>Jahren</a:t>
            </a:r>
            <a:endParaRPr lang="en-US" dirty="0" smtClean="0"/>
          </a:p>
          <a:p>
            <a:pPr lvl="1"/>
            <a:r>
              <a:rPr lang="en-US" dirty="0" smtClean="0"/>
              <a:t>Fr</a:t>
            </a:r>
            <a:r>
              <a:rPr lang="de-DE" dirty="0" smtClean="0"/>
              <a:t>üher: </a:t>
            </a:r>
            <a:r>
              <a:rPr lang="en-US" dirty="0" smtClean="0"/>
              <a:t>Delphi, C++, Java</a:t>
            </a:r>
          </a:p>
          <a:p>
            <a:pPr lvl="1"/>
            <a:r>
              <a:rPr lang="en-US" dirty="0" err="1" smtClean="0"/>
              <a:t>Aktuell</a:t>
            </a:r>
            <a:r>
              <a:rPr lang="en-US" dirty="0" smtClean="0"/>
              <a:t>: C#</a:t>
            </a:r>
          </a:p>
          <a:p>
            <a:endParaRPr lang="en-US" dirty="0" smtClean="0"/>
          </a:p>
          <a:p>
            <a:r>
              <a:rPr lang="en-US" dirty="0" smtClean="0"/>
              <a:t>ALT.NET Berlin UG</a:t>
            </a:r>
          </a:p>
          <a:p>
            <a:pPr lvl="1"/>
            <a:r>
              <a:rPr lang="en-US" dirty="0" smtClean="0"/>
              <a:t>Coding </a:t>
            </a:r>
            <a:r>
              <a:rPr lang="en-US" dirty="0" err="1" smtClean="0"/>
              <a:t>Dojos</a:t>
            </a:r>
            <a:endParaRPr lang="en-US" dirty="0" smtClean="0"/>
          </a:p>
        </p:txBody>
      </p:sp>
      <p:grpSp>
        <p:nvGrpSpPr>
          <p:cNvPr id="9" name="Group 8"/>
          <p:cNvGrpSpPr/>
          <p:nvPr/>
        </p:nvGrpSpPr>
        <p:grpSpPr>
          <a:xfrm>
            <a:off x="7164288" y="6252525"/>
            <a:ext cx="1907704" cy="560851"/>
            <a:chOff x="0" y="4655418"/>
            <a:chExt cx="1907704" cy="420638"/>
          </a:xfrm>
        </p:grpSpPr>
        <p:sp>
          <p:nvSpPr>
            <p:cNvPr id="7" name="TextBox 6"/>
            <p:cNvSpPr txBox="1"/>
            <p:nvPr/>
          </p:nvSpPr>
          <p:spPr>
            <a:xfrm>
              <a:off x="203391" y="4681071"/>
              <a:ext cx="1704313" cy="276999"/>
            </a:xfrm>
            <a:prstGeom prst="rect">
              <a:avLst/>
            </a:prstGeom>
            <a:noFill/>
          </p:spPr>
          <p:txBody>
            <a:bodyPr wrap="none" rtlCol="0">
              <a:spAutoFit/>
            </a:bodyPr>
            <a:lstStyle/>
            <a:p>
              <a:r>
                <a:rPr lang="de-DE" dirty="0" smtClean="0"/>
                <a:t> @max_malook</a:t>
              </a:r>
              <a:endParaRPr lang="de-DE" dirty="0"/>
            </a:p>
          </p:txBody>
        </p:sp>
        <p:pic>
          <p:nvPicPr>
            <p:cNvPr id="8" name="Picture 7" descr="twitter-bird-light-bgs.png"/>
            <p:cNvPicPr>
              <a:picLocks noChangeAspect="1"/>
            </p:cNvPicPr>
            <p:nvPr/>
          </p:nvPicPr>
          <p:blipFill>
            <a:blip r:embed="rId3" cstate="print"/>
            <a:stretch>
              <a:fillRect/>
            </a:stretch>
          </p:blipFill>
          <p:spPr>
            <a:xfrm>
              <a:off x="0" y="4655418"/>
              <a:ext cx="420638" cy="420638"/>
            </a:xfrm>
            <a:prstGeom prst="rect">
              <a:avLst/>
            </a:prstGeom>
          </p:spPr>
        </p:pic>
      </p:grpSp>
      <p:sp>
        <p:nvSpPr>
          <p:cNvPr id="10" name="Date Placeholder 9"/>
          <p:cNvSpPr>
            <a:spLocks noGrp="1"/>
          </p:cNvSpPr>
          <p:nvPr>
            <p:ph type="dt" sz="half" idx="10"/>
          </p:nvPr>
        </p:nvSpPr>
        <p:spPr/>
        <p:txBody>
          <a:bodyPr/>
          <a:lstStyle/>
          <a:p>
            <a:r>
              <a:rPr lang="de-DE" smtClean="0"/>
              <a:t>11.09.2013</a:t>
            </a:r>
            <a:endParaRPr lang="de-DE" dirty="0"/>
          </a:p>
        </p:txBody>
      </p:sp>
      <p:sp>
        <p:nvSpPr>
          <p:cNvPr id="11" name="Footer Placeholder 10"/>
          <p:cNvSpPr>
            <a:spLocks noGrp="1"/>
          </p:cNvSpPr>
          <p:nvPr>
            <p:ph type="ftr" sz="quarter" idx="12"/>
          </p:nvPr>
        </p:nvSpPr>
        <p:spPr/>
        <p:txBody>
          <a:bodyPr/>
          <a:lstStyle/>
          <a:p>
            <a:r>
              <a:rPr lang="en-US" dirty="0" smtClean="0"/>
              <a:t>Clean Code Days 2013</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Sicherheitsnetz</a:t>
            </a:r>
            <a:endParaRPr lang="de-DE" dirty="0"/>
          </a:p>
        </p:txBody>
      </p:sp>
      <p:sp>
        <p:nvSpPr>
          <p:cNvPr id="3" name="Inhaltsplatzhalter 2"/>
          <p:cNvSpPr>
            <a:spLocks noGrp="1"/>
          </p:cNvSpPr>
          <p:nvPr>
            <p:ph idx="1"/>
          </p:nvPr>
        </p:nvSpPr>
        <p:spPr/>
        <p:txBody>
          <a:bodyPr/>
          <a:lstStyle/>
          <a:p>
            <a:r>
              <a:rPr lang="de-DE" dirty="0" smtClean="0"/>
              <a:t>Versionskontrollsystem (Rot)</a:t>
            </a:r>
          </a:p>
          <a:p>
            <a:r>
              <a:rPr lang="de-DE" dirty="0" smtClean="0"/>
              <a:t>Automatisierte Integrationstests (Orange)</a:t>
            </a:r>
          </a:p>
          <a:p>
            <a:endParaRPr lang="de-DE" dirty="0" smtClean="0"/>
          </a:p>
          <a:p>
            <a:r>
              <a:rPr lang="de-DE" dirty="0" smtClean="0"/>
              <a:t>Automatisierte </a:t>
            </a:r>
            <a:r>
              <a:rPr lang="de-DE" dirty="0" err="1" smtClean="0"/>
              <a:t>Unittests</a:t>
            </a:r>
            <a:r>
              <a:rPr lang="de-DE" dirty="0" smtClean="0"/>
              <a:t> (Gelb)</a:t>
            </a:r>
            <a:endParaRPr lang="de-DE" dirty="0"/>
          </a:p>
        </p:txBody>
      </p:sp>
      <p:sp>
        <p:nvSpPr>
          <p:cNvPr id="4" name="Date Placeholder 3"/>
          <p:cNvSpPr>
            <a:spLocks noGrp="1"/>
          </p:cNvSpPr>
          <p:nvPr>
            <p:ph type="dt" sz="half" idx="10"/>
          </p:nvPr>
        </p:nvSpPr>
        <p:spPr/>
        <p:txBody>
          <a:bodyPr/>
          <a:lstStyle/>
          <a:p>
            <a:r>
              <a:rPr lang="de-DE" smtClean="0"/>
              <a:t>11.09.2013</a:t>
            </a:r>
            <a:endParaRPr lang="de-DE" dirty="0"/>
          </a:p>
        </p:txBody>
      </p:sp>
      <p:sp>
        <p:nvSpPr>
          <p:cNvPr id="5" name="Footer Placeholder 4"/>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Legacy</a:t>
            </a:r>
            <a:r>
              <a:rPr lang="de-DE" sz="4800" dirty="0" smtClean="0"/>
              <a:t>-</a:t>
            </a:r>
            <a:r>
              <a:rPr lang="de-DE" dirty="0" smtClean="0"/>
              <a:t>System</a:t>
            </a:r>
            <a:endParaRPr lang="de-DE" dirty="0"/>
          </a:p>
        </p:txBody>
      </p:sp>
      <p:sp>
        <p:nvSpPr>
          <p:cNvPr id="3" name="Content Placeholder 2"/>
          <p:cNvSpPr>
            <a:spLocks noGrp="1"/>
          </p:cNvSpPr>
          <p:nvPr>
            <p:ph idx="1"/>
          </p:nvPr>
        </p:nvSpPr>
        <p:spPr/>
        <p:txBody>
          <a:bodyPr/>
          <a:lstStyle/>
          <a:p>
            <a:r>
              <a:rPr lang="en-US" dirty="0" err="1" smtClean="0"/>
              <a:t>Schwer</a:t>
            </a:r>
            <a:endParaRPr lang="en-US" dirty="0" smtClean="0"/>
          </a:p>
          <a:p>
            <a:pPr lvl="1"/>
            <a:r>
              <a:rPr lang="en-US" dirty="0" err="1" smtClean="0"/>
              <a:t>Lesbar</a:t>
            </a:r>
            <a:endParaRPr lang="en-US" dirty="0" smtClean="0"/>
          </a:p>
          <a:p>
            <a:pPr lvl="1"/>
            <a:r>
              <a:rPr lang="en-US" dirty="0" err="1" smtClean="0"/>
              <a:t>Erweiterbar</a:t>
            </a:r>
            <a:endParaRPr lang="en-US" dirty="0" smtClean="0"/>
          </a:p>
          <a:p>
            <a:pPr lvl="1"/>
            <a:r>
              <a:rPr lang="en-US" dirty="0" err="1" smtClean="0"/>
              <a:t>Wartbar</a:t>
            </a:r>
            <a:endParaRPr lang="en-US" dirty="0" smtClean="0"/>
          </a:p>
          <a:p>
            <a:pPr lvl="1"/>
            <a:r>
              <a:rPr lang="en-US" dirty="0" err="1" smtClean="0"/>
              <a:t>Testbar</a:t>
            </a:r>
            <a:endParaRPr lang="en-US" dirty="0" smtClean="0"/>
          </a:p>
          <a:p>
            <a:pPr lvl="1"/>
            <a:endParaRPr lang="de-DE" dirty="0"/>
          </a:p>
        </p:txBody>
      </p:sp>
      <p:sp>
        <p:nvSpPr>
          <p:cNvPr id="4" name="Date Placeholder 3"/>
          <p:cNvSpPr>
            <a:spLocks noGrp="1"/>
          </p:cNvSpPr>
          <p:nvPr>
            <p:ph type="dt" sz="half" idx="10"/>
          </p:nvPr>
        </p:nvSpPr>
        <p:spPr/>
        <p:txBody>
          <a:bodyPr/>
          <a:lstStyle/>
          <a:p>
            <a:r>
              <a:rPr lang="de-DE" smtClean="0"/>
              <a:t>11.09.2013</a:t>
            </a:r>
            <a:endParaRPr lang="de-DE" dirty="0"/>
          </a:p>
        </p:txBody>
      </p:sp>
      <p:sp>
        <p:nvSpPr>
          <p:cNvPr id="5" name="Footer Placeholder 4"/>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dirty="0" smtClean="0"/>
              <a:t>Fibel</a:t>
            </a:r>
            <a:endParaRPr lang="de-DE" dirty="0"/>
          </a:p>
        </p:txBody>
      </p:sp>
      <p:pic>
        <p:nvPicPr>
          <p:cNvPr id="4" name="Content Placeholder 3" descr="Working Effectively With Legacy Code"/>
          <p:cNvPicPr>
            <a:picLocks noGrp="1"/>
          </p:cNvPicPr>
          <p:nvPr>
            <p:ph idx="4294967295"/>
          </p:nvPr>
        </p:nvPicPr>
        <p:blipFill>
          <a:blip r:embed="rId3" cstate="print"/>
          <a:stretch>
            <a:fillRect/>
          </a:stretch>
        </p:blipFill>
        <p:spPr>
          <a:xfrm>
            <a:off x="2627784" y="1604799"/>
            <a:ext cx="2872432" cy="4848537"/>
          </a:xfrm>
        </p:spPr>
      </p:pic>
      <p:sp>
        <p:nvSpPr>
          <p:cNvPr id="5" name="TextBox 4"/>
          <p:cNvSpPr txBox="1"/>
          <p:nvPr/>
        </p:nvSpPr>
        <p:spPr>
          <a:xfrm>
            <a:off x="3" y="5626893"/>
            <a:ext cx="2586221" cy="923330"/>
          </a:xfrm>
          <a:prstGeom prst="rect">
            <a:avLst/>
          </a:prstGeom>
          <a:noFill/>
        </p:spPr>
        <p:txBody>
          <a:bodyPr wrap="none" rtlCol="0">
            <a:spAutoFit/>
          </a:bodyPr>
          <a:lstStyle/>
          <a:p>
            <a:r>
              <a:rPr lang="de-DE" b="1" dirty="0" smtClean="0"/>
              <a:t>ISBN-10:</a:t>
            </a:r>
            <a:r>
              <a:rPr lang="de-DE" dirty="0" smtClean="0"/>
              <a:t> 0131177052</a:t>
            </a:r>
          </a:p>
          <a:p>
            <a:r>
              <a:rPr lang="de-DE" b="1" dirty="0" smtClean="0"/>
              <a:t>ISBN-13:</a:t>
            </a:r>
            <a:r>
              <a:rPr lang="de-DE" dirty="0" smtClean="0"/>
              <a:t> 978-0131177055</a:t>
            </a:r>
          </a:p>
          <a:p>
            <a:r>
              <a:rPr lang="de-DE" b="1" dirty="0" smtClean="0"/>
              <a:t>ASIN:</a:t>
            </a:r>
            <a:r>
              <a:rPr lang="de-DE" dirty="0" smtClean="0"/>
              <a:t> B005OYHF0A</a:t>
            </a:r>
          </a:p>
        </p:txBody>
      </p:sp>
      <p:sp>
        <p:nvSpPr>
          <p:cNvPr id="8" name="TextBox 7"/>
          <p:cNvSpPr txBox="1"/>
          <p:nvPr/>
        </p:nvSpPr>
        <p:spPr>
          <a:xfrm>
            <a:off x="5724128" y="1604797"/>
            <a:ext cx="3312368" cy="1077218"/>
          </a:xfrm>
          <a:prstGeom prst="rect">
            <a:avLst/>
          </a:prstGeom>
          <a:solidFill>
            <a:schemeClr val="accent4">
              <a:lumMod val="60000"/>
              <a:lumOff val="40000"/>
            </a:schemeClr>
          </a:solidFill>
          <a:ln>
            <a:noFill/>
          </a:ln>
          <a:effectLst>
            <a:outerShdw blurRad="50800" dist="63500" dir="2700000" algn="tl" rotWithShape="0">
              <a:prstClr val="black">
                <a:alpha val="40000"/>
              </a:prstClr>
            </a:outerShdw>
          </a:effectLst>
        </p:spPr>
        <p:txBody>
          <a:bodyPr wrap="square" rtlCol="0">
            <a:spAutoFit/>
          </a:bodyPr>
          <a:lstStyle/>
          <a:p>
            <a:r>
              <a:rPr lang="de-DE" dirty="0" smtClean="0"/>
              <a:t>„To me, legacy code is simply code without tests.“</a:t>
            </a:r>
          </a:p>
          <a:p>
            <a:pPr algn="r">
              <a:spcBef>
                <a:spcPts val="1200"/>
              </a:spcBef>
            </a:pPr>
            <a:r>
              <a:rPr lang="de-DE" dirty="0" smtClean="0"/>
              <a:t>Michael C. Feathers</a:t>
            </a:r>
            <a:endParaRPr lang="de-DE" dirty="0"/>
          </a:p>
        </p:txBody>
      </p:sp>
      <p:sp>
        <p:nvSpPr>
          <p:cNvPr id="9" name="TextBox 8"/>
          <p:cNvSpPr txBox="1"/>
          <p:nvPr/>
        </p:nvSpPr>
        <p:spPr>
          <a:xfrm>
            <a:off x="5724128" y="3236979"/>
            <a:ext cx="3312368" cy="2462213"/>
          </a:xfrm>
          <a:prstGeom prst="rect">
            <a:avLst/>
          </a:prstGeom>
          <a:solidFill>
            <a:schemeClr val="accent4">
              <a:lumMod val="60000"/>
              <a:lumOff val="40000"/>
            </a:schemeClr>
          </a:solidFill>
          <a:ln>
            <a:noFill/>
          </a:ln>
          <a:effectLst>
            <a:outerShdw blurRad="50800" dist="63500" dir="2700000" algn="tl" rotWithShape="0">
              <a:prstClr val="black">
                <a:alpha val="40000"/>
              </a:prstClr>
            </a:outerShdw>
          </a:effectLst>
        </p:spPr>
        <p:txBody>
          <a:bodyPr wrap="square" rtlCol="0">
            <a:spAutoFit/>
          </a:bodyPr>
          <a:lstStyle/>
          <a:p>
            <a:r>
              <a:rPr lang="de-DE" dirty="0" smtClean="0"/>
              <a:t>„Code without tests is bad code. It doesn</a:t>
            </a:r>
            <a:r>
              <a:rPr lang="en-US" dirty="0" smtClean="0"/>
              <a:t>’t matter how well written it is; … With tests, we can change the behavior of our code quickly and verifiably. Without them, we really don’t know if our code is getting better or worse.</a:t>
            </a:r>
            <a:r>
              <a:rPr lang="de-DE" dirty="0" smtClean="0"/>
              <a:t>“</a:t>
            </a:r>
          </a:p>
          <a:p>
            <a:pPr algn="r">
              <a:spcBef>
                <a:spcPts val="1200"/>
              </a:spcBef>
            </a:pPr>
            <a:r>
              <a:rPr lang="de-DE" dirty="0" smtClean="0"/>
              <a:t>Michael C. Feathers</a:t>
            </a:r>
            <a:endParaRPr lang="de-DE" dirty="0"/>
          </a:p>
        </p:txBody>
      </p:sp>
      <p:sp>
        <p:nvSpPr>
          <p:cNvPr id="7" name="Date Placeholder 6"/>
          <p:cNvSpPr>
            <a:spLocks noGrp="1"/>
          </p:cNvSpPr>
          <p:nvPr>
            <p:ph type="dt" sz="half" idx="10"/>
          </p:nvPr>
        </p:nvSpPr>
        <p:spPr/>
        <p:txBody>
          <a:bodyPr/>
          <a:lstStyle/>
          <a:p>
            <a:r>
              <a:rPr lang="de-DE" smtClean="0"/>
              <a:t>11.09.2013</a:t>
            </a:r>
            <a:endParaRPr lang="de-DE"/>
          </a:p>
        </p:txBody>
      </p:sp>
      <p:sp>
        <p:nvSpPr>
          <p:cNvPr id="10" name="Footer Placeholder 9"/>
          <p:cNvSpPr>
            <a:spLocks noGrp="1"/>
          </p:cNvSpPr>
          <p:nvPr>
            <p:ph type="ftr" sz="quarter" idx="11"/>
          </p:nvPr>
        </p:nvSpPr>
        <p:spPr/>
        <p:txBody>
          <a:bodyPr/>
          <a:lstStyle/>
          <a:p>
            <a:r>
              <a:rPr lang="de-DE" smtClean="0"/>
              <a:t>Clean Code Days 2013</a:t>
            </a:r>
            <a:endParaRPr lang="de-DE"/>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Projekt</a:t>
            </a:r>
            <a:endParaRPr lang="de-DE" dirty="0"/>
          </a:p>
        </p:txBody>
      </p:sp>
      <p:sp>
        <p:nvSpPr>
          <p:cNvPr id="3" name="Text Placeholder 2"/>
          <p:cNvSpPr>
            <a:spLocks noGrp="1"/>
          </p:cNvSpPr>
          <p:nvPr>
            <p:ph type="body" idx="1"/>
          </p:nvPr>
        </p:nvSpPr>
        <p:spPr/>
        <p:txBody>
          <a:bodyPr/>
          <a:lstStyle/>
          <a:p>
            <a:endParaRPr lang="de-DE"/>
          </a:p>
        </p:txBody>
      </p:sp>
      <p:sp>
        <p:nvSpPr>
          <p:cNvPr id="4" name="Date Placeholder 3"/>
          <p:cNvSpPr>
            <a:spLocks noGrp="1"/>
          </p:cNvSpPr>
          <p:nvPr>
            <p:ph type="dt" sz="half" idx="10"/>
          </p:nvPr>
        </p:nvSpPr>
        <p:spPr/>
        <p:txBody>
          <a:bodyPr/>
          <a:lstStyle/>
          <a:p>
            <a:r>
              <a:rPr lang="de-DE" smtClean="0"/>
              <a:t>11.09.2013</a:t>
            </a:r>
            <a:endParaRPr lang="de-DE" dirty="0"/>
          </a:p>
        </p:txBody>
      </p:sp>
      <p:sp>
        <p:nvSpPr>
          <p:cNvPr id="5" name="Footer Placeholder 4"/>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Ausgangssituation</a:t>
            </a:r>
            <a:endParaRPr lang="de-DE" dirty="0"/>
          </a:p>
        </p:txBody>
      </p:sp>
      <p:sp>
        <p:nvSpPr>
          <p:cNvPr id="3" name="Content Placeholder 2"/>
          <p:cNvSpPr>
            <a:spLocks noGrp="1"/>
          </p:cNvSpPr>
          <p:nvPr>
            <p:ph idx="1"/>
          </p:nvPr>
        </p:nvSpPr>
        <p:spPr/>
        <p:txBody>
          <a:bodyPr/>
          <a:lstStyle/>
          <a:p>
            <a:r>
              <a:rPr lang="de-DE" dirty="0" smtClean="0"/>
              <a:t>ASP.Net-Projekt (ca. 1M LOC)</a:t>
            </a:r>
          </a:p>
          <a:p>
            <a:r>
              <a:rPr lang="de-DE" dirty="0" smtClean="0"/>
              <a:t>Business-Logik im PageLoad (1-10K LOC)</a:t>
            </a:r>
          </a:p>
          <a:p>
            <a:r>
              <a:rPr lang="de-DE" dirty="0" smtClean="0"/>
              <a:t>Wenige Monster-Klassen (20K+ LOC)</a:t>
            </a:r>
          </a:p>
          <a:p>
            <a:pPr lvl="1"/>
            <a:r>
              <a:rPr lang="de-DE" dirty="0" smtClean="0"/>
              <a:t>Statisch verwendet aus PageLoad</a:t>
            </a:r>
          </a:p>
          <a:p>
            <a:pPr lvl="1"/>
            <a:r>
              <a:rPr lang="de-DE" dirty="0" smtClean="0"/>
              <a:t>Leiten von einander ab</a:t>
            </a:r>
          </a:p>
        </p:txBody>
      </p:sp>
      <p:sp>
        <p:nvSpPr>
          <p:cNvPr id="4" name="Date Placeholder 3"/>
          <p:cNvSpPr>
            <a:spLocks noGrp="1"/>
          </p:cNvSpPr>
          <p:nvPr>
            <p:ph type="dt" sz="half" idx="10"/>
          </p:nvPr>
        </p:nvSpPr>
        <p:spPr/>
        <p:txBody>
          <a:bodyPr/>
          <a:lstStyle/>
          <a:p>
            <a:r>
              <a:rPr lang="de-DE" smtClean="0"/>
              <a:t>11.09.2013</a:t>
            </a:r>
            <a:endParaRPr lang="de-DE" dirty="0"/>
          </a:p>
        </p:txBody>
      </p:sp>
      <p:sp>
        <p:nvSpPr>
          <p:cNvPr id="5" name="Footer Placeholder 4"/>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Herausforderungen</a:t>
            </a:r>
            <a:endParaRPr lang="de-DE" dirty="0"/>
          </a:p>
        </p:txBody>
      </p:sp>
      <p:sp>
        <p:nvSpPr>
          <p:cNvPr id="5" name="Content Placeholder 4"/>
          <p:cNvSpPr>
            <a:spLocks noGrp="1"/>
          </p:cNvSpPr>
          <p:nvPr>
            <p:ph idx="1"/>
          </p:nvPr>
        </p:nvSpPr>
        <p:spPr/>
        <p:txBody>
          <a:bodyPr/>
          <a:lstStyle/>
          <a:p>
            <a:r>
              <a:rPr lang="de-DE" dirty="0" smtClean="0"/>
              <a:t>Dateigrößen</a:t>
            </a:r>
          </a:p>
          <a:p>
            <a:r>
              <a:rPr lang="de-DE" dirty="0" smtClean="0"/>
              <a:t>Testbarkeit der Klassen</a:t>
            </a:r>
          </a:p>
          <a:p>
            <a:pPr lvl="1"/>
            <a:r>
              <a:rPr lang="de-DE" dirty="0" smtClean="0"/>
              <a:t>IO-Zugriffe (File, DB, WebServices, ...)</a:t>
            </a:r>
          </a:p>
          <a:p>
            <a:r>
              <a:rPr lang="de-DE" dirty="0" smtClean="0"/>
              <a:t>Spezifikation</a:t>
            </a:r>
          </a:p>
        </p:txBody>
      </p:sp>
      <p:sp>
        <p:nvSpPr>
          <p:cNvPr id="6" name="Date Placeholder 5"/>
          <p:cNvSpPr>
            <a:spLocks noGrp="1"/>
          </p:cNvSpPr>
          <p:nvPr>
            <p:ph type="dt" sz="half" idx="10"/>
          </p:nvPr>
        </p:nvSpPr>
        <p:spPr/>
        <p:txBody>
          <a:bodyPr/>
          <a:lstStyle/>
          <a:p>
            <a:r>
              <a:rPr lang="de-DE" smtClean="0"/>
              <a:t>11.09.2013</a:t>
            </a:r>
            <a:endParaRPr lang="de-DE" dirty="0"/>
          </a:p>
        </p:txBody>
      </p:sp>
      <p:sp>
        <p:nvSpPr>
          <p:cNvPr id="7" name="Footer Placeholder 6"/>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Rahmenbedingungen</a:t>
            </a:r>
            <a:endParaRPr lang="de-DE" dirty="0"/>
          </a:p>
        </p:txBody>
      </p:sp>
      <p:sp>
        <p:nvSpPr>
          <p:cNvPr id="3" name="Content Placeholder 2"/>
          <p:cNvSpPr>
            <a:spLocks noGrp="1"/>
          </p:cNvSpPr>
          <p:nvPr>
            <p:ph idx="1"/>
          </p:nvPr>
        </p:nvSpPr>
        <p:spPr/>
        <p:txBody>
          <a:bodyPr/>
          <a:lstStyle/>
          <a:p>
            <a:r>
              <a:rPr lang="de-DE" dirty="0" smtClean="0"/>
              <a:t>Keine Änderung der Schnittstelle, da</a:t>
            </a:r>
          </a:p>
          <a:p>
            <a:pPr lvl="1"/>
            <a:r>
              <a:rPr lang="de-DE" dirty="0" smtClean="0"/>
              <a:t>Viele Verwendungsstellen</a:t>
            </a:r>
          </a:p>
          <a:p>
            <a:pPr lvl="1"/>
            <a:r>
              <a:rPr lang="de-DE" dirty="0" smtClean="0"/>
              <a:t>Hohes Fehlereinschleichpotenzial</a:t>
            </a:r>
          </a:p>
          <a:p>
            <a:endParaRPr lang="de-DE" dirty="0" smtClean="0"/>
          </a:p>
          <a:p>
            <a:r>
              <a:rPr lang="de-DE" dirty="0" smtClean="0"/>
              <a:t>Keine Änderung der Schnittstelle, damit</a:t>
            </a:r>
          </a:p>
          <a:p>
            <a:pPr lvl="1"/>
            <a:r>
              <a:rPr lang="de-DE" dirty="0" smtClean="0"/>
              <a:t>Andere Entwickler nicht verwirrt werden</a:t>
            </a:r>
            <a:endParaRPr lang="de-DE" dirty="0"/>
          </a:p>
        </p:txBody>
      </p:sp>
      <p:sp>
        <p:nvSpPr>
          <p:cNvPr id="4" name="Date Placeholder 3"/>
          <p:cNvSpPr>
            <a:spLocks noGrp="1"/>
          </p:cNvSpPr>
          <p:nvPr>
            <p:ph type="dt" sz="half" idx="10"/>
          </p:nvPr>
        </p:nvSpPr>
        <p:spPr/>
        <p:txBody>
          <a:bodyPr/>
          <a:lstStyle/>
          <a:p>
            <a:r>
              <a:rPr lang="de-DE" smtClean="0"/>
              <a:t>11.09.2013</a:t>
            </a:r>
            <a:endParaRPr lang="de-DE" dirty="0"/>
          </a:p>
        </p:txBody>
      </p:sp>
      <p:sp>
        <p:nvSpPr>
          <p:cNvPr id="5" name="Footer Placeholder 4"/>
          <p:cNvSpPr>
            <a:spLocks noGrp="1"/>
          </p:cNvSpPr>
          <p:nvPr>
            <p:ph type="ftr" sz="quarter" idx="12"/>
          </p:nvPr>
        </p:nvSpPr>
        <p:spPr/>
        <p:txBody>
          <a:bodyPr/>
          <a:lstStyle/>
          <a:p>
            <a:r>
              <a:rPr lang="en-US" smtClean="0"/>
              <a:t>Clean Code Days 2013</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0</TotalTime>
  <Words>855</Words>
  <Application>Microsoft Office PowerPoint</Application>
  <PresentationFormat>On-screen Show (4:3)</PresentationFormat>
  <Paragraphs>175</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Sicherheitsnetz ins Legacy-System einziehen</vt:lpstr>
      <vt:lpstr>Max Malook</vt:lpstr>
      <vt:lpstr>Sicherheitsnetz</vt:lpstr>
      <vt:lpstr>Legacy-System</vt:lpstr>
      <vt:lpstr>Fibel</vt:lpstr>
      <vt:lpstr>Projekt</vt:lpstr>
      <vt:lpstr>Ausgangssituation</vt:lpstr>
      <vt:lpstr>Herausforderungen</vt:lpstr>
      <vt:lpstr>Rahmenbedingungen</vt:lpstr>
      <vt:lpstr>Erfahrungen</vt:lpstr>
      <vt:lpstr>partial Keyword</vt:lpstr>
      <vt:lpstr>Testorganisation</vt:lpstr>
      <vt:lpstr>Static is evil</vt:lpstr>
      <vt:lpstr>Delegate</vt:lpstr>
      <vt:lpstr>ApprovalTests</vt:lpstr>
      <vt:lpstr>Zusammenfassung</vt:lpstr>
      <vt:lpstr>Kontakt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Sicherheitsnetz ins Legacy-System einziehen</dc:title>
  <dc:creator>Max</dc:creator>
  <cp:lastModifiedBy>Max</cp:lastModifiedBy>
  <cp:revision>131</cp:revision>
  <dcterms:created xsi:type="dcterms:W3CDTF">2013-08-10T09:56:42Z</dcterms:created>
  <dcterms:modified xsi:type="dcterms:W3CDTF">2013-09-12T19:17:57Z</dcterms:modified>
</cp:coreProperties>
</file>