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wmf" ContentType="image/x-wmf"/>
  <Override PartName="/ppt/media/image2.wmf" ContentType="image/x-wmf"/>
  <Override PartName="/ppt/media/image6.png" ContentType="image/png"/>
  <Override PartName="/ppt/media/image3.png" ContentType="image/png"/>
  <Override PartName="/ppt/media/image1.png" ContentType="image/png"/>
  <Override PartName="/ppt/media/image4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87440" cy="537480"/>
          </a:xfrm>
          <a:prstGeom prst="rect">
            <a:avLst/>
          </a:prstGeom>
          <a:ln>
            <a:noFill/>
          </a:ln>
        </p:spPr>
      </p:pic>
      <p:pic>
        <p:nvPicPr>
          <p:cNvPr id="1" name="Image 2" descr=""/>
          <p:cNvPicPr/>
          <p:nvPr/>
        </p:nvPicPr>
        <p:blipFill>
          <a:blip r:embed="rId3"/>
          <a:stretch/>
        </p:blipFill>
        <p:spPr>
          <a:xfrm>
            <a:off x="5106240" y="710280"/>
            <a:ext cx="1985760" cy="1965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87440" cy="5374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87440" cy="5374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407880" y="6196320"/>
            <a:ext cx="1137132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3"/>
          <a:stretch/>
        </p:blipFill>
        <p:spPr>
          <a:xfrm>
            <a:off x="5231880" y="2244960"/>
            <a:ext cx="1723680" cy="172368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machine-learning-for-beginners-an-introduction-to-neural-networks-d49f22d238f9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machine-learning-for-beginners-an-introduction-to-neural-networks-d49f22d238f9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7880" y="3429000"/>
            <a:ext cx="11371320" cy="21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  <a:ea typeface="DejaVu Sans"/>
              </a:rPr>
              <a:t>Predicting the LINAC3 Beam Current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Summary of work done by BE-ICS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07880" y="5448240"/>
            <a:ext cx="1137132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0140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Modeling the next instant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41" name="Google Shape;202;p20" descr=""/>
          <p:cNvPicPr/>
          <p:nvPr/>
        </p:nvPicPr>
        <p:blipFill>
          <a:blip r:embed="rId1"/>
          <a:srcRect l="4809" t="2934" r="9383" b="1622"/>
          <a:stretch/>
        </p:blipFill>
        <p:spPr>
          <a:xfrm>
            <a:off x="1440000" y="1152000"/>
            <a:ext cx="4697280" cy="258840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6984000" y="1338120"/>
            <a:ext cx="4892040" cy="27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data from </a:t>
            </a:r>
            <a:r>
              <a:rPr b="1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points, what will the </a:t>
            </a:r>
            <a:r>
              <a:rPr b="1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n+1 </a:t>
            </a: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point look like</a:t>
            </a:r>
            <a:r>
              <a:rPr b="1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 b="0" lang="de-DE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should learn the near future</a:t>
            </a:r>
            <a:endParaRPr b="0" lang="de-DE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be viewed as a real-time simulation</a:t>
            </a:r>
            <a:endParaRPr b="0" lang="de-DE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data can be multidimensional (HT current, Bias Disc Voltage, Oven Power, ...)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243" name="Group 3"/>
          <p:cNvGrpSpPr/>
          <p:nvPr/>
        </p:nvGrpSpPr>
        <p:grpSpPr>
          <a:xfrm>
            <a:off x="7056000" y="4464000"/>
            <a:ext cx="4496040" cy="1110240"/>
            <a:chOff x="7056000" y="4464000"/>
            <a:chExt cx="4496040" cy="1110240"/>
          </a:xfrm>
        </p:grpSpPr>
        <p:sp>
          <p:nvSpPr>
            <p:cNvPr id="244" name="CustomShape 4"/>
            <p:cNvSpPr/>
            <p:nvPr/>
          </p:nvSpPr>
          <p:spPr>
            <a:xfrm>
              <a:off x="7056000" y="4788000"/>
              <a:ext cx="262080" cy="212040"/>
            </a:xfrm>
            <a:custGeom>
              <a:avLst/>
              <a:gdLst/>
              <a:ahLst/>
              <a:rect l="l" t="t" r="r" b="b"/>
              <a:pathLst>
                <a:path w="741" h="602">
                  <a:moveTo>
                    <a:pt x="0" y="150"/>
                  </a:moveTo>
                  <a:lnTo>
                    <a:pt x="555" y="150"/>
                  </a:lnTo>
                  <a:lnTo>
                    <a:pt x="555" y="0"/>
                  </a:lnTo>
                  <a:lnTo>
                    <a:pt x="740" y="300"/>
                  </a:lnTo>
                  <a:lnTo>
                    <a:pt x="555" y="601"/>
                  </a:lnTo>
                  <a:lnTo>
                    <a:pt x="555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5"/>
            <p:cNvSpPr/>
            <p:nvPr/>
          </p:nvSpPr>
          <p:spPr>
            <a:xfrm>
              <a:off x="7452000" y="4464000"/>
              <a:ext cx="4100040" cy="1110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 our case: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Given all information from the last </a:t>
              </a:r>
              <a:r>
                <a:rPr b="0" i="1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60s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 what will the beam intensity be in the next few shots (</a:t>
              </a:r>
              <a:r>
                <a:rPr b="0" i="1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1s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). </a:t>
              </a:r>
              <a:endParaRPr b="0" lang="de-DE" sz="1800" spc="-1" strike="noStrike">
                <a:latin typeface="Arial"/>
              </a:endParaRPr>
            </a:p>
          </p:txBody>
        </p:sp>
      </p:grpSp>
      <p:pic>
        <p:nvPicPr>
          <p:cNvPr id="246" name="Picture 11" descr=""/>
          <p:cNvPicPr/>
          <p:nvPr/>
        </p:nvPicPr>
        <p:blipFill>
          <a:blip r:embed="rId2"/>
          <a:stretch/>
        </p:blipFill>
        <p:spPr>
          <a:xfrm>
            <a:off x="1368000" y="4176000"/>
            <a:ext cx="4824000" cy="1740240"/>
          </a:xfrm>
          <a:prstGeom prst="rect">
            <a:avLst/>
          </a:prstGeom>
          <a:ln>
            <a:noFill/>
          </a:ln>
        </p:spPr>
      </p:pic>
      <p:sp>
        <p:nvSpPr>
          <p:cNvPr id="247" name="CustomShape 6"/>
          <p:cNvSpPr/>
          <p:nvPr/>
        </p:nvSpPr>
        <p:spPr>
          <a:xfrm>
            <a:off x="2663640" y="4824000"/>
            <a:ext cx="23025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Classical training approach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2736000" y="5901840"/>
            <a:ext cx="189468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Time series training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6A3C4DB0-43AC-4F28-94C8-9D2D03D4D669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9" descr=""/>
          <p:cNvPicPr/>
          <p:nvPr/>
        </p:nvPicPr>
        <p:blipFill>
          <a:blip r:embed="rId1"/>
          <a:stretch/>
        </p:blipFill>
        <p:spPr>
          <a:xfrm>
            <a:off x="1389960" y="1152000"/>
            <a:ext cx="8182440" cy="3634200"/>
          </a:xfrm>
          <a:prstGeom prst="rect">
            <a:avLst/>
          </a:prstGeom>
          <a:ln>
            <a:noFill/>
          </a:ln>
        </p:spPr>
      </p:pic>
      <p:sp>
        <p:nvSpPr>
          <p:cNvPr id="253" name="CustomShape 1"/>
          <p:cNvSpPr/>
          <p:nvPr/>
        </p:nvSpPr>
        <p:spPr>
          <a:xfrm>
            <a:off x="4082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Predictions of a temporal model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Results of a model trained on periods of September 2018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76000" y="5949720"/>
            <a:ext cx="2443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Plots by Filip Široký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 rot="16200000">
            <a:off x="875520" y="2615040"/>
            <a:ext cx="2114280" cy="29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BCT05 current [mA]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960000" y="4588920"/>
            <a:ext cx="3524400" cy="2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Datapoints sorted by acquisition time (Sep 2018)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257" name="Group 5"/>
          <p:cNvGrpSpPr/>
          <p:nvPr/>
        </p:nvGrpSpPr>
        <p:grpSpPr>
          <a:xfrm>
            <a:off x="6192000" y="2088000"/>
            <a:ext cx="5108400" cy="3236400"/>
            <a:chOff x="6192000" y="2088000"/>
            <a:chExt cx="5108400" cy="3236400"/>
          </a:xfrm>
        </p:grpSpPr>
        <p:sp>
          <p:nvSpPr>
            <p:cNvPr id="258" name="Line 6"/>
            <p:cNvSpPr/>
            <p:nvPr/>
          </p:nvSpPr>
          <p:spPr>
            <a:xfrm flipH="1" flipV="1">
              <a:off x="8136000" y="3024000"/>
              <a:ext cx="1368000" cy="10800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7"/>
            <p:cNvSpPr/>
            <p:nvPr/>
          </p:nvSpPr>
          <p:spPr>
            <a:xfrm flipH="1" flipV="1">
              <a:off x="8712000" y="2088000"/>
              <a:ext cx="1080000" cy="18720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Line 8"/>
            <p:cNvSpPr/>
            <p:nvPr/>
          </p:nvSpPr>
          <p:spPr>
            <a:xfrm flipH="1" flipV="1">
              <a:off x="6192000" y="3526920"/>
              <a:ext cx="3168000" cy="8640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9"/>
            <p:cNvSpPr/>
            <p:nvPr/>
          </p:nvSpPr>
          <p:spPr>
            <a:xfrm>
              <a:off x="9648000" y="4213800"/>
              <a:ext cx="1652400" cy="1110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Model outputs uncertainties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262" name="Group 10"/>
          <p:cNvGrpSpPr/>
          <p:nvPr/>
        </p:nvGrpSpPr>
        <p:grpSpPr>
          <a:xfrm>
            <a:off x="1895760" y="3384000"/>
            <a:ext cx="2708640" cy="2110680"/>
            <a:chOff x="1895760" y="3384000"/>
            <a:chExt cx="2708640" cy="2110680"/>
          </a:xfrm>
        </p:grpSpPr>
        <p:sp>
          <p:nvSpPr>
            <p:cNvPr id="263" name="Line 11"/>
            <p:cNvSpPr/>
            <p:nvPr/>
          </p:nvSpPr>
          <p:spPr>
            <a:xfrm flipV="1">
              <a:off x="3240000" y="3384000"/>
              <a:ext cx="504000" cy="14058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12"/>
            <p:cNvSpPr/>
            <p:nvPr/>
          </p:nvSpPr>
          <p:spPr>
            <a:xfrm flipV="1">
              <a:off x="3528000" y="3384360"/>
              <a:ext cx="648000" cy="140544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13"/>
            <p:cNvSpPr/>
            <p:nvPr/>
          </p:nvSpPr>
          <p:spPr>
            <a:xfrm flipV="1">
              <a:off x="2880000" y="3494160"/>
              <a:ext cx="360000" cy="129564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4"/>
            <p:cNvSpPr/>
            <p:nvPr/>
          </p:nvSpPr>
          <p:spPr>
            <a:xfrm>
              <a:off x="1895760" y="4896000"/>
              <a:ext cx="2708640" cy="59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Model learns HT voltage 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breakdown artifacts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267" name="Group 15"/>
          <p:cNvGrpSpPr/>
          <p:nvPr/>
        </p:nvGrpSpPr>
        <p:grpSpPr>
          <a:xfrm>
            <a:off x="5544000" y="5292000"/>
            <a:ext cx="3344400" cy="1110240"/>
            <a:chOff x="5544000" y="5292000"/>
            <a:chExt cx="3344400" cy="1110240"/>
          </a:xfrm>
        </p:grpSpPr>
        <p:sp>
          <p:nvSpPr>
            <p:cNvPr id="268" name="CustomShape 16"/>
            <p:cNvSpPr/>
            <p:nvPr/>
          </p:nvSpPr>
          <p:spPr>
            <a:xfrm>
              <a:off x="5544000" y="5508000"/>
              <a:ext cx="194040" cy="212040"/>
            </a:xfrm>
            <a:custGeom>
              <a:avLst/>
              <a:gdLst/>
              <a:ahLst/>
              <a:rect l="l" t="t" r="r" b="b"/>
              <a:pathLst>
                <a:path w="741" h="602">
                  <a:moveTo>
                    <a:pt x="0" y="150"/>
                  </a:moveTo>
                  <a:lnTo>
                    <a:pt x="555" y="150"/>
                  </a:lnTo>
                  <a:lnTo>
                    <a:pt x="555" y="0"/>
                  </a:lnTo>
                  <a:lnTo>
                    <a:pt x="740" y="300"/>
                  </a:lnTo>
                  <a:lnTo>
                    <a:pt x="555" y="601"/>
                  </a:lnTo>
                  <a:lnTo>
                    <a:pt x="555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7"/>
            <p:cNvSpPr/>
            <p:nvPr/>
          </p:nvSpPr>
          <p:spPr>
            <a:xfrm>
              <a:off x="5838480" y="5292000"/>
              <a:ext cx="3049920" cy="1110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There is potential to learn (stable) source operation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270" name="CustomShape 18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1" name="CustomShape 19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72" name="CustomShape 20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467249E5-7B52-489B-BEFE-9F546665FA5C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76000" y="5949720"/>
            <a:ext cx="2443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Plots by Filip Široký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274" name="Picture 4" descr=""/>
          <p:cNvPicPr/>
          <p:nvPr/>
        </p:nvPicPr>
        <p:blipFill>
          <a:blip r:embed="rId1"/>
          <a:srcRect l="0" t="10085" r="0" b="11242"/>
          <a:stretch/>
        </p:blipFill>
        <p:spPr>
          <a:xfrm>
            <a:off x="1332000" y="1487160"/>
            <a:ext cx="4604040" cy="362088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1656000" y="5184000"/>
            <a:ext cx="36680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and predicting Sep 2018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228000" y="1369800"/>
            <a:ext cx="443160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learns to predict three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distinct levels</a:t>
            </a:r>
            <a:endParaRPr b="0" lang="de-DE" sz="2400" spc="-1" strike="noStrike">
              <a:latin typeface="Arial"/>
            </a:endParaRPr>
          </a:p>
        </p:txBody>
      </p:sp>
      <p:grpSp>
        <p:nvGrpSpPr>
          <p:cNvPr id="277" name="Group 4"/>
          <p:cNvGrpSpPr/>
          <p:nvPr/>
        </p:nvGrpSpPr>
        <p:grpSpPr>
          <a:xfrm>
            <a:off x="4355640" y="2484000"/>
            <a:ext cx="6944400" cy="1980000"/>
            <a:chOff x="4355640" y="2484000"/>
            <a:chExt cx="6944400" cy="1980000"/>
          </a:xfrm>
        </p:grpSpPr>
        <p:sp>
          <p:nvSpPr>
            <p:cNvPr id="278" name="Line 5"/>
            <p:cNvSpPr/>
            <p:nvPr/>
          </p:nvSpPr>
          <p:spPr>
            <a:xfrm flipH="1" flipV="1">
              <a:off x="4643640" y="2520000"/>
              <a:ext cx="1512000" cy="1440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6"/>
            <p:cNvSpPr/>
            <p:nvPr/>
          </p:nvSpPr>
          <p:spPr>
            <a:xfrm flipH="1">
              <a:off x="4355640" y="3816000"/>
              <a:ext cx="1800000" cy="6480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7"/>
            <p:cNvSpPr/>
            <p:nvPr/>
          </p:nvSpPr>
          <p:spPr>
            <a:xfrm flipH="1" flipV="1">
              <a:off x="4355640" y="3024000"/>
              <a:ext cx="1656000" cy="216000"/>
            </a:xfrm>
            <a:prstGeom prst="line">
              <a:avLst/>
            </a:prstGeom>
            <a:ln>
              <a:solidFill>
                <a:srgbClr val="111111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8"/>
            <p:cNvSpPr/>
            <p:nvPr/>
          </p:nvSpPr>
          <p:spPr>
            <a:xfrm>
              <a:off x="6300000" y="2484000"/>
              <a:ext cx="3020040" cy="136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Average Beam current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Average value of bad shots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Source was off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82" name="CustomShape 9"/>
            <p:cNvSpPr/>
            <p:nvPr/>
          </p:nvSpPr>
          <p:spPr>
            <a:xfrm>
              <a:off x="9252000" y="2556000"/>
              <a:ext cx="284040" cy="1328040"/>
            </a:xfrm>
            <a:custGeom>
              <a:avLst/>
              <a:gdLst/>
              <a:ahLst/>
              <a:rect l="l" t="t" r="r" b="b"/>
              <a:pathLst>
                <a:path w="802" h="3702">
                  <a:moveTo>
                    <a:pt x="0" y="0"/>
                  </a:moveTo>
                  <a:cubicBezTo>
                    <a:pt x="200" y="0"/>
                    <a:pt x="400" y="154"/>
                    <a:pt x="400" y="308"/>
                  </a:cubicBezTo>
                  <a:lnTo>
                    <a:pt x="400" y="1542"/>
                  </a:lnTo>
                  <a:cubicBezTo>
                    <a:pt x="400" y="1696"/>
                    <a:pt x="600" y="1850"/>
                    <a:pt x="801" y="1850"/>
                  </a:cubicBezTo>
                  <a:cubicBezTo>
                    <a:pt x="600" y="1850"/>
                    <a:pt x="400" y="2004"/>
                    <a:pt x="400" y="2158"/>
                  </a:cubicBezTo>
                  <a:lnTo>
                    <a:pt x="400" y="3392"/>
                  </a:lnTo>
                  <a:cubicBezTo>
                    <a:pt x="400" y="3546"/>
                    <a:pt x="200" y="3701"/>
                    <a:pt x="0" y="3701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0"/>
            <p:cNvSpPr/>
            <p:nvPr/>
          </p:nvSpPr>
          <p:spPr>
            <a:xfrm>
              <a:off x="9648000" y="2933280"/>
              <a:ext cx="1652040" cy="59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Possible 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Interpretation?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284" name="Group 11"/>
          <p:cNvGrpSpPr/>
          <p:nvPr/>
        </p:nvGrpSpPr>
        <p:grpSpPr>
          <a:xfrm>
            <a:off x="6480000" y="4680000"/>
            <a:ext cx="4532400" cy="1110240"/>
            <a:chOff x="6480000" y="4680000"/>
            <a:chExt cx="4532400" cy="1110240"/>
          </a:xfrm>
        </p:grpSpPr>
        <p:sp>
          <p:nvSpPr>
            <p:cNvPr id="285" name="CustomShape 12"/>
            <p:cNvSpPr/>
            <p:nvPr/>
          </p:nvSpPr>
          <p:spPr>
            <a:xfrm>
              <a:off x="6480000" y="4896000"/>
              <a:ext cx="263880" cy="212040"/>
            </a:xfrm>
            <a:custGeom>
              <a:avLst/>
              <a:gdLst/>
              <a:ahLst/>
              <a:rect l="l" t="t" r="r" b="b"/>
              <a:pathLst>
                <a:path w="741" h="602">
                  <a:moveTo>
                    <a:pt x="0" y="150"/>
                  </a:moveTo>
                  <a:lnTo>
                    <a:pt x="555" y="150"/>
                  </a:lnTo>
                  <a:lnTo>
                    <a:pt x="555" y="0"/>
                  </a:lnTo>
                  <a:lnTo>
                    <a:pt x="740" y="300"/>
                  </a:lnTo>
                  <a:lnTo>
                    <a:pt x="555" y="601"/>
                  </a:lnTo>
                  <a:lnTo>
                    <a:pt x="555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3"/>
            <p:cNvSpPr/>
            <p:nvPr/>
          </p:nvSpPr>
          <p:spPr>
            <a:xfrm>
              <a:off x="6879240" y="4680000"/>
              <a:ext cx="4133160" cy="1110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Some Key features of interest for operation could not yet be represented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287" name="CustomShape 14"/>
          <p:cNvSpPr/>
          <p:nvPr/>
        </p:nvSpPr>
        <p:spPr>
          <a:xfrm>
            <a:off x="4010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Predictions of a temporal model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Results of a model trained on periods of September 2018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89" name="CustomShape 16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0" name="CustomShape 17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C2025401-8B10-4D7F-9182-AC35D487683B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082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Forcasting new horizons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Previous model predicting October 2018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76000" y="5949720"/>
            <a:ext cx="2443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Plots by Filip Široký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1"/>
          <a:srcRect l="9453" t="12109" r="9510" b="5796"/>
          <a:stretch/>
        </p:blipFill>
        <p:spPr>
          <a:xfrm>
            <a:off x="2088000" y="1512000"/>
            <a:ext cx="8060400" cy="3626280"/>
          </a:xfrm>
          <a:prstGeom prst="rect">
            <a:avLst/>
          </a:prstGeom>
          <a:ln>
            <a:noFill/>
          </a:ln>
        </p:spPr>
      </p:pic>
      <p:grpSp>
        <p:nvGrpSpPr>
          <p:cNvPr id="294" name="Group 3"/>
          <p:cNvGrpSpPr/>
          <p:nvPr/>
        </p:nvGrpSpPr>
        <p:grpSpPr>
          <a:xfrm>
            <a:off x="4824000" y="936000"/>
            <a:ext cx="2950200" cy="2444400"/>
            <a:chOff x="4824000" y="936000"/>
            <a:chExt cx="2950200" cy="2444400"/>
          </a:xfrm>
        </p:grpSpPr>
        <p:sp>
          <p:nvSpPr>
            <p:cNvPr id="295" name="CustomShape 4"/>
            <p:cNvSpPr/>
            <p:nvPr/>
          </p:nvSpPr>
          <p:spPr>
            <a:xfrm>
              <a:off x="4824000" y="1872000"/>
              <a:ext cx="2444400" cy="1508400"/>
            </a:xfrm>
            <a:prstGeom prst="ellipse">
              <a:avLst/>
            </a:prstGeom>
            <a:noFill/>
            <a:ln cap="rnd" w="72000">
              <a:solidFill>
                <a:srgbClr val="ed1c24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5"/>
            <p:cNvSpPr/>
            <p:nvPr/>
          </p:nvSpPr>
          <p:spPr>
            <a:xfrm>
              <a:off x="5638680" y="936000"/>
              <a:ext cx="2135520" cy="59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e181e"/>
                  </a:solidFill>
                  <a:latin typeface="Arial"/>
                  <a:ea typeface="DejaVu Sans"/>
                </a:rPr>
                <a:t>Instability regions not modeled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297" name="Group 6"/>
          <p:cNvGrpSpPr/>
          <p:nvPr/>
        </p:nvGrpSpPr>
        <p:grpSpPr>
          <a:xfrm>
            <a:off x="8496000" y="1368000"/>
            <a:ext cx="2804400" cy="2084400"/>
            <a:chOff x="8496000" y="1368000"/>
            <a:chExt cx="2804400" cy="2084400"/>
          </a:xfrm>
        </p:grpSpPr>
        <p:sp>
          <p:nvSpPr>
            <p:cNvPr id="298" name="CustomShape 7"/>
            <p:cNvSpPr/>
            <p:nvPr/>
          </p:nvSpPr>
          <p:spPr>
            <a:xfrm>
              <a:off x="8496000" y="1872000"/>
              <a:ext cx="1724400" cy="1580400"/>
            </a:xfrm>
            <a:prstGeom prst="ellipse">
              <a:avLst/>
            </a:prstGeom>
            <a:noFill/>
            <a:ln cap="rnd" w="72000">
              <a:solidFill>
                <a:srgbClr val="ed1c24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8"/>
            <p:cNvSpPr/>
            <p:nvPr/>
          </p:nvSpPr>
          <p:spPr>
            <a:xfrm>
              <a:off x="9792000" y="1368000"/>
              <a:ext cx="1508400" cy="59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e181e"/>
                  </a:solidFill>
                  <a:latin typeface="Arial"/>
                  <a:ea typeface="DejaVu Sans"/>
                </a:rPr>
                <a:t>Beam degradation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300" name="Group 9"/>
          <p:cNvGrpSpPr/>
          <p:nvPr/>
        </p:nvGrpSpPr>
        <p:grpSpPr>
          <a:xfrm>
            <a:off x="7128000" y="2808000"/>
            <a:ext cx="2300400" cy="2948400"/>
            <a:chOff x="7128000" y="2808000"/>
            <a:chExt cx="2300400" cy="2948400"/>
          </a:xfrm>
        </p:grpSpPr>
        <p:sp>
          <p:nvSpPr>
            <p:cNvPr id="301" name="CustomShape 10"/>
            <p:cNvSpPr/>
            <p:nvPr/>
          </p:nvSpPr>
          <p:spPr>
            <a:xfrm>
              <a:off x="7128000" y="2808000"/>
              <a:ext cx="2156400" cy="2228400"/>
            </a:xfrm>
            <a:prstGeom prst="ellipse">
              <a:avLst/>
            </a:prstGeom>
            <a:noFill/>
            <a:ln cap="rnd" w="72000">
              <a:solidFill>
                <a:srgbClr val="ed1c24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1"/>
            <p:cNvSpPr/>
            <p:nvPr/>
          </p:nvSpPr>
          <p:spPr>
            <a:xfrm>
              <a:off x="7292880" y="5157720"/>
              <a:ext cx="2135520" cy="59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e181e"/>
                  </a:solidFill>
                  <a:latin typeface="Arial"/>
                  <a:ea typeface="DejaVu Sans"/>
                </a:rPr>
                <a:t>Source-off phase correct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303" name="Group 12"/>
          <p:cNvGrpSpPr/>
          <p:nvPr/>
        </p:nvGrpSpPr>
        <p:grpSpPr>
          <a:xfrm>
            <a:off x="2376000" y="4104000"/>
            <a:ext cx="2876400" cy="2084400"/>
            <a:chOff x="2376000" y="4104000"/>
            <a:chExt cx="2876400" cy="2084400"/>
          </a:xfrm>
        </p:grpSpPr>
        <p:sp>
          <p:nvSpPr>
            <p:cNvPr id="304" name="CustomShape 13"/>
            <p:cNvSpPr/>
            <p:nvPr/>
          </p:nvSpPr>
          <p:spPr>
            <a:xfrm>
              <a:off x="2664000" y="4104000"/>
              <a:ext cx="2156400" cy="932400"/>
            </a:xfrm>
            <a:prstGeom prst="ellipse">
              <a:avLst/>
            </a:prstGeom>
            <a:noFill/>
            <a:ln cap="rnd" w="72000">
              <a:solidFill>
                <a:srgbClr val="ed1c24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4"/>
            <p:cNvSpPr/>
            <p:nvPr/>
          </p:nvSpPr>
          <p:spPr>
            <a:xfrm>
              <a:off x="2376000" y="5077800"/>
              <a:ext cx="2876400" cy="1110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e181e"/>
                  </a:solidFill>
                  <a:latin typeface="Arial"/>
                  <a:ea typeface="DejaVu Sans"/>
                </a:rPr>
                <a:t>HT voltage breakdowns identified, but with lag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306" name="CustomShape 15"/>
          <p:cNvSpPr/>
          <p:nvPr/>
        </p:nvSpPr>
        <p:spPr>
          <a:xfrm rot="16200000">
            <a:off x="803520" y="2831400"/>
            <a:ext cx="2114280" cy="29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BCT05 current [mA]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09" name="CustomShape 18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7EE9AE7-F15D-4024-A888-3042C3EBEE4B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082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Conclusion and next steps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07880" y="1340280"/>
            <a:ext cx="112518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Promising time series models that already learned very basic current features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Improvement over randomly shuffled data (without time component)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Output of uncertainity can be of very great interest to indicate degradation of the beam</a:t>
            </a:r>
            <a:endParaRPr b="0" lang="de-D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Predict Longer future (e.g. next 30min instead of next second)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Understand lag and prediction of discrete states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Try out different ML approaches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Have a different representation of the target (Wavelet/FFT Transform of current)</a:t>
            </a:r>
            <a:endParaRPr b="0" lang="de-DE" sz="21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F83A5347-0378-4C90-A77A-A946BFDAE48D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07880" y="1592280"/>
            <a:ext cx="112518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Three year old cooperation with BE-ICS/Siemens 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DejaVu Sans"/>
              </a:rPr>
              <a:t>Develop a Machine Learning Model supporting LINAC3 operation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Since October: Filip Široký and Marc</a:t>
            </a:r>
            <a:r>
              <a:rPr b="0" lang="de-DE" sz="1400" spc="-1" strike="noStrike">
                <a:solidFill>
                  <a:srgbClr val="18af9b"/>
                </a:solidFill>
                <a:latin typeface="Arial"/>
                <a:ea typeface="Arial"/>
              </a:rPr>
              <a:t> </a:t>
            </a: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ial"/>
              </a:rPr>
              <a:t>Bengulescu</a:t>
            </a: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ial"/>
              </a:rPr>
              <a:t>Presented multiple times at ML-coffee (informal CO plattform on machine learning)</a:t>
            </a:r>
            <a:endParaRPr b="0" lang="de-D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1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171717"/>
                </a:solidFill>
                <a:latin typeface="Arial"/>
                <a:ea typeface="Arial"/>
              </a:rPr>
              <a:t>Goal:</a:t>
            </a: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ial"/>
              </a:rPr>
              <a:t> Predicting the Beam current of the LINAC3 using Neural Networks</a:t>
            </a:r>
            <a:endParaRPr b="0" lang="de-D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	</a:t>
            </a: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	</a:t>
            </a: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Thank you to Filip and Marc as everything presented here is their work.</a:t>
            </a:r>
            <a:endParaRPr b="0" lang="de-DE" sz="21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07880" y="37368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Overview of the Cooperation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2827978-FA48-4FC2-BB09-EB00A9216CAE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07880" y="37368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Layout of LINAC3 and the objective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3600" spc="-1" strike="noStrike">
              <a:latin typeface="Arial"/>
            </a:endParaRPr>
          </a:p>
        </p:txBody>
      </p:sp>
      <p:pic>
        <p:nvPicPr>
          <p:cNvPr id="128" name="Picture 8" descr=""/>
          <p:cNvPicPr/>
          <p:nvPr/>
        </p:nvPicPr>
        <p:blipFill>
          <a:blip r:embed="rId1"/>
          <a:stretch/>
        </p:blipFill>
        <p:spPr>
          <a:xfrm>
            <a:off x="1770480" y="883800"/>
            <a:ext cx="4309920" cy="19749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 rot="1250400">
            <a:off x="3005640" y="2340720"/>
            <a:ext cx="157320" cy="335520"/>
          </a:xfrm>
          <a:custGeom>
            <a:avLst/>
            <a:gdLst/>
            <a:ahLst/>
            <a:rect l="l" t="t" r="r" b="b"/>
            <a:pathLst>
              <a:path w="451" h="910">
                <a:moveTo>
                  <a:pt x="357" y="909"/>
                </a:moveTo>
                <a:lnTo>
                  <a:pt x="357" y="236"/>
                </a:lnTo>
                <a:lnTo>
                  <a:pt x="450" y="236"/>
                </a:lnTo>
                <a:lnTo>
                  <a:pt x="225" y="0"/>
                </a:lnTo>
                <a:lnTo>
                  <a:pt x="0" y="236"/>
                </a:lnTo>
                <a:lnTo>
                  <a:pt x="94" y="236"/>
                </a:lnTo>
                <a:lnTo>
                  <a:pt x="94" y="909"/>
                </a:lnTo>
                <a:lnTo>
                  <a:pt x="357" y="909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 rot="20058000">
            <a:off x="5028120" y="2354040"/>
            <a:ext cx="157320" cy="322560"/>
          </a:xfrm>
          <a:custGeom>
            <a:avLst/>
            <a:gdLst/>
            <a:ahLst/>
            <a:rect l="l" t="t" r="r" b="b"/>
            <a:pathLst>
              <a:path w="451" h="910">
                <a:moveTo>
                  <a:pt x="357" y="909"/>
                </a:moveTo>
                <a:lnTo>
                  <a:pt x="358" y="235"/>
                </a:lnTo>
                <a:lnTo>
                  <a:pt x="450" y="235"/>
                </a:lnTo>
                <a:lnTo>
                  <a:pt x="226" y="0"/>
                </a:lnTo>
                <a:lnTo>
                  <a:pt x="0" y="235"/>
                </a:lnTo>
                <a:lnTo>
                  <a:pt x="94" y="235"/>
                </a:lnTo>
                <a:lnTo>
                  <a:pt x="94" y="908"/>
                </a:lnTo>
                <a:lnTo>
                  <a:pt x="357" y="909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728000" y="2663640"/>
            <a:ext cx="22946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WenQuanYi Zen Hei Sharp"/>
              </a:rPr>
              <a:t>ITF.BCT.15:CURRENT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110840" y="2655000"/>
            <a:ext cx="2293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WenQuanYi Zen Hei Sharp"/>
              </a:rPr>
              <a:t>ITL.BCT.05:CURRENT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8064000" y="1289880"/>
            <a:ext cx="309168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all source Aquisitions, can we predict what the intensity of the beam will be in the near future?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rcRect l="0" t="9918" r="0" b="0"/>
          <a:stretch/>
        </p:blipFill>
        <p:spPr>
          <a:xfrm>
            <a:off x="900000" y="3312000"/>
            <a:ext cx="6149880" cy="2876040"/>
          </a:xfrm>
          <a:prstGeom prst="rect">
            <a:avLst/>
          </a:prstGeom>
          <a:ln>
            <a:noFill/>
          </a:ln>
        </p:spPr>
      </p:pic>
      <p:sp>
        <p:nvSpPr>
          <p:cNvPr id="135" name="CustomShape 7"/>
          <p:cNvSpPr/>
          <p:nvPr/>
        </p:nvSpPr>
        <p:spPr>
          <a:xfrm rot="16200000">
            <a:off x="482760" y="4444560"/>
            <a:ext cx="17686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BCT05 current [mA]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2799000" y="5976000"/>
            <a:ext cx="28850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Dates (08.11.2018 – 17.11.2018)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137" name="Group 9"/>
          <p:cNvGrpSpPr/>
          <p:nvPr/>
        </p:nvGrpSpPr>
        <p:grpSpPr>
          <a:xfrm>
            <a:off x="8703000" y="3650760"/>
            <a:ext cx="1715760" cy="2285640"/>
            <a:chOff x="8703000" y="3650760"/>
            <a:chExt cx="1715760" cy="2285640"/>
          </a:xfrm>
        </p:grpSpPr>
        <p:sp>
          <p:nvSpPr>
            <p:cNvPr id="138" name="CustomShape 10"/>
            <p:cNvSpPr/>
            <p:nvPr/>
          </p:nvSpPr>
          <p:spPr>
            <a:xfrm>
              <a:off x="8892000" y="4824000"/>
              <a:ext cx="1220400" cy="428400"/>
            </a:xfrm>
            <a:custGeom>
              <a:avLst/>
              <a:gdLst/>
              <a:ahLst/>
              <a:rect l="l" t="t" r="r" b="b"/>
              <a:pathLst>
                <a:path w="3402" h="1202">
                  <a:moveTo>
                    <a:pt x="0" y="0"/>
                  </a:moveTo>
                  <a:lnTo>
                    <a:pt x="3401" y="0"/>
                  </a:lnTo>
                  <a:lnTo>
                    <a:pt x="2550" y="1201"/>
                  </a:lnTo>
                  <a:lnTo>
                    <a:pt x="850" y="1201"/>
                  </a:lnTo>
                  <a:lnTo>
                    <a:pt x="0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 rot="366600">
              <a:off x="8817480" y="431640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Oven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Power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40" name="CustomShape 12"/>
            <p:cNvSpPr/>
            <p:nvPr/>
          </p:nvSpPr>
          <p:spPr>
            <a:xfrm rot="20821200">
              <a:off x="9321840" y="417456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HT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41" name="CustomShape 13"/>
            <p:cNvSpPr/>
            <p:nvPr/>
          </p:nvSpPr>
          <p:spPr>
            <a:xfrm rot="1308000">
              <a:off x="9826200" y="438948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Gas V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42" name="CustomShape 14"/>
            <p:cNvSpPr/>
            <p:nvPr/>
          </p:nvSpPr>
          <p:spPr>
            <a:xfrm rot="21173400">
              <a:off x="9969840" y="388728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RF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43" name="CustomShape 15"/>
            <p:cNvSpPr/>
            <p:nvPr/>
          </p:nvSpPr>
          <p:spPr>
            <a:xfrm rot="20584800">
              <a:off x="8745480" y="381492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Bias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Disc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44" name="CustomShape 16"/>
            <p:cNvSpPr/>
            <p:nvPr/>
          </p:nvSpPr>
          <p:spPr>
            <a:xfrm rot="190200">
              <a:off x="9251640" y="3668040"/>
              <a:ext cx="644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Solenoids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45" name="CustomShape 17"/>
            <p:cNvSpPr/>
            <p:nvPr/>
          </p:nvSpPr>
          <p:spPr>
            <a:xfrm>
              <a:off x="9180000" y="4932000"/>
              <a:ext cx="212400" cy="21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33333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8"/>
            <p:cNvSpPr/>
            <p:nvPr/>
          </p:nvSpPr>
          <p:spPr>
            <a:xfrm>
              <a:off x="9396000" y="4860000"/>
              <a:ext cx="212400" cy="21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33333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9"/>
            <p:cNvSpPr/>
            <p:nvPr/>
          </p:nvSpPr>
          <p:spPr>
            <a:xfrm>
              <a:off x="9594000" y="4968000"/>
              <a:ext cx="212400" cy="21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33333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0"/>
            <p:cNvSpPr/>
            <p:nvPr/>
          </p:nvSpPr>
          <p:spPr>
            <a:xfrm>
              <a:off x="9360000" y="5256000"/>
              <a:ext cx="284400" cy="2124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1"/>
            <p:cNvSpPr/>
            <p:nvPr/>
          </p:nvSpPr>
          <p:spPr>
            <a:xfrm>
              <a:off x="9180000" y="5580000"/>
              <a:ext cx="644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Beam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Intensity</a:t>
              </a:r>
              <a:endParaRPr b="0" lang="de-DE" sz="1000" spc="-1" strike="noStrike">
                <a:latin typeface="Arial"/>
              </a:endParaRPr>
            </a:p>
          </p:txBody>
        </p:sp>
      </p:grpSp>
      <p:sp>
        <p:nvSpPr>
          <p:cNvPr id="150" name="CustomShape 22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E4C46E93-77F9-452B-B9F0-92939D8FDB72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082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Numerous possible applications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07880" y="1376280"/>
            <a:ext cx="112518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During operation:</a:t>
            </a:r>
            <a:endParaRPr b="0" lang="de-DE" sz="21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Automatically correct (small) instabilities</a:t>
            </a:r>
            <a:endParaRPr b="0" lang="de-DE" sz="21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Have a pre-warn system that alerts operators if the current is about to degrade</a:t>
            </a:r>
            <a:endParaRPr b="0" lang="de-DE" sz="2100" spc="-1" strike="noStrike">
              <a:latin typeface="Arial"/>
            </a:endParaRPr>
          </a:p>
          <a:p>
            <a:pPr lvl="5" marL="1296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171717"/>
                </a:solidFill>
                <a:latin typeface="Arial"/>
                <a:ea typeface="AR PL SungtiL GB"/>
              </a:rPr>
              <a:t>Will the beam intensity drop over the next 30min?</a:t>
            </a:r>
            <a:endParaRPr b="0" lang="de-DE" sz="1500" spc="-1" strike="noStrike">
              <a:latin typeface="Arial"/>
            </a:endParaRPr>
          </a:p>
          <a:p>
            <a:pPr lvl="5" marL="1296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171717"/>
                </a:solidFill>
                <a:latin typeface="Arial"/>
                <a:ea typeface="AR PL SungtiL GB"/>
              </a:rPr>
              <a:t>Are there going to be many bad shots in the next hour?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 b="0" lang="de-DE" sz="10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Offline analysis:</a:t>
            </a:r>
            <a:endParaRPr b="0" lang="de-DE" sz="21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Study how certain source settings might influence the current (simulation)</a:t>
            </a:r>
            <a:endParaRPr b="0" lang="de-DE" sz="21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Understand what variables cause the beam intensity to change</a:t>
            </a:r>
            <a:endParaRPr b="0" lang="de-DE" sz="21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2372EA6F-578C-459E-82AC-464849CBAC37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0428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Machine learning crash course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How do you train a (supervised) model?</a:t>
            </a:r>
            <a:endParaRPr b="0" lang="de-DE" sz="2000" spc="-1" strike="noStrike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970560" y="2302200"/>
            <a:ext cx="1715760" cy="2285640"/>
            <a:chOff x="970560" y="2302200"/>
            <a:chExt cx="1715760" cy="2285640"/>
          </a:xfrm>
        </p:grpSpPr>
        <p:sp>
          <p:nvSpPr>
            <p:cNvPr id="160" name="CustomShape 3"/>
            <p:cNvSpPr/>
            <p:nvPr/>
          </p:nvSpPr>
          <p:spPr>
            <a:xfrm>
              <a:off x="1159560" y="3475440"/>
              <a:ext cx="1220400" cy="428400"/>
            </a:xfrm>
            <a:custGeom>
              <a:avLst/>
              <a:gdLst/>
              <a:ahLst/>
              <a:rect l="l" t="t" r="r" b="b"/>
              <a:pathLst>
                <a:path w="3402" h="1202">
                  <a:moveTo>
                    <a:pt x="0" y="0"/>
                  </a:moveTo>
                  <a:lnTo>
                    <a:pt x="3401" y="0"/>
                  </a:lnTo>
                  <a:lnTo>
                    <a:pt x="2550" y="1201"/>
                  </a:lnTo>
                  <a:lnTo>
                    <a:pt x="850" y="1201"/>
                  </a:lnTo>
                  <a:lnTo>
                    <a:pt x="0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"/>
            <p:cNvSpPr/>
            <p:nvPr/>
          </p:nvSpPr>
          <p:spPr>
            <a:xfrm rot="366600">
              <a:off x="1085040" y="296784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Oven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Power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62" name="CustomShape 5"/>
            <p:cNvSpPr/>
            <p:nvPr/>
          </p:nvSpPr>
          <p:spPr>
            <a:xfrm rot="20821200">
              <a:off x="1589400" y="282600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HT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63" name="CustomShape 6"/>
            <p:cNvSpPr/>
            <p:nvPr/>
          </p:nvSpPr>
          <p:spPr>
            <a:xfrm rot="1308000">
              <a:off x="2093760" y="304092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Gas V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64" name="CustomShape 7"/>
            <p:cNvSpPr/>
            <p:nvPr/>
          </p:nvSpPr>
          <p:spPr>
            <a:xfrm rot="21173400">
              <a:off x="2237400" y="253872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RF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65" name="CustomShape 8"/>
            <p:cNvSpPr/>
            <p:nvPr/>
          </p:nvSpPr>
          <p:spPr>
            <a:xfrm rot="20584800">
              <a:off x="1013040" y="2466360"/>
              <a:ext cx="428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Bias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Disc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66" name="CustomShape 9"/>
            <p:cNvSpPr/>
            <p:nvPr/>
          </p:nvSpPr>
          <p:spPr>
            <a:xfrm rot="190200">
              <a:off x="1519200" y="2319480"/>
              <a:ext cx="644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Solenoids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67" name="CustomShape 10"/>
            <p:cNvSpPr/>
            <p:nvPr/>
          </p:nvSpPr>
          <p:spPr>
            <a:xfrm>
              <a:off x="1447560" y="3583440"/>
              <a:ext cx="212400" cy="21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33333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1663560" y="3511440"/>
              <a:ext cx="212400" cy="21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33333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2"/>
            <p:cNvSpPr/>
            <p:nvPr/>
          </p:nvSpPr>
          <p:spPr>
            <a:xfrm>
              <a:off x="1861560" y="3619440"/>
              <a:ext cx="212400" cy="21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33333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3"/>
            <p:cNvSpPr/>
            <p:nvPr/>
          </p:nvSpPr>
          <p:spPr>
            <a:xfrm>
              <a:off x="1627560" y="3907440"/>
              <a:ext cx="284400" cy="2124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4"/>
            <p:cNvSpPr/>
            <p:nvPr/>
          </p:nvSpPr>
          <p:spPr>
            <a:xfrm>
              <a:off x="1447560" y="4231440"/>
              <a:ext cx="644400" cy="3564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Beam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Intensity</a:t>
              </a:r>
              <a:endParaRPr b="0" lang="de-DE" sz="1000" spc="-1" strike="noStrike">
                <a:latin typeface="Arial"/>
              </a:endParaRPr>
            </a:p>
          </p:txBody>
        </p:sp>
      </p:grpSp>
      <p:sp>
        <p:nvSpPr>
          <p:cNvPr id="172" name="CustomShape 15"/>
          <p:cNvSpPr/>
          <p:nvPr/>
        </p:nvSpPr>
        <p:spPr>
          <a:xfrm>
            <a:off x="1188000" y="3350160"/>
            <a:ext cx="1294200" cy="862200"/>
          </a:xfrm>
          <a:prstGeom prst="ellipse">
            <a:avLst/>
          </a:prstGeom>
          <a:noFill/>
          <a:ln cap="rnd" w="72000">
            <a:solidFill>
              <a:srgbClr val="ed1c24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2628000" y="3503520"/>
            <a:ext cx="213552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ce181e"/>
                </a:solidFill>
                <a:latin typeface="Arial"/>
                <a:ea typeface="DejaVu Sans"/>
              </a:rPr>
              <a:t>This is what we call a model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465120" y="4824000"/>
            <a:ext cx="4413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the begining, the model knows nothing.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175" name="Group 18"/>
          <p:cNvGrpSpPr/>
          <p:nvPr/>
        </p:nvGrpSpPr>
        <p:grpSpPr>
          <a:xfrm>
            <a:off x="5598720" y="1746720"/>
            <a:ext cx="5308200" cy="3643200"/>
            <a:chOff x="5598720" y="1746720"/>
            <a:chExt cx="5308200" cy="3643200"/>
          </a:xfrm>
        </p:grpSpPr>
        <p:pic>
          <p:nvPicPr>
            <p:cNvPr id="176" name="Picture 11" descr=""/>
            <p:cNvPicPr/>
            <p:nvPr/>
          </p:nvPicPr>
          <p:blipFill>
            <a:blip r:embed="rId1"/>
            <a:srcRect l="0" t="0" r="0" b="53723"/>
            <a:stretch/>
          </p:blipFill>
          <p:spPr>
            <a:xfrm>
              <a:off x="5640840" y="1746720"/>
              <a:ext cx="4824000" cy="803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CustomShape 19"/>
            <p:cNvSpPr/>
            <p:nvPr/>
          </p:nvSpPr>
          <p:spPr>
            <a:xfrm>
              <a:off x="6866280" y="2423880"/>
              <a:ext cx="266256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Take all your data and split it up</a:t>
              </a:r>
              <a:endParaRPr b="0" lang="de-DE" sz="1300" spc="-1" strike="noStrike">
                <a:latin typeface="Arial"/>
              </a:endParaRPr>
            </a:p>
          </p:txBody>
        </p:sp>
        <p:sp>
          <p:nvSpPr>
            <p:cNvPr id="178" name="CustomShape 20"/>
            <p:cNvSpPr/>
            <p:nvPr/>
          </p:nvSpPr>
          <p:spPr>
            <a:xfrm>
              <a:off x="5598720" y="2997720"/>
              <a:ext cx="5308200" cy="239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16000" indent="-214200">
                <a:lnSpc>
                  <a:spcPct val="100000"/>
                </a:lnSpc>
                <a:buClr>
                  <a:srgbClr val="000000"/>
                </a:buClr>
                <a:buFont typeface="StarSymbol"/>
                <a:buAutoNum type="arabicPeriod"/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Present it a lot of (input, expected output) pairs and adjust model to minimize an error function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000000"/>
                </a:buClr>
                <a:buFont typeface="StarSymbol"/>
                <a:buAutoNum type="arabicPeriod"/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Measure performance on </a:t>
              </a:r>
              <a:r>
                <a:rPr b="1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unseen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data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000000"/>
                </a:buClr>
                <a:buFont typeface="StarSymbol"/>
                <a:buAutoNum type="arabicPeriod"/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Test behaviour in real application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179" name="CustomShape 21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CustomShape 23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16CD3CD-B460-4B98-9134-619519A29716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0428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Machine learning crash course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Neural network basics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76000" y="5949720"/>
            <a:ext cx="1051020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Images from </a:t>
            </a:r>
            <a:r>
              <a:rPr b="0" lang="de-DE" sz="1200" spc="-1" strike="noStrike" u="sng">
                <a:solidFill>
                  <a:srgbClr val="6d2466"/>
                </a:solidFill>
                <a:uFillTx/>
                <a:latin typeface="Arial"/>
                <a:ea typeface="AR PL SungtiL GB"/>
                <a:hlinkClick r:id="rId1"/>
              </a:rPr>
              <a:t>https://towardsdatascience.com/machine-learning-for-beginners-an-introduction-to-neural-networks-d49f22d238f9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 (03.07.2020)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195640" y="3147120"/>
            <a:ext cx="23025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Building Blocks: Neurons</a:t>
            </a:r>
            <a:endParaRPr b="0" lang="de-DE" sz="13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5" name="Formula 4"/>
              <p:cNvSpPr txBox="1"/>
              <p:nvPr/>
            </p:nvSpPr>
            <p:spPr>
              <a:xfrm>
                <a:off x="2389320" y="3472560"/>
                <a:ext cx="1710000" cy="19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r>
                      <m:t xml:space="preserve">g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grpSp>
        <p:nvGrpSpPr>
          <p:cNvPr id="186" name="Group 5"/>
          <p:cNvGrpSpPr/>
          <p:nvPr/>
        </p:nvGrpSpPr>
        <p:grpSpPr>
          <a:xfrm>
            <a:off x="1776240" y="4014720"/>
            <a:ext cx="5638680" cy="1671480"/>
            <a:chOff x="1776240" y="4014720"/>
            <a:chExt cx="5638680" cy="1671480"/>
          </a:xfrm>
        </p:grpSpPr>
        <p:pic>
          <p:nvPicPr>
            <p:cNvPr id="187" name="" descr=""/>
            <p:cNvPicPr/>
            <p:nvPr/>
          </p:nvPicPr>
          <p:blipFill>
            <a:blip r:embed="rId2"/>
            <a:stretch/>
          </p:blipFill>
          <p:spPr>
            <a:xfrm>
              <a:off x="1776240" y="4014720"/>
              <a:ext cx="2721960" cy="14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6"/>
            <p:cNvSpPr/>
            <p:nvPr/>
          </p:nvSpPr>
          <p:spPr>
            <a:xfrm>
              <a:off x="2051640" y="5415120"/>
              <a:ext cx="230256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 typical activation function</a:t>
              </a:r>
              <a:endParaRPr b="0" lang="de-DE" sz="1300" spc="-1" strike="noStrike">
                <a:latin typeface="Arial"/>
              </a:endParaRPr>
            </a:p>
          </p:txBody>
        </p:sp>
        <p:sp>
          <p:nvSpPr>
            <p:cNvPr id="189" name="Line 7"/>
            <p:cNvSpPr/>
            <p:nvPr/>
          </p:nvSpPr>
          <p:spPr>
            <a:xfrm flipH="1" flipV="1">
              <a:off x="4499280" y="4752000"/>
              <a:ext cx="540720" cy="7200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"/>
            <p:cNvSpPr/>
            <p:nvPr/>
          </p:nvSpPr>
          <p:spPr>
            <a:xfrm>
              <a:off x="5112000" y="4642200"/>
              <a:ext cx="2302920" cy="54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You need this, to model non-linear functions!</a:t>
              </a:r>
              <a:endParaRPr b="0" lang="de-DE" sz="1600" spc="-1" strike="noStrike">
                <a:latin typeface="Arial"/>
              </a:endParaRPr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6084000" y="1796760"/>
            <a:ext cx="4021200" cy="2017440"/>
            <a:chOff x="6084000" y="1796760"/>
            <a:chExt cx="4021200" cy="2017440"/>
          </a:xfrm>
        </p:grpSpPr>
        <p:pic>
          <p:nvPicPr>
            <p:cNvPr id="192" name="" descr=""/>
            <p:cNvPicPr/>
            <p:nvPr/>
          </p:nvPicPr>
          <p:blipFill>
            <a:blip r:embed="rId3"/>
            <a:stretch/>
          </p:blipFill>
          <p:spPr>
            <a:xfrm>
              <a:off x="6084000" y="1796760"/>
              <a:ext cx="4021200" cy="182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3" name="CustomShape 10"/>
            <p:cNvSpPr/>
            <p:nvPr/>
          </p:nvSpPr>
          <p:spPr>
            <a:xfrm>
              <a:off x="6768000" y="3543120"/>
              <a:ext cx="29502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Combine units to get a neural net</a:t>
              </a:r>
              <a:endParaRPr b="0" lang="de-DE" sz="1300" spc="-1" strike="noStrike">
                <a:latin typeface="Arial"/>
              </a:endParaRPr>
            </a:p>
          </p:txBody>
        </p:sp>
      </p:grpSp>
      <p:pic>
        <p:nvPicPr>
          <p:cNvPr id="194" name="" descr=""/>
          <p:cNvPicPr/>
          <p:nvPr/>
        </p:nvPicPr>
        <p:blipFill>
          <a:blip r:embed="rId4"/>
          <a:stretch/>
        </p:blipFill>
        <p:spPr>
          <a:xfrm>
            <a:off x="1656000" y="1224000"/>
            <a:ext cx="3310920" cy="1930680"/>
          </a:xfrm>
          <a:prstGeom prst="rect">
            <a:avLst/>
          </a:prstGeom>
          <a:ln>
            <a:noFill/>
          </a:ln>
        </p:spPr>
      </p:pic>
      <p:sp>
        <p:nvSpPr>
          <p:cNvPr id="195" name="CustomShape 11"/>
          <p:cNvSpPr/>
          <p:nvPr/>
        </p:nvSpPr>
        <p:spPr>
          <a:xfrm>
            <a:off x="2880000" y="2016000"/>
            <a:ext cx="3139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w₁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2880360" y="2484360"/>
            <a:ext cx="3139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w₂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3474000" y="2124000"/>
            <a:ext cx="24984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8" name="CustomShape 14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336C8BAD-573F-49D0-8C8A-3D031112AD81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0428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Machine learning crash course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Neural network basics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76000" y="5949720"/>
            <a:ext cx="1051020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Images from </a:t>
            </a:r>
            <a:r>
              <a:rPr b="0" lang="de-DE" sz="1200" spc="-1" strike="noStrike" u="sng">
                <a:solidFill>
                  <a:srgbClr val="6d2466"/>
                </a:solidFill>
                <a:uFillTx/>
                <a:latin typeface="Arial"/>
                <a:ea typeface="AR PL SungtiL GB"/>
                <a:hlinkClick r:id="rId1"/>
              </a:rPr>
              <a:t>https://towardsdatascience.com/machine-learning-for-beginners-an-introduction-to-neural-networks-d49f22d238f9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 (03.07.2020)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rcRect l="2089" t="3308" r="52456" b="3574"/>
          <a:stretch/>
        </p:blipFill>
        <p:spPr>
          <a:xfrm>
            <a:off x="1368000" y="1728000"/>
            <a:ext cx="3454200" cy="37202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04" name="Formula 3"/>
              <p:cNvSpPr txBox="1"/>
              <p:nvPr/>
            </p:nvSpPr>
            <p:spPr>
              <a:xfrm>
                <a:off x="7200000" y="1800000"/>
                <a:ext cx="2158200" cy="502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1"/>
                      </m:naryPr>
                      <m: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,</m:t>
                            </m:r>
                            <m:r>
                              <m:t xml:space="preserve">y</m:t>
                            </m:r>
                          </m:e>
                        </m:d>
                        <m:r>
                          <m:t xml:space="preserve">∈</m:t>
                        </m:r>
                        <m:r>
                          <m:t xml:space="preserve">Training</m:t>
                        </m:r>
                      </m:sub>
                      <m:sup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f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x</m:t>
                                    </m:r>
                                  </m:e>
                                </m:d>
                                <m:r>
                                  <m:t xml:space="preserve">−</m:t>
                                </m:r>
                                <m:r>
                                  <m:t xml:space="preserve">y</m:t>
                                </m:r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05" name="CustomShape 4"/>
          <p:cNvSpPr/>
          <p:nvPr/>
        </p:nvSpPr>
        <p:spPr>
          <a:xfrm>
            <a:off x="6406200" y="1368000"/>
            <a:ext cx="39607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most common error function is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6982200" y="2592000"/>
            <a:ext cx="33858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our case we have</a:t>
            </a: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7" name="Formula 6"/>
              <p:cNvSpPr txBox="1"/>
              <p:nvPr/>
            </p:nvSpPr>
            <p:spPr>
              <a:xfrm>
                <a:off x="6904440" y="3060000"/>
                <a:ext cx="2525760" cy="340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≡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…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08" name="CustomShape 7"/>
          <p:cNvSpPr/>
          <p:nvPr/>
        </p:nvSpPr>
        <p:spPr>
          <a:xfrm>
            <a:off x="5904000" y="3708000"/>
            <a:ext cx="48942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 derivatives of error function with respect to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w_i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give the direction you have to move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w_i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decrease the error. 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6048000" y="5143320"/>
            <a:ext cx="356040" cy="197640"/>
          </a:xfrm>
          <a:custGeom>
            <a:avLst/>
            <a:gdLst/>
            <a:ahLst/>
            <a:rect l="l" t="t" r="r" b="b"/>
            <a:pathLst>
              <a:path w="1002" h="602">
                <a:moveTo>
                  <a:pt x="0" y="150"/>
                </a:moveTo>
                <a:lnTo>
                  <a:pt x="750" y="150"/>
                </a:lnTo>
                <a:lnTo>
                  <a:pt x="750" y="0"/>
                </a:lnTo>
                <a:lnTo>
                  <a:pt x="1001" y="300"/>
                </a:lnTo>
                <a:lnTo>
                  <a:pt x="750" y="601"/>
                </a:lnTo>
                <a:lnTo>
                  <a:pt x="7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"/>
          <p:cNvSpPr/>
          <p:nvPr/>
        </p:nvSpPr>
        <p:spPr>
          <a:xfrm>
            <a:off x="6444000" y="5040000"/>
            <a:ext cx="449820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in theory approximate any function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EDA2B495-EF1C-4150-B29E-4F3230FC5DC4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082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A first, promising result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0033a0"/>
                </a:solidFill>
                <a:latin typeface="Arial"/>
                <a:ea typeface="DejaVu Sans"/>
              </a:rPr>
              <a:t>Testing on two weeks of training data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76000" y="5949720"/>
            <a:ext cx="2443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Plots by Filip Široký</a:t>
            </a:r>
            <a:endParaRPr b="0" lang="de-DE" sz="1200" spc="-1" strike="noStrike">
              <a:latin typeface="Arial"/>
            </a:endParaRPr>
          </a:p>
        </p:txBody>
      </p:sp>
      <p:grpSp>
        <p:nvGrpSpPr>
          <p:cNvPr id="216" name="Group 3"/>
          <p:cNvGrpSpPr/>
          <p:nvPr/>
        </p:nvGrpSpPr>
        <p:grpSpPr>
          <a:xfrm>
            <a:off x="1823760" y="1438560"/>
            <a:ext cx="8539920" cy="4417920"/>
            <a:chOff x="1823760" y="1438560"/>
            <a:chExt cx="8539920" cy="4417920"/>
          </a:xfrm>
        </p:grpSpPr>
        <p:pic>
          <p:nvPicPr>
            <p:cNvPr id="217" name="Picture 7" descr=""/>
            <p:cNvPicPr/>
            <p:nvPr/>
          </p:nvPicPr>
          <p:blipFill>
            <a:blip r:embed="rId1"/>
            <a:stretch/>
          </p:blipFill>
          <p:spPr>
            <a:xfrm>
              <a:off x="1823760" y="1438560"/>
              <a:ext cx="8539920" cy="3918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8" name="CustomShape 4"/>
            <p:cNvSpPr/>
            <p:nvPr/>
          </p:nvSpPr>
          <p:spPr>
            <a:xfrm>
              <a:off x="6438960" y="5441400"/>
              <a:ext cx="356040" cy="197640"/>
            </a:xfrm>
            <a:custGeom>
              <a:avLst/>
              <a:gdLst/>
              <a:ahLst/>
              <a:rect l="l" t="t" r="r" b="b"/>
              <a:pathLst>
                <a:path w="1002" h="602">
                  <a:moveTo>
                    <a:pt x="0" y="150"/>
                  </a:moveTo>
                  <a:lnTo>
                    <a:pt x="750" y="150"/>
                  </a:lnTo>
                  <a:lnTo>
                    <a:pt x="750" y="0"/>
                  </a:lnTo>
                  <a:lnTo>
                    <a:pt x="1001" y="300"/>
                  </a:lnTo>
                  <a:lnTo>
                    <a:pt x="750" y="601"/>
                  </a:lnTo>
                  <a:lnTo>
                    <a:pt x="750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"/>
            <p:cNvSpPr/>
            <p:nvPr/>
          </p:nvSpPr>
          <p:spPr>
            <a:xfrm>
              <a:off x="6834960" y="5338080"/>
              <a:ext cx="2811240" cy="31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Almost perfect prediction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20" name="CustomShape 6"/>
            <p:cNvSpPr/>
            <p:nvPr/>
          </p:nvSpPr>
          <p:spPr>
            <a:xfrm>
              <a:off x="3744000" y="1584000"/>
              <a:ext cx="1321200" cy="34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ITL.BCT05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21" name="CustomShape 7"/>
            <p:cNvSpPr/>
            <p:nvPr/>
          </p:nvSpPr>
          <p:spPr>
            <a:xfrm rot="21547200">
              <a:off x="8138520" y="1607400"/>
              <a:ext cx="1294200" cy="34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ITF.BCT15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222" name="CustomShape 8"/>
            <p:cNvSpPr/>
            <p:nvPr/>
          </p:nvSpPr>
          <p:spPr>
            <a:xfrm>
              <a:off x="2160000" y="5256000"/>
              <a:ext cx="33840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16000" indent="-2142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True ion current on x-axis</a:t>
              </a:r>
              <a:endParaRPr b="0" lang="de-DE" sz="1800" spc="-1" strike="noStrike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Predicted current on y-axis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223" name="CustomShape 9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5F725355-C256-471E-8DD1-98DBAEEB3A1F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08240" y="374040"/>
            <a:ext cx="113713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</a:pPr>
            <a:r>
              <a:rPr b="1" lang="de-DE" sz="3600" spc="-1" strike="noStrike">
                <a:solidFill>
                  <a:srgbClr val="0033a0"/>
                </a:solidFill>
                <a:latin typeface="Arial"/>
                <a:ea typeface="DejaVu Sans"/>
              </a:rPr>
              <a:t>However, it generalizes poorly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200" spc="-1" strike="noStrike">
                <a:solidFill>
                  <a:srgbClr val="0033a0"/>
                </a:solidFill>
                <a:latin typeface="Arial"/>
                <a:ea typeface="DejaVu Sans"/>
              </a:rPr>
              <a:t>Applying the previous model to new data</a:t>
            </a:r>
            <a:endParaRPr b="0" lang="de-DE" sz="2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76000" y="5949720"/>
            <a:ext cx="2443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 PL SungtiL GB"/>
              </a:rPr>
              <a:t>Plots by Filip Široký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228" name="Content Placeholder 7" descr=""/>
          <p:cNvPicPr/>
          <p:nvPr/>
        </p:nvPicPr>
        <p:blipFill>
          <a:blip r:embed="rId1"/>
          <a:srcRect l="0" t="8982" r="0" b="10407"/>
          <a:stretch/>
        </p:blipFill>
        <p:spPr>
          <a:xfrm>
            <a:off x="1246320" y="1224000"/>
            <a:ext cx="4509720" cy="363420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324000" y="5089680"/>
            <a:ext cx="651420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 BCT15 current (x-axis):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constant ~180  uA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6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de-DE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Predicted BCT15 current (yaxis):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full range 25 uA - 200uA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0" name="Line 4"/>
          <p:cNvSpPr/>
          <p:nvPr/>
        </p:nvSpPr>
        <p:spPr>
          <a:xfrm flipV="1">
            <a:off x="3168000" y="4752000"/>
            <a:ext cx="72000" cy="30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5"/>
          <p:cNvSpPr/>
          <p:nvPr/>
        </p:nvSpPr>
        <p:spPr>
          <a:xfrm flipV="1">
            <a:off x="864000" y="4032000"/>
            <a:ext cx="504000" cy="1323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6993360" y="1213920"/>
            <a:ext cx="3579480" cy="11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Why?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de-DE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data of only two weeks</a:t>
            </a:r>
            <a:endParaRPr b="0" lang="de-DE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time component included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6993360" y="2833920"/>
            <a:ext cx="4464720" cy="19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surprise?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de-DE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Supports Cluster Analysis that showed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direct link between used setting and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 performance</a:t>
            </a:r>
            <a:endParaRPr b="0" lang="de-DE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settings used throughout a year,</a:t>
            </a:r>
            <a:endParaRPr b="0" lang="de-DE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 might be from unknown regime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234" name="Group 8"/>
          <p:cNvGrpSpPr/>
          <p:nvPr/>
        </p:nvGrpSpPr>
        <p:grpSpPr>
          <a:xfrm>
            <a:off x="7308000" y="5184000"/>
            <a:ext cx="3850200" cy="342360"/>
            <a:chOff x="7308000" y="5184000"/>
            <a:chExt cx="3850200" cy="342360"/>
          </a:xfrm>
        </p:grpSpPr>
        <p:sp>
          <p:nvSpPr>
            <p:cNvPr id="235" name="CustomShape 9"/>
            <p:cNvSpPr/>
            <p:nvPr/>
          </p:nvSpPr>
          <p:spPr>
            <a:xfrm>
              <a:off x="7308000" y="5256000"/>
              <a:ext cx="414360" cy="212040"/>
            </a:xfrm>
            <a:custGeom>
              <a:avLst/>
              <a:gdLst/>
              <a:ahLst/>
              <a:rect l="l" t="t" r="r" b="b"/>
              <a:pathLst>
                <a:path w="1002" h="602">
                  <a:moveTo>
                    <a:pt x="0" y="150"/>
                  </a:moveTo>
                  <a:lnTo>
                    <a:pt x="750" y="150"/>
                  </a:lnTo>
                  <a:lnTo>
                    <a:pt x="750" y="0"/>
                  </a:lnTo>
                  <a:lnTo>
                    <a:pt x="1001" y="300"/>
                  </a:lnTo>
                  <a:lnTo>
                    <a:pt x="750" y="601"/>
                  </a:lnTo>
                  <a:lnTo>
                    <a:pt x="750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0"/>
            <p:cNvSpPr/>
            <p:nvPr/>
          </p:nvSpPr>
          <p:spPr>
            <a:xfrm>
              <a:off x="7768440" y="5184000"/>
              <a:ext cx="338976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Need to model </a:t>
              </a:r>
              <a:r>
                <a:rPr b="1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time series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237" name="CustomShape 11"/>
          <p:cNvSpPr/>
          <p:nvPr/>
        </p:nvSpPr>
        <p:spPr>
          <a:xfrm>
            <a:off x="3312000" y="6350760"/>
            <a:ext cx="79956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22.07.2020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8" name="CustomShape 12"/>
          <p:cNvSpPr/>
          <p:nvPr/>
        </p:nvSpPr>
        <p:spPr>
          <a:xfrm>
            <a:off x="4259160" y="6356520"/>
            <a:ext cx="6567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Max Mihailescu | Predicting the LINAC3 Beam Current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9" name="CustomShape 13"/>
          <p:cNvSpPr/>
          <p:nvPr/>
        </p:nvSpPr>
        <p:spPr>
          <a:xfrm>
            <a:off x="11107440" y="6356520"/>
            <a:ext cx="67644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F3D15C6F-1A6F-4257-80A4-4E0F12E8A8EA}" type="slidenum"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Application>LibreOffice/6.0.7.3$Linux_X86_64 LibreOffice_project/00m0$Build-3</Application>
  <Words>1155</Words>
  <Paragraphs>175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2020-06-29T11:53:11Z</dcterms:created>
  <dc:creator/>
  <dc:description/>
  <dc:language>de-DE</dc:language>
  <cp:lastModifiedBy/>
  <dcterms:modified xsi:type="dcterms:W3CDTF">2020-07-22T13:36:58Z</dcterms:modified>
  <cp:revision>110</cp:revision>
  <dc:subject/>
  <dc:title>Presentation title is Arial Bold 50pt  up to three 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