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0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/>
    <p:restoredTop sz="94465"/>
  </p:normalViewPr>
  <p:slideViewPr>
    <p:cSldViewPr snapToGrid="0" snapToObjects="1">
      <p:cViewPr varScale="1">
        <p:scale>
          <a:sx n="118" d="100"/>
          <a:sy n="118" d="100"/>
        </p:scale>
        <p:origin x="224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3F890-5DCF-8C40-80C0-26B9CFF548BC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3E3D-A110-C447-9AF2-379162E86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81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B4CDC-0A3E-6540-B809-C5144FA49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5DBD9A-5463-504C-A5DF-BBEB06D1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429211-5E63-124E-B947-BD8086EF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35BD-39C5-AF43-8801-48CE49CD8F2C}" type="datetime1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1E1D7E-2173-4B41-A9E9-9D021799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9D286-A5A5-4344-88CF-B4E1E617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0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9D13A-0D65-DC41-AA52-5C077834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AB7ED2-C387-0F43-AE65-30679F004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511352-D93A-9145-A447-2F2617CD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1DF6-50A6-014F-AA61-713FBD7FA69C}" type="datetime1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096814-0C25-CD4F-981D-A56A7142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AE1A01-0010-994F-937D-27A130A3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02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641AD1-0B2A-A043-93A3-5E7948E60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C2B3AA-5244-654B-956D-66FCA5536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C2ECC-6C00-0B49-A0D5-B06A6D2F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7977-6889-D745-85BB-74921460F14D}" type="datetime1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435A31-DDAF-9140-B10B-0F2D1220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9CE489-BB9B-334F-A874-941BBA23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29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A6FDC-DC67-F94B-9D02-492388E9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8527B5-364A-BE4D-9D12-D4B38F46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01743-4AE2-5A42-8457-4F5CD4DB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BF4-236D-0D42-B318-7211976487AE}" type="datetime1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9A735-6786-7F4F-AFE5-1E035921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3E5E1-28EF-2148-AFDC-1B9AF0C4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26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31389-90E0-E241-A069-4EFB1AF7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2AD914-9267-E24D-BFF6-FDFAE87BB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57EA2-59FC-1B4F-AA6F-37B165C1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2BDF-9D3E-394A-A28E-ECE18BA45B56}" type="datetime1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B3A92C-63C0-C540-BB49-2E9DE194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7C64D5-09AB-6943-A316-2EA1490A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66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91131-6B5E-3141-AC9D-0832DABD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81E67-FA08-0640-A4E3-EE423FDC0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CB8236-F489-ED4B-BBA4-64E7E9111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68E6CA-2482-A344-8FC6-2955C8A7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FEC3-CDC0-8B42-B0E8-720E7E222D9F}" type="datetime1">
              <a:rPr lang="ru-RU" smtClean="0"/>
              <a:t>17.05.2020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6B4456-7DD4-DD41-B8E1-E2AA6C14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CDAA67-2DCF-0F48-9355-731C8DD9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81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56494-E60B-8D47-960B-1ECC578A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50EC37-1A37-8C44-8BA0-64136401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7823EF-B40B-A14B-9341-696EC7B5B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A98002-9B55-4641-867F-D5377FB39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A51757-BFDA-0541-8417-E9AA7068F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0BAD1A-2DF6-5C41-B672-8E55C778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2EAE-7E72-AA4A-8300-ADB3D750F9E9}" type="datetime1">
              <a:rPr lang="ru-RU" smtClean="0"/>
              <a:t>17.05.2020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50766D-E8BB-1B41-B19C-BC895509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F66A0C-E820-C549-B7EB-B7ACD544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2AC60-F579-1045-B934-EA7B603A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EBD4AC-EBA5-F846-BCCD-A3449339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839A-A3DB-D548-8729-4890099837DF}" type="datetime1">
              <a:rPr lang="ru-RU" smtClean="0"/>
              <a:t>17.05.2020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5A3B32-4335-1845-BA7D-AA3E5114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3CCA6E-E90B-944B-8D8D-F63473F8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1E410D-A943-BF4B-9D4E-EB76CD5E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E30B-E622-554D-BFC2-234EF0591224}" type="datetime1">
              <a:rPr lang="ru-RU" smtClean="0"/>
              <a:t>17.05.2020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7F4889-DF66-AF4A-B4EE-2CC697FE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8ECBB7-275A-F44E-B7D5-9BC239A8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80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C9BE5-1F54-D544-866C-02EF20A1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B861C-228D-9041-8AEB-7688B00A0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F9619B-4D4C-A340-92C9-EF297E551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50C542-B57C-754F-A7BF-CA25CF4A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CBE5-3966-C141-ABE3-CCD0F917658F}" type="datetime1">
              <a:rPr lang="ru-RU" smtClean="0"/>
              <a:t>17.05.2020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13D34D-424E-0647-B54C-28CBAA92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1BC717-F13F-DD4B-8AF9-6F58D557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56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E3813-8340-BE43-8991-0BFE69D0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B5D00D-F417-B648-812D-26F3547AA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B980AC-2819-9840-A51A-3763E96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AC11A7-F58F-FC4B-8516-601F5AA3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F47-2B86-4548-94F1-0DD03A68AF81}" type="datetime1">
              <a:rPr lang="ru-RU" smtClean="0"/>
              <a:t>17.05.2020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15560E-54D9-324C-B1EC-F3B69BC4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934FA4-D3EB-8D48-8705-E0966E70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96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27282-CD35-B947-934B-3974A8C6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26E8D9-00BA-C74C-A526-7DE9CFD57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17503F-2A1F-0344-8ACF-F2D8F87FB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BE03-9F2E-C44E-AA39-7DED8F19048E}" type="datetime1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DFDB98-B5C8-754C-8BC5-9AAD0B072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CB79E7-8EEB-1B46-9987-BF741516F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64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00C8-3DA5-874C-B831-73BA3D9FE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Курсовой проект</a:t>
            </a:r>
            <a:br>
              <a:rPr lang="ru-RU" dirty="0"/>
            </a:br>
            <a:r>
              <a:rPr lang="ru-RU" sz="4400" dirty="0"/>
              <a:t>«Проектирование процессора ЭВМ»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7FCFF3-6AB0-6D40-93D3-0057964F6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Студент группы Б17-503 Яковенко И. А. </a:t>
            </a:r>
            <a:br>
              <a:rPr lang="ru-RU" dirty="0"/>
            </a:br>
            <a:r>
              <a:rPr lang="ru-RU" dirty="0"/>
              <a:t>Руководитель </a:t>
            </a:r>
            <a:r>
              <a:rPr lang="ru-RU" dirty="0" err="1"/>
              <a:t>Ядыкин</a:t>
            </a:r>
            <a:r>
              <a:rPr lang="ru-RU" dirty="0"/>
              <a:t> И. М. </a:t>
            </a:r>
          </a:p>
        </p:txBody>
      </p:sp>
    </p:spTree>
    <p:extLst>
      <p:ext uri="{BB962C8B-B14F-4D97-AF65-F5344CB8AC3E}">
        <p14:creationId xmlns:p14="http://schemas.microsoft.com/office/powerpoint/2010/main" val="417667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D3-4D8B-F640-B11E-85D6B879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00" y="98222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Техническое задание № 19-15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92BD4-4CA6-994D-B8E4-DE8EBF20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7101"/>
            <a:ext cx="12192001" cy="63108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/>
              <a:t>Оперативная память – </a:t>
            </a:r>
            <a:r>
              <a:rPr lang="ru-RU" sz="2400" b="1" dirty="0"/>
              <a:t>16</a:t>
            </a:r>
            <a:r>
              <a:rPr lang="en-US" sz="2400" b="1" dirty="0"/>
              <a:t>x8 </a:t>
            </a:r>
            <a:r>
              <a:rPr lang="en-US" sz="2400" dirty="0"/>
              <a:t>		</a:t>
            </a:r>
            <a:r>
              <a:rPr lang="ru-RU" sz="2400" dirty="0"/>
              <a:t>	Операнды – </a:t>
            </a:r>
            <a:r>
              <a:rPr lang="ru-RU" sz="2400" b="1" dirty="0"/>
              <a:t>дробные числа </a:t>
            </a:r>
            <a:r>
              <a:rPr lang="ru-RU" sz="2400" dirty="0"/>
              <a:t>в дополнительном коде</a:t>
            </a:r>
            <a:br>
              <a:rPr lang="en-US" sz="2400" dirty="0"/>
            </a:br>
            <a:r>
              <a:rPr lang="ru-RU" sz="2400" dirty="0"/>
              <a:t>Регистровая память – </a:t>
            </a:r>
            <a:r>
              <a:rPr lang="ru-RU" sz="2400" b="1" dirty="0"/>
              <a:t>8</a:t>
            </a:r>
            <a:r>
              <a:rPr lang="en-US" sz="2400" b="1" dirty="0"/>
              <a:t>x4</a:t>
            </a:r>
            <a:r>
              <a:rPr lang="en-US" sz="2400" dirty="0"/>
              <a:t> 		</a:t>
            </a:r>
            <a:r>
              <a:rPr lang="ru-RU" sz="2400" dirty="0"/>
              <a:t>	Слово = </a:t>
            </a:r>
            <a:r>
              <a:rPr lang="ru-RU" sz="2400" b="1" dirty="0"/>
              <a:t>4 разряда</a:t>
            </a:r>
            <a:endParaRPr lang="en-US" sz="2400" b="1" dirty="0"/>
          </a:p>
          <a:p>
            <a:pPr marL="0" indent="0">
              <a:buNone/>
            </a:pPr>
            <a:r>
              <a:rPr lang="ru-RU" dirty="0"/>
              <a:t>	Формат команд:</a:t>
            </a:r>
            <a:br>
              <a:rPr lang="en-US" dirty="0"/>
            </a:br>
            <a:r>
              <a:rPr lang="ru-RU" sz="2400" b="1" dirty="0"/>
              <a:t>Первый операнд </a:t>
            </a:r>
            <a:r>
              <a:rPr lang="ru-RU" sz="2400" dirty="0"/>
              <a:t>команды хранится в </a:t>
            </a:r>
            <a:r>
              <a:rPr lang="ru-RU" sz="2400" b="1" dirty="0"/>
              <a:t>РП</a:t>
            </a:r>
            <a:r>
              <a:rPr lang="ru-RU" sz="2400" dirty="0"/>
              <a:t>. Адресация прямая</a:t>
            </a:r>
            <a:br>
              <a:rPr lang="ru-RU" sz="2400" dirty="0"/>
            </a:br>
            <a:r>
              <a:rPr lang="ru-RU" sz="2400" b="1" dirty="0"/>
              <a:t>Второй операнд </a:t>
            </a:r>
            <a:r>
              <a:rPr lang="ru-RU" sz="2400" dirty="0"/>
              <a:t>хранится в </a:t>
            </a:r>
            <a:r>
              <a:rPr lang="ru-RU" sz="2400" b="1" dirty="0"/>
              <a:t>ОП</a:t>
            </a:r>
            <a:r>
              <a:rPr lang="ru-RU" sz="2400" dirty="0"/>
              <a:t> (</a:t>
            </a:r>
            <a:r>
              <a:rPr lang="en-US" sz="2400" dirty="0"/>
              <a:t>PA2=0 </a:t>
            </a:r>
            <a:r>
              <a:rPr lang="ru-RU" sz="2400" dirty="0"/>
              <a:t>- прямая адресация, </a:t>
            </a:r>
            <a:r>
              <a:rPr lang="en-US" sz="2400" dirty="0"/>
              <a:t>PA2=1</a:t>
            </a:r>
            <a:r>
              <a:rPr lang="ru-RU" sz="2400" dirty="0"/>
              <a:t> - </a:t>
            </a:r>
            <a:r>
              <a:rPr lang="ru-RU" sz="2400" dirty="0" err="1"/>
              <a:t>постиндексная</a:t>
            </a:r>
            <a:r>
              <a:rPr lang="ru-RU" sz="2400" dirty="0"/>
              <a:t> косвенная вариант 2)</a:t>
            </a:r>
            <a:br>
              <a:rPr lang="ru-RU" sz="2400" dirty="0"/>
            </a:br>
            <a:r>
              <a:rPr lang="ru-RU" sz="2400" dirty="0"/>
              <a:t>Результат операции </a:t>
            </a:r>
            <a:r>
              <a:rPr lang="ru-RU" sz="2400" b="1" dirty="0"/>
              <a:t>УМНОЖЕНИЕ</a:t>
            </a:r>
            <a:r>
              <a:rPr lang="ru-RU" sz="2400" dirty="0"/>
              <a:t> записывается по адресу </a:t>
            </a:r>
            <a:r>
              <a:rPr lang="ru-RU" sz="2400" b="1" dirty="0"/>
              <a:t>второго операнда</a:t>
            </a:r>
            <a:r>
              <a:rPr lang="ru-RU" sz="2400" dirty="0"/>
              <a:t>. </a:t>
            </a:r>
            <a:br>
              <a:rPr lang="ru-RU" sz="2400" dirty="0"/>
            </a:br>
            <a:r>
              <a:rPr lang="ru-RU" sz="2400" dirty="0"/>
              <a:t>Результат </a:t>
            </a:r>
            <a:r>
              <a:rPr lang="ru-RU" sz="2400" b="1" dirty="0"/>
              <a:t>ПЕРЕСЫЛКИ ОТРИЦАТЕЛЬНОЙ </a:t>
            </a:r>
            <a:r>
              <a:rPr lang="ru-RU" sz="2400" dirty="0"/>
              <a:t>по адресу </a:t>
            </a:r>
            <a:r>
              <a:rPr lang="ru-RU" sz="2400" b="1" dirty="0"/>
              <a:t>первого операнда</a:t>
            </a:r>
          </a:p>
          <a:p>
            <a:pPr marL="0" indent="0">
              <a:buNone/>
            </a:pPr>
            <a:r>
              <a:rPr lang="ru-RU" dirty="0"/>
              <a:t>	Операции:</a:t>
            </a:r>
            <a:br>
              <a:rPr lang="ru-RU" sz="2400" dirty="0"/>
            </a:br>
            <a:r>
              <a:rPr lang="ru-RU" sz="2400" b="1" dirty="0"/>
              <a:t>УМНОЖЕНИЕ</a:t>
            </a:r>
            <a:r>
              <a:rPr lang="ru-RU" sz="2400" dirty="0"/>
              <a:t> – алгоритм умножения чисел в дополнительном коде с младших разрядов множителя</a:t>
            </a:r>
            <a:br>
              <a:rPr lang="ru-RU" sz="2400" dirty="0"/>
            </a:br>
            <a:r>
              <a:rPr lang="ru-RU" sz="2400" b="1" dirty="0"/>
              <a:t>ПЕРЕСЫЛКА ОТРИЦАТЕЛЬНАЯ </a:t>
            </a:r>
            <a:r>
              <a:rPr lang="ru-RU" sz="2400" dirty="0"/>
              <a:t>– дополнительный код абсолютного значения </a:t>
            </a:r>
            <a:r>
              <a:rPr lang="ru-RU" sz="2400" b="1" dirty="0"/>
              <a:t>второго операнда </a:t>
            </a:r>
            <a:r>
              <a:rPr lang="ru-RU" sz="2400" dirty="0"/>
              <a:t>пишется по </a:t>
            </a:r>
            <a:r>
              <a:rPr lang="ru-RU" sz="2400" b="1" dirty="0"/>
              <a:t>адресу первого операнда</a:t>
            </a:r>
            <a:r>
              <a:rPr lang="ru-RU" sz="2400" dirty="0"/>
              <a:t>. То есть, модуль второго операнда берем со знаком минус </a:t>
            </a:r>
            <a:br>
              <a:rPr lang="ru-RU" sz="2400" dirty="0"/>
            </a:br>
            <a:r>
              <a:rPr lang="ru-RU" sz="2400" dirty="0"/>
              <a:t>(исключение 0). Устанавливается признак результата: 0 – (результат = 0), 1 – (результат </a:t>
            </a:r>
            <a:r>
              <a:rPr lang="en-US" sz="2400" dirty="0"/>
              <a:t>&lt;</a:t>
            </a:r>
            <a:r>
              <a:rPr lang="ru-RU" sz="2400" dirty="0"/>
              <a:t> 0)</a:t>
            </a:r>
            <a:br>
              <a:rPr lang="ru-RU" sz="2400" dirty="0"/>
            </a:br>
            <a:br>
              <a:rPr lang="ru-RU" sz="2400" dirty="0"/>
            </a:br>
            <a:r>
              <a:rPr lang="ru-RU" sz="2400" b="1" dirty="0"/>
              <a:t>ПЕРЕХОД, ЕСЛИ 1 </a:t>
            </a:r>
            <a:r>
              <a:rPr lang="ru-RU" sz="2400" dirty="0"/>
              <a:t>– продвинутый адрес в счетчике команд замещается адресом перехода, если значение </a:t>
            </a:r>
            <a:r>
              <a:rPr lang="en-US" sz="2400" dirty="0"/>
              <a:t>PR = </a:t>
            </a:r>
            <a:r>
              <a:rPr lang="ru-RU" sz="2400" dirty="0"/>
              <a:t>1. Используется относительная адресация (в команде – смещение со знаком)</a:t>
            </a:r>
            <a:br>
              <a:rPr lang="ru-RU" sz="2400" dirty="0"/>
            </a:br>
            <a:r>
              <a:rPr lang="ru-RU" sz="2400" b="1" dirty="0"/>
              <a:t>БЕЗУСЛОВНЫЙ ПЕРЕХОД </a:t>
            </a:r>
            <a:r>
              <a:rPr lang="ru-RU" sz="2400" dirty="0"/>
              <a:t>– продвинутый адрес в счетчике команд замещается адресом перехода. </a:t>
            </a:r>
            <a:br>
              <a:rPr lang="en-US" sz="2400" dirty="0"/>
            </a:br>
            <a:r>
              <a:rPr lang="ru-RU" sz="2400" dirty="0"/>
              <a:t>Используется относительная адресация (в команде указывается смещение со знаком)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754C58-C84A-6749-B4C3-C5AB467E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99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D4B838-079C-F944-9DDE-518DE5F69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020"/>
          <a:stretch/>
        </p:blipFill>
        <p:spPr>
          <a:xfrm>
            <a:off x="227387" y="1493433"/>
            <a:ext cx="5725852" cy="35958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75D332-F860-CE43-A672-EFCCA92CD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877" y="1193623"/>
            <a:ext cx="5756736" cy="4202216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3A25D40-6E79-AC48-B3DC-B10F607E41DF}"/>
              </a:ext>
            </a:extLst>
          </p:cNvPr>
          <p:cNvSpPr txBox="1">
            <a:spLocks/>
          </p:cNvSpPr>
          <p:nvPr/>
        </p:nvSpPr>
        <p:spPr>
          <a:xfrm>
            <a:off x="1549400" y="53645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EEB8C-5C14-104D-B5A0-08147DC13F45}"/>
              </a:ext>
            </a:extLst>
          </p:cNvPr>
          <p:cNvSpPr txBox="1"/>
          <p:nvPr/>
        </p:nvSpPr>
        <p:spPr>
          <a:xfrm>
            <a:off x="2448569" y="5658014"/>
            <a:ext cx="18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Форматы команд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FD811B-3353-FC40-9E1D-9F5FC41C65BA}"/>
              </a:ext>
            </a:extLst>
          </p:cNvPr>
          <p:cNvSpPr txBox="1"/>
          <p:nvPr/>
        </p:nvSpPr>
        <p:spPr>
          <a:xfrm>
            <a:off x="7518754" y="5658014"/>
            <a:ext cx="274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/>
              <a:t>Постиндексная</a:t>
            </a:r>
            <a:r>
              <a:rPr lang="ru-RU" dirty="0"/>
              <a:t> косвенная</a:t>
            </a:r>
            <a:br>
              <a:rPr lang="ru-RU" dirty="0"/>
            </a:br>
            <a:r>
              <a:rPr lang="ru-RU" dirty="0"/>
              <a:t>адресация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4B2AFA-FAFC-EF42-8CEF-04DDDFE6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3</a:t>
            </a:fld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0A2774E-42AE-A649-A19B-04E97BAC20EB}"/>
              </a:ext>
            </a:extLst>
          </p:cNvPr>
          <p:cNvSpPr txBox="1">
            <a:spLocks/>
          </p:cNvSpPr>
          <p:nvPr/>
        </p:nvSpPr>
        <p:spPr>
          <a:xfrm>
            <a:off x="704636" y="97997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C00000"/>
                </a:solidFill>
              </a:rPr>
              <a:t>Форматы команд и способы адресации</a:t>
            </a:r>
          </a:p>
        </p:txBody>
      </p:sp>
    </p:spTree>
    <p:extLst>
      <p:ext uri="{BB962C8B-B14F-4D97-AF65-F5344CB8AC3E}">
        <p14:creationId xmlns:p14="http://schemas.microsoft.com/office/powerpoint/2010/main" val="108596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3278449-55C2-E849-92B4-BC49858EC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36" y="2229073"/>
            <a:ext cx="4781764" cy="326730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CEA22-74ED-2243-9E3A-29D11AEE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36" y="97997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Блок выработки микрокоманд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A9550A-153C-E245-B438-65C08041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C6C30-4454-B840-9917-8B797E0F3318}"/>
              </a:ext>
            </a:extLst>
          </p:cNvPr>
          <p:cNvSpPr txBox="1"/>
          <p:nvPr/>
        </p:nvSpPr>
        <p:spPr>
          <a:xfrm>
            <a:off x="5148846" y="1515540"/>
            <a:ext cx="18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Формат команды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42B4A-EE7D-9B45-AC30-525D435947AC}"/>
              </a:ext>
            </a:extLst>
          </p:cNvPr>
          <p:cNvSpPr txBox="1"/>
          <p:nvPr/>
        </p:nvSpPr>
        <p:spPr>
          <a:xfrm>
            <a:off x="4446058" y="2060020"/>
            <a:ext cx="3299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Принудительная адресация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6BD08F-3949-3C4B-A57C-A710AEFB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02" y="1011327"/>
            <a:ext cx="11565467" cy="32906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27FF83-58FF-CC44-AC9E-10107232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303" y="2116993"/>
            <a:ext cx="2965240" cy="210396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29B3684-6947-9A40-A29F-7BF9A2A20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065" y="4661073"/>
            <a:ext cx="2965240" cy="996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A48A43-4D93-CB4B-8E9B-CDA4E63A50A1}"/>
              </a:ext>
            </a:extLst>
          </p:cNvPr>
          <p:cNvSpPr txBox="1"/>
          <p:nvPr/>
        </p:nvSpPr>
        <p:spPr>
          <a:xfrm>
            <a:off x="8130303" y="3804537"/>
            <a:ext cx="12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Ветвление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69CE1-4D11-0F42-9B9C-062E5F667E98}"/>
              </a:ext>
            </a:extLst>
          </p:cNvPr>
          <p:cNvSpPr txBox="1"/>
          <p:nvPr/>
        </p:nvSpPr>
        <p:spPr>
          <a:xfrm>
            <a:off x="6476773" y="5987018"/>
            <a:ext cx="330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Последовательное выполнение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90588-BA37-C340-BEDE-3C676C0F44AC}"/>
              </a:ext>
            </a:extLst>
          </p:cNvPr>
          <p:cNvSpPr txBox="1"/>
          <p:nvPr/>
        </p:nvSpPr>
        <p:spPr>
          <a:xfrm>
            <a:off x="713856" y="5842000"/>
            <a:ext cx="42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формирования младшего разряда</a:t>
            </a:r>
          </a:p>
        </p:txBody>
      </p:sp>
    </p:spTree>
    <p:extLst>
      <p:ext uri="{BB962C8B-B14F-4D97-AF65-F5344CB8AC3E}">
        <p14:creationId xmlns:p14="http://schemas.microsoft.com/office/powerpoint/2010/main" val="242373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EE3DF7E-A928-DF4F-8FF3-B3DA12BA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5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DC28E2E-94EC-8346-A231-B72C5D824055}"/>
              </a:ext>
            </a:extLst>
          </p:cNvPr>
          <p:cNvSpPr txBox="1">
            <a:spLocks/>
          </p:cNvSpPr>
          <p:nvPr/>
        </p:nvSpPr>
        <p:spPr>
          <a:xfrm>
            <a:off x="713719" y="93800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C00000"/>
                </a:solidFill>
              </a:rPr>
              <a:t>Алгоритм выполнения команд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EBC8EF-3187-3B46-9133-255958CB0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5" y="995972"/>
            <a:ext cx="11636829" cy="536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80782-2C9F-C34F-97F6-6F7568FC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9" y="104142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Функциональная схема БУК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536E25-4FA6-C54A-B442-D52BBF3C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00A946-47DF-274E-BCB6-24C48F863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97" y="703314"/>
            <a:ext cx="9360004" cy="60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9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B7891-1F68-7347-931E-46182C42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8" y="97997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Функциональная схема БО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FEE4B9A-94D7-8A43-AEEF-64705E81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F77AB3-8604-9343-A3E2-F8C8640F6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053058"/>
            <a:ext cx="11691581" cy="47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2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4DF61-B12A-FD4A-99E9-42A80B2E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88" y="97997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Тестирование АЛУ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4A6B271-3668-074C-B57D-B8B6FD28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F47399-57C3-8D4F-B20A-336D057B7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28" y="637997"/>
            <a:ext cx="10499272" cy="36403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C4C61E0B-7A7A-CE4B-9E88-266CD0C982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298479"/>
                  </p:ext>
                </p:extLst>
              </p:nvPr>
            </p:nvGraphicFramePr>
            <p:xfrm>
              <a:off x="3383643" y="4380734"/>
              <a:ext cx="3659248" cy="2030095"/>
            </p:xfrm>
            <a:graphic>
              <a:graphicData uri="http://schemas.openxmlformats.org/drawingml/2006/table">
                <a:tbl>
                  <a:tblPr firstCol="1" bandRow="1">
                    <a:tableStyleId>{68D230F3-CF80-4859-8CE7-A43EE81993B5}</a:tableStyleId>
                  </a:tblPr>
                  <a:tblGrid>
                    <a:gridCol w="1617133">
                      <a:extLst>
                        <a:ext uri="{9D8B030D-6E8A-4147-A177-3AD203B41FA5}">
                          <a16:colId xmlns:a16="http://schemas.microsoft.com/office/drawing/2014/main" val="665823246"/>
                        </a:ext>
                      </a:extLst>
                    </a:gridCol>
                    <a:gridCol w="246153">
                      <a:extLst>
                        <a:ext uri="{9D8B030D-6E8A-4147-A177-3AD203B41FA5}">
                          <a16:colId xmlns:a16="http://schemas.microsoft.com/office/drawing/2014/main" val="167581244"/>
                        </a:ext>
                      </a:extLst>
                    </a:gridCol>
                    <a:gridCol w="215624">
                      <a:extLst>
                        <a:ext uri="{9D8B030D-6E8A-4147-A177-3AD203B41FA5}">
                          <a16:colId xmlns:a16="http://schemas.microsoft.com/office/drawing/2014/main" val="1007000935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085645771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2560686154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386555208"/>
                        </a:ext>
                      </a:extLst>
                    </a:gridCol>
                    <a:gridCol w="1026811">
                      <a:extLst>
                        <a:ext uri="{9D8B030D-6E8A-4147-A177-3AD203B41FA5}">
                          <a16:colId xmlns:a16="http://schemas.microsoft.com/office/drawing/2014/main" val="2106448053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29213845"/>
                      </a:ext>
                    </a:extLst>
                  </a:tr>
                  <a:tr h="20129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k</a:t>
                          </a:r>
                          <a:r>
                            <a:rPr lang="ru-RU" sz="1200">
                              <a:effectLst/>
                            </a:rPr>
                            <a:t> = </a:t>
                          </a:r>
                          <a:r>
                            <a:rPr lang="en-US" sz="1200">
                              <a:effectLst/>
                            </a:rPr>
                            <a:t>3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=0−0=0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85411835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413260398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k</a:t>
                          </a:r>
                          <a:r>
                            <a:rPr lang="ru-RU" sz="1200">
                              <a:effectLst/>
                            </a:rPr>
                            <a:t>= </a:t>
                          </a:r>
                          <a:r>
                            <a:rPr lang="en-US" sz="1200">
                              <a:effectLst/>
                            </a:rPr>
                            <a:t>2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=0−1=−1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RA = RA *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01943434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+ RA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7739338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7225535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k</a:t>
                          </a:r>
                          <a:r>
                            <a:rPr lang="ru-RU" sz="1200">
                              <a:effectLst/>
                            </a:rPr>
                            <a:t>= 1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=1−1=0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12644457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9360763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 = </a:t>
                          </a:r>
                          <a:r>
                            <a:rPr lang="en-US" sz="1200">
                              <a:effectLst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=1−0=1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RA = RA *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36401207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RR + RA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5875695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C4C61E0B-7A7A-CE4B-9E88-266CD0C982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298479"/>
                  </p:ext>
                </p:extLst>
              </p:nvPr>
            </p:nvGraphicFramePr>
            <p:xfrm>
              <a:off x="3383643" y="4380734"/>
              <a:ext cx="3659248" cy="2030095"/>
            </p:xfrm>
            <a:graphic>
              <a:graphicData uri="http://schemas.openxmlformats.org/drawingml/2006/table">
                <a:tbl>
                  <a:tblPr firstCol="1" bandRow="1">
                    <a:tableStyleId>{68D230F3-CF80-4859-8CE7-A43EE81993B5}</a:tableStyleId>
                  </a:tblPr>
                  <a:tblGrid>
                    <a:gridCol w="1617133">
                      <a:extLst>
                        <a:ext uri="{9D8B030D-6E8A-4147-A177-3AD203B41FA5}">
                          <a16:colId xmlns:a16="http://schemas.microsoft.com/office/drawing/2014/main" val="665823246"/>
                        </a:ext>
                      </a:extLst>
                    </a:gridCol>
                    <a:gridCol w="246153">
                      <a:extLst>
                        <a:ext uri="{9D8B030D-6E8A-4147-A177-3AD203B41FA5}">
                          <a16:colId xmlns:a16="http://schemas.microsoft.com/office/drawing/2014/main" val="167581244"/>
                        </a:ext>
                      </a:extLst>
                    </a:gridCol>
                    <a:gridCol w="215624">
                      <a:extLst>
                        <a:ext uri="{9D8B030D-6E8A-4147-A177-3AD203B41FA5}">
                          <a16:colId xmlns:a16="http://schemas.microsoft.com/office/drawing/2014/main" val="1007000935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085645771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2560686154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386555208"/>
                        </a:ext>
                      </a:extLst>
                    </a:gridCol>
                    <a:gridCol w="1026811">
                      <a:extLst>
                        <a:ext uri="{9D8B030D-6E8A-4147-A177-3AD203B41FA5}">
                          <a16:colId xmlns:a16="http://schemas.microsoft.com/office/drawing/2014/main" val="2106448053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29213845"/>
                      </a:ext>
                    </a:extLst>
                  </a:tr>
                  <a:tr h="2012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t="-112500" r="-125781" b="-8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85411835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256790" t="-212500" b="-7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260398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t="-312500" r="-125781" b="-64375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256790" t="-312500" b="-6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943434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+ RA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7739338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256790" t="-482353" b="-4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25535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t="-618750" r="-125781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12644457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256790" t="-718750" b="-2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60763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t="-818750" r="-125781" b="-137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256790" t="-818750" b="-1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401207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RR + RA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5875695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0D118E-332F-F448-A06E-D9AB6AD689E6}"/>
              </a:ext>
            </a:extLst>
          </p:cNvPr>
          <p:cNvSpPr txBox="1"/>
          <p:nvPr/>
        </p:nvSpPr>
        <p:spPr>
          <a:xfrm>
            <a:off x="854528" y="4380734"/>
            <a:ext cx="1064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1.010</a:t>
            </a:r>
          </a:p>
          <a:p>
            <a:r>
              <a:rPr lang="en-US" dirty="0"/>
              <a:t>B = 0.110</a:t>
            </a:r>
            <a:endParaRPr lang="ru-RU" dirty="0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AA84D4B-1AF6-5A48-AAC9-6528F26E7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891" y="4120512"/>
            <a:ext cx="3839598" cy="2235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1893B5-EA7A-FB4A-9E3D-B12C46974E27}"/>
              </a:ext>
            </a:extLst>
          </p:cNvPr>
          <p:cNvSpPr txBox="1"/>
          <p:nvPr/>
        </p:nvSpPr>
        <p:spPr>
          <a:xfrm>
            <a:off x="747768" y="5395781"/>
            <a:ext cx="2544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– 5 </a:t>
            </a:r>
            <a:r>
              <a:rPr lang="ru-RU" dirty="0"/>
              <a:t>тактов при </a:t>
            </a:r>
            <a:r>
              <a:rPr lang="en-US" dirty="0"/>
              <a:t>B = 0</a:t>
            </a:r>
            <a:br>
              <a:rPr lang="en-US" dirty="0"/>
            </a:br>
            <a:r>
              <a:rPr lang="en-US" dirty="0"/>
              <a:t>Max – 8 </a:t>
            </a:r>
            <a:r>
              <a:rPr lang="ru-RU" dirty="0"/>
              <a:t>тактов при </a:t>
            </a:r>
            <a:r>
              <a:rPr lang="en-US" dirty="0"/>
              <a:t>B =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34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06F22-A5A2-2E4F-ADE2-6738FF7D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710"/>
            <a:ext cx="10515600" cy="53234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Тестирование процессора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3278711-59EF-2D40-A0BE-B8E390F7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02E05F-FCE7-B64A-A04D-F72981F7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63" y="633052"/>
            <a:ext cx="3725264" cy="54375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520526-5DEB-9747-BC21-29208F2B6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955" y="633052"/>
            <a:ext cx="3133175" cy="58813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4A5506C-150B-5646-9B65-34E10CA4F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633" y="185321"/>
            <a:ext cx="3396795" cy="338192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1E30EE-6BDB-B249-82AF-000DD95B7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634" y="4168050"/>
            <a:ext cx="3396794" cy="158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0C82E2-2F03-E14C-8ECE-51A7C86BB3B8}"/>
              </a:ext>
            </a:extLst>
          </p:cNvPr>
          <p:cNvSpPr txBox="1"/>
          <p:nvPr/>
        </p:nvSpPr>
        <p:spPr>
          <a:xfrm>
            <a:off x="8565266" y="3641746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Размещение программы в ОП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6EF7A-1E0C-1A48-866D-B307FFA465C1}"/>
              </a:ext>
            </a:extLst>
          </p:cNvPr>
          <p:cNvSpPr txBox="1"/>
          <p:nvPr/>
        </p:nvSpPr>
        <p:spPr>
          <a:xfrm>
            <a:off x="8565266" y="5830046"/>
            <a:ext cx="31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Размещение программы в РП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8AC0C3-483F-A34C-8DA5-736945F1D337}"/>
              </a:ext>
            </a:extLst>
          </p:cNvPr>
          <p:cNvSpPr txBox="1"/>
          <p:nvPr/>
        </p:nvSpPr>
        <p:spPr>
          <a:xfrm>
            <a:off x="4009647" y="6451600"/>
            <a:ext cx="435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выполнения тестовой программы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405AC8-8B8D-5442-87CD-274DEA9F262E}"/>
              </a:ext>
            </a:extLst>
          </p:cNvPr>
          <p:cNvSpPr txBox="1"/>
          <p:nvPr/>
        </p:nvSpPr>
        <p:spPr>
          <a:xfrm>
            <a:off x="1226418" y="6082401"/>
            <a:ext cx="2432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Блок-схема алгоритма </a:t>
            </a:r>
            <a:br>
              <a:rPr lang="ru-RU" dirty="0"/>
            </a:br>
            <a:r>
              <a:rPr lang="ru-RU" dirty="0"/>
              <a:t>тестовой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4879985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429</Words>
  <Application>Microsoft Macintosh PowerPoint</Application>
  <PresentationFormat>Широкоэкранный</PresentationFormat>
  <Paragraphs>88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Тема Office</vt:lpstr>
      <vt:lpstr>Курсовой проект «Проектирование процессора ЭВМ»</vt:lpstr>
      <vt:lpstr>Техническое задание № 19-15</vt:lpstr>
      <vt:lpstr>Презентация PowerPoint</vt:lpstr>
      <vt:lpstr>Блок выработки микрокоманд</vt:lpstr>
      <vt:lpstr>Презентация PowerPoint</vt:lpstr>
      <vt:lpstr>Функциональная схема БУК</vt:lpstr>
      <vt:lpstr>Функциональная схема БО</vt:lpstr>
      <vt:lpstr>Тестирование АЛУ</vt:lpstr>
      <vt:lpstr>Тестирование процессора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«Проектирование процессора ЭВМ»</dc:title>
  <dc:creator>Microsoft Office User</dc:creator>
  <cp:lastModifiedBy>Яковенко Иван Алексеевич</cp:lastModifiedBy>
  <cp:revision>24</cp:revision>
  <dcterms:created xsi:type="dcterms:W3CDTF">2020-05-12T09:59:41Z</dcterms:created>
  <dcterms:modified xsi:type="dcterms:W3CDTF">2020-05-17T13:04:22Z</dcterms:modified>
</cp:coreProperties>
</file>